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CC5D9E-122C-430A-BC21-5072A4C2E120}" v="1392" dt="2023-03-04T18:27:51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1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0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2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5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8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0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0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5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8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3/4/2023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17525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FE3358-29EE-4087-8570-9666D88A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6388" y="0"/>
            <a:ext cx="7266875" cy="6858000"/>
            <a:chOff x="0" y="0"/>
            <a:chExt cx="726687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FD9C6E8-5129-4C44-8443-5ABF75EC6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38CFD4D-22F2-420F-8CB7-042571895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8D49264-261A-4A8E-AB05-33332DCC9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C20F8FA-12CB-4D89-9416-29678581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4CB939-E731-C443-9989-C38CAFCBE153}"/>
              </a:ext>
            </a:extLst>
          </p:cNvPr>
          <p:cNvSpPr txBox="1"/>
          <p:nvPr/>
        </p:nvSpPr>
        <p:spPr>
          <a:xfrm>
            <a:off x="1205696" y="2768279"/>
            <a:ext cx="420932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latin typeface="Calibri"/>
                <a:cs typeface="Calibri"/>
              </a:rPr>
              <a:t>3 modelos de </a:t>
            </a:r>
            <a:r>
              <a:rPr lang="pt-BR" sz="4000" dirty="0" err="1">
                <a:latin typeface="Calibri"/>
                <a:cs typeface="Calibri"/>
              </a:rPr>
              <a:t>ide's</a:t>
            </a:r>
            <a:r>
              <a:rPr lang="pt-BR" sz="4000" dirty="0">
                <a:latin typeface="Calibri"/>
                <a:cs typeface="Calibri"/>
              </a:rPr>
              <a:t> para </a:t>
            </a:r>
            <a:r>
              <a:rPr lang="pt-BR" sz="4000" dirty="0" err="1">
                <a:latin typeface="Calibri"/>
                <a:cs typeface="Calibri"/>
              </a:rPr>
              <a:t>React</a:t>
            </a:r>
            <a:r>
              <a:rPr lang="pt-BR" sz="4000" dirty="0">
                <a:latin typeface="Calibri"/>
                <a:cs typeface="Calibri"/>
              </a:rPr>
              <a:t> </a:t>
            </a:r>
            <a:r>
              <a:rPr lang="pt-BR" sz="4000" dirty="0" err="1">
                <a:latin typeface="Calibri"/>
                <a:cs typeface="Calibri"/>
              </a:rPr>
              <a:t>Native</a:t>
            </a:r>
            <a:endParaRPr lang="pt-BR" sz="4000">
              <a:latin typeface="Calibri"/>
              <a:cs typeface="Calibri"/>
            </a:endParaRPr>
          </a:p>
        </p:txBody>
      </p:sp>
      <p:pic>
        <p:nvPicPr>
          <p:cNvPr id="5" name="Imagem 5" descr="Ícone&#10;&#10;Descrição gerada automaticamente">
            <a:extLst>
              <a:ext uri="{FF2B5EF4-FFF2-40B4-BE49-F238E27FC236}">
                <a16:creationId xmlns:a16="http://schemas.microsoft.com/office/drawing/2014/main" id="{B6FDAB68-9582-B663-0B5B-D537A9B1A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072" y="1796301"/>
            <a:ext cx="5762262" cy="325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FE3358-29EE-4087-8570-9666D88A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6388" y="0"/>
            <a:ext cx="7266875" cy="6858000"/>
            <a:chOff x="0" y="0"/>
            <a:chExt cx="726687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FD9C6E8-5129-4C44-8443-5ABF75EC6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38CFD4D-22F2-420F-8CB7-042571895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8D49264-261A-4A8E-AB05-33332DCC9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C20F8FA-12CB-4D89-9416-29678581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4CB939-E731-C443-9989-C38CAFCBE153}"/>
              </a:ext>
            </a:extLst>
          </p:cNvPr>
          <p:cNvSpPr txBox="1"/>
          <p:nvPr/>
        </p:nvSpPr>
        <p:spPr>
          <a:xfrm>
            <a:off x="858455" y="1022432"/>
            <a:ext cx="5009906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200" dirty="0">
                <a:latin typeface="Calibri"/>
                <a:cs typeface="Calibri"/>
              </a:rPr>
              <a:t>Prós:</a:t>
            </a:r>
          </a:p>
          <a:p>
            <a:endParaRPr lang="pt-BR" sz="2200" dirty="0">
              <a:latin typeface="Calibri"/>
              <a:cs typeface="Calibri"/>
            </a:endParaRPr>
          </a:p>
          <a:p>
            <a:pPr marL="571500" indent="-571500" algn="just">
              <a:buFont typeface="Calibri"/>
              <a:buChar char="-"/>
            </a:pPr>
            <a:r>
              <a:rPr lang="pt-BR" sz="2200" dirty="0">
                <a:ea typeface="+mn-lt"/>
                <a:cs typeface="+mn-lt"/>
              </a:rPr>
              <a:t>Ambiente de codificação livre de distrações;</a:t>
            </a:r>
          </a:p>
          <a:p>
            <a:pPr marL="571500" indent="-571500" algn="just">
              <a:buFont typeface="Calibri"/>
              <a:buChar char="-"/>
            </a:pPr>
            <a:endParaRPr lang="pt-BR" sz="2200" dirty="0">
              <a:latin typeface="Avenir Next LT Pro"/>
              <a:cs typeface="Calibri"/>
            </a:endParaRPr>
          </a:p>
          <a:p>
            <a:pPr marL="571500" indent="-571500" algn="just">
              <a:buFont typeface="Calibri"/>
              <a:buChar char="-"/>
            </a:pPr>
            <a:r>
              <a:rPr lang="pt-BR" sz="2200" dirty="0">
                <a:ea typeface="+mn-lt"/>
                <a:cs typeface="+mn-lt"/>
              </a:rPr>
              <a:t>Ótimo para iniciantes e novos programadores;</a:t>
            </a:r>
            <a:endParaRPr lang="pt-BR" sz="2200" dirty="0">
              <a:ea typeface="+mn-lt"/>
              <a:cs typeface="Calibri"/>
            </a:endParaRPr>
          </a:p>
          <a:p>
            <a:pPr marL="571500" indent="-571500" algn="just">
              <a:buFont typeface="Calibri"/>
              <a:buChar char="-"/>
            </a:pPr>
            <a:endParaRPr lang="pt-BR" sz="2200" dirty="0">
              <a:latin typeface="Avenir Next LT Pro"/>
              <a:cs typeface="Calibri"/>
            </a:endParaRPr>
          </a:p>
          <a:p>
            <a:pPr marL="571500" indent="-571500" algn="just">
              <a:buFont typeface="Calibri"/>
              <a:buChar char="-"/>
            </a:pPr>
            <a:r>
              <a:rPr lang="pt-BR" sz="2200" dirty="0">
                <a:ea typeface="+mn-lt"/>
                <a:cs typeface="+mn-lt"/>
              </a:rPr>
              <a:t>Muito fácil de entender e usar;</a:t>
            </a:r>
          </a:p>
          <a:p>
            <a:pPr marL="571500" indent="-571500" algn="just">
              <a:buFont typeface="Calibri"/>
              <a:buChar char="-"/>
            </a:pPr>
            <a:endParaRPr lang="pt-BR" sz="2200" dirty="0">
              <a:latin typeface="Avenir Next LT Pro"/>
              <a:cs typeface="Calibri"/>
            </a:endParaRPr>
          </a:p>
          <a:p>
            <a:pPr marL="571500" indent="-571500" algn="just">
              <a:buFont typeface="Calibri"/>
              <a:buChar char="-"/>
            </a:pPr>
            <a:r>
              <a:rPr lang="pt-BR" sz="2200" dirty="0">
                <a:ea typeface="+mn-lt"/>
                <a:cs typeface="+mn-lt"/>
              </a:rPr>
              <a:t>O atalho da linha de comando para upload direto do servidor é ótimo e economiza muito tempo.</a:t>
            </a:r>
            <a:endParaRPr lang="pt-BR" sz="2200" dirty="0">
              <a:latin typeface="Avenir Next LT Pro"/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217B0D9-E070-7D4A-4866-E62F2BA02AC5}"/>
              </a:ext>
            </a:extLst>
          </p:cNvPr>
          <p:cNvSpPr txBox="1"/>
          <p:nvPr/>
        </p:nvSpPr>
        <p:spPr>
          <a:xfrm>
            <a:off x="4658809" y="1"/>
            <a:ext cx="28782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latin typeface="Calibri"/>
                <a:cs typeface="Calibri"/>
              </a:rPr>
              <a:t>Sublime </a:t>
            </a:r>
            <a:r>
              <a:rPr lang="pt-BR" sz="4000" dirty="0" err="1">
                <a:latin typeface="Calibri"/>
                <a:cs typeface="Calibri"/>
              </a:rPr>
              <a:t>Text</a:t>
            </a:r>
          </a:p>
        </p:txBody>
      </p:sp>
      <p:pic>
        <p:nvPicPr>
          <p:cNvPr id="3" name="Imagem 5" descr="Ícone&#10;&#10;Descrição gerada automaticamente">
            <a:extLst>
              <a:ext uri="{FF2B5EF4-FFF2-40B4-BE49-F238E27FC236}">
                <a16:creationId xmlns:a16="http://schemas.microsoft.com/office/drawing/2014/main" id="{167ED3EB-6F1E-9D15-3A27-1E35511FF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736" y="5701496"/>
            <a:ext cx="991565" cy="99156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46F0109-2090-FD89-DF96-F8530F3FBBE6}"/>
              </a:ext>
            </a:extLst>
          </p:cNvPr>
          <p:cNvSpPr txBox="1"/>
          <p:nvPr/>
        </p:nvSpPr>
        <p:spPr>
          <a:xfrm>
            <a:off x="6423948" y="1022431"/>
            <a:ext cx="5009906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200" dirty="0">
                <a:latin typeface="Calibri"/>
                <a:cs typeface="Calibri"/>
              </a:rPr>
              <a:t>Contras:</a:t>
            </a:r>
          </a:p>
          <a:p>
            <a:endParaRPr lang="pt-BR" sz="2200" dirty="0">
              <a:latin typeface="Calibri"/>
              <a:cs typeface="Calibri"/>
            </a:endParaRPr>
          </a:p>
          <a:p>
            <a:pPr marL="571500" indent="-571500" algn="just">
              <a:buFont typeface="Calibri"/>
              <a:buChar char="-"/>
            </a:pPr>
            <a:r>
              <a:rPr lang="pt-BR" sz="2200" dirty="0">
                <a:ea typeface="+mn-lt"/>
                <a:cs typeface="+mn-lt"/>
              </a:rPr>
              <a:t>Funciona bem, mas não é uma ide completa;</a:t>
            </a:r>
          </a:p>
          <a:p>
            <a:pPr marL="571500" indent="-571500" algn="just">
              <a:buFont typeface="Calibri"/>
              <a:buChar char="-"/>
            </a:pPr>
            <a:endParaRPr lang="pt-BR" sz="2200" dirty="0">
              <a:latin typeface="Avenir Next LT Pro"/>
              <a:cs typeface="Calibri"/>
            </a:endParaRPr>
          </a:p>
          <a:p>
            <a:pPr marL="571500" indent="-571500" algn="just">
              <a:buFont typeface="Calibri"/>
              <a:buChar char="-"/>
            </a:pPr>
            <a:r>
              <a:rPr lang="pt-BR" sz="2200" dirty="0">
                <a:ea typeface="+mn-lt"/>
                <a:cs typeface="+mn-lt"/>
              </a:rPr>
              <a:t>É possível usá-lo, mas não é gratuito;</a:t>
            </a:r>
            <a:endParaRPr lang="pt-BR" sz="2200" dirty="0">
              <a:ea typeface="+mn-lt"/>
              <a:cs typeface="Calibri"/>
            </a:endParaRPr>
          </a:p>
          <a:p>
            <a:pPr marL="571500" indent="-571500" algn="just">
              <a:buFont typeface="Calibri"/>
              <a:buChar char="-"/>
            </a:pPr>
            <a:endParaRPr lang="pt-BR" sz="2200" dirty="0">
              <a:latin typeface="Avenir Next LT Pro"/>
              <a:cs typeface="Calibri"/>
            </a:endParaRPr>
          </a:p>
          <a:p>
            <a:pPr marL="571500" indent="-571500" algn="just">
              <a:buFont typeface="Calibri"/>
              <a:buChar char="-"/>
            </a:pPr>
            <a:r>
              <a:rPr lang="pt-BR" sz="2200" dirty="0">
                <a:ea typeface="+mn-lt"/>
                <a:cs typeface="+mn-lt"/>
              </a:rPr>
              <a:t>O modo livre tem muitas notificações irritantes;</a:t>
            </a:r>
            <a:endParaRPr lang="pt-BR" sz="2200" dirty="0">
              <a:latin typeface="Avenir Next LT Pr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172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FE3358-29EE-4087-8570-9666D88A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6388" y="0"/>
            <a:ext cx="7266875" cy="6858000"/>
            <a:chOff x="0" y="0"/>
            <a:chExt cx="726687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FD9C6E8-5129-4C44-8443-5ABF75EC6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38CFD4D-22F2-420F-8CB7-042571895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8D49264-261A-4A8E-AB05-33332DCC9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C20F8FA-12CB-4D89-9416-29678581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4CB939-E731-C443-9989-C38CAFCBE153}"/>
              </a:ext>
            </a:extLst>
          </p:cNvPr>
          <p:cNvSpPr txBox="1"/>
          <p:nvPr/>
        </p:nvSpPr>
        <p:spPr>
          <a:xfrm>
            <a:off x="1224987" y="2642887"/>
            <a:ext cx="540537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latin typeface="Calibri"/>
                <a:cs typeface="Calibri"/>
              </a:rPr>
              <a:t>Obrigado por assistir!!!!</a:t>
            </a:r>
          </a:p>
        </p:txBody>
      </p:sp>
      <p:pic>
        <p:nvPicPr>
          <p:cNvPr id="5" name="Imagem 5" descr="Ícone&#10;&#10;Descrição gerada automaticamente">
            <a:extLst>
              <a:ext uri="{FF2B5EF4-FFF2-40B4-BE49-F238E27FC236}">
                <a16:creationId xmlns:a16="http://schemas.microsoft.com/office/drawing/2014/main" id="{B6FDAB68-9582-B663-0B5B-D537A9B1A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072" y="1796301"/>
            <a:ext cx="5762262" cy="325575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028ED2F-5BAD-2761-6C40-C64C0C8D78F7}"/>
              </a:ext>
            </a:extLst>
          </p:cNvPr>
          <p:cNvSpPr txBox="1"/>
          <p:nvPr/>
        </p:nvSpPr>
        <p:spPr>
          <a:xfrm>
            <a:off x="1224986" y="3424176"/>
            <a:ext cx="4517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Pedro </a:t>
            </a:r>
            <a:r>
              <a:rPr lang="pt-BR" dirty="0" err="1"/>
              <a:t>Luis</a:t>
            </a:r>
            <a:r>
              <a:rPr lang="pt-BR" dirty="0"/>
              <a:t> de Alencar Ribeiro – 3 MDS</a:t>
            </a:r>
          </a:p>
        </p:txBody>
      </p:sp>
    </p:spTree>
    <p:extLst>
      <p:ext uri="{BB962C8B-B14F-4D97-AF65-F5344CB8AC3E}">
        <p14:creationId xmlns:p14="http://schemas.microsoft.com/office/powerpoint/2010/main" val="4100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FE3358-29EE-4087-8570-9666D88A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6388" y="0"/>
            <a:ext cx="7266875" cy="6858000"/>
            <a:chOff x="0" y="0"/>
            <a:chExt cx="726687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FD9C6E8-5129-4C44-8443-5ABF75EC6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38CFD4D-22F2-420F-8CB7-042571895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8D49264-261A-4A8E-AB05-33332DCC9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C20F8FA-12CB-4D89-9416-29678581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4CB939-E731-C443-9989-C38CAFCBE153}"/>
              </a:ext>
            </a:extLst>
          </p:cNvPr>
          <p:cNvSpPr txBox="1"/>
          <p:nvPr/>
        </p:nvSpPr>
        <p:spPr>
          <a:xfrm>
            <a:off x="1022430" y="2199191"/>
            <a:ext cx="6167374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200" dirty="0">
                <a:latin typeface="Calibri"/>
                <a:cs typeface="Calibri"/>
              </a:rPr>
              <a:t>Resumo:</a:t>
            </a:r>
          </a:p>
          <a:p>
            <a:endParaRPr lang="pt-BR" sz="2200" dirty="0">
              <a:latin typeface="Calibri"/>
              <a:cs typeface="Calibri"/>
            </a:endParaRPr>
          </a:p>
          <a:p>
            <a:pPr marL="571500" indent="-571500" algn="just">
              <a:buFont typeface="Calibri"/>
              <a:buChar char="-"/>
            </a:pPr>
            <a:r>
              <a:rPr lang="pt-BR" sz="2200" dirty="0">
                <a:ea typeface="+mn-lt"/>
                <a:cs typeface="+mn-lt"/>
              </a:rPr>
              <a:t>É um editor de texto moderno, facilitando o desenvolvimento em </a:t>
            </a:r>
            <a:r>
              <a:rPr lang="pt-BR" sz="2200" dirty="0" err="1">
                <a:ea typeface="+mn-lt"/>
                <a:cs typeface="+mn-lt"/>
              </a:rPr>
              <a:t>React</a:t>
            </a:r>
            <a:r>
              <a:rPr lang="pt-BR" sz="2200" dirty="0">
                <a:ea typeface="+mn-lt"/>
                <a:cs typeface="+mn-lt"/>
              </a:rPr>
              <a:t> </a:t>
            </a:r>
            <a:r>
              <a:rPr lang="pt-BR" sz="2200" dirty="0" err="1">
                <a:ea typeface="+mn-lt"/>
                <a:cs typeface="+mn-lt"/>
              </a:rPr>
              <a:t>Native</a:t>
            </a:r>
            <a:r>
              <a:rPr lang="pt-BR" sz="2200" dirty="0">
                <a:ea typeface="+mn-lt"/>
                <a:cs typeface="+mn-lt"/>
              </a:rPr>
              <a:t>;</a:t>
            </a:r>
          </a:p>
          <a:p>
            <a:pPr marL="571500" indent="-571500" algn="just">
              <a:buFont typeface="Calibri"/>
              <a:buChar char="-"/>
            </a:pPr>
            <a:endParaRPr lang="pt-BR" sz="2200" dirty="0">
              <a:latin typeface="Avenir Next LT Pro"/>
              <a:cs typeface="Calibri"/>
            </a:endParaRPr>
          </a:p>
          <a:p>
            <a:pPr marL="571500" indent="-571500" algn="just">
              <a:buFont typeface="Calibri"/>
              <a:buChar char="-"/>
            </a:pPr>
            <a:r>
              <a:rPr lang="pt-BR" sz="2200" dirty="0">
                <a:ea typeface="+mn-lt"/>
                <a:cs typeface="+mn-lt"/>
              </a:rPr>
              <a:t>Não é usado só para </a:t>
            </a:r>
            <a:r>
              <a:rPr lang="pt-BR" sz="2200" dirty="0" err="1">
                <a:ea typeface="+mn-lt"/>
                <a:cs typeface="+mn-lt"/>
              </a:rPr>
              <a:t>React</a:t>
            </a:r>
            <a:r>
              <a:rPr lang="pt-BR" sz="2200" dirty="0">
                <a:ea typeface="+mn-lt"/>
                <a:cs typeface="+mn-lt"/>
              </a:rPr>
              <a:t>, portanto tem uma grande comunidade de </a:t>
            </a:r>
            <a:r>
              <a:rPr lang="pt-BR" sz="2200" dirty="0" err="1">
                <a:ea typeface="+mn-lt"/>
                <a:cs typeface="+mn-lt"/>
              </a:rPr>
              <a:t>Devs</a:t>
            </a:r>
            <a:r>
              <a:rPr lang="pt-BR" sz="2200" dirty="0">
                <a:ea typeface="+mn-lt"/>
                <a:cs typeface="+mn-lt"/>
              </a:rPr>
              <a:t>.</a:t>
            </a:r>
            <a:endParaRPr lang="pt-BR" sz="2200" dirty="0">
              <a:latin typeface="Avenir Next LT Pro"/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217B0D9-E070-7D4A-4866-E62F2BA02AC5}"/>
              </a:ext>
            </a:extLst>
          </p:cNvPr>
          <p:cNvSpPr txBox="1"/>
          <p:nvPr/>
        </p:nvSpPr>
        <p:spPr>
          <a:xfrm>
            <a:off x="5546202" y="-48227"/>
            <a:ext cx="136388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latin typeface="Calibri"/>
                <a:cs typeface="Calibri"/>
              </a:rPr>
              <a:t>Atom</a:t>
            </a:r>
          </a:p>
        </p:txBody>
      </p:sp>
      <p:pic>
        <p:nvPicPr>
          <p:cNvPr id="3" name="Imagem 5" descr="Ícone&#10;&#10;Descrição gerada automaticamente">
            <a:extLst>
              <a:ext uri="{FF2B5EF4-FFF2-40B4-BE49-F238E27FC236}">
                <a16:creationId xmlns:a16="http://schemas.microsoft.com/office/drawing/2014/main" id="{CF7B2045-7266-E8D3-142B-52D7DC47F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754" y="2171973"/>
            <a:ext cx="2743200" cy="251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4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FE3358-29EE-4087-8570-9666D88A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6388" y="0"/>
            <a:ext cx="7266875" cy="6858000"/>
            <a:chOff x="0" y="0"/>
            <a:chExt cx="726687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FD9C6E8-5129-4C44-8443-5ABF75EC6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38CFD4D-22F2-420F-8CB7-042571895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8D49264-261A-4A8E-AB05-33332DCC9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C20F8FA-12CB-4D89-9416-29678581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4CB939-E731-C443-9989-C38CAFCBE153}"/>
              </a:ext>
            </a:extLst>
          </p:cNvPr>
          <p:cNvSpPr txBox="1"/>
          <p:nvPr/>
        </p:nvSpPr>
        <p:spPr>
          <a:xfrm>
            <a:off x="1032076" y="2035216"/>
            <a:ext cx="6167374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200" dirty="0">
                <a:latin typeface="Calibri"/>
                <a:cs typeface="Calibri"/>
              </a:rPr>
              <a:t>Recursos:</a:t>
            </a:r>
          </a:p>
          <a:p>
            <a:endParaRPr lang="pt-BR" sz="2200" dirty="0">
              <a:latin typeface="Calibri"/>
              <a:cs typeface="Calibri"/>
            </a:endParaRPr>
          </a:p>
          <a:p>
            <a:pPr marL="571500" indent="-571500" algn="just">
              <a:buFont typeface="Calibri"/>
              <a:buChar char="-"/>
            </a:pPr>
            <a:r>
              <a:rPr lang="pt-BR" sz="2200" dirty="0">
                <a:ea typeface="+mn-lt"/>
                <a:cs typeface="+mn-lt"/>
              </a:rPr>
              <a:t>Está disponível em diferentes plataformas;</a:t>
            </a:r>
          </a:p>
          <a:p>
            <a:pPr marL="571500" indent="-571500" algn="just">
              <a:buFont typeface="Calibri"/>
              <a:buChar char="-"/>
            </a:pPr>
            <a:endParaRPr lang="pt-BR" sz="2200" dirty="0">
              <a:latin typeface="Avenir Next LT Pro"/>
              <a:cs typeface="Calibri"/>
            </a:endParaRPr>
          </a:p>
          <a:p>
            <a:pPr marL="571500" indent="-571500" algn="just">
              <a:buFont typeface="Calibri"/>
              <a:buChar char="-"/>
            </a:pPr>
            <a:r>
              <a:rPr lang="pt-BR" sz="2200" dirty="0">
                <a:ea typeface="+mn-lt"/>
                <a:cs typeface="+mn-lt"/>
              </a:rPr>
              <a:t>Recurso de realce de sintaxe é ótimo;</a:t>
            </a:r>
          </a:p>
          <a:p>
            <a:pPr marL="571500" indent="-571500" algn="just">
              <a:buFont typeface="Calibri"/>
              <a:buChar char="-"/>
            </a:pPr>
            <a:endParaRPr lang="pt-BR" sz="2200" dirty="0">
              <a:latin typeface="Avenir Next LT Pro"/>
              <a:cs typeface="Calibri"/>
            </a:endParaRPr>
          </a:p>
          <a:p>
            <a:pPr marL="571500" indent="-571500" algn="just">
              <a:buFont typeface="Calibri"/>
              <a:buChar char="-"/>
            </a:pPr>
            <a:r>
              <a:rPr lang="pt-BR" sz="2200" dirty="0">
                <a:ea typeface="+mn-lt"/>
                <a:cs typeface="+mn-lt"/>
              </a:rPr>
              <a:t>Fornece uma biblioteca de plug-ins que permite adicionar muitos recursos.</a:t>
            </a:r>
            <a:endParaRPr lang="pt-BR" sz="2200" dirty="0">
              <a:latin typeface="Avenir Next LT Pro"/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217B0D9-E070-7D4A-4866-E62F2BA02AC5}"/>
              </a:ext>
            </a:extLst>
          </p:cNvPr>
          <p:cNvSpPr txBox="1"/>
          <p:nvPr/>
        </p:nvSpPr>
        <p:spPr>
          <a:xfrm>
            <a:off x="5546202" y="-48227"/>
            <a:ext cx="136388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latin typeface="Calibri"/>
                <a:cs typeface="Calibri"/>
              </a:rPr>
              <a:t>Atom</a:t>
            </a:r>
          </a:p>
        </p:txBody>
      </p:sp>
      <p:pic>
        <p:nvPicPr>
          <p:cNvPr id="3" name="Imagem 5" descr="Ícone&#10;&#10;Descrição gerada automaticamente">
            <a:extLst>
              <a:ext uri="{FF2B5EF4-FFF2-40B4-BE49-F238E27FC236}">
                <a16:creationId xmlns:a16="http://schemas.microsoft.com/office/drawing/2014/main" id="{CF7B2045-7266-E8D3-142B-52D7DC47F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754" y="2171973"/>
            <a:ext cx="2743200" cy="251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3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FE3358-29EE-4087-8570-9666D88A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6388" y="0"/>
            <a:ext cx="7266875" cy="6858000"/>
            <a:chOff x="0" y="0"/>
            <a:chExt cx="726687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FD9C6E8-5129-4C44-8443-5ABF75EC6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38CFD4D-22F2-420F-8CB7-042571895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8D49264-261A-4A8E-AB05-33332DCC9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C20F8FA-12CB-4D89-9416-29678581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4CB939-E731-C443-9989-C38CAFCBE153}"/>
              </a:ext>
            </a:extLst>
          </p:cNvPr>
          <p:cNvSpPr txBox="1"/>
          <p:nvPr/>
        </p:nvSpPr>
        <p:spPr>
          <a:xfrm>
            <a:off x="1051368" y="1350380"/>
            <a:ext cx="4855577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200" dirty="0">
                <a:latin typeface="Calibri"/>
                <a:cs typeface="Calibri"/>
              </a:rPr>
              <a:t>Prós:</a:t>
            </a:r>
          </a:p>
          <a:p>
            <a:pPr algn="just"/>
            <a:endParaRPr lang="pt-BR" sz="2200" dirty="0">
              <a:latin typeface="Calibri"/>
              <a:cs typeface="Calibri"/>
            </a:endParaRPr>
          </a:p>
          <a:p>
            <a:pPr marL="571500" indent="-571500" algn="just">
              <a:buFont typeface="Calibri"/>
              <a:buChar char="-"/>
            </a:pPr>
            <a:r>
              <a:rPr lang="pt-BR" sz="2200" dirty="0">
                <a:ea typeface="+mn-lt"/>
                <a:cs typeface="+mn-lt"/>
              </a:rPr>
              <a:t>O gerenciador de pacotes embutido é ótimo;</a:t>
            </a:r>
          </a:p>
          <a:p>
            <a:pPr marL="571500" indent="-571500" algn="just">
              <a:buFont typeface="Calibri"/>
              <a:buChar char="-"/>
            </a:pPr>
            <a:endParaRPr lang="pt-BR" sz="2200" dirty="0">
              <a:latin typeface="Avenir Next LT Pro"/>
              <a:cs typeface="Calibri"/>
            </a:endParaRPr>
          </a:p>
          <a:p>
            <a:pPr marL="571500" indent="-571500" algn="just">
              <a:buFont typeface="Calibri"/>
              <a:buChar char="-"/>
            </a:pPr>
            <a:r>
              <a:rPr lang="pt-BR" sz="2200" dirty="0">
                <a:ea typeface="+mn-lt"/>
                <a:cs typeface="+mn-lt"/>
              </a:rPr>
              <a:t>O recurso de preenchimento automático inteligente reduz significativamente o tempo de desenvolvimento;</a:t>
            </a:r>
          </a:p>
          <a:p>
            <a:pPr marL="571500" indent="-571500" algn="just">
              <a:buFont typeface="Calibri"/>
              <a:buChar char="-"/>
            </a:pPr>
            <a:endParaRPr lang="pt-BR" sz="2200" dirty="0">
              <a:latin typeface="Avenir Next LT Pro"/>
              <a:cs typeface="Calibri"/>
            </a:endParaRPr>
          </a:p>
          <a:p>
            <a:pPr marL="342900" indent="-342900" algn="just">
              <a:buFont typeface="Calibri"/>
              <a:buChar char="-"/>
            </a:pPr>
            <a:r>
              <a:rPr lang="pt-BR" sz="2200" dirty="0">
                <a:ea typeface="+mn-lt"/>
                <a:cs typeface="+mn-lt"/>
              </a:rPr>
              <a:t>   Interface simples para aprender e usar.</a:t>
            </a:r>
            <a:endParaRPr lang="pt-BR" sz="2200" dirty="0">
              <a:latin typeface="Avenir Next LT Pro"/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217B0D9-E070-7D4A-4866-E62F2BA02AC5}"/>
              </a:ext>
            </a:extLst>
          </p:cNvPr>
          <p:cNvSpPr txBox="1"/>
          <p:nvPr/>
        </p:nvSpPr>
        <p:spPr>
          <a:xfrm>
            <a:off x="5546202" y="-48227"/>
            <a:ext cx="136388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latin typeface="Calibri"/>
                <a:cs typeface="Calibri"/>
              </a:rPr>
              <a:t>Atom</a:t>
            </a:r>
          </a:p>
        </p:txBody>
      </p:sp>
      <p:pic>
        <p:nvPicPr>
          <p:cNvPr id="3" name="Imagem 5" descr="Ícone&#10;&#10;Descrição gerada automaticamente">
            <a:extLst>
              <a:ext uri="{FF2B5EF4-FFF2-40B4-BE49-F238E27FC236}">
                <a16:creationId xmlns:a16="http://schemas.microsoft.com/office/drawing/2014/main" id="{CF7B2045-7266-E8D3-142B-52D7DC47F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957" y="5798707"/>
            <a:ext cx="958770" cy="87430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F0503CB-045C-B03A-835A-C0BAE6054A10}"/>
              </a:ext>
            </a:extLst>
          </p:cNvPr>
          <p:cNvSpPr txBox="1"/>
          <p:nvPr/>
        </p:nvSpPr>
        <p:spPr>
          <a:xfrm>
            <a:off x="6587924" y="1350380"/>
            <a:ext cx="4855577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200" dirty="0">
                <a:latin typeface="Calibri"/>
                <a:cs typeface="Calibri"/>
              </a:rPr>
              <a:t>Contras:</a:t>
            </a:r>
          </a:p>
          <a:p>
            <a:pPr algn="just"/>
            <a:endParaRPr lang="pt-BR" sz="2200" dirty="0">
              <a:latin typeface="Calibri"/>
              <a:cs typeface="Calibri"/>
            </a:endParaRPr>
          </a:p>
          <a:p>
            <a:pPr marL="571500" indent="-571500" algn="just">
              <a:buFont typeface="Calibri"/>
              <a:buChar char="-"/>
            </a:pPr>
            <a:r>
              <a:rPr lang="pt-BR" sz="2200" dirty="0">
                <a:ea typeface="+mn-lt"/>
                <a:cs typeface="+mn-lt"/>
              </a:rPr>
              <a:t>Os códigos padrão precisam de algumas melhorias;</a:t>
            </a:r>
          </a:p>
          <a:p>
            <a:pPr marL="571500" indent="-571500" algn="just">
              <a:buFont typeface="Calibri"/>
              <a:buChar char="-"/>
            </a:pPr>
            <a:endParaRPr lang="pt-BR" sz="2200" dirty="0">
              <a:latin typeface="Avenir Next LT Pro"/>
              <a:cs typeface="Calibri"/>
            </a:endParaRPr>
          </a:p>
          <a:p>
            <a:pPr marL="571500" indent="-571500" algn="just">
              <a:buFont typeface="Calibri"/>
              <a:buChar char="-"/>
            </a:pPr>
            <a:r>
              <a:rPr lang="pt-BR" sz="2200" dirty="0">
                <a:ea typeface="+mn-lt"/>
                <a:cs typeface="+mn-lt"/>
              </a:rPr>
              <a:t>A documentação não é tão boa;</a:t>
            </a:r>
          </a:p>
          <a:p>
            <a:pPr marL="571500" indent="-571500" algn="just">
              <a:buFont typeface="Calibri"/>
              <a:buChar char="-"/>
            </a:pPr>
            <a:endParaRPr lang="pt-BR" sz="2200" dirty="0">
              <a:latin typeface="Avenir Next LT Pro"/>
              <a:cs typeface="Calibri"/>
            </a:endParaRPr>
          </a:p>
          <a:p>
            <a:pPr marL="571500" indent="-571500" algn="just">
              <a:buFont typeface="Calibri"/>
              <a:buChar char="-"/>
            </a:pPr>
            <a:r>
              <a:rPr lang="pt-BR" sz="2200" dirty="0">
                <a:ea typeface="+mn-lt"/>
                <a:cs typeface="+mn-lt"/>
              </a:rPr>
              <a:t>A plataforma pode ser lenta.</a:t>
            </a:r>
            <a:endParaRPr lang="pt-BR" sz="2200" dirty="0">
              <a:latin typeface="Avenir Next LT Pr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336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FE3358-29EE-4087-8570-9666D88A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6388" y="0"/>
            <a:ext cx="7266875" cy="6858000"/>
            <a:chOff x="0" y="0"/>
            <a:chExt cx="726687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FD9C6E8-5129-4C44-8443-5ABF75EC6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38CFD4D-22F2-420F-8CB7-042571895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8D49264-261A-4A8E-AB05-33332DCC9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C20F8FA-12CB-4D89-9416-29678581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4CB939-E731-C443-9989-C38CAFCBE153}"/>
              </a:ext>
            </a:extLst>
          </p:cNvPr>
          <p:cNvSpPr txBox="1"/>
          <p:nvPr/>
        </p:nvSpPr>
        <p:spPr>
          <a:xfrm>
            <a:off x="1032076" y="2199191"/>
            <a:ext cx="6167374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200" dirty="0">
                <a:latin typeface="Calibri"/>
                <a:cs typeface="Calibri"/>
              </a:rPr>
              <a:t>Resumo:</a:t>
            </a:r>
          </a:p>
          <a:p>
            <a:endParaRPr lang="pt-BR" sz="2200" dirty="0">
              <a:latin typeface="Calibri"/>
              <a:cs typeface="Calibri"/>
            </a:endParaRPr>
          </a:p>
          <a:p>
            <a:pPr marL="571500" indent="-571500">
              <a:buFont typeface="Calibri"/>
              <a:buChar char="-"/>
            </a:pPr>
            <a:r>
              <a:rPr lang="pt-BR" sz="2200" dirty="0">
                <a:ea typeface="+mn-lt"/>
                <a:cs typeface="+mn-lt"/>
              </a:rPr>
              <a:t>Ide fornecida pela Microsoft;</a:t>
            </a:r>
          </a:p>
          <a:p>
            <a:pPr marL="571500" indent="-571500">
              <a:buFont typeface="Calibri"/>
              <a:buChar char="-"/>
            </a:pPr>
            <a:endParaRPr lang="pt-BR" sz="2200" dirty="0">
              <a:latin typeface="Avenir Next LT Pro"/>
              <a:cs typeface="Calibri"/>
            </a:endParaRPr>
          </a:p>
          <a:p>
            <a:pPr marL="571500" indent="-571500">
              <a:buFont typeface="Calibri"/>
              <a:buChar char="-"/>
            </a:pPr>
            <a:r>
              <a:rPr lang="pt-BR" sz="2200" dirty="0">
                <a:ea typeface="+mn-lt"/>
                <a:cs typeface="+mn-lt"/>
              </a:rPr>
              <a:t>Alguns recursos excelentes;</a:t>
            </a:r>
            <a:endParaRPr lang="pt-BR" sz="2200" dirty="0">
              <a:ea typeface="+mn-lt"/>
              <a:cs typeface="Calibri"/>
            </a:endParaRPr>
          </a:p>
          <a:p>
            <a:pPr marL="571500" indent="-571500">
              <a:buFont typeface="Calibri"/>
              <a:buChar char="-"/>
            </a:pPr>
            <a:endParaRPr lang="pt-BR" sz="2200" dirty="0">
              <a:latin typeface="Avenir Next LT Pro"/>
              <a:cs typeface="Calibri"/>
            </a:endParaRPr>
          </a:p>
          <a:p>
            <a:pPr marL="571500" indent="-571500">
              <a:buFont typeface="Calibri"/>
              <a:buChar char="-"/>
            </a:pPr>
            <a:r>
              <a:rPr lang="pt-BR" sz="2200" dirty="0">
                <a:latin typeface="Avenir Next LT Pro"/>
                <a:cs typeface="Calibri"/>
              </a:rPr>
              <a:t>Perfeita para  a maioria dos </a:t>
            </a:r>
            <a:r>
              <a:rPr lang="pt-BR" sz="2200" dirty="0" err="1">
                <a:latin typeface="Avenir Next LT Pro"/>
                <a:cs typeface="Calibri"/>
              </a:rPr>
              <a:t>devs</a:t>
            </a:r>
            <a:r>
              <a:rPr lang="pt-BR" sz="2200" dirty="0">
                <a:latin typeface="Avenir Next LT Pro"/>
                <a:cs typeface="Calibri"/>
              </a:rPr>
              <a:t>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217B0D9-E070-7D4A-4866-E62F2BA02AC5}"/>
              </a:ext>
            </a:extLst>
          </p:cNvPr>
          <p:cNvSpPr txBox="1"/>
          <p:nvPr/>
        </p:nvSpPr>
        <p:spPr>
          <a:xfrm>
            <a:off x="4485189" y="1"/>
            <a:ext cx="348590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latin typeface="Calibri"/>
                <a:cs typeface="Calibri"/>
              </a:rPr>
              <a:t>Visual Studio</a:t>
            </a:r>
          </a:p>
        </p:txBody>
      </p:sp>
      <p:pic>
        <p:nvPicPr>
          <p:cNvPr id="5" name="Imagem 5" descr="Ícone&#10;&#10;Descrição gerada automaticamente">
            <a:extLst>
              <a:ext uri="{FF2B5EF4-FFF2-40B4-BE49-F238E27FC236}">
                <a16:creationId xmlns:a16="http://schemas.microsoft.com/office/drawing/2014/main" id="{FA816CA4-4C47-DBCA-3839-295D7499F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433" y="2442319"/>
            <a:ext cx="1973362" cy="197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9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FE3358-29EE-4087-8570-9666D88A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6388" y="0"/>
            <a:ext cx="7266875" cy="6858000"/>
            <a:chOff x="0" y="0"/>
            <a:chExt cx="726687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FD9C6E8-5129-4C44-8443-5ABF75EC6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38CFD4D-22F2-420F-8CB7-042571895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8D49264-261A-4A8E-AB05-33332DCC9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C20F8FA-12CB-4D89-9416-29678581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4CB939-E731-C443-9989-C38CAFCBE153}"/>
              </a:ext>
            </a:extLst>
          </p:cNvPr>
          <p:cNvSpPr txBox="1"/>
          <p:nvPr/>
        </p:nvSpPr>
        <p:spPr>
          <a:xfrm>
            <a:off x="1070658" y="1524001"/>
            <a:ext cx="6167374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200" dirty="0">
                <a:latin typeface="Calibri"/>
                <a:cs typeface="Calibri"/>
              </a:rPr>
              <a:t>Recursos:</a:t>
            </a:r>
          </a:p>
          <a:p>
            <a:endParaRPr lang="pt-BR" sz="2200" dirty="0">
              <a:latin typeface="Calibri"/>
              <a:cs typeface="Calibri"/>
            </a:endParaRPr>
          </a:p>
          <a:p>
            <a:pPr marL="571500" indent="-571500" algn="just">
              <a:buFont typeface="Calibri"/>
              <a:buChar char="-"/>
            </a:pPr>
            <a:r>
              <a:rPr lang="pt-BR" sz="2200" dirty="0">
                <a:ea typeface="+mn-lt"/>
                <a:cs typeface="+mn-lt"/>
              </a:rPr>
              <a:t>Depurador integrado;</a:t>
            </a:r>
          </a:p>
          <a:p>
            <a:pPr marL="571500" indent="-571500" algn="just">
              <a:buFont typeface="Calibri"/>
              <a:buChar char="-"/>
            </a:pPr>
            <a:endParaRPr lang="pt-BR" sz="2200" dirty="0">
              <a:latin typeface="Avenir Next LT Pro"/>
              <a:cs typeface="Calibri"/>
            </a:endParaRPr>
          </a:p>
          <a:p>
            <a:pPr marL="571500" indent="-571500" algn="just">
              <a:buFont typeface="Calibri"/>
              <a:buChar char="-"/>
            </a:pPr>
            <a:r>
              <a:rPr lang="pt-BR" sz="2200" dirty="0">
                <a:ea typeface="+mn-lt"/>
                <a:cs typeface="+mn-lt"/>
              </a:rPr>
              <a:t>Suporta realce de sintaxe;</a:t>
            </a:r>
            <a:endParaRPr lang="pt-BR" sz="2200" dirty="0">
              <a:ea typeface="+mn-lt"/>
              <a:cs typeface="Calibri"/>
            </a:endParaRPr>
          </a:p>
          <a:p>
            <a:pPr marL="571500" indent="-571500" algn="just">
              <a:buFont typeface="Calibri"/>
              <a:buChar char="-"/>
            </a:pPr>
            <a:endParaRPr lang="pt-BR" sz="2200" dirty="0">
              <a:latin typeface="Avenir Next LT Pro"/>
              <a:cs typeface="Calibri"/>
            </a:endParaRPr>
          </a:p>
          <a:p>
            <a:pPr marL="571500" indent="-571500" algn="just">
              <a:buFont typeface="Calibri"/>
              <a:buChar char="-"/>
            </a:pPr>
            <a:r>
              <a:rPr lang="pt-BR" sz="2200" dirty="0">
                <a:ea typeface="+mn-lt"/>
                <a:cs typeface="+mn-lt"/>
              </a:rPr>
              <a:t>Algumas versões têm o recurso de autocompletar código</a:t>
            </a:r>
            <a:r>
              <a:rPr lang="pt-BR" sz="2200" dirty="0">
                <a:latin typeface="Avenir Next LT Pro"/>
                <a:cs typeface="Calibri"/>
              </a:rPr>
              <a:t>;</a:t>
            </a:r>
          </a:p>
          <a:p>
            <a:pPr marL="571500" indent="-571500" algn="just">
              <a:buFont typeface="Calibri"/>
              <a:buChar char="-"/>
            </a:pPr>
            <a:endParaRPr lang="pt-BR" sz="2200" dirty="0">
              <a:latin typeface="Avenir Next LT Pro"/>
              <a:cs typeface="Calibri"/>
            </a:endParaRPr>
          </a:p>
          <a:p>
            <a:pPr marL="571500" indent="-571500" algn="just">
              <a:buFont typeface="Calibri"/>
              <a:buChar char="-"/>
            </a:pPr>
            <a:r>
              <a:rPr lang="pt-BR" sz="2200" dirty="0">
                <a:latin typeface="Avenir Next LT Pro"/>
                <a:cs typeface="Calibri"/>
              </a:rPr>
              <a:t>Um dos mais usados, comunidade enorme.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217B0D9-E070-7D4A-4866-E62F2BA02AC5}"/>
              </a:ext>
            </a:extLst>
          </p:cNvPr>
          <p:cNvSpPr txBox="1"/>
          <p:nvPr/>
        </p:nvSpPr>
        <p:spPr>
          <a:xfrm>
            <a:off x="4485189" y="1"/>
            <a:ext cx="348590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latin typeface="Calibri"/>
                <a:cs typeface="Calibri"/>
              </a:rPr>
              <a:t>Visual Studio</a:t>
            </a:r>
          </a:p>
        </p:txBody>
      </p:sp>
      <p:pic>
        <p:nvPicPr>
          <p:cNvPr id="5" name="Imagem 5" descr="Ícone&#10;&#10;Descrição gerada automaticamente">
            <a:extLst>
              <a:ext uri="{FF2B5EF4-FFF2-40B4-BE49-F238E27FC236}">
                <a16:creationId xmlns:a16="http://schemas.microsoft.com/office/drawing/2014/main" id="{FA816CA4-4C47-DBCA-3839-295D7499F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433" y="2442319"/>
            <a:ext cx="1973362" cy="197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FE3358-29EE-4087-8570-9666D88A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6388" y="0"/>
            <a:ext cx="7266875" cy="6858000"/>
            <a:chOff x="0" y="0"/>
            <a:chExt cx="726687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FD9C6E8-5129-4C44-8443-5ABF75EC6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38CFD4D-22F2-420F-8CB7-042571895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8D49264-261A-4A8E-AB05-33332DCC9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C20F8FA-12CB-4D89-9416-29678581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4CB939-E731-C443-9989-C38CAFCBE153}"/>
              </a:ext>
            </a:extLst>
          </p:cNvPr>
          <p:cNvSpPr txBox="1"/>
          <p:nvPr/>
        </p:nvSpPr>
        <p:spPr>
          <a:xfrm>
            <a:off x="1273215" y="1524001"/>
            <a:ext cx="482664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200" dirty="0">
                <a:latin typeface="Calibri"/>
                <a:cs typeface="Calibri"/>
              </a:rPr>
              <a:t>Prós:</a:t>
            </a:r>
          </a:p>
          <a:p>
            <a:endParaRPr lang="pt-BR" sz="2200" dirty="0">
              <a:latin typeface="Calibri"/>
              <a:cs typeface="Calibri"/>
            </a:endParaRPr>
          </a:p>
          <a:p>
            <a:pPr marL="342900" indent="-342900" algn="just">
              <a:buFont typeface="Calibri"/>
              <a:buChar char="-"/>
            </a:pPr>
            <a:r>
              <a:rPr lang="pt-BR" sz="2200" dirty="0">
                <a:ea typeface="+mn-lt"/>
                <a:cs typeface="+mn-lt"/>
              </a:rPr>
              <a:t>    É grátis;</a:t>
            </a:r>
            <a:endParaRPr lang="pt-BR" dirty="0"/>
          </a:p>
          <a:p>
            <a:pPr marL="571500" indent="-571500" algn="just">
              <a:buFont typeface="Calibri"/>
              <a:buChar char="-"/>
            </a:pPr>
            <a:endParaRPr lang="pt-BR" sz="2200" dirty="0">
              <a:latin typeface="Avenir Next LT Pro"/>
              <a:cs typeface="Calibri"/>
            </a:endParaRPr>
          </a:p>
          <a:p>
            <a:pPr marL="571500" indent="-571500" algn="just">
              <a:buFont typeface="Calibri"/>
              <a:buChar char="-"/>
            </a:pPr>
            <a:r>
              <a:rPr lang="pt-BR" sz="2200" dirty="0">
                <a:ea typeface="+mn-lt"/>
                <a:cs typeface="+mn-lt"/>
              </a:rPr>
              <a:t>Disponível para Windows, Mac OS e Linux;</a:t>
            </a:r>
            <a:endParaRPr lang="pt-BR" sz="2200" dirty="0">
              <a:ea typeface="+mn-lt"/>
              <a:cs typeface="Calibri"/>
            </a:endParaRPr>
          </a:p>
          <a:p>
            <a:pPr marL="571500" indent="-571500" algn="just">
              <a:buFont typeface="Calibri"/>
              <a:buChar char="-"/>
            </a:pPr>
            <a:endParaRPr lang="pt-BR" sz="2200" dirty="0">
              <a:latin typeface="Avenir Next LT Pro"/>
              <a:cs typeface="Calibri"/>
            </a:endParaRPr>
          </a:p>
          <a:p>
            <a:pPr marL="571500" indent="-571500" algn="just">
              <a:buFont typeface="Calibri"/>
              <a:buChar char="-"/>
            </a:pPr>
            <a:r>
              <a:rPr lang="pt-BR" sz="2200" dirty="0">
                <a:latin typeface="Avenir Next LT Pro"/>
                <a:cs typeface="Calibri"/>
              </a:rPr>
              <a:t>Muitos plugins gratuitos;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217B0D9-E070-7D4A-4866-E62F2BA02AC5}"/>
              </a:ext>
            </a:extLst>
          </p:cNvPr>
          <p:cNvSpPr txBox="1"/>
          <p:nvPr/>
        </p:nvSpPr>
        <p:spPr>
          <a:xfrm>
            <a:off x="4485189" y="1"/>
            <a:ext cx="348590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latin typeface="Calibri"/>
                <a:cs typeface="Calibri"/>
              </a:rPr>
              <a:t>Visual Studio</a:t>
            </a:r>
          </a:p>
        </p:txBody>
      </p:sp>
      <p:pic>
        <p:nvPicPr>
          <p:cNvPr id="5" name="Imagem 5" descr="Ícone&#10;&#10;Descrição gerada automaticamente">
            <a:extLst>
              <a:ext uri="{FF2B5EF4-FFF2-40B4-BE49-F238E27FC236}">
                <a16:creationId xmlns:a16="http://schemas.microsoft.com/office/drawing/2014/main" id="{FA816CA4-4C47-DBCA-3839-295D7499F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3115" y="5779684"/>
            <a:ext cx="931642" cy="93164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258EFF0-51DD-6071-304A-CC2C0BEC43A0}"/>
              </a:ext>
            </a:extLst>
          </p:cNvPr>
          <p:cNvSpPr txBox="1"/>
          <p:nvPr/>
        </p:nvSpPr>
        <p:spPr>
          <a:xfrm>
            <a:off x="6221392" y="1524000"/>
            <a:ext cx="4826640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200" dirty="0">
                <a:latin typeface="Calibri"/>
                <a:cs typeface="Calibri"/>
              </a:rPr>
              <a:t>Contras:</a:t>
            </a:r>
            <a:endParaRPr lang="pt-BR"/>
          </a:p>
          <a:p>
            <a:pPr algn="just"/>
            <a:endParaRPr lang="pt-BR" sz="2200" dirty="0">
              <a:latin typeface="Calibri"/>
              <a:cs typeface="Calibri"/>
            </a:endParaRPr>
          </a:p>
          <a:p>
            <a:pPr algn="just"/>
            <a:r>
              <a:rPr lang="pt-BR" sz="2200" dirty="0">
                <a:ea typeface="+mn-lt"/>
                <a:cs typeface="+mn-lt"/>
              </a:rPr>
              <a:t>-  Menos rico em recursos do que seus concorrentes;</a:t>
            </a:r>
          </a:p>
          <a:p>
            <a:pPr algn="just"/>
            <a:endParaRPr lang="pt-BR" sz="2200" dirty="0"/>
          </a:p>
          <a:p>
            <a:pPr marL="342900" indent="-342900" algn="just">
              <a:buFont typeface="Calibri"/>
              <a:buChar char="-"/>
            </a:pPr>
            <a:r>
              <a:rPr lang="pt-BR" sz="2200" dirty="0">
                <a:latin typeface="Avenir Next LT Pro"/>
                <a:cs typeface="Calibri"/>
              </a:rPr>
              <a:t>Lento;</a:t>
            </a:r>
          </a:p>
          <a:p>
            <a:pPr marL="342900" indent="-342900" algn="just">
              <a:buFont typeface="Calibri"/>
              <a:buChar char="-"/>
            </a:pPr>
            <a:endParaRPr lang="pt-BR" sz="2200" dirty="0">
              <a:latin typeface="Avenir Next LT Pro"/>
              <a:cs typeface="Calibri"/>
            </a:endParaRPr>
          </a:p>
          <a:p>
            <a:pPr marL="342900" indent="-342900" algn="just">
              <a:buFont typeface="Calibri"/>
              <a:buChar char="-"/>
            </a:pPr>
            <a:r>
              <a:rPr lang="pt-BR" sz="2200" dirty="0">
                <a:ea typeface="+mn-lt"/>
                <a:cs typeface="+mn-lt"/>
              </a:rPr>
              <a:t>O recurso de verificação de código não é muito bom;</a:t>
            </a:r>
            <a:endParaRPr lang="pt-BR" sz="2200" dirty="0">
              <a:latin typeface="Avenir Next LT Pro"/>
              <a:cs typeface="Calibri"/>
            </a:endParaRPr>
          </a:p>
          <a:p>
            <a:pPr marL="342900" indent="-342900" algn="just">
              <a:buFont typeface="Calibri"/>
              <a:buChar char="-"/>
            </a:pPr>
            <a:endParaRPr lang="pt-BR" sz="2200" dirty="0">
              <a:latin typeface="Avenir Next LT Pro"/>
              <a:cs typeface="Calibri"/>
            </a:endParaRPr>
          </a:p>
          <a:p>
            <a:pPr marL="571500" indent="-571500" algn="just">
              <a:buFont typeface="Calibri"/>
              <a:buChar char="-"/>
            </a:pPr>
            <a:endParaRPr lang="pt-BR" sz="2200" dirty="0">
              <a:latin typeface="Avenir Next LT Pr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2622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FE3358-29EE-4087-8570-9666D88A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6388" y="0"/>
            <a:ext cx="7266875" cy="6858000"/>
            <a:chOff x="0" y="0"/>
            <a:chExt cx="726687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FD9C6E8-5129-4C44-8443-5ABF75EC6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38CFD4D-22F2-420F-8CB7-042571895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8D49264-261A-4A8E-AB05-33332DCC9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C20F8FA-12CB-4D89-9416-29678581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4CB939-E731-C443-9989-C38CAFCBE153}"/>
              </a:ext>
            </a:extLst>
          </p:cNvPr>
          <p:cNvSpPr txBox="1"/>
          <p:nvPr/>
        </p:nvSpPr>
        <p:spPr>
          <a:xfrm>
            <a:off x="974202" y="2025571"/>
            <a:ext cx="6167374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200" dirty="0">
                <a:latin typeface="Calibri"/>
                <a:cs typeface="Calibri"/>
              </a:rPr>
              <a:t>Resumo:</a:t>
            </a:r>
          </a:p>
          <a:p>
            <a:endParaRPr lang="pt-BR" sz="2200" dirty="0">
              <a:latin typeface="Calibri"/>
              <a:cs typeface="Calibri"/>
            </a:endParaRPr>
          </a:p>
          <a:p>
            <a:pPr marL="571500" indent="-571500" algn="just">
              <a:buFont typeface="Calibri"/>
              <a:buChar char="-"/>
            </a:pPr>
            <a:r>
              <a:rPr lang="pt-BR" sz="2200" dirty="0">
                <a:ea typeface="+mn-lt"/>
                <a:cs typeface="+mn-lt"/>
              </a:rPr>
              <a:t>Um dos favoritos dos </a:t>
            </a:r>
            <a:r>
              <a:rPr lang="pt-BR" sz="2200" dirty="0" err="1">
                <a:ea typeface="+mn-lt"/>
                <a:cs typeface="+mn-lt"/>
              </a:rPr>
              <a:t>devs</a:t>
            </a:r>
            <a:r>
              <a:rPr lang="pt-BR" sz="2200" dirty="0">
                <a:ea typeface="+mn-lt"/>
                <a:cs typeface="+mn-lt"/>
              </a:rPr>
              <a:t>;</a:t>
            </a:r>
          </a:p>
          <a:p>
            <a:pPr marL="571500" indent="-571500" algn="just">
              <a:buFont typeface="Calibri"/>
              <a:buChar char="-"/>
            </a:pPr>
            <a:endParaRPr lang="pt-BR" sz="2200" dirty="0">
              <a:latin typeface="Avenir Next LT Pro"/>
              <a:cs typeface="Calibri"/>
            </a:endParaRPr>
          </a:p>
          <a:p>
            <a:pPr marL="571500" indent="-571500" algn="just">
              <a:buFont typeface="Calibri"/>
              <a:buChar char="-"/>
            </a:pPr>
            <a:r>
              <a:rPr lang="pt-BR" sz="2200" dirty="0">
                <a:ea typeface="+mn-lt"/>
                <a:cs typeface="+mn-lt"/>
              </a:rPr>
              <a:t>Grande comunidade(é utilizado para </a:t>
            </a:r>
            <a:r>
              <a:rPr lang="pt-BR" sz="2200" dirty="0" err="1">
                <a:ea typeface="+mn-lt"/>
                <a:cs typeface="+mn-lt"/>
              </a:rPr>
              <a:t>variás</a:t>
            </a:r>
            <a:r>
              <a:rPr lang="pt-BR" sz="2200" dirty="0">
                <a:ea typeface="+mn-lt"/>
                <a:cs typeface="+mn-lt"/>
              </a:rPr>
              <a:t> tecnologias);</a:t>
            </a:r>
            <a:endParaRPr lang="pt-BR" sz="2200" dirty="0">
              <a:ea typeface="+mn-lt"/>
              <a:cs typeface="Calibri"/>
            </a:endParaRPr>
          </a:p>
          <a:p>
            <a:pPr marL="571500" indent="-571500" algn="just">
              <a:buFont typeface="Calibri"/>
              <a:buChar char="-"/>
            </a:pPr>
            <a:endParaRPr lang="pt-BR" sz="2200" dirty="0">
              <a:latin typeface="Avenir Next LT Pro"/>
              <a:cs typeface="Calibri"/>
            </a:endParaRPr>
          </a:p>
          <a:p>
            <a:pPr marL="571500" indent="-571500" algn="just">
              <a:buFont typeface="Calibri"/>
              <a:buChar char="-"/>
            </a:pPr>
            <a:r>
              <a:rPr lang="pt-BR" sz="2200" dirty="0">
                <a:latin typeface="Avenir Next LT Pro"/>
                <a:cs typeface="Calibri"/>
              </a:rPr>
              <a:t>Também Ide para </a:t>
            </a:r>
            <a:r>
              <a:rPr lang="pt-BR" sz="2200" dirty="0" err="1">
                <a:latin typeface="Avenir Next LT Pro"/>
                <a:cs typeface="Calibri"/>
              </a:rPr>
              <a:t>React</a:t>
            </a:r>
            <a:r>
              <a:rPr lang="pt-BR" sz="2200" dirty="0">
                <a:latin typeface="Avenir Next LT Pro"/>
                <a:cs typeface="Calibri"/>
              </a:rPr>
              <a:t> </a:t>
            </a:r>
            <a:r>
              <a:rPr lang="pt-BR" sz="2200" dirty="0" err="1">
                <a:latin typeface="Avenir Next LT Pro"/>
                <a:cs typeface="Calibri"/>
              </a:rPr>
              <a:t>Native</a:t>
            </a:r>
            <a:r>
              <a:rPr lang="pt-BR" sz="2200" dirty="0">
                <a:latin typeface="Avenir Next LT Pro"/>
                <a:cs typeface="Calibri"/>
              </a:rPr>
              <a:t>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217B0D9-E070-7D4A-4866-E62F2BA02AC5}"/>
              </a:ext>
            </a:extLst>
          </p:cNvPr>
          <p:cNvSpPr txBox="1"/>
          <p:nvPr/>
        </p:nvSpPr>
        <p:spPr>
          <a:xfrm>
            <a:off x="4658809" y="1"/>
            <a:ext cx="28782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latin typeface="Calibri"/>
                <a:cs typeface="Calibri"/>
              </a:rPr>
              <a:t>Sublime </a:t>
            </a:r>
            <a:r>
              <a:rPr lang="pt-BR" sz="4000" dirty="0" err="1">
                <a:latin typeface="Calibri"/>
                <a:cs typeface="Calibri"/>
              </a:rPr>
              <a:t>Text</a:t>
            </a:r>
          </a:p>
        </p:txBody>
      </p:sp>
      <p:pic>
        <p:nvPicPr>
          <p:cNvPr id="3" name="Imagem 5" descr="Ícone&#10;&#10;Descrição gerada automaticamente">
            <a:extLst>
              <a:ext uri="{FF2B5EF4-FFF2-40B4-BE49-F238E27FC236}">
                <a16:creationId xmlns:a16="http://schemas.microsoft.com/office/drawing/2014/main" id="{167ED3EB-6F1E-9D15-3A27-1E35511FF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812" y="2450939"/>
            <a:ext cx="1946476" cy="194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6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FE3358-29EE-4087-8570-9666D88A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6388" y="0"/>
            <a:ext cx="7266875" cy="6858000"/>
            <a:chOff x="0" y="0"/>
            <a:chExt cx="726687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FD9C6E8-5129-4C44-8443-5ABF75EC6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38CFD4D-22F2-420F-8CB7-042571895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8D49264-261A-4A8E-AB05-33332DCC9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C20F8FA-12CB-4D89-9416-29678581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4CB939-E731-C443-9989-C38CAFCBE153}"/>
              </a:ext>
            </a:extLst>
          </p:cNvPr>
          <p:cNvSpPr txBox="1"/>
          <p:nvPr/>
        </p:nvSpPr>
        <p:spPr>
          <a:xfrm>
            <a:off x="906683" y="1514356"/>
            <a:ext cx="6167374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200" dirty="0">
                <a:latin typeface="Calibri"/>
                <a:cs typeface="Calibri"/>
              </a:rPr>
              <a:t>Recursos:</a:t>
            </a:r>
          </a:p>
          <a:p>
            <a:endParaRPr lang="pt-BR" sz="2200" dirty="0">
              <a:latin typeface="Calibri"/>
              <a:cs typeface="Calibri"/>
            </a:endParaRPr>
          </a:p>
          <a:p>
            <a:pPr marL="571500" indent="-571500" algn="just">
              <a:buFont typeface="Calibri"/>
              <a:buChar char="-"/>
            </a:pPr>
            <a:r>
              <a:rPr lang="pt-BR" sz="2200" dirty="0">
                <a:ea typeface="+mn-lt"/>
                <a:cs typeface="+mn-lt"/>
              </a:rPr>
              <a:t>A paleta de comandos ajuda a definir a sintaxe;</a:t>
            </a:r>
          </a:p>
          <a:p>
            <a:pPr marL="571500" indent="-571500" algn="just">
              <a:buFont typeface="Calibri"/>
              <a:buChar char="-"/>
            </a:pPr>
            <a:endParaRPr lang="pt-BR" sz="2200" dirty="0">
              <a:latin typeface="Avenir Next LT Pro"/>
              <a:cs typeface="Calibri"/>
            </a:endParaRPr>
          </a:p>
          <a:p>
            <a:pPr marL="571500" indent="-571500" algn="just">
              <a:buFont typeface="Calibri"/>
              <a:buChar char="-"/>
            </a:pPr>
            <a:r>
              <a:rPr lang="pt-BR" sz="2200" dirty="0">
                <a:ea typeface="+mn-lt"/>
                <a:cs typeface="+mn-lt"/>
              </a:rPr>
              <a:t>Uma grande biblioteca de API e pacotes;</a:t>
            </a:r>
            <a:endParaRPr lang="pt-BR" sz="2200" dirty="0">
              <a:ea typeface="+mn-lt"/>
              <a:cs typeface="Calibri"/>
            </a:endParaRPr>
          </a:p>
          <a:p>
            <a:pPr marL="571500" indent="-571500" algn="just">
              <a:buFont typeface="Calibri"/>
              <a:buChar char="-"/>
            </a:pPr>
            <a:endParaRPr lang="pt-BR" sz="2200" dirty="0">
              <a:latin typeface="Avenir Next LT Pro"/>
              <a:cs typeface="Calibri"/>
            </a:endParaRPr>
          </a:p>
          <a:p>
            <a:pPr marL="571500" indent="-571500" algn="just">
              <a:buFont typeface="Calibri"/>
              <a:buChar char="-"/>
            </a:pPr>
            <a:r>
              <a:rPr lang="pt-BR" sz="2200" dirty="0">
                <a:ea typeface="+mn-lt"/>
                <a:cs typeface="+mn-lt"/>
              </a:rPr>
              <a:t>Suporta configuração de atalhos de teclas e macros;</a:t>
            </a:r>
          </a:p>
          <a:p>
            <a:pPr marL="571500" indent="-571500" algn="just">
              <a:buFont typeface="Calibri"/>
              <a:buChar char="-"/>
            </a:pPr>
            <a:endParaRPr lang="pt-BR" sz="2200" dirty="0">
              <a:latin typeface="Avenir Next LT Pro"/>
              <a:cs typeface="Calibri"/>
            </a:endParaRPr>
          </a:p>
          <a:p>
            <a:pPr marL="571500" indent="-571500" algn="just">
              <a:buFont typeface="Calibri"/>
              <a:buChar char="-"/>
            </a:pPr>
            <a:r>
              <a:rPr lang="pt-BR" sz="2200" dirty="0">
                <a:ea typeface="+mn-lt"/>
                <a:cs typeface="+mn-lt"/>
              </a:rPr>
              <a:t>Atalho de seleção.</a:t>
            </a:r>
            <a:endParaRPr lang="pt-BR" sz="2200" dirty="0">
              <a:latin typeface="Avenir Next LT Pro"/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217B0D9-E070-7D4A-4866-E62F2BA02AC5}"/>
              </a:ext>
            </a:extLst>
          </p:cNvPr>
          <p:cNvSpPr txBox="1"/>
          <p:nvPr/>
        </p:nvSpPr>
        <p:spPr>
          <a:xfrm>
            <a:off x="4658809" y="1"/>
            <a:ext cx="28782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latin typeface="Calibri"/>
                <a:cs typeface="Calibri"/>
              </a:rPr>
              <a:t>Sublime </a:t>
            </a:r>
            <a:r>
              <a:rPr lang="pt-BR" sz="4000" dirty="0" err="1">
                <a:latin typeface="Calibri"/>
                <a:cs typeface="Calibri"/>
              </a:rPr>
              <a:t>Text</a:t>
            </a:r>
          </a:p>
        </p:txBody>
      </p:sp>
      <p:pic>
        <p:nvPicPr>
          <p:cNvPr id="3" name="Imagem 5" descr="Ícone&#10;&#10;Descrição gerada automaticamente">
            <a:extLst>
              <a:ext uri="{FF2B5EF4-FFF2-40B4-BE49-F238E27FC236}">
                <a16:creationId xmlns:a16="http://schemas.microsoft.com/office/drawing/2014/main" id="{167ED3EB-6F1E-9D15-3A27-1E35511FF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812" y="2450939"/>
            <a:ext cx="1946476" cy="194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2934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GlowVTI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211</cp:revision>
  <dcterms:created xsi:type="dcterms:W3CDTF">2023-03-04T17:31:57Z</dcterms:created>
  <dcterms:modified xsi:type="dcterms:W3CDTF">2023-03-04T18:31:01Z</dcterms:modified>
</cp:coreProperties>
</file>