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yJw12CO2VrFFBhviqc9LQ7B/t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34D87B-4E30-411C-A546-472E4A2D8B8C}">
  <a:tblStyle styleId="{6634D87B-4E30-411C-A546-472E4A2D8B8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85" name="Google Shape;85;p1"/>
          <p:cNvSpPr txBox="1"/>
          <p:nvPr/>
        </p:nvSpPr>
        <p:spPr>
          <a:xfrm>
            <a:off x="1" y="2707792"/>
            <a:ext cx="12191999" cy="11387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4400" b="0" i="0" u="none" strike="noStrike" cap="none">
                <a:solidFill>
                  <a:schemeClr val="dk1"/>
                </a:solidFill>
                <a:latin typeface="Calibri"/>
                <a:ea typeface="Calibri"/>
                <a:cs typeface="Calibri"/>
                <a:sym typeface="Calibri"/>
              </a:rPr>
              <a:t>PROYECTO “CriticaL enterprise”</a:t>
            </a:r>
            <a:endParaRPr/>
          </a:p>
          <a:p>
            <a:pPr marL="0" marR="0" lvl="0" indent="0" algn="ctr" rtl="0">
              <a:spcBef>
                <a:spcPts val="0"/>
              </a:spcBef>
              <a:spcAft>
                <a:spcPts val="0"/>
              </a:spcAft>
              <a:buNone/>
            </a:pPr>
            <a:r>
              <a:rPr lang="es-CL" sz="2400" b="0" i="0" u="none" strike="noStrike" cap="none">
                <a:solidFill>
                  <a:schemeClr val="dk1"/>
                </a:solidFill>
                <a:latin typeface="Calibri"/>
                <a:ea typeface="Calibri"/>
                <a:cs typeface="Calibri"/>
                <a:sym typeface="Calibri"/>
              </a:rPr>
              <a:t>PRESENTACIÓN FINAL PORTAFOLIO DE TÍTULO</a:t>
            </a:r>
            <a:endParaRPr sz="2400" b="0" i="0" u="none" strike="noStrike" cap="none">
              <a:solidFill>
                <a:schemeClr val="dk1"/>
              </a:solidFill>
              <a:latin typeface="Calibri"/>
              <a:ea typeface="Calibri"/>
              <a:cs typeface="Calibri"/>
              <a:sym typeface="Calibri"/>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10"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76" name="Google Shape;176;p10"/>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77" name="Google Shape;177;p10"/>
          <p:cNvSpPr txBox="1"/>
          <p:nvPr/>
        </p:nvSpPr>
        <p:spPr>
          <a:xfrm>
            <a:off x="51000" y="992905"/>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78" name="Google Shape;178;p10"/>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79" name="Google Shape;179;p10"/>
          <p:cNvPicPr preferRelativeResize="0"/>
          <p:nvPr/>
        </p:nvPicPr>
        <p:blipFill>
          <a:blip r:embed="rId4">
            <a:alphaModFix/>
          </a:blip>
          <a:stretch>
            <a:fillRect/>
          </a:stretch>
        </p:blipFill>
        <p:spPr>
          <a:xfrm>
            <a:off x="4587050" y="1954450"/>
            <a:ext cx="2694450" cy="1960825"/>
          </a:xfrm>
          <a:prstGeom prst="rect">
            <a:avLst/>
          </a:prstGeom>
          <a:noFill/>
          <a:ln>
            <a:noFill/>
          </a:ln>
        </p:spPr>
      </p:pic>
      <p:pic>
        <p:nvPicPr>
          <p:cNvPr id="180" name="Google Shape;180;p10"/>
          <p:cNvPicPr preferRelativeResize="0"/>
          <p:nvPr/>
        </p:nvPicPr>
        <p:blipFill>
          <a:blip r:embed="rId5">
            <a:alphaModFix/>
          </a:blip>
          <a:stretch>
            <a:fillRect/>
          </a:stretch>
        </p:blipFill>
        <p:spPr>
          <a:xfrm>
            <a:off x="8772150" y="1824030"/>
            <a:ext cx="2289700" cy="2289700"/>
          </a:xfrm>
          <a:prstGeom prst="rect">
            <a:avLst/>
          </a:prstGeom>
          <a:noFill/>
          <a:ln>
            <a:noFill/>
          </a:ln>
        </p:spPr>
      </p:pic>
      <p:pic>
        <p:nvPicPr>
          <p:cNvPr id="181" name="Google Shape;181;p10"/>
          <p:cNvPicPr preferRelativeResize="0"/>
          <p:nvPr/>
        </p:nvPicPr>
        <p:blipFill>
          <a:blip r:embed="rId6">
            <a:alphaModFix/>
          </a:blip>
          <a:stretch>
            <a:fillRect/>
          </a:stretch>
        </p:blipFill>
        <p:spPr>
          <a:xfrm>
            <a:off x="764250" y="4014101"/>
            <a:ext cx="2691499" cy="2691499"/>
          </a:xfrm>
          <a:prstGeom prst="rect">
            <a:avLst/>
          </a:prstGeom>
          <a:noFill/>
          <a:ln>
            <a:noFill/>
          </a:ln>
        </p:spPr>
      </p:pic>
      <p:pic>
        <p:nvPicPr>
          <p:cNvPr id="182" name="Google Shape;182;p10"/>
          <p:cNvPicPr preferRelativeResize="0"/>
          <p:nvPr/>
        </p:nvPicPr>
        <p:blipFill>
          <a:blip r:embed="rId7">
            <a:alphaModFix/>
          </a:blip>
          <a:stretch>
            <a:fillRect/>
          </a:stretch>
        </p:blipFill>
        <p:spPr>
          <a:xfrm>
            <a:off x="107837" y="1700538"/>
            <a:ext cx="4004326" cy="2252425"/>
          </a:xfrm>
          <a:prstGeom prst="rect">
            <a:avLst/>
          </a:prstGeom>
          <a:noFill/>
          <a:ln>
            <a:noFill/>
          </a:ln>
        </p:spPr>
      </p:pic>
      <p:pic>
        <p:nvPicPr>
          <p:cNvPr id="183" name="Google Shape;183;p10"/>
          <p:cNvPicPr preferRelativeResize="0"/>
          <p:nvPr/>
        </p:nvPicPr>
        <p:blipFill>
          <a:blip r:embed="rId8">
            <a:alphaModFix/>
          </a:blip>
          <a:stretch>
            <a:fillRect/>
          </a:stretch>
        </p:blipFill>
        <p:spPr>
          <a:xfrm>
            <a:off x="4662637" y="4230325"/>
            <a:ext cx="2441274" cy="2441274"/>
          </a:xfrm>
          <a:prstGeom prst="rect">
            <a:avLst/>
          </a:prstGeom>
          <a:noFill/>
          <a:ln>
            <a:noFill/>
          </a:ln>
        </p:spPr>
      </p:pic>
      <p:pic>
        <p:nvPicPr>
          <p:cNvPr id="184" name="Google Shape;184;p10"/>
          <p:cNvPicPr preferRelativeResize="0"/>
          <p:nvPr/>
        </p:nvPicPr>
        <p:blipFill>
          <a:blip r:embed="rId9">
            <a:alphaModFix/>
          </a:blip>
          <a:stretch>
            <a:fillRect/>
          </a:stretch>
        </p:blipFill>
        <p:spPr>
          <a:xfrm>
            <a:off x="7766177" y="4353376"/>
            <a:ext cx="3852474" cy="2012926"/>
          </a:xfrm>
          <a:prstGeom prst="rect">
            <a:avLst/>
          </a:prstGeom>
          <a:noFill/>
          <a:ln>
            <a:noFill/>
          </a:ln>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1"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90" name="Google Shape;190;p11"/>
          <p:cNvSpPr txBox="1"/>
          <p:nvPr/>
        </p:nvSpPr>
        <p:spPr>
          <a:xfrm>
            <a:off x="-1963270" y="130079"/>
            <a:ext cx="1219199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pic>
        <p:nvPicPr>
          <p:cNvPr id="191" name="Google Shape;191;p11"/>
          <p:cNvPicPr preferRelativeResize="0"/>
          <p:nvPr/>
        </p:nvPicPr>
        <p:blipFill rotWithShape="1">
          <a:blip r:embed="rId4">
            <a:alphaModFix/>
          </a:blip>
          <a:srcRect/>
          <a:stretch/>
        </p:blipFill>
        <p:spPr>
          <a:xfrm>
            <a:off x="3234697" y="880631"/>
            <a:ext cx="2808172" cy="5915439"/>
          </a:xfrm>
          <a:prstGeom prst="rect">
            <a:avLst/>
          </a:prstGeom>
          <a:noFill/>
          <a:ln>
            <a:noFill/>
          </a:ln>
        </p:spPr>
      </p:pic>
      <p:pic>
        <p:nvPicPr>
          <p:cNvPr id="192" name="Google Shape;192;p11"/>
          <p:cNvPicPr preferRelativeResize="0"/>
          <p:nvPr/>
        </p:nvPicPr>
        <p:blipFill rotWithShape="1">
          <a:blip r:embed="rId5">
            <a:alphaModFix/>
          </a:blip>
          <a:srcRect/>
          <a:stretch/>
        </p:blipFill>
        <p:spPr>
          <a:xfrm>
            <a:off x="6257258" y="880630"/>
            <a:ext cx="2687779" cy="5847291"/>
          </a:xfrm>
          <a:prstGeom prst="rect">
            <a:avLst/>
          </a:prstGeom>
          <a:noFill/>
          <a:ln>
            <a:noFill/>
          </a:ln>
        </p:spPr>
      </p:pic>
      <p:pic>
        <p:nvPicPr>
          <p:cNvPr id="193" name="Google Shape;193;p11"/>
          <p:cNvPicPr preferRelativeResize="0"/>
          <p:nvPr/>
        </p:nvPicPr>
        <p:blipFill rotWithShape="1">
          <a:blip r:embed="rId6">
            <a:alphaModFix/>
          </a:blip>
          <a:srcRect/>
          <a:stretch/>
        </p:blipFill>
        <p:spPr>
          <a:xfrm>
            <a:off x="58021" y="880631"/>
            <a:ext cx="2808172" cy="5847290"/>
          </a:xfrm>
          <a:prstGeom prst="rect">
            <a:avLst/>
          </a:prstGeom>
          <a:noFill/>
          <a:ln>
            <a:noFill/>
          </a:ln>
        </p:spPr>
      </p:pic>
      <p:pic>
        <p:nvPicPr>
          <p:cNvPr id="194" name="Google Shape;194;p11"/>
          <p:cNvPicPr preferRelativeResize="0"/>
          <p:nvPr/>
        </p:nvPicPr>
        <p:blipFill rotWithShape="1">
          <a:blip r:embed="rId7">
            <a:alphaModFix/>
          </a:blip>
          <a:srcRect/>
          <a:stretch/>
        </p:blipFill>
        <p:spPr>
          <a:xfrm>
            <a:off x="9319737" y="880631"/>
            <a:ext cx="2714215" cy="5847290"/>
          </a:xfrm>
          <a:prstGeom prst="rect">
            <a:avLst/>
          </a:prstGeom>
          <a:noFill/>
          <a:ln>
            <a:noFill/>
          </a:ln>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12"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200" name="Google Shape;200;p12"/>
          <p:cNvSpPr txBox="1"/>
          <p:nvPr/>
        </p:nvSpPr>
        <p:spPr>
          <a:xfrm>
            <a:off x="1" y="1360773"/>
            <a:ext cx="1219199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pic>
        <p:nvPicPr>
          <p:cNvPr id="201" name="Google Shape;201;p12"/>
          <p:cNvPicPr preferRelativeResize="0"/>
          <p:nvPr/>
        </p:nvPicPr>
        <p:blipFill rotWithShape="1">
          <a:blip r:embed="rId4">
            <a:alphaModFix/>
          </a:blip>
          <a:srcRect/>
          <a:stretch/>
        </p:blipFill>
        <p:spPr>
          <a:xfrm>
            <a:off x="192741" y="2248198"/>
            <a:ext cx="5776053" cy="3249030"/>
          </a:xfrm>
          <a:prstGeom prst="rect">
            <a:avLst/>
          </a:prstGeom>
          <a:noFill/>
          <a:ln>
            <a:noFill/>
          </a:ln>
        </p:spPr>
      </p:pic>
      <p:pic>
        <p:nvPicPr>
          <p:cNvPr id="202" name="Google Shape;202;p12" descr="Sabías que contar con un entorno de trabajo seguro y saludable es un  derecho fundamental? - Segurmanía"/>
          <p:cNvPicPr preferRelativeResize="0"/>
          <p:nvPr/>
        </p:nvPicPr>
        <p:blipFill rotWithShape="1">
          <a:blip r:embed="rId5">
            <a:alphaModFix/>
          </a:blip>
          <a:srcRect/>
          <a:stretch/>
        </p:blipFill>
        <p:spPr>
          <a:xfrm>
            <a:off x="6947111" y="2622177"/>
            <a:ext cx="4966447" cy="3724835"/>
          </a:xfrm>
          <a:prstGeom prst="rect">
            <a:avLst/>
          </a:prstGeom>
          <a:noFill/>
          <a:ln>
            <a:noFill/>
          </a:ln>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13"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208" name="Google Shape;208;p13"/>
          <p:cNvSpPr txBox="1"/>
          <p:nvPr/>
        </p:nvSpPr>
        <p:spPr>
          <a:xfrm>
            <a:off x="1" y="2707792"/>
            <a:ext cx="1219199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4"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214" name="Google Shape;214;p14"/>
          <p:cNvSpPr txBox="1"/>
          <p:nvPr/>
        </p:nvSpPr>
        <p:spPr>
          <a:xfrm>
            <a:off x="0" y="3044279"/>
            <a:ext cx="1219199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4400">
                <a:solidFill>
                  <a:schemeClr val="dk1"/>
                </a:solidFill>
                <a:latin typeface="Calibri"/>
                <a:ea typeface="Calibri"/>
                <a:cs typeface="Calibri"/>
                <a:sym typeface="Calibri"/>
              </a:rPr>
              <a:t>PREGUNTAS DE LA COMISIÓN</a:t>
            </a:r>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2"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grpSp>
        <p:nvGrpSpPr>
          <p:cNvPr id="91" name="Google Shape;91;p2"/>
          <p:cNvGrpSpPr/>
          <p:nvPr/>
        </p:nvGrpSpPr>
        <p:grpSpPr>
          <a:xfrm>
            <a:off x="4356725" y="1030975"/>
            <a:ext cx="7633617" cy="4691811"/>
            <a:chOff x="0" y="0"/>
            <a:chExt cx="7633617" cy="4349505"/>
          </a:xfrm>
        </p:grpSpPr>
        <p:sp>
          <p:nvSpPr>
            <p:cNvPr id="92" name="Google Shape;92;p2"/>
            <p:cNvSpPr/>
            <p:nvPr/>
          </p:nvSpPr>
          <p:spPr>
            <a:xfrm>
              <a:off x="0" y="0"/>
              <a:ext cx="7633500" cy="2071200"/>
            </a:xfrm>
            <a:prstGeom prst="roundRect">
              <a:avLst>
                <a:gd name="adj" fmla="val 10000"/>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txBox="1"/>
            <p:nvPr/>
          </p:nvSpPr>
          <p:spPr>
            <a:xfrm>
              <a:off x="1733817" y="0"/>
              <a:ext cx="5899800" cy="2071200"/>
            </a:xfrm>
            <a:prstGeom prst="rect">
              <a:avLst/>
            </a:prstGeom>
            <a:noFill/>
            <a:ln>
              <a:noFill/>
            </a:ln>
          </p:spPr>
          <p:txBody>
            <a:bodyPr spcFirstLastPara="1" wrap="square" lIns="152400" tIns="152400" rIns="152400" bIns="152400" anchor="t" anchorCtr="0">
              <a:noAutofit/>
            </a:bodyPr>
            <a:lstStyle/>
            <a:p>
              <a:pPr marL="0" marR="0" lvl="0" indent="0" algn="l" rtl="0">
                <a:lnSpc>
                  <a:spcPct val="90000"/>
                </a:lnSpc>
                <a:spcBef>
                  <a:spcPts val="0"/>
                </a:spcBef>
                <a:spcAft>
                  <a:spcPts val="0"/>
                </a:spcAft>
                <a:buClr>
                  <a:schemeClr val="lt1"/>
                </a:buClr>
                <a:buSzPts val="4000"/>
                <a:buFont typeface="Calibri"/>
                <a:buNone/>
              </a:pPr>
              <a:r>
                <a:rPr lang="es-CL" sz="4000" b="0" i="0" u="none" strike="noStrike" cap="none">
                  <a:solidFill>
                    <a:schemeClr val="lt1"/>
                  </a:solidFill>
                  <a:latin typeface="Calibri"/>
                  <a:ea typeface="Calibri"/>
                  <a:cs typeface="Calibri"/>
                  <a:sym typeface="Calibri"/>
                </a:rPr>
                <a:t>Juan Aros</a:t>
              </a:r>
              <a:endParaRPr sz="4000" b="0" i="0" u="none" strike="noStrike" cap="none">
                <a:solidFill>
                  <a:schemeClr val="lt1"/>
                </a:solidFill>
                <a:latin typeface="Calibri"/>
                <a:ea typeface="Calibri"/>
                <a:cs typeface="Calibri"/>
                <a:sym typeface="Calibri"/>
              </a:endParaRPr>
            </a:p>
            <a:p>
              <a:pPr marL="285750" marR="0" lvl="1" indent="-285750" algn="l" rtl="0">
                <a:lnSpc>
                  <a:spcPct val="90000"/>
                </a:lnSpc>
                <a:spcBef>
                  <a:spcPts val="1400"/>
                </a:spcBef>
                <a:spcAft>
                  <a:spcPts val="0"/>
                </a:spcAft>
                <a:buClr>
                  <a:schemeClr val="lt1"/>
                </a:buClr>
                <a:buSzPts val="3100"/>
                <a:buFont typeface="Calibri"/>
                <a:buChar char="•"/>
              </a:pPr>
              <a:r>
                <a:rPr lang="es-CL" sz="3100">
                  <a:solidFill>
                    <a:schemeClr val="lt1"/>
                  </a:solidFill>
                  <a:latin typeface="Calibri"/>
                  <a:ea typeface="Calibri"/>
                  <a:cs typeface="Calibri"/>
                  <a:sym typeface="Calibri"/>
                </a:rPr>
                <a:t>Scrum Master y Scrum Team</a:t>
              </a:r>
              <a:endParaRPr sz="3100" b="0" i="0" u="none" strike="noStrike" cap="none">
                <a:solidFill>
                  <a:schemeClr val="lt1"/>
                </a:solidFill>
                <a:latin typeface="Calibri"/>
                <a:ea typeface="Calibri"/>
                <a:cs typeface="Calibri"/>
                <a:sym typeface="Calibri"/>
              </a:endParaRPr>
            </a:p>
            <a:p>
              <a:pPr marL="285750" marR="0" lvl="1" indent="-285750" algn="l" rtl="0">
                <a:lnSpc>
                  <a:spcPct val="90000"/>
                </a:lnSpc>
                <a:spcBef>
                  <a:spcPts val="465"/>
                </a:spcBef>
                <a:spcAft>
                  <a:spcPts val="0"/>
                </a:spcAft>
                <a:buClr>
                  <a:schemeClr val="lt1"/>
                </a:buClr>
                <a:buSzPts val="3100"/>
                <a:buFont typeface="Calibri"/>
                <a:buChar char="•"/>
              </a:pPr>
              <a:r>
                <a:rPr lang="es-CL" sz="3100">
                  <a:solidFill>
                    <a:schemeClr val="lt1"/>
                  </a:solidFill>
                  <a:latin typeface="Calibri"/>
                  <a:ea typeface="Calibri"/>
                  <a:cs typeface="Calibri"/>
                  <a:sym typeface="Calibri"/>
                </a:rPr>
                <a:t>Encargado de desarrollar el aplicativo móvil</a:t>
              </a:r>
              <a:endParaRPr sz="3100" b="0" i="0" u="none" strike="noStrike" cap="none">
                <a:solidFill>
                  <a:schemeClr val="lt1"/>
                </a:solidFill>
                <a:latin typeface="Calibri"/>
                <a:ea typeface="Calibri"/>
                <a:cs typeface="Calibri"/>
                <a:sym typeface="Calibri"/>
              </a:endParaRPr>
            </a:p>
          </p:txBody>
        </p:sp>
        <p:sp>
          <p:nvSpPr>
            <p:cNvPr id="94" name="Google Shape;94;p2"/>
            <p:cNvSpPr/>
            <p:nvPr/>
          </p:nvSpPr>
          <p:spPr>
            <a:xfrm>
              <a:off x="207118" y="207118"/>
              <a:ext cx="1526698" cy="1656949"/>
            </a:xfrm>
            <a:prstGeom prst="roundRect">
              <a:avLst>
                <a:gd name="adj" fmla="val 10000"/>
              </a:avLst>
            </a:prstGeom>
            <a:solidFill>
              <a:srgbClr val="C3D4EB"/>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0" y="2278305"/>
              <a:ext cx="7633494" cy="2071186"/>
            </a:xfrm>
            <a:prstGeom prst="roundRect">
              <a:avLst>
                <a:gd name="adj" fmla="val 10000"/>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txBox="1"/>
            <p:nvPr/>
          </p:nvSpPr>
          <p:spPr>
            <a:xfrm>
              <a:off x="1733817" y="2278305"/>
              <a:ext cx="5899800" cy="2071200"/>
            </a:xfrm>
            <a:prstGeom prst="rect">
              <a:avLst/>
            </a:prstGeom>
            <a:noFill/>
            <a:ln>
              <a:noFill/>
            </a:ln>
          </p:spPr>
          <p:txBody>
            <a:bodyPr spcFirstLastPara="1" wrap="square" lIns="152400" tIns="152400" rIns="152400" bIns="152400" anchor="t" anchorCtr="0">
              <a:noAutofit/>
            </a:bodyPr>
            <a:lstStyle/>
            <a:p>
              <a:pPr marL="0" marR="0" lvl="0" indent="0" algn="l" rtl="0">
                <a:lnSpc>
                  <a:spcPct val="90000"/>
                </a:lnSpc>
                <a:spcBef>
                  <a:spcPts val="0"/>
                </a:spcBef>
                <a:spcAft>
                  <a:spcPts val="0"/>
                </a:spcAft>
                <a:buClr>
                  <a:schemeClr val="lt1"/>
                </a:buClr>
                <a:buSzPts val="4000"/>
                <a:buFont typeface="Calibri"/>
                <a:buNone/>
              </a:pPr>
              <a:r>
                <a:rPr lang="es-CL" sz="4000" b="0" i="0" u="none" strike="noStrike" cap="none">
                  <a:solidFill>
                    <a:schemeClr val="lt1"/>
                  </a:solidFill>
                  <a:latin typeface="Calibri"/>
                  <a:ea typeface="Calibri"/>
                  <a:cs typeface="Calibri"/>
                  <a:sym typeface="Calibri"/>
                </a:rPr>
                <a:t>Francisco Santander</a:t>
              </a:r>
              <a:endParaRPr sz="4000" b="0" i="0" u="none" strike="noStrike" cap="none">
                <a:solidFill>
                  <a:schemeClr val="lt1"/>
                </a:solidFill>
                <a:latin typeface="Calibri"/>
                <a:ea typeface="Calibri"/>
                <a:cs typeface="Calibri"/>
                <a:sym typeface="Calibri"/>
              </a:endParaRPr>
            </a:p>
            <a:p>
              <a:pPr marL="285750" marR="0" lvl="1" indent="-285750" algn="l" rtl="0">
                <a:lnSpc>
                  <a:spcPct val="90000"/>
                </a:lnSpc>
                <a:spcBef>
                  <a:spcPts val="1400"/>
                </a:spcBef>
                <a:spcAft>
                  <a:spcPts val="0"/>
                </a:spcAft>
                <a:buClr>
                  <a:schemeClr val="lt1"/>
                </a:buClr>
                <a:buSzPts val="3100"/>
                <a:buFont typeface="Calibri"/>
                <a:buChar char="•"/>
              </a:pPr>
              <a:r>
                <a:rPr lang="es-CL" sz="3100" b="0" i="0" u="none" strike="noStrike" cap="none">
                  <a:solidFill>
                    <a:schemeClr val="lt1"/>
                  </a:solidFill>
                  <a:latin typeface="Calibri"/>
                  <a:ea typeface="Calibri"/>
                  <a:cs typeface="Calibri"/>
                  <a:sym typeface="Calibri"/>
                </a:rPr>
                <a:t>Miembro Scrum Team y s</a:t>
              </a:r>
              <a:r>
                <a:rPr lang="es-CL" sz="3100">
                  <a:solidFill>
                    <a:schemeClr val="lt1"/>
                  </a:solidFill>
                  <a:latin typeface="Calibri"/>
                  <a:ea typeface="Calibri"/>
                  <a:cs typeface="Calibri"/>
                  <a:sym typeface="Calibri"/>
                </a:rPr>
                <a:t>talholder</a:t>
              </a:r>
              <a:endParaRPr sz="3100" b="0" i="0" u="none" strike="noStrike" cap="none">
                <a:solidFill>
                  <a:schemeClr val="lt1"/>
                </a:solidFill>
                <a:latin typeface="Calibri"/>
                <a:ea typeface="Calibri"/>
                <a:cs typeface="Calibri"/>
                <a:sym typeface="Calibri"/>
              </a:endParaRPr>
            </a:p>
            <a:p>
              <a:pPr marL="285750" marR="0" lvl="1" indent="-285750" algn="l" rtl="0">
                <a:lnSpc>
                  <a:spcPct val="90000"/>
                </a:lnSpc>
                <a:spcBef>
                  <a:spcPts val="465"/>
                </a:spcBef>
                <a:spcAft>
                  <a:spcPts val="0"/>
                </a:spcAft>
                <a:buClr>
                  <a:schemeClr val="lt1"/>
                </a:buClr>
                <a:buSzPts val="3100"/>
                <a:buFont typeface="Calibri"/>
                <a:buChar char="•"/>
              </a:pPr>
              <a:r>
                <a:rPr lang="es-CL" sz="3100">
                  <a:solidFill>
                    <a:schemeClr val="lt1"/>
                  </a:solidFill>
                  <a:latin typeface="Calibri"/>
                  <a:ea typeface="Calibri"/>
                  <a:cs typeface="Calibri"/>
                  <a:sym typeface="Calibri"/>
                </a:rPr>
                <a:t>Encargado de desarrollar el aplicativo móvil</a:t>
              </a:r>
              <a:endParaRPr sz="3100" b="0" i="0" u="none" strike="noStrike" cap="none">
                <a:solidFill>
                  <a:schemeClr val="lt1"/>
                </a:solidFill>
                <a:latin typeface="Calibri"/>
                <a:ea typeface="Calibri"/>
                <a:cs typeface="Calibri"/>
                <a:sym typeface="Calibri"/>
              </a:endParaRPr>
            </a:p>
          </p:txBody>
        </p:sp>
        <p:sp>
          <p:nvSpPr>
            <p:cNvPr id="97" name="Google Shape;97;p2"/>
            <p:cNvSpPr/>
            <p:nvPr/>
          </p:nvSpPr>
          <p:spPr>
            <a:xfrm>
              <a:off x="207118" y="2485423"/>
              <a:ext cx="1526698" cy="1656949"/>
            </a:xfrm>
            <a:prstGeom prst="roundRect">
              <a:avLst>
                <a:gd name="adj" fmla="val 10000"/>
              </a:avLst>
            </a:prstGeom>
            <a:solidFill>
              <a:srgbClr val="C3D4EB"/>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b="0" i="0" u="none" strike="noStrike" cap="none">
                <a:solidFill>
                  <a:srgbClr val="757070"/>
                </a:solidFill>
                <a:latin typeface="Calibri"/>
                <a:ea typeface="Calibri"/>
                <a:cs typeface="Calibri"/>
                <a:sym typeface="Calibri"/>
              </a:rPr>
              <a:t>PROYECTO “CriticaL enterprise”</a:t>
            </a:r>
            <a:endParaRPr/>
          </a:p>
        </p:txBody>
      </p:sp>
      <p:sp>
        <p:nvSpPr>
          <p:cNvPr id="99" name="Google Shape;99;p2"/>
          <p:cNvSpPr txBox="1"/>
          <p:nvPr/>
        </p:nvSpPr>
        <p:spPr>
          <a:xfrm>
            <a:off x="474027" y="2378766"/>
            <a:ext cx="36090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00" name="Google Shape;100;p2"/>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3"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06" name="Google Shape;106;p3"/>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07" name="Google Shape;107;p3"/>
          <p:cNvSpPr txBox="1"/>
          <p:nvPr/>
        </p:nvSpPr>
        <p:spPr>
          <a:xfrm>
            <a:off x="0" y="1130849"/>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08" name="Google Shape;108;p3"/>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09" name="Google Shape;109;p3"/>
          <p:cNvSpPr/>
          <p:nvPr/>
        </p:nvSpPr>
        <p:spPr>
          <a:xfrm>
            <a:off x="714909" y="2169769"/>
            <a:ext cx="4348705" cy="4092601"/>
          </a:xfrm>
          <a:prstGeom prst="roundRect">
            <a:avLst>
              <a:gd name="adj" fmla="val 10901"/>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2800" u="sng">
                <a:solidFill>
                  <a:schemeClr val="dk1"/>
                </a:solidFill>
                <a:latin typeface="Calibri"/>
                <a:ea typeface="Calibri"/>
                <a:cs typeface="Calibri"/>
                <a:sym typeface="Calibri"/>
              </a:rPr>
              <a:t>Problema o dolor</a:t>
            </a:r>
            <a:endParaRPr/>
          </a:p>
          <a:p>
            <a:pPr marL="0" marR="0" lvl="0" indent="0" algn="l" rtl="0">
              <a:spcBef>
                <a:spcPts val="0"/>
              </a:spcBef>
              <a:spcAft>
                <a:spcPts val="0"/>
              </a:spcAft>
              <a:buNone/>
            </a:pPr>
            <a:r>
              <a:rPr lang="es-CL" sz="1200">
                <a:solidFill>
                  <a:schemeClr val="dk1"/>
                </a:solidFill>
                <a:latin typeface="Calibri"/>
                <a:ea typeface="Calibri"/>
                <a:cs typeface="Calibri"/>
                <a:sym typeface="Calibri"/>
              </a:rPr>
              <a:t>En las empresas, el control de asistencia de los empleados sigue siendo un proceso predominantemente manual y dependiente de dispositivos físicos, lo que genera ineficiencias significativas. Por lo que el proyecto consistirá en el desarrollo de un aplicativo móvil que funcione como un reloj control digital en empresas, utilizando tecnologías como GPS y lector de huella dactilar.</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CL" sz="1200">
                <a:solidFill>
                  <a:schemeClr val="dk1"/>
                </a:solidFill>
                <a:latin typeface="Calibri"/>
                <a:ea typeface="Calibri"/>
                <a:cs typeface="Calibri"/>
                <a:sym typeface="Calibri"/>
              </a:rPr>
              <a:t>Este sistema automatiza el registro de asistencia, eliminando la necesidad de que los empleados se desplacen a un dispositivo físico, lo cual es común en muchas empresas y genera ineficiencias como pérdida de tiempo, aglomeraciones, y errores en los registros. La implementación de esta solución es crucial para modernizar el proceso de control de asistencia, mejorando la precisión y seguridad de los datos a través de la digitalización y el uso de tecnologías avanzadas.</a:t>
            </a:r>
            <a:endParaRPr/>
          </a:p>
          <a:p>
            <a:pPr marL="0" marR="0" lvl="0" indent="0" algn="l" rtl="0">
              <a:spcBef>
                <a:spcPts val="0"/>
              </a:spcBef>
              <a:spcAft>
                <a:spcPts val="0"/>
              </a:spcAft>
              <a:buNone/>
            </a:pPr>
            <a:br>
              <a:rPr lang="es-CL"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u="sng">
              <a:solidFill>
                <a:schemeClr val="dk1"/>
              </a:solidFill>
              <a:latin typeface="Calibri"/>
              <a:ea typeface="Calibri"/>
              <a:cs typeface="Calibri"/>
              <a:sym typeface="Calibri"/>
            </a:endParaRPr>
          </a:p>
        </p:txBody>
      </p:sp>
      <p:sp>
        <p:nvSpPr>
          <p:cNvPr id="110" name="Google Shape;110;p3"/>
          <p:cNvSpPr/>
          <p:nvPr/>
        </p:nvSpPr>
        <p:spPr>
          <a:xfrm>
            <a:off x="6912079" y="2177325"/>
            <a:ext cx="4348705" cy="4092601"/>
          </a:xfrm>
          <a:prstGeom prst="roundRect">
            <a:avLst>
              <a:gd name="adj" fmla="val 10901"/>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marL="0" marR="0" lvl="0" indent="0" algn="ctr" rtl="0">
              <a:spcBef>
                <a:spcPts val="0"/>
              </a:spcBef>
              <a:spcAft>
                <a:spcPts val="0"/>
              </a:spcAft>
              <a:buNone/>
            </a:pPr>
            <a:endParaRPr sz="1800" u="sng">
              <a:solidFill>
                <a:schemeClr val="dk1"/>
              </a:solidFill>
              <a:latin typeface="Calibri"/>
              <a:ea typeface="Calibri"/>
              <a:cs typeface="Calibri"/>
              <a:sym typeface="Calibri"/>
            </a:endParaRPr>
          </a:p>
          <a:p>
            <a:pPr marL="0" marR="0" lvl="0" indent="0" algn="just" rtl="0">
              <a:spcBef>
                <a:spcPts val="0"/>
              </a:spcBef>
              <a:spcAft>
                <a:spcPts val="0"/>
              </a:spcAft>
              <a:buNone/>
            </a:pPr>
            <a:r>
              <a:rPr lang="es-CL" sz="1800">
                <a:solidFill>
                  <a:schemeClr val="dk1"/>
                </a:solidFill>
                <a:latin typeface="Calibri"/>
                <a:ea typeface="Calibri"/>
                <a:cs typeface="Calibri"/>
                <a:sym typeface="Calibri"/>
              </a:rPr>
              <a:t>El proyecto consiste en el desarrollo y gestión de un aplicativo móvil que funcione como un reloj control digital, agilizando, dando más seguridad y fiabilidad a la hora de hacer ingreso y/o salida del entorno laboral.</a:t>
            </a:r>
            <a:endParaRPr sz="1800">
              <a:solidFill>
                <a:schemeClr val="dk1"/>
              </a:solidFill>
              <a:latin typeface="Calibri"/>
              <a:ea typeface="Calibri"/>
              <a:cs typeface="Calibri"/>
              <a:sym typeface="Calibri"/>
            </a:endParaRPr>
          </a:p>
        </p:txBody>
      </p:sp>
      <p:sp>
        <p:nvSpPr>
          <p:cNvPr id="111" name="Google Shape;111;p3"/>
          <p:cNvSpPr/>
          <p:nvPr/>
        </p:nvSpPr>
        <p:spPr>
          <a:xfrm>
            <a:off x="5456903" y="3736258"/>
            <a:ext cx="1140542" cy="757084"/>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500"/>
                                        <p:tgtEl>
                                          <p:spTgt spid="111"/>
                                        </p:tgtEl>
                                      </p:cBhvr>
                                    </p:animEffect>
                                  </p:childTnLst>
                                </p:cTn>
                              </p:par>
                              <p:par>
                                <p:cTn id="13" presetID="10"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4"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17" name="Google Shape;117;p4"/>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18" name="Google Shape;118;p4"/>
          <p:cNvSpPr txBox="1"/>
          <p:nvPr/>
        </p:nvSpPr>
        <p:spPr>
          <a:xfrm>
            <a:off x="0" y="1384304"/>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19" name="Google Shape;119;p4"/>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20" name="Google Shape;120;p4"/>
          <p:cNvSpPr txBox="1"/>
          <p:nvPr/>
        </p:nvSpPr>
        <p:spPr>
          <a:xfrm>
            <a:off x="1" y="4082446"/>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1" name="Google Shape;121;p4"/>
          <p:cNvSpPr/>
          <p:nvPr/>
        </p:nvSpPr>
        <p:spPr>
          <a:xfrm>
            <a:off x="614515" y="2040571"/>
            <a:ext cx="10962967" cy="1575221"/>
          </a:xfrm>
          <a:prstGeom prst="roundRect">
            <a:avLst>
              <a:gd name="adj" fmla="val 16667"/>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800">
                <a:solidFill>
                  <a:schemeClr val="dk1"/>
                </a:solidFill>
                <a:latin typeface="Calibri"/>
                <a:ea typeface="Calibri"/>
                <a:cs typeface="Calibri"/>
                <a:sym typeface="Calibri"/>
              </a:rPr>
              <a:t>Desarrollar una aplicación móvil que permita a los empleados registrar su horario de entrada y salida mediante un lector de huellas biométrico y geolocalización GPS</a:t>
            </a:r>
            <a:endParaRPr sz="1800">
              <a:solidFill>
                <a:schemeClr val="dk1"/>
              </a:solidFill>
              <a:latin typeface="Calibri"/>
              <a:ea typeface="Calibri"/>
              <a:cs typeface="Calibri"/>
              <a:sym typeface="Calibri"/>
            </a:endParaRPr>
          </a:p>
        </p:txBody>
      </p:sp>
      <p:sp>
        <p:nvSpPr>
          <p:cNvPr id="122" name="Google Shape;122;p4"/>
          <p:cNvSpPr/>
          <p:nvPr/>
        </p:nvSpPr>
        <p:spPr>
          <a:xfrm>
            <a:off x="614514" y="4732407"/>
            <a:ext cx="10962967" cy="1575221"/>
          </a:xfrm>
          <a:prstGeom prst="roundRect">
            <a:avLst>
              <a:gd name="adj" fmla="val 16667"/>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800">
                <a:solidFill>
                  <a:schemeClr val="dk1"/>
                </a:solidFill>
                <a:latin typeface="Calibri"/>
                <a:ea typeface="Calibri"/>
                <a:cs typeface="Calibri"/>
                <a:sym typeface="Calibri"/>
              </a:rPr>
              <a:t>Desarrollar una interfaz intuitiva y funciones clave como localización GPS y autenticación biométrica para registrar asistencia de manera precisa y segura. Configurar sincronización en tiempo real con la base de datos y un módulo administrativo para gestión y reportes. Garantizar seguridad de la información, compatibilidad multiplataforma y mecanismos de respaldo. Realizar pruebas de usabilidad y ofrecer opciones adaptadas para dispositivos antiguos.</a:t>
            </a:r>
            <a:endParaRPr sz="1800">
              <a:solidFill>
                <a:schemeClr val="dk1"/>
              </a:solidFill>
              <a:latin typeface="Calibri"/>
              <a:ea typeface="Calibri"/>
              <a:cs typeface="Calibri"/>
              <a:sym typeface="Calibri"/>
            </a:endParaRPr>
          </a:p>
        </p:txBody>
      </p:sp>
      <p:sp>
        <p:nvSpPr>
          <p:cNvPr id="123" name="Google Shape;123;p4"/>
          <p:cNvSpPr/>
          <p:nvPr/>
        </p:nvSpPr>
        <p:spPr>
          <a:xfrm>
            <a:off x="4442195" y="2422514"/>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par>
                                <p:cTn id="8" presetID="10" presetClass="entr" presetSubtype="0" fill="hold"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fade">
                                      <p:cBhvr>
                                        <p:cTn id="10"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5"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29" name="Google Shape;129;p5"/>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30" name="Google Shape;130;p5"/>
          <p:cNvSpPr txBox="1"/>
          <p:nvPr/>
        </p:nvSpPr>
        <p:spPr>
          <a:xfrm>
            <a:off x="-134470" y="1101674"/>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31" name="Google Shape;131;p5"/>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32" name="Google Shape;132;p5"/>
          <p:cNvSpPr txBox="1"/>
          <p:nvPr/>
        </p:nvSpPr>
        <p:spPr>
          <a:xfrm>
            <a:off x="319964" y="2777520"/>
            <a:ext cx="4988859"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chemeClr val="dk1"/>
                </a:solidFill>
                <a:latin typeface="Calibri"/>
                <a:ea typeface="Calibri"/>
                <a:cs typeface="Calibri"/>
                <a:sym typeface="Calibri"/>
              </a:rPr>
              <a:t>El aplicativo móvil no solo optimiza el registro de asistencia, sino que también aporta un valor significativo al adaptarse a diferentes entornos laborales, especialmente en empresas nacionales o internacionales, de tamaño medio a grande que buscan modernizar sus procesos</a:t>
            </a:r>
            <a:endParaRPr sz="1800">
              <a:solidFill>
                <a:schemeClr val="dk1"/>
              </a:solidFill>
              <a:latin typeface="Calibri"/>
              <a:ea typeface="Calibri"/>
              <a:cs typeface="Calibri"/>
              <a:sym typeface="Calibri"/>
            </a:endParaRPr>
          </a:p>
        </p:txBody>
      </p:sp>
      <p:sp>
        <p:nvSpPr>
          <p:cNvPr id="133" name="Google Shape;133;p5"/>
          <p:cNvSpPr txBox="1"/>
          <p:nvPr/>
        </p:nvSpPr>
        <p:spPr>
          <a:xfrm>
            <a:off x="6095999" y="2286000"/>
            <a:ext cx="5776037" cy="427809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L" sz="1800">
                <a:solidFill>
                  <a:srgbClr val="000000"/>
                </a:solidFill>
                <a:highlight>
                  <a:srgbClr val="00FF00"/>
                </a:highlight>
                <a:latin typeface="Calibri"/>
                <a:ea typeface="Calibri"/>
                <a:cs typeface="Calibri"/>
                <a:sym typeface="Calibri"/>
              </a:rPr>
              <a:t>F</a:t>
            </a:r>
            <a:r>
              <a:rPr lang="es-CL" sz="1800" b="0" i="0" u="none" strike="noStrike">
                <a:solidFill>
                  <a:srgbClr val="000000"/>
                </a:solidFill>
                <a:highlight>
                  <a:srgbClr val="00FF00"/>
                </a:highlight>
                <a:latin typeface="Calibri"/>
                <a:ea typeface="Calibri"/>
                <a:cs typeface="Calibri"/>
                <a:sym typeface="Calibri"/>
              </a:rPr>
              <a:t>acilitan</a:t>
            </a:r>
            <a:r>
              <a:rPr lang="es-CL" sz="1800" b="0" i="0" u="none" strike="noStrike">
                <a:solidFill>
                  <a:srgbClr val="000000"/>
                </a:solidFill>
                <a:latin typeface="Calibri"/>
                <a:ea typeface="Calibri"/>
                <a:cs typeface="Calibri"/>
                <a:sym typeface="Calibri"/>
              </a:rPr>
              <a:t>: El aumento de la digitalización en las empresas y la demanda de soluciones eficientes para el control de asistencia son factores que favorecen el desarrollo del proyecto. Además, la adopción de tecnologías móviles en el entorno laboral ofrece un entorno propicio para su implementación.</a:t>
            </a:r>
            <a:endParaRPr/>
          </a:p>
          <a:p>
            <a:pPr marL="0" marR="0" lvl="0" indent="0" algn="just" rtl="0">
              <a:spcBef>
                <a:spcPts val="800"/>
              </a:spcBef>
              <a:spcAft>
                <a:spcPts val="0"/>
              </a:spcAft>
              <a:buNone/>
            </a:pPr>
            <a:endParaRPr sz="1800" b="0">
              <a:solidFill>
                <a:schemeClr val="dk1"/>
              </a:solidFill>
              <a:latin typeface="Calibri"/>
              <a:ea typeface="Calibri"/>
              <a:cs typeface="Calibri"/>
              <a:sym typeface="Calibri"/>
            </a:endParaRPr>
          </a:p>
          <a:p>
            <a:pPr marL="0" marR="0" lvl="0" indent="0" algn="just" rtl="0">
              <a:spcBef>
                <a:spcPts val="800"/>
              </a:spcBef>
              <a:spcAft>
                <a:spcPts val="0"/>
              </a:spcAft>
              <a:buNone/>
            </a:pPr>
            <a:r>
              <a:rPr lang="es-CL" sz="1800">
                <a:solidFill>
                  <a:srgbClr val="000000"/>
                </a:solidFill>
                <a:highlight>
                  <a:srgbClr val="FF0000"/>
                </a:highlight>
                <a:latin typeface="Calibri"/>
                <a:ea typeface="Calibri"/>
                <a:cs typeface="Calibri"/>
                <a:sym typeface="Calibri"/>
              </a:rPr>
              <a:t>D</a:t>
            </a:r>
            <a:r>
              <a:rPr lang="es-CL" sz="1800" b="0" i="0" u="none" strike="noStrike">
                <a:solidFill>
                  <a:srgbClr val="000000"/>
                </a:solidFill>
                <a:highlight>
                  <a:srgbClr val="FF0000"/>
                </a:highlight>
                <a:latin typeface="Calibri"/>
                <a:ea typeface="Calibri"/>
                <a:cs typeface="Calibri"/>
                <a:sym typeface="Calibri"/>
              </a:rPr>
              <a:t>ificultan</a:t>
            </a:r>
            <a:r>
              <a:rPr lang="es-CL" sz="1800" b="0" i="0" u="none" strike="noStrike">
                <a:solidFill>
                  <a:srgbClr val="000000"/>
                </a:solidFill>
                <a:latin typeface="Calibri"/>
                <a:ea typeface="Calibri"/>
                <a:cs typeface="Calibri"/>
                <a:sym typeface="Calibri"/>
              </a:rPr>
              <a:t>: Podrían surgir desafíos relacionados con la seguridad de los datos (especialmente en lo que respecta a la privacidad y cumplimiento normativo), la integración con sistemas existentes en las empresas, y la resistencia al cambio en las organizaciones.</a:t>
            </a:r>
            <a:endParaRPr sz="1800" b="0">
              <a:solidFill>
                <a:schemeClr val="dk1"/>
              </a:solidFill>
              <a:latin typeface="Calibri"/>
              <a:ea typeface="Calibri"/>
              <a:cs typeface="Calibri"/>
              <a:sym typeface="Calibri"/>
            </a:endParaRPr>
          </a:p>
          <a:p>
            <a:pPr marL="0" marR="0" lvl="0" indent="0" algn="l" rtl="0">
              <a:spcBef>
                <a:spcPts val="800"/>
              </a:spcBef>
              <a:spcAft>
                <a:spcPts val="0"/>
              </a:spcAft>
              <a:buNone/>
            </a:pPr>
            <a:br>
              <a:rPr lang="es-CL"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6"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39" name="Google Shape;139;p6"/>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40" name="Google Shape;140;p6"/>
          <p:cNvSpPr txBox="1"/>
          <p:nvPr/>
        </p:nvSpPr>
        <p:spPr>
          <a:xfrm>
            <a:off x="0" y="1432655"/>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41" name="Google Shape;141;p6"/>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42" name="Google Shape;142;p6"/>
          <p:cNvSpPr txBox="1"/>
          <p:nvPr/>
        </p:nvSpPr>
        <p:spPr>
          <a:xfrm>
            <a:off x="426308" y="2360141"/>
            <a:ext cx="4182762"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b="0" i="0" u="none" strike="noStrike">
                <a:solidFill>
                  <a:srgbClr val="000000"/>
                </a:solidFill>
                <a:latin typeface="Calibri"/>
                <a:ea typeface="Calibri"/>
                <a:cs typeface="Calibri"/>
                <a:sym typeface="Calibri"/>
              </a:rPr>
              <a:t>La metodología que se utilizará en este proyecto, y la que más conveniente se encuentra, es la metodología ágil Scrum. Esta se define como un marco ágil utilizado para gestionar y completar proyectos de manera eficiente y colaborativa. Tiene ciclos de trabajo cortos e iterativos, sprints, que suelen durar entre una a cuatro semanas cómo máximo. Durante cada sprint el equipo se encarga de realizar tareas previamente priorizadas con el objetivo de entregar un incremento funcional del producto.</a:t>
            </a:r>
            <a:endParaRPr sz="1800">
              <a:solidFill>
                <a:schemeClr val="dk1"/>
              </a:solidFill>
              <a:latin typeface="Calibri"/>
              <a:ea typeface="Calibri"/>
              <a:cs typeface="Calibri"/>
              <a:sym typeface="Calibri"/>
            </a:endParaRPr>
          </a:p>
        </p:txBody>
      </p:sp>
      <p:pic>
        <p:nvPicPr>
          <p:cNvPr id="143" name="Google Shape;143;p6"/>
          <p:cNvPicPr preferRelativeResize="0"/>
          <p:nvPr/>
        </p:nvPicPr>
        <p:blipFill rotWithShape="1">
          <a:blip r:embed="rId4">
            <a:alphaModFix/>
          </a:blip>
          <a:srcRect/>
          <a:stretch/>
        </p:blipFill>
        <p:spPr>
          <a:xfrm>
            <a:off x="5253524" y="2377188"/>
            <a:ext cx="6096313" cy="3048157"/>
          </a:xfrm>
          <a:prstGeom prst="rect">
            <a:avLst/>
          </a:prstGeom>
          <a:noFill/>
          <a:ln>
            <a:noFill/>
          </a:ln>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7"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49" name="Google Shape;149;p7"/>
          <p:cNvSpPr txBox="1"/>
          <p:nvPr/>
        </p:nvSpPr>
        <p:spPr>
          <a:xfrm>
            <a:off x="1" y="350391"/>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50" name="Google Shape;150;p7"/>
          <p:cNvSpPr txBox="1"/>
          <p:nvPr/>
        </p:nvSpPr>
        <p:spPr>
          <a:xfrm>
            <a:off x="-105032" y="112817"/>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Cronograma</a:t>
            </a:r>
            <a:endParaRPr/>
          </a:p>
        </p:txBody>
      </p:sp>
      <p:cxnSp>
        <p:nvCxnSpPr>
          <p:cNvPr id="151" name="Google Shape;151;p7"/>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graphicFrame>
        <p:nvGraphicFramePr>
          <p:cNvPr id="152" name="Google Shape;152;p7"/>
          <p:cNvGraphicFramePr/>
          <p:nvPr>
            <p:extLst>
              <p:ext uri="{D42A27DB-BD31-4B8C-83A1-F6EECF244321}">
                <p14:modId xmlns:p14="http://schemas.microsoft.com/office/powerpoint/2010/main" val="2986288400"/>
              </p:ext>
            </p:extLst>
          </p:nvPr>
        </p:nvGraphicFramePr>
        <p:xfrm>
          <a:off x="107483" y="756908"/>
          <a:ext cx="10235425" cy="6125602"/>
        </p:xfrm>
        <a:graphic>
          <a:graphicData uri="http://schemas.openxmlformats.org/drawingml/2006/table">
            <a:tbl>
              <a:tblPr>
                <a:noFill/>
                <a:tableStyleId>{6634D87B-4E30-411C-A546-472E4A2D8B8C}</a:tableStyleId>
              </a:tblPr>
              <a:tblGrid>
                <a:gridCol w="1408250">
                  <a:extLst>
                    <a:ext uri="{9D8B030D-6E8A-4147-A177-3AD203B41FA5}">
                      <a16:colId xmlns:a16="http://schemas.microsoft.com/office/drawing/2014/main" val="20000"/>
                    </a:ext>
                  </a:extLst>
                </a:gridCol>
                <a:gridCol w="331450">
                  <a:extLst>
                    <a:ext uri="{9D8B030D-6E8A-4147-A177-3AD203B41FA5}">
                      <a16:colId xmlns:a16="http://schemas.microsoft.com/office/drawing/2014/main" val="20001"/>
                    </a:ext>
                  </a:extLst>
                </a:gridCol>
                <a:gridCol w="482175">
                  <a:extLst>
                    <a:ext uri="{9D8B030D-6E8A-4147-A177-3AD203B41FA5}">
                      <a16:colId xmlns:a16="http://schemas.microsoft.com/office/drawing/2014/main" val="20002"/>
                    </a:ext>
                  </a:extLst>
                </a:gridCol>
                <a:gridCol w="484950">
                  <a:extLst>
                    <a:ext uri="{9D8B030D-6E8A-4147-A177-3AD203B41FA5}">
                      <a16:colId xmlns:a16="http://schemas.microsoft.com/office/drawing/2014/main" val="20003"/>
                    </a:ext>
                  </a:extLst>
                </a:gridCol>
                <a:gridCol w="342850">
                  <a:extLst>
                    <a:ext uri="{9D8B030D-6E8A-4147-A177-3AD203B41FA5}">
                      <a16:colId xmlns:a16="http://schemas.microsoft.com/office/drawing/2014/main" val="20004"/>
                    </a:ext>
                  </a:extLst>
                </a:gridCol>
                <a:gridCol w="624275">
                  <a:extLst>
                    <a:ext uri="{9D8B030D-6E8A-4147-A177-3AD203B41FA5}">
                      <a16:colId xmlns:a16="http://schemas.microsoft.com/office/drawing/2014/main" val="20005"/>
                    </a:ext>
                  </a:extLst>
                </a:gridCol>
                <a:gridCol w="482175">
                  <a:extLst>
                    <a:ext uri="{9D8B030D-6E8A-4147-A177-3AD203B41FA5}">
                      <a16:colId xmlns:a16="http://schemas.microsoft.com/office/drawing/2014/main" val="20006"/>
                    </a:ext>
                  </a:extLst>
                </a:gridCol>
                <a:gridCol w="482175">
                  <a:extLst>
                    <a:ext uri="{9D8B030D-6E8A-4147-A177-3AD203B41FA5}">
                      <a16:colId xmlns:a16="http://schemas.microsoft.com/office/drawing/2014/main" val="20007"/>
                    </a:ext>
                  </a:extLst>
                </a:gridCol>
                <a:gridCol w="482175">
                  <a:extLst>
                    <a:ext uri="{9D8B030D-6E8A-4147-A177-3AD203B41FA5}">
                      <a16:colId xmlns:a16="http://schemas.microsoft.com/office/drawing/2014/main" val="20008"/>
                    </a:ext>
                  </a:extLst>
                </a:gridCol>
                <a:gridCol w="482175">
                  <a:extLst>
                    <a:ext uri="{9D8B030D-6E8A-4147-A177-3AD203B41FA5}">
                      <a16:colId xmlns:a16="http://schemas.microsoft.com/office/drawing/2014/main" val="20009"/>
                    </a:ext>
                  </a:extLst>
                </a:gridCol>
                <a:gridCol w="482175">
                  <a:extLst>
                    <a:ext uri="{9D8B030D-6E8A-4147-A177-3AD203B41FA5}">
                      <a16:colId xmlns:a16="http://schemas.microsoft.com/office/drawing/2014/main" val="20010"/>
                    </a:ext>
                  </a:extLst>
                </a:gridCol>
                <a:gridCol w="482175">
                  <a:extLst>
                    <a:ext uri="{9D8B030D-6E8A-4147-A177-3AD203B41FA5}">
                      <a16:colId xmlns:a16="http://schemas.microsoft.com/office/drawing/2014/main" val="20011"/>
                    </a:ext>
                  </a:extLst>
                </a:gridCol>
                <a:gridCol w="484025">
                  <a:extLst>
                    <a:ext uri="{9D8B030D-6E8A-4147-A177-3AD203B41FA5}">
                      <a16:colId xmlns:a16="http://schemas.microsoft.com/office/drawing/2014/main" val="20012"/>
                    </a:ext>
                  </a:extLst>
                </a:gridCol>
                <a:gridCol w="484025">
                  <a:extLst>
                    <a:ext uri="{9D8B030D-6E8A-4147-A177-3AD203B41FA5}">
                      <a16:colId xmlns:a16="http://schemas.microsoft.com/office/drawing/2014/main" val="20013"/>
                    </a:ext>
                  </a:extLst>
                </a:gridCol>
                <a:gridCol w="484025">
                  <a:extLst>
                    <a:ext uri="{9D8B030D-6E8A-4147-A177-3AD203B41FA5}">
                      <a16:colId xmlns:a16="http://schemas.microsoft.com/office/drawing/2014/main" val="20014"/>
                    </a:ext>
                  </a:extLst>
                </a:gridCol>
                <a:gridCol w="484025">
                  <a:extLst>
                    <a:ext uri="{9D8B030D-6E8A-4147-A177-3AD203B41FA5}">
                      <a16:colId xmlns:a16="http://schemas.microsoft.com/office/drawing/2014/main" val="20015"/>
                    </a:ext>
                  </a:extLst>
                </a:gridCol>
                <a:gridCol w="624150">
                  <a:extLst>
                    <a:ext uri="{9D8B030D-6E8A-4147-A177-3AD203B41FA5}">
                      <a16:colId xmlns:a16="http://schemas.microsoft.com/office/drawing/2014/main" val="20016"/>
                    </a:ext>
                  </a:extLst>
                </a:gridCol>
                <a:gridCol w="484025">
                  <a:extLst>
                    <a:ext uri="{9D8B030D-6E8A-4147-A177-3AD203B41FA5}">
                      <a16:colId xmlns:a16="http://schemas.microsoft.com/office/drawing/2014/main" val="20017"/>
                    </a:ext>
                  </a:extLst>
                </a:gridCol>
                <a:gridCol w="484025">
                  <a:extLst>
                    <a:ext uri="{9D8B030D-6E8A-4147-A177-3AD203B41FA5}">
                      <a16:colId xmlns:a16="http://schemas.microsoft.com/office/drawing/2014/main" val="20018"/>
                    </a:ext>
                  </a:extLst>
                </a:gridCol>
                <a:gridCol w="140125">
                  <a:extLst>
                    <a:ext uri="{9D8B030D-6E8A-4147-A177-3AD203B41FA5}">
                      <a16:colId xmlns:a16="http://schemas.microsoft.com/office/drawing/2014/main" val="20019"/>
                    </a:ext>
                  </a:extLst>
                </a:gridCol>
              </a:tblGrid>
              <a:tr h="464250">
                <a:tc rowSpan="2">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Actividad</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gridSpan="4">
                  <a:txBody>
                    <a:bodyPr/>
                    <a:lstStyle/>
                    <a:p>
                      <a:pPr marL="0" marR="0" lvl="0" indent="0" algn="ctr" rtl="0">
                        <a:lnSpc>
                          <a:spcPct val="150000"/>
                        </a:lnSpc>
                        <a:spcBef>
                          <a:spcPts val="0"/>
                        </a:spcBef>
                        <a:spcAft>
                          <a:spcPts val="0"/>
                        </a:spcAft>
                        <a:buNone/>
                      </a:pPr>
                      <a:r>
                        <a:rPr lang="es-CL" sz="800" b="1" u="none" strike="noStrike" cap="none">
                          <a:solidFill>
                            <a:srgbClr val="000000"/>
                          </a:solidFill>
                          <a:latin typeface="Calibri"/>
                          <a:ea typeface="Calibri"/>
                          <a:cs typeface="Calibri"/>
                          <a:sym typeface="Calibri"/>
                        </a:rPr>
                        <a:t>Fase 1</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2EFD9"/>
                    </a:solidFill>
                  </a:tcPr>
                </a:tc>
                <a:tc hMerge="1">
                  <a:txBody>
                    <a:bodyPr/>
                    <a:lstStyle/>
                    <a:p>
                      <a:endParaRPr lang="es-CL"/>
                    </a:p>
                  </a:txBody>
                  <a:tcPr/>
                </a:tc>
                <a:tc hMerge="1">
                  <a:txBody>
                    <a:bodyPr/>
                    <a:lstStyle/>
                    <a:p>
                      <a:endParaRPr lang="es-CL"/>
                    </a:p>
                  </a:txBody>
                  <a:tcPr/>
                </a:tc>
                <a:tc hMerge="1">
                  <a:txBody>
                    <a:bodyPr/>
                    <a:lstStyle/>
                    <a:p>
                      <a:endParaRPr lang="es-CL"/>
                    </a:p>
                  </a:txBody>
                  <a:tcPr/>
                </a:tc>
                <a:tc gridSpan="11">
                  <a:txBody>
                    <a:bodyPr/>
                    <a:lstStyle/>
                    <a:p>
                      <a:pPr marL="0" marR="0" lvl="0" indent="0" algn="ctr" rtl="0">
                        <a:lnSpc>
                          <a:spcPct val="150000"/>
                        </a:lnSpc>
                        <a:spcBef>
                          <a:spcPts val="0"/>
                        </a:spcBef>
                        <a:spcAft>
                          <a:spcPts val="0"/>
                        </a:spcAft>
                        <a:buNone/>
                      </a:pPr>
                      <a:r>
                        <a:rPr lang="es-CL" sz="800" b="1" u="none" strike="noStrike" cap="none">
                          <a:solidFill>
                            <a:srgbClr val="000000"/>
                          </a:solidFill>
                          <a:latin typeface="Calibri"/>
                          <a:ea typeface="Calibri"/>
                          <a:cs typeface="Calibri"/>
                          <a:sym typeface="Calibri"/>
                        </a:rPr>
                        <a:t>Fase 2</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F2CC"/>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4">
                  <a:txBody>
                    <a:bodyPr/>
                    <a:lstStyle/>
                    <a:p>
                      <a:pPr marL="0" marR="0" lvl="0" indent="0" algn="l" rtl="0">
                        <a:spcBef>
                          <a:spcPts val="0"/>
                        </a:spcBef>
                        <a:spcAft>
                          <a:spcPts val="0"/>
                        </a:spcAft>
                        <a:buNone/>
                      </a:pPr>
                      <a:r>
                        <a:rPr lang="es-CL" sz="800" b="1" u="none" strike="noStrike" cap="none">
                          <a:solidFill>
                            <a:srgbClr val="000000"/>
                          </a:solidFill>
                          <a:latin typeface="Calibri"/>
                          <a:ea typeface="Calibri"/>
                          <a:cs typeface="Calibri"/>
                          <a:sym typeface="Calibri"/>
                        </a:rPr>
                        <a:t>Fase 3</a:t>
                      </a:r>
                      <a:endParaRPr sz="1800"/>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BE4D5"/>
                    </a:solidFill>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0000"/>
                  </a:ext>
                </a:extLst>
              </a:tr>
              <a:tr h="169200">
                <a:tc vMerge="1">
                  <a:txBody>
                    <a:bodyPr/>
                    <a:lstStyle/>
                    <a:p>
                      <a:endParaRPr lang="es-CL"/>
                    </a:p>
                  </a:txBody>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2</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3</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4</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5</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6</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7</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8</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9</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10</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11</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12</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13</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14</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15</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16</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17</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18</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s-CL" sz="1100">
                          <a:latin typeface="Calibri"/>
                          <a:ea typeface="Calibri"/>
                          <a:cs typeface="Calibri"/>
                          <a:sym typeface="Calibri"/>
                        </a:rPr>
                        <a:t> </a:t>
                      </a:r>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5575">
                <a:tc>
                  <a:txBody>
                    <a:bodyPr/>
                    <a:lstStyle/>
                    <a:p>
                      <a:pPr marL="0" marR="0" lvl="0" indent="0" algn="l" rtl="0">
                        <a:lnSpc>
                          <a:spcPct val="150000"/>
                        </a:lnSpc>
                        <a:spcBef>
                          <a:spcPts val="0"/>
                        </a:spcBef>
                        <a:spcAft>
                          <a:spcPts val="0"/>
                        </a:spcAft>
                        <a:buNone/>
                      </a:pPr>
                      <a:r>
                        <a:rPr lang="es-CL" sz="1000">
                          <a:latin typeface="Calibri"/>
                          <a:ea typeface="Calibri"/>
                          <a:cs typeface="Calibri"/>
                          <a:sym typeface="Calibri"/>
                        </a:rPr>
                        <a:t>Análisis del caso y presupuesto</a:t>
                      </a: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1EFD8"/>
                    </a:solidFill>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s-CL" sz="1100">
                          <a:latin typeface="Calibri"/>
                          <a:ea typeface="Calibri"/>
                          <a:cs typeface="Calibri"/>
                          <a:sym typeface="Calibri"/>
                        </a:rPr>
                        <a:t> </a:t>
                      </a:r>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528125">
                <a:tc>
                  <a:txBody>
                    <a:bodyPr/>
                    <a:lstStyle/>
                    <a:p>
                      <a:pPr marL="0" marR="0" lvl="0" indent="0" algn="l" rtl="0">
                        <a:lnSpc>
                          <a:spcPct val="150000"/>
                        </a:lnSpc>
                        <a:spcBef>
                          <a:spcPts val="0"/>
                        </a:spcBef>
                        <a:spcAft>
                          <a:spcPts val="0"/>
                        </a:spcAft>
                        <a:buNone/>
                      </a:pPr>
                      <a:r>
                        <a:rPr lang="es-CL" sz="1000">
                          <a:latin typeface="Calibri"/>
                          <a:ea typeface="Calibri"/>
                          <a:cs typeface="Calibri"/>
                          <a:sym typeface="Calibri"/>
                        </a:rPr>
                        <a:t>Definición, visión y cuatro pilares</a:t>
                      </a: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1EFD8"/>
                    </a:solidFill>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dirty="0">
                          <a:latin typeface="Calibri"/>
                          <a:ea typeface="Calibri"/>
                          <a:cs typeface="Calibri"/>
                          <a:sym typeface="Calibri"/>
                        </a:rPr>
                        <a:t> </a:t>
                      </a: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s-CL" sz="1100">
                          <a:latin typeface="Calibri"/>
                          <a:ea typeface="Calibri"/>
                          <a:cs typeface="Calibri"/>
                          <a:sym typeface="Calibri"/>
                        </a:rPr>
                        <a:t> </a:t>
                      </a:r>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53700">
                <a:tc>
                  <a:txBody>
                    <a:bodyPr/>
                    <a:lstStyle/>
                    <a:p>
                      <a:pPr marL="0" marR="0" lvl="0" indent="0" algn="l" rtl="0">
                        <a:lnSpc>
                          <a:spcPct val="150000"/>
                        </a:lnSpc>
                        <a:spcBef>
                          <a:spcPts val="0"/>
                        </a:spcBef>
                        <a:spcAft>
                          <a:spcPts val="0"/>
                        </a:spcAft>
                        <a:buNone/>
                      </a:pPr>
                      <a:r>
                        <a:rPr lang="es-CL" sz="1000" b="0">
                          <a:latin typeface="Calibri"/>
                          <a:ea typeface="Calibri"/>
                          <a:cs typeface="Calibri"/>
                          <a:sym typeface="Calibri"/>
                        </a:rPr>
                        <a:t>Épicas e Historias de usuario</a:t>
                      </a:r>
                      <a:endParaRPr/>
                    </a:p>
                    <a:p>
                      <a:pPr marL="0" marR="0" lvl="0" indent="0" algn="l" rtl="0">
                        <a:lnSpc>
                          <a:spcPct val="150000"/>
                        </a:lnSpc>
                        <a:spcBef>
                          <a:spcPts val="800"/>
                        </a:spcBef>
                        <a:spcAft>
                          <a:spcPts val="0"/>
                        </a:spcAft>
                        <a:buNone/>
                      </a:pP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1EFD8"/>
                    </a:solidFill>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dirty="0">
                          <a:latin typeface="Calibri"/>
                          <a:ea typeface="Calibri"/>
                          <a:cs typeface="Calibri"/>
                          <a:sym typeface="Calibri"/>
                        </a:rPr>
                        <a:t> </a:t>
                      </a: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s-CL" sz="1100">
                          <a:latin typeface="Calibri"/>
                          <a:ea typeface="Calibri"/>
                          <a:cs typeface="Calibri"/>
                          <a:sym typeface="Calibri"/>
                        </a:rPr>
                        <a:t> </a:t>
                      </a:r>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601550">
                <a:tc>
                  <a:txBody>
                    <a:bodyPr/>
                    <a:lstStyle/>
                    <a:p>
                      <a:pPr marL="0" marR="0" lvl="0" indent="0" algn="l" rtl="0">
                        <a:spcBef>
                          <a:spcPts val="0"/>
                        </a:spcBef>
                        <a:spcAft>
                          <a:spcPts val="0"/>
                        </a:spcAft>
                        <a:buNone/>
                      </a:pPr>
                      <a:r>
                        <a:rPr lang="es-CL" sz="1000" b="0" i="0" u="none" strike="noStrike">
                          <a:solidFill>
                            <a:schemeClr val="dk1"/>
                          </a:solidFill>
                          <a:latin typeface="Calibri"/>
                          <a:ea typeface="Calibri"/>
                          <a:cs typeface="Calibri"/>
                          <a:sym typeface="Calibri"/>
                        </a:rPr>
                        <a:t>Product Backlog Priorizado</a:t>
                      </a:r>
                      <a:endParaRPr sz="1000" b="0">
                        <a:latin typeface="Calibri"/>
                        <a:ea typeface="Calibri"/>
                        <a:cs typeface="Calibri"/>
                        <a:sym typeface="Calibri"/>
                      </a:endParaRPr>
                    </a:p>
                    <a:p>
                      <a:pPr marL="0" marR="0" lvl="0" indent="0" algn="l" rtl="0">
                        <a:spcBef>
                          <a:spcPts val="0"/>
                        </a:spcBef>
                        <a:spcAft>
                          <a:spcPts val="0"/>
                        </a:spcAft>
                        <a:buNone/>
                      </a:pPr>
                      <a:br>
                        <a:rPr lang="es-CL" sz="1000">
                          <a:latin typeface="Calibri"/>
                          <a:ea typeface="Calibri"/>
                          <a:cs typeface="Calibri"/>
                          <a:sym typeface="Calibri"/>
                        </a:rPr>
                      </a:b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1EFD8"/>
                    </a:solidFill>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100">
                        <a:latin typeface="Calibri"/>
                        <a:ea typeface="Calibri"/>
                        <a:cs typeface="Calibri"/>
                        <a:sym typeface="Calibri"/>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44200">
                <a:tc>
                  <a:txBody>
                    <a:bodyPr/>
                    <a:lstStyle/>
                    <a:p>
                      <a:pPr marL="0" marR="0" lvl="0" indent="0" algn="l" rtl="0">
                        <a:lnSpc>
                          <a:spcPct val="150000"/>
                        </a:lnSpc>
                        <a:spcBef>
                          <a:spcPts val="0"/>
                        </a:spcBef>
                        <a:spcAft>
                          <a:spcPts val="0"/>
                        </a:spcAft>
                        <a:buNone/>
                      </a:pPr>
                      <a:r>
                        <a:rPr lang="es-CL" sz="1000" b="0" i="0" u="none" strike="noStrike">
                          <a:solidFill>
                            <a:schemeClr val="dk1"/>
                          </a:solidFill>
                          <a:latin typeface="Calibri"/>
                          <a:ea typeface="Calibri"/>
                          <a:cs typeface="Calibri"/>
                          <a:sym typeface="Calibri"/>
                        </a:rPr>
                        <a:t>Planear los sprint</a:t>
                      </a: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100">
                        <a:latin typeface="Calibri"/>
                        <a:ea typeface="Calibri"/>
                        <a:cs typeface="Calibri"/>
                        <a:sym typeface="Calibri"/>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512425">
                <a:tc>
                  <a:txBody>
                    <a:bodyPr/>
                    <a:lstStyle/>
                    <a:p>
                      <a:pPr marL="0" marR="0" lvl="0" indent="0" algn="l" rtl="0">
                        <a:lnSpc>
                          <a:spcPct val="150000"/>
                        </a:lnSpc>
                        <a:spcBef>
                          <a:spcPts val="0"/>
                        </a:spcBef>
                        <a:spcAft>
                          <a:spcPts val="0"/>
                        </a:spcAft>
                        <a:buNone/>
                      </a:pPr>
                      <a:r>
                        <a:rPr lang="es-CL" sz="1000">
                          <a:latin typeface="Calibri"/>
                          <a:ea typeface="Calibri"/>
                          <a:cs typeface="Calibri"/>
                          <a:sym typeface="Calibri"/>
                        </a:rPr>
                        <a:t>Sprint 1:  Gestión de correo</a:t>
                      </a: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F2CC"/>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100">
                        <a:latin typeface="Calibri"/>
                        <a:ea typeface="Calibri"/>
                        <a:cs typeface="Calibri"/>
                        <a:sym typeface="Calibri"/>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512425">
                <a:tc>
                  <a:txBody>
                    <a:bodyPr/>
                    <a:lstStyle/>
                    <a:p>
                      <a:pPr marL="0" marR="0" lvl="0" indent="0" algn="l" rtl="0">
                        <a:lnSpc>
                          <a:spcPct val="150000"/>
                        </a:lnSpc>
                        <a:spcBef>
                          <a:spcPts val="0"/>
                        </a:spcBef>
                        <a:spcAft>
                          <a:spcPts val="0"/>
                        </a:spcAft>
                        <a:buNone/>
                      </a:pPr>
                      <a:r>
                        <a:rPr lang="es-CL" sz="1000">
                          <a:latin typeface="Calibri"/>
                          <a:ea typeface="Calibri"/>
                          <a:cs typeface="Calibri"/>
                          <a:sym typeface="Calibri"/>
                        </a:rPr>
                        <a:t>Sprint 2:  Gestión asistencia biométrico</a:t>
                      </a: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F2CC"/>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100">
                        <a:latin typeface="Calibri"/>
                        <a:ea typeface="Calibri"/>
                        <a:cs typeface="Calibri"/>
                        <a:sym typeface="Calibri"/>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512425">
                <a:tc>
                  <a:txBody>
                    <a:bodyPr/>
                    <a:lstStyle/>
                    <a:p>
                      <a:pPr marL="0" marR="0" lvl="0" indent="0" algn="l" rtl="0">
                        <a:lnSpc>
                          <a:spcPct val="150000"/>
                        </a:lnSpc>
                        <a:spcBef>
                          <a:spcPts val="0"/>
                        </a:spcBef>
                        <a:spcAft>
                          <a:spcPts val="0"/>
                        </a:spcAft>
                        <a:buNone/>
                      </a:pPr>
                      <a:r>
                        <a:rPr lang="es-CL" sz="1000">
                          <a:latin typeface="Calibri"/>
                          <a:ea typeface="Calibri"/>
                          <a:cs typeface="Calibri"/>
                          <a:sym typeface="Calibri"/>
                        </a:rPr>
                        <a:t>Sprint 3: Geolocalización</a:t>
                      </a:r>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100">
                        <a:latin typeface="Calibri"/>
                        <a:ea typeface="Calibri"/>
                        <a:cs typeface="Calibri"/>
                        <a:sym typeface="Calibri"/>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512425">
                <a:tc>
                  <a:txBody>
                    <a:bodyPr/>
                    <a:lstStyle/>
                    <a:p>
                      <a:pPr marL="0" marR="0" lvl="0" indent="0" algn="l" rtl="0">
                        <a:lnSpc>
                          <a:spcPct val="150000"/>
                        </a:lnSpc>
                        <a:spcBef>
                          <a:spcPts val="0"/>
                        </a:spcBef>
                        <a:spcAft>
                          <a:spcPts val="0"/>
                        </a:spcAft>
                        <a:buNone/>
                      </a:pPr>
                      <a:r>
                        <a:rPr lang="es-CL" sz="1000">
                          <a:latin typeface="Calibri"/>
                          <a:ea typeface="Calibri"/>
                          <a:cs typeface="Calibri"/>
                          <a:sym typeface="Calibri"/>
                        </a:rPr>
                        <a:t>Validación y Verificación</a:t>
                      </a:r>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100">
                        <a:latin typeface="Calibri"/>
                        <a:ea typeface="Calibri"/>
                        <a:cs typeface="Calibri"/>
                        <a:sym typeface="Calibri"/>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r h="751950">
                <a:tc>
                  <a:txBody>
                    <a:bodyPr/>
                    <a:lstStyle/>
                    <a:p>
                      <a:pPr marL="0" marR="0" lvl="0" indent="0" algn="l" rtl="0">
                        <a:spcBef>
                          <a:spcPts val="0"/>
                        </a:spcBef>
                        <a:spcAft>
                          <a:spcPts val="0"/>
                        </a:spcAft>
                        <a:buNone/>
                      </a:pPr>
                      <a:r>
                        <a:rPr lang="es-CL" sz="1000" b="0" i="0" u="none" strike="noStrike">
                          <a:solidFill>
                            <a:schemeClr val="dk1"/>
                          </a:solidFill>
                          <a:latin typeface="Calibri"/>
                          <a:ea typeface="Calibri"/>
                          <a:cs typeface="Calibri"/>
                          <a:sym typeface="Calibri"/>
                        </a:rPr>
                        <a:t>Presentación final de la solución</a:t>
                      </a:r>
                      <a:endParaRPr sz="1000" b="0"/>
                    </a:p>
                    <a:p>
                      <a:pPr marL="0" marR="0" lvl="0" indent="0" algn="l" rtl="0">
                        <a:spcBef>
                          <a:spcPts val="0"/>
                        </a:spcBef>
                        <a:spcAft>
                          <a:spcPts val="0"/>
                        </a:spcAft>
                        <a:buNone/>
                      </a:pPr>
                      <a:r>
                        <a:rPr lang="es-CL" sz="1000" b="0" i="0" u="none" strike="noStrike">
                          <a:solidFill>
                            <a:schemeClr val="dk1"/>
                          </a:solidFill>
                          <a:latin typeface="Calibri"/>
                          <a:ea typeface="Calibri"/>
                          <a:cs typeface="Calibri"/>
                          <a:sym typeface="Calibri"/>
                        </a:rPr>
                        <a:t>global</a:t>
                      </a:r>
                      <a:endParaRPr sz="1000" b="0"/>
                    </a:p>
                    <a:p>
                      <a:pPr marL="0" marR="0" lvl="0" indent="0" algn="l" rtl="0">
                        <a:spcBef>
                          <a:spcPts val="0"/>
                        </a:spcBef>
                        <a:spcAft>
                          <a:spcPts val="0"/>
                        </a:spcAft>
                        <a:buNone/>
                      </a:pPr>
                      <a:br>
                        <a:rPr lang="es-CL" sz="1000"/>
                      </a:b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BE4D4"/>
                    </a:solidFill>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BE4D4"/>
                    </a:solidFill>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100" dirty="0">
                        <a:latin typeface="Calibri"/>
                        <a:ea typeface="Calibri"/>
                        <a:cs typeface="Calibri"/>
                        <a:sym typeface="Calibri"/>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8"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58" name="Google Shape;158;p8"/>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59" name="Google Shape;159;p8"/>
          <p:cNvSpPr txBox="1"/>
          <p:nvPr/>
        </p:nvSpPr>
        <p:spPr>
          <a:xfrm>
            <a:off x="0" y="1154280"/>
            <a:ext cx="12191999"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marL="0" marR="0" lvl="0" indent="0" algn="ctr" rtl="0">
              <a:spcBef>
                <a:spcPts val="0"/>
              </a:spcBef>
              <a:spcAft>
                <a:spcPts val="0"/>
              </a:spcAft>
              <a:buNone/>
            </a:pPr>
            <a:r>
              <a:rPr lang="es-CL" sz="2400">
                <a:solidFill>
                  <a:srgbClr val="757070"/>
                </a:solidFill>
                <a:latin typeface="Calibri"/>
                <a:ea typeface="Calibri"/>
                <a:cs typeface="Calibri"/>
                <a:sym typeface="Calibri"/>
              </a:rPr>
              <a:t>*Presentar esquema</a:t>
            </a:r>
            <a:endParaRPr/>
          </a:p>
        </p:txBody>
      </p:sp>
      <p:cxnSp>
        <p:nvCxnSpPr>
          <p:cNvPr id="160" name="Google Shape;160;p8"/>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61" name="Google Shape;161;p8"/>
          <p:cNvPicPr preferRelativeResize="0"/>
          <p:nvPr/>
        </p:nvPicPr>
        <p:blipFill>
          <a:blip r:embed="rId4">
            <a:alphaModFix/>
          </a:blip>
          <a:stretch>
            <a:fillRect/>
          </a:stretch>
        </p:blipFill>
        <p:spPr>
          <a:xfrm>
            <a:off x="1008825" y="1734050"/>
            <a:ext cx="10446725" cy="5876275"/>
          </a:xfrm>
          <a:prstGeom prst="rect">
            <a:avLst/>
          </a:prstGeom>
          <a:noFill/>
          <a:ln>
            <a:noFill/>
          </a:ln>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9"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67" name="Google Shape;167;p9"/>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68" name="Google Shape;168;p9"/>
          <p:cNvSpPr txBox="1"/>
          <p:nvPr/>
        </p:nvSpPr>
        <p:spPr>
          <a:xfrm>
            <a:off x="-278441" y="253307"/>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69" name="Google Shape;169;p9"/>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70" name="Google Shape;170;p9"/>
          <p:cNvPicPr preferRelativeResize="0"/>
          <p:nvPr/>
        </p:nvPicPr>
        <p:blipFill rotWithShape="1">
          <a:blip r:embed="rId4">
            <a:alphaModFix/>
          </a:blip>
          <a:srcRect b="7741"/>
          <a:stretch/>
        </p:blipFill>
        <p:spPr>
          <a:xfrm>
            <a:off x="1090929" y="899638"/>
            <a:ext cx="8725424" cy="5850786"/>
          </a:xfrm>
          <a:prstGeom prst="rect">
            <a:avLst/>
          </a:prstGeom>
          <a:noFill/>
          <a:ln>
            <a:noFill/>
          </a:ln>
        </p:spPr>
      </p:pic>
    </p:spTree>
  </p:cSld>
  <p:clrMapOvr>
    <a:masterClrMapping/>
  </p:clrMapOvr>
  <p:transition spd="slow">
    <p:wipe/>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785</Words>
  <Application>Microsoft Office PowerPoint</Application>
  <PresentationFormat>Panorámica</PresentationFormat>
  <Paragraphs>141</Paragraphs>
  <Slides>14</Slides>
  <Notes>14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Gerardo Galan Cruz</dc:creator>
  <cp:lastModifiedBy>Juan Armando Rivera Rivera</cp:lastModifiedBy>
  <cp:revision>1</cp:revision>
  <dcterms:created xsi:type="dcterms:W3CDTF">2023-10-28T21:12:11Z</dcterms:created>
  <dcterms:modified xsi:type="dcterms:W3CDTF">2024-12-05T17:18:55Z</dcterms:modified>
</cp:coreProperties>
</file>