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0" roundtripDataSignature="AMtx7mhbYREVWUU17LHiejCHflDBGMXYn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71253DD-1717-4BB9-95CD-E36754A6C552}">
  <a:tblStyle styleId="{371253DD-1717-4BB9-95CD-E36754A6C552}"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1" name="Shape 11"/>
        <p:cNvGrpSpPr/>
        <p:nvPr/>
      </p:nvGrpSpPr>
      <p:grpSpPr>
        <a:xfrm>
          <a:off x="0" y="0"/>
          <a:ext cx="0" cy="0"/>
          <a:chOff x="0" y="0"/>
          <a:chExt cx="0" cy="0"/>
        </a:xfrm>
      </p:grpSpPr>
      <p:sp>
        <p:nvSpPr>
          <p:cNvPr id="12" name="Google Shape;12;p16"/>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6"/>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transition spd="slow">
    <p:wipe dir="l"/>
  </p:transition>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68" name="Shape 68"/>
        <p:cNvGrpSpPr/>
        <p:nvPr/>
      </p:nvGrpSpPr>
      <p:grpSpPr>
        <a:xfrm>
          <a:off x="0" y="0"/>
          <a:ext cx="0" cy="0"/>
          <a:chOff x="0" y="0"/>
          <a:chExt cx="0" cy="0"/>
        </a:xfrm>
      </p:grpSpPr>
      <p:sp>
        <p:nvSpPr>
          <p:cNvPr id="69" name="Google Shape;69;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5"/>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transition spd="slow">
    <p:wipe dir="l"/>
  </p:transition>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74" name="Shape 74"/>
        <p:cNvGrpSpPr/>
        <p:nvPr/>
      </p:nvGrpSpPr>
      <p:grpSpPr>
        <a:xfrm>
          <a:off x="0" y="0"/>
          <a:ext cx="0" cy="0"/>
          <a:chOff x="0" y="0"/>
          <a:chExt cx="0" cy="0"/>
        </a:xfrm>
      </p:grpSpPr>
      <p:sp>
        <p:nvSpPr>
          <p:cNvPr id="75" name="Google Shape;75;p26"/>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6"/>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transition spd="slow">
    <p:wipe dir="l"/>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17" name="Shape 17"/>
        <p:cNvGrpSpPr/>
        <p:nvPr/>
      </p:nvGrpSpPr>
      <p:grpSpPr>
        <a:xfrm>
          <a:off x="0" y="0"/>
          <a:ext cx="0" cy="0"/>
          <a:chOff x="0" y="0"/>
          <a:chExt cx="0" cy="0"/>
        </a:xfrm>
      </p:grpSpPr>
      <p:sp>
        <p:nvSpPr>
          <p:cNvPr id="18" name="Google Shape;18;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transition spd="slow">
    <p:wipe dir="l"/>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23" name="Shape 23"/>
        <p:cNvGrpSpPr/>
        <p:nvPr/>
      </p:nvGrpSpPr>
      <p:grpSpPr>
        <a:xfrm>
          <a:off x="0" y="0"/>
          <a:ext cx="0" cy="0"/>
          <a:chOff x="0" y="0"/>
          <a:chExt cx="0" cy="0"/>
        </a:xfrm>
      </p:grpSpPr>
      <p:sp>
        <p:nvSpPr>
          <p:cNvPr id="24" name="Google Shape;24;p18"/>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8"/>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transition spd="slow">
    <p:wipe dir="l"/>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29" name="Shape 29"/>
        <p:cNvGrpSpPr/>
        <p:nvPr/>
      </p:nvGrpSpPr>
      <p:grpSpPr>
        <a:xfrm>
          <a:off x="0" y="0"/>
          <a:ext cx="0" cy="0"/>
          <a:chOff x="0" y="0"/>
          <a:chExt cx="0" cy="0"/>
        </a:xfrm>
      </p:grpSpPr>
      <p:sp>
        <p:nvSpPr>
          <p:cNvPr id="30" name="Google Shape;30;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19"/>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9"/>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transition spd="slow">
    <p:wipe dir="l"/>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36" name="Shape 36"/>
        <p:cNvGrpSpPr/>
        <p:nvPr/>
      </p:nvGrpSpPr>
      <p:grpSpPr>
        <a:xfrm>
          <a:off x="0" y="0"/>
          <a:ext cx="0" cy="0"/>
          <a:chOff x="0" y="0"/>
          <a:chExt cx="0" cy="0"/>
        </a:xfrm>
      </p:grpSpPr>
      <p:sp>
        <p:nvSpPr>
          <p:cNvPr id="37" name="Google Shape;37;p20"/>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20"/>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20"/>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20"/>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20"/>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transition spd="slow">
    <p:wipe dir="l"/>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45" name="Shape 45"/>
        <p:cNvGrpSpPr/>
        <p:nvPr/>
      </p:nvGrpSpPr>
      <p:grpSpPr>
        <a:xfrm>
          <a:off x="0" y="0"/>
          <a:ext cx="0" cy="0"/>
          <a:chOff x="0" y="0"/>
          <a:chExt cx="0" cy="0"/>
        </a:xfrm>
      </p:grpSpPr>
      <p:sp>
        <p:nvSpPr>
          <p:cNvPr id="46" name="Google Shape;46;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transition spd="slow">
    <p:wipe dir="l"/>
  </p:transition>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50" name="Shape 50"/>
        <p:cNvGrpSpPr/>
        <p:nvPr/>
      </p:nvGrpSpPr>
      <p:grpSpPr>
        <a:xfrm>
          <a:off x="0" y="0"/>
          <a:ext cx="0" cy="0"/>
          <a:chOff x="0" y="0"/>
          <a:chExt cx="0" cy="0"/>
        </a:xfrm>
      </p:grpSpPr>
      <p:sp>
        <p:nvSpPr>
          <p:cNvPr id="51" name="Google Shape;51;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transition spd="slow">
    <p:wipe dir="l"/>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54" name="Shape 54"/>
        <p:cNvGrpSpPr/>
        <p:nvPr/>
      </p:nvGrpSpPr>
      <p:grpSpPr>
        <a:xfrm>
          <a:off x="0" y="0"/>
          <a:ext cx="0" cy="0"/>
          <a:chOff x="0" y="0"/>
          <a:chExt cx="0" cy="0"/>
        </a:xfrm>
      </p:grpSpPr>
      <p:sp>
        <p:nvSpPr>
          <p:cNvPr id="55" name="Google Shape;55;p2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3"/>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23"/>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transition spd="slow">
    <p:wipe dir="l"/>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61" name="Shape 61"/>
        <p:cNvGrpSpPr/>
        <p:nvPr/>
      </p:nvGrpSpPr>
      <p:grpSpPr>
        <a:xfrm>
          <a:off x="0" y="0"/>
          <a:ext cx="0" cy="0"/>
          <a:chOff x="0" y="0"/>
          <a:chExt cx="0" cy="0"/>
        </a:xfrm>
      </p:grpSpPr>
      <p:sp>
        <p:nvSpPr>
          <p:cNvPr id="62" name="Google Shape;62;p2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4"/>
          <p:cNvSpPr/>
          <p:nvPr>
            <p:ph idx="2" type="pic"/>
          </p:nvPr>
        </p:nvSpPr>
        <p:spPr>
          <a:xfrm>
            <a:off x="5183188" y="987425"/>
            <a:ext cx="6172200" cy="4873625"/>
          </a:xfrm>
          <a:prstGeom prst="rect">
            <a:avLst/>
          </a:prstGeom>
          <a:noFill/>
          <a:ln>
            <a:noFill/>
          </a:ln>
        </p:spPr>
      </p:sp>
      <p:sp>
        <p:nvSpPr>
          <p:cNvPr id="64" name="Google Shape;64;p24"/>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transition spd="slow">
    <p:wipe dir="l"/>
  </p:transition>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L"/>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wipe dir="l"/>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jpg"/><Relationship Id="rId4" Type="http://schemas.openxmlformats.org/officeDocument/2006/relationships/image" Target="../media/image6.png"/><Relationship Id="rId9" Type="http://schemas.openxmlformats.org/officeDocument/2006/relationships/image" Target="../media/image15.png"/><Relationship Id="rId5" Type="http://schemas.openxmlformats.org/officeDocument/2006/relationships/image" Target="../media/image7.png"/><Relationship Id="rId6" Type="http://schemas.openxmlformats.org/officeDocument/2006/relationships/image" Target="../media/image3.png"/><Relationship Id="rId7" Type="http://schemas.openxmlformats.org/officeDocument/2006/relationships/image" Target="../media/image16.png"/><Relationship Id="rId8"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jpg"/><Relationship Id="rId4" Type="http://schemas.openxmlformats.org/officeDocument/2006/relationships/image" Target="../media/image9.png"/><Relationship Id="rId5" Type="http://schemas.openxmlformats.org/officeDocument/2006/relationships/image" Target="../media/image13.png"/><Relationship Id="rId6" Type="http://schemas.openxmlformats.org/officeDocument/2006/relationships/image" Target="../media/image11.png"/><Relationship Id="rId7"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jpg"/><Relationship Id="rId4" Type="http://schemas.openxmlformats.org/officeDocument/2006/relationships/image" Target="../media/image14.png"/><Relationship Id="rId5" Type="http://schemas.openxmlformats.org/officeDocument/2006/relationships/image" Target="../media/image10.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jp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jp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jp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pic>
        <p:nvPicPr>
          <p:cNvPr descr="EscuelaIT Duoc UC - Escuela de Informática y Telecomunicaciones Duoc UC - Duoc  UC | LinkedIn" id="84" name="Google Shape;84;p1"/>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85" name="Google Shape;85;p1"/>
          <p:cNvSpPr txBox="1"/>
          <p:nvPr/>
        </p:nvSpPr>
        <p:spPr>
          <a:xfrm>
            <a:off x="1" y="2707792"/>
            <a:ext cx="12191999" cy="113877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s-CL" sz="4400" u="none" cap="none" strike="noStrike">
                <a:solidFill>
                  <a:schemeClr val="dk1"/>
                </a:solidFill>
                <a:latin typeface="Calibri"/>
                <a:ea typeface="Calibri"/>
                <a:cs typeface="Calibri"/>
                <a:sym typeface="Calibri"/>
              </a:rPr>
              <a:t>PROYECTO “CriticaL enterprise”</a:t>
            </a:r>
            <a:endParaRPr/>
          </a:p>
          <a:p>
            <a:pPr indent="0" lvl="0" marL="0" marR="0" rtl="0" algn="ctr">
              <a:spcBef>
                <a:spcPts val="0"/>
              </a:spcBef>
              <a:spcAft>
                <a:spcPts val="0"/>
              </a:spcAft>
              <a:buNone/>
            </a:pPr>
            <a:r>
              <a:rPr b="0" i="0" lang="es-CL" sz="2400" u="none" cap="none" strike="noStrike">
                <a:solidFill>
                  <a:schemeClr val="dk1"/>
                </a:solidFill>
                <a:latin typeface="Calibri"/>
                <a:ea typeface="Calibri"/>
                <a:cs typeface="Calibri"/>
                <a:sym typeface="Calibri"/>
              </a:rPr>
              <a:t>PRESENTACIÓN FINAL PORTAFOLIO DE TÍTULO</a:t>
            </a:r>
            <a:endParaRPr b="0" i="0" sz="2400" u="none" cap="none" strike="noStrike">
              <a:solidFill>
                <a:schemeClr val="dk1"/>
              </a:solidFill>
              <a:latin typeface="Calibri"/>
              <a:ea typeface="Calibri"/>
              <a:cs typeface="Calibri"/>
              <a:sym typeface="Calibri"/>
            </a:endParaRPr>
          </a:p>
        </p:txBody>
      </p:sp>
    </p:spTree>
  </p:cSld>
  <p:clrMapOvr>
    <a:masterClrMapping/>
  </p:clrMapOvr>
  <p:transition spd="slow">
    <p:wipe dir="l"/>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pic>
        <p:nvPicPr>
          <p:cNvPr descr="EscuelaIT Duoc UC - Escuela de Informática y Telecomunicaciones Duoc UC - Duoc  UC | LinkedIn" id="175" name="Google Shape;175;p10"/>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176" name="Google Shape;176;p10"/>
          <p:cNvSpPr txBox="1"/>
          <p:nvPr/>
        </p:nvSpPr>
        <p:spPr>
          <a:xfrm>
            <a:off x="136188" y="368928"/>
            <a:ext cx="1219199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L" sz="1800">
                <a:solidFill>
                  <a:srgbClr val="757070"/>
                </a:solidFill>
                <a:latin typeface="Calibri"/>
                <a:ea typeface="Calibri"/>
                <a:cs typeface="Calibri"/>
                <a:sym typeface="Calibri"/>
              </a:rPr>
              <a:t>PROYECTO “CriticaL enterprise”</a:t>
            </a:r>
            <a:endParaRPr/>
          </a:p>
        </p:txBody>
      </p:sp>
      <p:sp>
        <p:nvSpPr>
          <p:cNvPr id="177" name="Google Shape;177;p10"/>
          <p:cNvSpPr txBox="1"/>
          <p:nvPr/>
        </p:nvSpPr>
        <p:spPr>
          <a:xfrm>
            <a:off x="51000" y="992905"/>
            <a:ext cx="12192000" cy="646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L" sz="3600">
                <a:solidFill>
                  <a:schemeClr val="dk1"/>
                </a:solidFill>
                <a:latin typeface="Calibri"/>
                <a:ea typeface="Calibri"/>
                <a:cs typeface="Calibri"/>
                <a:sym typeface="Calibri"/>
              </a:rPr>
              <a:t>Tecnologías utilizadas</a:t>
            </a:r>
            <a:endParaRPr/>
          </a:p>
        </p:txBody>
      </p:sp>
      <p:cxnSp>
        <p:nvCxnSpPr>
          <p:cNvPr id="178" name="Google Shape;178;p10"/>
          <p:cNvCxnSpPr/>
          <p:nvPr/>
        </p:nvCxnSpPr>
        <p:spPr>
          <a:xfrm>
            <a:off x="0" y="758027"/>
            <a:ext cx="4085617" cy="0"/>
          </a:xfrm>
          <a:prstGeom prst="straightConnector1">
            <a:avLst/>
          </a:prstGeom>
          <a:noFill/>
          <a:ln cap="flat" cmpd="sng" w="15875">
            <a:solidFill>
              <a:srgbClr val="F5F7FC"/>
            </a:solidFill>
            <a:prstDash val="solid"/>
            <a:miter lim="800000"/>
            <a:headEnd len="sm" w="sm" type="none"/>
            <a:tailEnd len="sm" w="sm" type="none"/>
          </a:ln>
        </p:spPr>
      </p:cxnSp>
      <p:pic>
        <p:nvPicPr>
          <p:cNvPr id="179" name="Google Shape;179;p10"/>
          <p:cNvPicPr preferRelativeResize="0"/>
          <p:nvPr/>
        </p:nvPicPr>
        <p:blipFill>
          <a:blip r:embed="rId4">
            <a:alphaModFix/>
          </a:blip>
          <a:stretch>
            <a:fillRect/>
          </a:stretch>
        </p:blipFill>
        <p:spPr>
          <a:xfrm>
            <a:off x="4587050" y="1954450"/>
            <a:ext cx="2694450" cy="1960825"/>
          </a:xfrm>
          <a:prstGeom prst="rect">
            <a:avLst/>
          </a:prstGeom>
          <a:noFill/>
          <a:ln>
            <a:noFill/>
          </a:ln>
        </p:spPr>
      </p:pic>
      <p:pic>
        <p:nvPicPr>
          <p:cNvPr id="180" name="Google Shape;180;p10"/>
          <p:cNvPicPr preferRelativeResize="0"/>
          <p:nvPr/>
        </p:nvPicPr>
        <p:blipFill>
          <a:blip r:embed="rId5">
            <a:alphaModFix/>
          </a:blip>
          <a:stretch>
            <a:fillRect/>
          </a:stretch>
        </p:blipFill>
        <p:spPr>
          <a:xfrm>
            <a:off x="8772150" y="1824030"/>
            <a:ext cx="2289700" cy="2289700"/>
          </a:xfrm>
          <a:prstGeom prst="rect">
            <a:avLst/>
          </a:prstGeom>
          <a:noFill/>
          <a:ln>
            <a:noFill/>
          </a:ln>
        </p:spPr>
      </p:pic>
      <p:pic>
        <p:nvPicPr>
          <p:cNvPr id="181" name="Google Shape;181;p10"/>
          <p:cNvPicPr preferRelativeResize="0"/>
          <p:nvPr/>
        </p:nvPicPr>
        <p:blipFill>
          <a:blip r:embed="rId6">
            <a:alphaModFix/>
          </a:blip>
          <a:stretch>
            <a:fillRect/>
          </a:stretch>
        </p:blipFill>
        <p:spPr>
          <a:xfrm>
            <a:off x="764250" y="4014101"/>
            <a:ext cx="2691499" cy="2691499"/>
          </a:xfrm>
          <a:prstGeom prst="rect">
            <a:avLst/>
          </a:prstGeom>
          <a:noFill/>
          <a:ln>
            <a:noFill/>
          </a:ln>
        </p:spPr>
      </p:pic>
      <p:pic>
        <p:nvPicPr>
          <p:cNvPr id="182" name="Google Shape;182;p10"/>
          <p:cNvPicPr preferRelativeResize="0"/>
          <p:nvPr/>
        </p:nvPicPr>
        <p:blipFill>
          <a:blip r:embed="rId7">
            <a:alphaModFix/>
          </a:blip>
          <a:stretch>
            <a:fillRect/>
          </a:stretch>
        </p:blipFill>
        <p:spPr>
          <a:xfrm>
            <a:off x="107837" y="1700538"/>
            <a:ext cx="4004326" cy="2252425"/>
          </a:xfrm>
          <a:prstGeom prst="rect">
            <a:avLst/>
          </a:prstGeom>
          <a:noFill/>
          <a:ln>
            <a:noFill/>
          </a:ln>
        </p:spPr>
      </p:pic>
      <p:pic>
        <p:nvPicPr>
          <p:cNvPr id="183" name="Google Shape;183;p10"/>
          <p:cNvPicPr preferRelativeResize="0"/>
          <p:nvPr/>
        </p:nvPicPr>
        <p:blipFill>
          <a:blip r:embed="rId8">
            <a:alphaModFix/>
          </a:blip>
          <a:stretch>
            <a:fillRect/>
          </a:stretch>
        </p:blipFill>
        <p:spPr>
          <a:xfrm>
            <a:off x="4662637" y="4230325"/>
            <a:ext cx="2441274" cy="2441274"/>
          </a:xfrm>
          <a:prstGeom prst="rect">
            <a:avLst/>
          </a:prstGeom>
          <a:noFill/>
          <a:ln>
            <a:noFill/>
          </a:ln>
        </p:spPr>
      </p:pic>
      <p:pic>
        <p:nvPicPr>
          <p:cNvPr id="184" name="Google Shape;184;p10"/>
          <p:cNvPicPr preferRelativeResize="0"/>
          <p:nvPr/>
        </p:nvPicPr>
        <p:blipFill>
          <a:blip r:embed="rId9">
            <a:alphaModFix/>
          </a:blip>
          <a:stretch>
            <a:fillRect/>
          </a:stretch>
        </p:blipFill>
        <p:spPr>
          <a:xfrm>
            <a:off x="7766177" y="4353376"/>
            <a:ext cx="3852474" cy="2012926"/>
          </a:xfrm>
          <a:prstGeom prst="rect">
            <a:avLst/>
          </a:prstGeom>
          <a:noFill/>
          <a:ln>
            <a:noFill/>
          </a:ln>
        </p:spPr>
      </p:pic>
    </p:spTree>
  </p:cSld>
  <p:clrMapOvr>
    <a:masterClrMapping/>
  </p:clrMapOvr>
  <p:transition spd="slow">
    <p:wipe dir="l"/>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pic>
        <p:nvPicPr>
          <p:cNvPr descr="EscuelaIT Duoc UC - Escuela de Informática y Telecomunicaciones Duoc UC - Duoc  UC | LinkedIn" id="189" name="Google Shape;189;p11"/>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190" name="Google Shape;190;p11"/>
          <p:cNvSpPr txBox="1"/>
          <p:nvPr/>
        </p:nvSpPr>
        <p:spPr>
          <a:xfrm>
            <a:off x="-1963270" y="130079"/>
            <a:ext cx="12191999" cy="76944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L" sz="4400">
                <a:solidFill>
                  <a:schemeClr val="dk1"/>
                </a:solidFill>
                <a:latin typeface="Calibri"/>
                <a:ea typeface="Calibri"/>
                <a:cs typeface="Calibri"/>
                <a:sym typeface="Calibri"/>
              </a:rPr>
              <a:t>Resultados obtenidos</a:t>
            </a:r>
            <a:endParaRPr/>
          </a:p>
        </p:txBody>
      </p:sp>
      <p:pic>
        <p:nvPicPr>
          <p:cNvPr id="191" name="Google Shape;191;p11"/>
          <p:cNvPicPr preferRelativeResize="0"/>
          <p:nvPr/>
        </p:nvPicPr>
        <p:blipFill rotWithShape="1">
          <a:blip r:embed="rId4">
            <a:alphaModFix/>
          </a:blip>
          <a:srcRect b="0" l="0" r="0" t="0"/>
          <a:stretch/>
        </p:blipFill>
        <p:spPr>
          <a:xfrm>
            <a:off x="3234697" y="880631"/>
            <a:ext cx="2808172" cy="5915439"/>
          </a:xfrm>
          <a:prstGeom prst="rect">
            <a:avLst/>
          </a:prstGeom>
          <a:noFill/>
          <a:ln>
            <a:noFill/>
          </a:ln>
        </p:spPr>
      </p:pic>
      <p:pic>
        <p:nvPicPr>
          <p:cNvPr id="192" name="Google Shape;192;p11"/>
          <p:cNvPicPr preferRelativeResize="0"/>
          <p:nvPr/>
        </p:nvPicPr>
        <p:blipFill rotWithShape="1">
          <a:blip r:embed="rId5">
            <a:alphaModFix/>
          </a:blip>
          <a:srcRect b="0" l="0" r="0" t="0"/>
          <a:stretch/>
        </p:blipFill>
        <p:spPr>
          <a:xfrm>
            <a:off x="6257258" y="880630"/>
            <a:ext cx="2687779" cy="5847291"/>
          </a:xfrm>
          <a:prstGeom prst="rect">
            <a:avLst/>
          </a:prstGeom>
          <a:noFill/>
          <a:ln>
            <a:noFill/>
          </a:ln>
        </p:spPr>
      </p:pic>
      <p:pic>
        <p:nvPicPr>
          <p:cNvPr id="193" name="Google Shape;193;p11"/>
          <p:cNvPicPr preferRelativeResize="0"/>
          <p:nvPr/>
        </p:nvPicPr>
        <p:blipFill rotWithShape="1">
          <a:blip r:embed="rId6">
            <a:alphaModFix/>
          </a:blip>
          <a:srcRect b="0" l="0" r="0" t="0"/>
          <a:stretch/>
        </p:blipFill>
        <p:spPr>
          <a:xfrm>
            <a:off x="58021" y="880631"/>
            <a:ext cx="2808172" cy="5847290"/>
          </a:xfrm>
          <a:prstGeom prst="rect">
            <a:avLst/>
          </a:prstGeom>
          <a:noFill/>
          <a:ln>
            <a:noFill/>
          </a:ln>
        </p:spPr>
      </p:pic>
      <p:pic>
        <p:nvPicPr>
          <p:cNvPr id="194" name="Google Shape;194;p11"/>
          <p:cNvPicPr preferRelativeResize="0"/>
          <p:nvPr/>
        </p:nvPicPr>
        <p:blipFill rotWithShape="1">
          <a:blip r:embed="rId7">
            <a:alphaModFix/>
          </a:blip>
          <a:srcRect b="0" l="0" r="0" t="0"/>
          <a:stretch/>
        </p:blipFill>
        <p:spPr>
          <a:xfrm>
            <a:off x="9319737" y="880631"/>
            <a:ext cx="2714215" cy="5847290"/>
          </a:xfrm>
          <a:prstGeom prst="rect">
            <a:avLst/>
          </a:prstGeom>
          <a:noFill/>
          <a:ln>
            <a:noFill/>
          </a:ln>
        </p:spPr>
      </p:pic>
    </p:spTree>
  </p:cSld>
  <p:clrMapOvr>
    <a:masterClrMapping/>
  </p:clrMapOvr>
  <p:transition spd="slow">
    <p:wipe dir="l"/>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pic>
        <p:nvPicPr>
          <p:cNvPr descr="EscuelaIT Duoc UC - Escuela de Informática y Telecomunicaciones Duoc UC - Duoc  UC | LinkedIn" id="199" name="Google Shape;199;p12"/>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200" name="Google Shape;200;p12"/>
          <p:cNvSpPr txBox="1"/>
          <p:nvPr/>
        </p:nvSpPr>
        <p:spPr>
          <a:xfrm>
            <a:off x="1" y="1360773"/>
            <a:ext cx="12191999" cy="76944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L" sz="4400">
                <a:solidFill>
                  <a:schemeClr val="dk1"/>
                </a:solidFill>
                <a:latin typeface="Calibri"/>
                <a:ea typeface="Calibri"/>
                <a:cs typeface="Calibri"/>
                <a:sym typeface="Calibri"/>
              </a:rPr>
              <a:t>Obstáculos presentados durante el desarrollo</a:t>
            </a:r>
            <a:endParaRPr/>
          </a:p>
        </p:txBody>
      </p:sp>
      <p:pic>
        <p:nvPicPr>
          <p:cNvPr id="201" name="Google Shape;201;p12"/>
          <p:cNvPicPr preferRelativeResize="0"/>
          <p:nvPr/>
        </p:nvPicPr>
        <p:blipFill rotWithShape="1">
          <a:blip r:embed="rId4">
            <a:alphaModFix/>
          </a:blip>
          <a:srcRect b="0" l="0" r="0" t="0"/>
          <a:stretch/>
        </p:blipFill>
        <p:spPr>
          <a:xfrm>
            <a:off x="192741" y="2248198"/>
            <a:ext cx="5776053" cy="3249030"/>
          </a:xfrm>
          <a:prstGeom prst="rect">
            <a:avLst/>
          </a:prstGeom>
          <a:noFill/>
          <a:ln>
            <a:noFill/>
          </a:ln>
        </p:spPr>
      </p:pic>
      <p:pic>
        <p:nvPicPr>
          <p:cNvPr descr="Sabías que contar con un entorno de trabajo seguro y saludable es un  derecho fundamental? - Segurmanía" id="202" name="Google Shape;202;p12"/>
          <p:cNvPicPr preferRelativeResize="0"/>
          <p:nvPr/>
        </p:nvPicPr>
        <p:blipFill rotWithShape="1">
          <a:blip r:embed="rId5">
            <a:alphaModFix/>
          </a:blip>
          <a:srcRect b="0" l="0" r="0" t="0"/>
          <a:stretch/>
        </p:blipFill>
        <p:spPr>
          <a:xfrm>
            <a:off x="6947111" y="2622177"/>
            <a:ext cx="4966447" cy="3724835"/>
          </a:xfrm>
          <a:prstGeom prst="rect">
            <a:avLst/>
          </a:prstGeom>
          <a:noFill/>
          <a:ln>
            <a:noFill/>
          </a:ln>
        </p:spPr>
      </p:pic>
    </p:spTree>
  </p:cSld>
  <p:clrMapOvr>
    <a:masterClrMapping/>
  </p:clrMapOvr>
  <p:transition spd="slow">
    <p:wipe dir="l"/>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pic>
        <p:nvPicPr>
          <p:cNvPr descr="EscuelaIT Duoc UC - Escuela de Informática y Telecomunicaciones Duoc UC - Duoc  UC | LinkedIn" id="207" name="Google Shape;207;p13"/>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208" name="Google Shape;208;p13"/>
          <p:cNvSpPr txBox="1"/>
          <p:nvPr/>
        </p:nvSpPr>
        <p:spPr>
          <a:xfrm>
            <a:off x="1" y="2707792"/>
            <a:ext cx="12191999" cy="76944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L" sz="4400">
                <a:solidFill>
                  <a:schemeClr val="dk1"/>
                </a:solidFill>
                <a:latin typeface="Calibri"/>
                <a:ea typeface="Calibri"/>
                <a:cs typeface="Calibri"/>
                <a:sym typeface="Calibri"/>
              </a:rPr>
              <a:t>DEMOSTRACIÓN DEL RESULTADO DEL PROYECTO</a:t>
            </a:r>
            <a:endParaRPr/>
          </a:p>
        </p:txBody>
      </p:sp>
    </p:spTree>
  </p:cSld>
  <p:clrMapOvr>
    <a:masterClrMapping/>
  </p:clrMapOvr>
  <p:transition spd="slow">
    <p:wipe dir="l"/>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pic>
        <p:nvPicPr>
          <p:cNvPr descr="EscuelaIT Duoc UC - Escuela de Informática y Telecomunicaciones Duoc UC - Duoc  UC | LinkedIn" id="213" name="Google Shape;213;p14"/>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214" name="Google Shape;214;p14"/>
          <p:cNvSpPr txBox="1"/>
          <p:nvPr/>
        </p:nvSpPr>
        <p:spPr>
          <a:xfrm>
            <a:off x="0" y="3044279"/>
            <a:ext cx="12191999" cy="76944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L" sz="4400">
                <a:solidFill>
                  <a:schemeClr val="dk1"/>
                </a:solidFill>
                <a:latin typeface="Calibri"/>
                <a:ea typeface="Calibri"/>
                <a:cs typeface="Calibri"/>
                <a:sym typeface="Calibri"/>
              </a:rPr>
              <a:t>PREGUNTAS DE LA COMISIÓN</a:t>
            </a:r>
            <a:endParaRPr/>
          </a:p>
        </p:txBody>
      </p:sp>
    </p:spTree>
  </p:cSld>
  <p:clrMapOvr>
    <a:masterClrMapping/>
  </p:clrMapOvr>
  <p:transition spd="slow">
    <p:wipe dir="l"/>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pic>
        <p:nvPicPr>
          <p:cNvPr descr="EscuelaIT Duoc UC - Escuela de Informática y Telecomunicaciones Duoc UC - Duoc  UC | LinkedIn" id="90" name="Google Shape;90;p2"/>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grpSp>
        <p:nvGrpSpPr>
          <p:cNvPr id="91" name="Google Shape;91;p2"/>
          <p:cNvGrpSpPr/>
          <p:nvPr/>
        </p:nvGrpSpPr>
        <p:grpSpPr>
          <a:xfrm>
            <a:off x="4356725" y="1030975"/>
            <a:ext cx="7633617" cy="4691811"/>
            <a:chOff x="0" y="0"/>
            <a:chExt cx="7633617" cy="4349505"/>
          </a:xfrm>
        </p:grpSpPr>
        <p:sp>
          <p:nvSpPr>
            <p:cNvPr id="92" name="Google Shape;92;p2"/>
            <p:cNvSpPr/>
            <p:nvPr/>
          </p:nvSpPr>
          <p:spPr>
            <a:xfrm>
              <a:off x="0" y="0"/>
              <a:ext cx="7633500" cy="2071200"/>
            </a:xfrm>
            <a:prstGeom prst="roundRect">
              <a:avLst>
                <a:gd fmla="val 10000" name="adj"/>
              </a:avLst>
            </a:prstGeom>
            <a:gradFill>
              <a:gsLst>
                <a:gs pos="0">
                  <a:srgbClr val="6EA5DA"/>
                </a:gs>
                <a:gs pos="50000">
                  <a:srgbClr val="529BDA"/>
                </a:gs>
                <a:gs pos="100000">
                  <a:srgbClr val="4188C8"/>
                </a:gs>
              </a:gsLst>
              <a:lin ang="5400000" scaled="0"/>
            </a:gra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2"/>
            <p:cNvSpPr txBox="1"/>
            <p:nvPr/>
          </p:nvSpPr>
          <p:spPr>
            <a:xfrm>
              <a:off x="1733817" y="0"/>
              <a:ext cx="5899800" cy="2071200"/>
            </a:xfrm>
            <a:prstGeom prst="rect">
              <a:avLst/>
            </a:prstGeom>
            <a:noFill/>
            <a:ln>
              <a:noFill/>
            </a:ln>
          </p:spPr>
          <p:txBody>
            <a:bodyPr anchorCtr="0" anchor="t" bIns="152400" lIns="152400" spcFirstLastPara="1" rIns="152400" wrap="square" tIns="152400">
              <a:noAutofit/>
            </a:bodyPr>
            <a:lstStyle/>
            <a:p>
              <a:pPr indent="0" lvl="0" marL="0" marR="0" rtl="0" algn="l">
                <a:lnSpc>
                  <a:spcPct val="90000"/>
                </a:lnSpc>
                <a:spcBef>
                  <a:spcPts val="0"/>
                </a:spcBef>
                <a:spcAft>
                  <a:spcPts val="0"/>
                </a:spcAft>
                <a:buClr>
                  <a:schemeClr val="lt1"/>
                </a:buClr>
                <a:buSzPts val="4000"/>
                <a:buFont typeface="Calibri"/>
                <a:buNone/>
              </a:pPr>
              <a:r>
                <a:rPr b="0" i="0" lang="es-CL" sz="4000" u="none" cap="none" strike="noStrike">
                  <a:solidFill>
                    <a:schemeClr val="lt1"/>
                  </a:solidFill>
                  <a:latin typeface="Calibri"/>
                  <a:ea typeface="Calibri"/>
                  <a:cs typeface="Calibri"/>
                  <a:sym typeface="Calibri"/>
                </a:rPr>
                <a:t>Juan Aros</a:t>
              </a:r>
              <a:endParaRPr b="0" i="0" sz="4000" u="none" cap="none" strike="noStrike">
                <a:solidFill>
                  <a:schemeClr val="lt1"/>
                </a:solidFill>
                <a:latin typeface="Calibri"/>
                <a:ea typeface="Calibri"/>
                <a:cs typeface="Calibri"/>
                <a:sym typeface="Calibri"/>
              </a:endParaRPr>
            </a:p>
            <a:p>
              <a:pPr indent="-285750" lvl="1" marL="285750" marR="0" rtl="0" algn="l">
                <a:lnSpc>
                  <a:spcPct val="90000"/>
                </a:lnSpc>
                <a:spcBef>
                  <a:spcPts val="1400"/>
                </a:spcBef>
                <a:spcAft>
                  <a:spcPts val="0"/>
                </a:spcAft>
                <a:buClr>
                  <a:schemeClr val="lt1"/>
                </a:buClr>
                <a:buSzPts val="3100"/>
                <a:buFont typeface="Calibri"/>
                <a:buChar char="•"/>
              </a:pPr>
              <a:r>
                <a:rPr b="0" i="0" lang="es-CL" sz="3100" u="none" cap="none" strike="noStrike">
                  <a:solidFill>
                    <a:schemeClr val="lt1"/>
                  </a:solidFill>
                  <a:latin typeface="Calibri"/>
                  <a:ea typeface="Calibri"/>
                  <a:cs typeface="Calibri"/>
                  <a:sym typeface="Calibri"/>
                </a:rPr>
                <a:t>Miembro Scrum Team</a:t>
              </a:r>
              <a:endParaRPr b="0" i="0" sz="3100" u="none" cap="none" strike="noStrike">
                <a:solidFill>
                  <a:schemeClr val="lt1"/>
                </a:solidFill>
                <a:latin typeface="Calibri"/>
                <a:ea typeface="Calibri"/>
                <a:cs typeface="Calibri"/>
                <a:sym typeface="Calibri"/>
              </a:endParaRPr>
            </a:p>
            <a:p>
              <a:pPr indent="-285750" lvl="1" marL="285750" marR="0" rtl="0" algn="l">
                <a:lnSpc>
                  <a:spcPct val="90000"/>
                </a:lnSpc>
                <a:spcBef>
                  <a:spcPts val="465"/>
                </a:spcBef>
                <a:spcAft>
                  <a:spcPts val="0"/>
                </a:spcAft>
                <a:buClr>
                  <a:schemeClr val="lt1"/>
                </a:buClr>
                <a:buSzPts val="3100"/>
                <a:buFont typeface="Calibri"/>
                <a:buChar char="•"/>
              </a:pPr>
              <a:r>
                <a:rPr lang="es-CL" sz="3100">
                  <a:solidFill>
                    <a:schemeClr val="lt1"/>
                  </a:solidFill>
                  <a:latin typeface="Calibri"/>
                  <a:ea typeface="Calibri"/>
                  <a:cs typeface="Calibri"/>
                  <a:sym typeface="Calibri"/>
                </a:rPr>
                <a:t>Encargado de desarrollar el aplicativo </a:t>
              </a:r>
              <a:r>
                <a:rPr lang="es-CL" sz="3100">
                  <a:solidFill>
                    <a:schemeClr val="lt1"/>
                  </a:solidFill>
                  <a:latin typeface="Calibri"/>
                  <a:ea typeface="Calibri"/>
                  <a:cs typeface="Calibri"/>
                  <a:sym typeface="Calibri"/>
                </a:rPr>
                <a:t>móvil</a:t>
              </a:r>
              <a:endParaRPr b="0" i="0" sz="3100" u="none" cap="none" strike="noStrike">
                <a:solidFill>
                  <a:schemeClr val="lt1"/>
                </a:solidFill>
                <a:latin typeface="Calibri"/>
                <a:ea typeface="Calibri"/>
                <a:cs typeface="Calibri"/>
                <a:sym typeface="Calibri"/>
              </a:endParaRPr>
            </a:p>
          </p:txBody>
        </p:sp>
        <p:sp>
          <p:nvSpPr>
            <p:cNvPr id="94" name="Google Shape;94;p2"/>
            <p:cNvSpPr/>
            <p:nvPr/>
          </p:nvSpPr>
          <p:spPr>
            <a:xfrm>
              <a:off x="207118" y="207118"/>
              <a:ext cx="1526698" cy="1656949"/>
            </a:xfrm>
            <a:prstGeom prst="roundRect">
              <a:avLst>
                <a:gd fmla="val 10000" name="adj"/>
              </a:avLst>
            </a:prstGeom>
            <a:solidFill>
              <a:srgbClr val="C3D4EB"/>
            </a:soli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
            <p:cNvSpPr/>
            <p:nvPr/>
          </p:nvSpPr>
          <p:spPr>
            <a:xfrm>
              <a:off x="0" y="2278305"/>
              <a:ext cx="7633494" cy="2071186"/>
            </a:xfrm>
            <a:prstGeom prst="roundRect">
              <a:avLst>
                <a:gd fmla="val 10000" name="adj"/>
              </a:avLst>
            </a:prstGeom>
            <a:gradFill>
              <a:gsLst>
                <a:gs pos="0">
                  <a:srgbClr val="6EA5DA"/>
                </a:gs>
                <a:gs pos="50000">
                  <a:srgbClr val="529BDA"/>
                </a:gs>
                <a:gs pos="100000">
                  <a:srgbClr val="4188C8"/>
                </a:gs>
              </a:gsLst>
              <a:lin ang="5400000" scaled="0"/>
            </a:gra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
            <p:cNvSpPr txBox="1"/>
            <p:nvPr/>
          </p:nvSpPr>
          <p:spPr>
            <a:xfrm>
              <a:off x="1733817" y="2278305"/>
              <a:ext cx="5899800" cy="2071200"/>
            </a:xfrm>
            <a:prstGeom prst="rect">
              <a:avLst/>
            </a:prstGeom>
            <a:noFill/>
            <a:ln>
              <a:noFill/>
            </a:ln>
          </p:spPr>
          <p:txBody>
            <a:bodyPr anchorCtr="0" anchor="t" bIns="152400" lIns="152400" spcFirstLastPara="1" rIns="152400" wrap="square" tIns="152400">
              <a:noAutofit/>
            </a:bodyPr>
            <a:lstStyle/>
            <a:p>
              <a:pPr indent="0" lvl="0" marL="0" marR="0" rtl="0" algn="l">
                <a:lnSpc>
                  <a:spcPct val="90000"/>
                </a:lnSpc>
                <a:spcBef>
                  <a:spcPts val="0"/>
                </a:spcBef>
                <a:spcAft>
                  <a:spcPts val="0"/>
                </a:spcAft>
                <a:buClr>
                  <a:schemeClr val="lt1"/>
                </a:buClr>
                <a:buSzPts val="4000"/>
                <a:buFont typeface="Calibri"/>
                <a:buNone/>
              </a:pPr>
              <a:r>
                <a:rPr b="0" i="0" lang="es-CL" sz="4000" u="none" cap="none" strike="noStrike">
                  <a:solidFill>
                    <a:schemeClr val="lt1"/>
                  </a:solidFill>
                  <a:latin typeface="Calibri"/>
                  <a:ea typeface="Calibri"/>
                  <a:cs typeface="Calibri"/>
                  <a:sym typeface="Calibri"/>
                </a:rPr>
                <a:t>Francisco Santander</a:t>
              </a:r>
              <a:endParaRPr b="0" i="0" sz="4000" u="none" cap="none" strike="noStrike">
                <a:solidFill>
                  <a:schemeClr val="lt1"/>
                </a:solidFill>
                <a:latin typeface="Calibri"/>
                <a:ea typeface="Calibri"/>
                <a:cs typeface="Calibri"/>
                <a:sym typeface="Calibri"/>
              </a:endParaRPr>
            </a:p>
            <a:p>
              <a:pPr indent="-285750" lvl="1" marL="285750" marR="0" rtl="0" algn="l">
                <a:lnSpc>
                  <a:spcPct val="90000"/>
                </a:lnSpc>
                <a:spcBef>
                  <a:spcPts val="1400"/>
                </a:spcBef>
                <a:spcAft>
                  <a:spcPts val="0"/>
                </a:spcAft>
                <a:buClr>
                  <a:schemeClr val="lt1"/>
                </a:buClr>
                <a:buSzPts val="3100"/>
                <a:buFont typeface="Calibri"/>
                <a:buChar char="•"/>
              </a:pPr>
              <a:r>
                <a:rPr b="0" i="0" lang="es-CL" sz="3100" u="none" cap="none" strike="noStrike">
                  <a:solidFill>
                    <a:schemeClr val="lt1"/>
                  </a:solidFill>
                  <a:latin typeface="Calibri"/>
                  <a:ea typeface="Calibri"/>
                  <a:cs typeface="Calibri"/>
                  <a:sym typeface="Calibri"/>
                </a:rPr>
                <a:t>Miembro Scrum Team</a:t>
              </a:r>
              <a:endParaRPr b="0" i="0" sz="3100" u="none" cap="none" strike="noStrike">
                <a:solidFill>
                  <a:schemeClr val="lt1"/>
                </a:solidFill>
                <a:latin typeface="Calibri"/>
                <a:ea typeface="Calibri"/>
                <a:cs typeface="Calibri"/>
                <a:sym typeface="Calibri"/>
              </a:endParaRPr>
            </a:p>
            <a:p>
              <a:pPr indent="-285750" lvl="1" marL="285750" marR="0" rtl="0" algn="l">
                <a:lnSpc>
                  <a:spcPct val="90000"/>
                </a:lnSpc>
                <a:spcBef>
                  <a:spcPts val="465"/>
                </a:spcBef>
                <a:spcAft>
                  <a:spcPts val="0"/>
                </a:spcAft>
                <a:buClr>
                  <a:schemeClr val="lt1"/>
                </a:buClr>
                <a:buSzPts val="3100"/>
                <a:buFont typeface="Calibri"/>
                <a:buChar char="•"/>
              </a:pPr>
              <a:r>
                <a:rPr lang="es-CL" sz="3100">
                  <a:solidFill>
                    <a:schemeClr val="lt1"/>
                  </a:solidFill>
                  <a:latin typeface="Calibri"/>
                  <a:ea typeface="Calibri"/>
                  <a:cs typeface="Calibri"/>
                  <a:sym typeface="Calibri"/>
                </a:rPr>
                <a:t>Encargado de desarrollar el aplicativo </a:t>
              </a:r>
              <a:r>
                <a:rPr lang="es-CL" sz="3100">
                  <a:solidFill>
                    <a:schemeClr val="lt1"/>
                  </a:solidFill>
                  <a:latin typeface="Calibri"/>
                  <a:ea typeface="Calibri"/>
                  <a:cs typeface="Calibri"/>
                  <a:sym typeface="Calibri"/>
                </a:rPr>
                <a:t>móvil</a:t>
              </a:r>
              <a:endParaRPr b="0" i="0" sz="3100" u="none" cap="none" strike="noStrike">
                <a:solidFill>
                  <a:schemeClr val="lt1"/>
                </a:solidFill>
                <a:latin typeface="Calibri"/>
                <a:ea typeface="Calibri"/>
                <a:cs typeface="Calibri"/>
                <a:sym typeface="Calibri"/>
              </a:endParaRPr>
            </a:p>
          </p:txBody>
        </p:sp>
        <p:sp>
          <p:nvSpPr>
            <p:cNvPr id="97" name="Google Shape;97;p2"/>
            <p:cNvSpPr/>
            <p:nvPr/>
          </p:nvSpPr>
          <p:spPr>
            <a:xfrm>
              <a:off x="207118" y="2485423"/>
              <a:ext cx="1526698" cy="1656949"/>
            </a:xfrm>
            <a:prstGeom prst="roundRect">
              <a:avLst>
                <a:gd fmla="val 10000" name="adj"/>
              </a:avLst>
            </a:prstGeom>
            <a:solidFill>
              <a:srgbClr val="C3D4EB"/>
            </a:soli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8" name="Google Shape;98;p2"/>
          <p:cNvSpPr txBox="1"/>
          <p:nvPr/>
        </p:nvSpPr>
        <p:spPr>
          <a:xfrm>
            <a:off x="136188" y="368928"/>
            <a:ext cx="1219199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s-CL" sz="1800" u="none" cap="none" strike="noStrike">
                <a:solidFill>
                  <a:srgbClr val="757070"/>
                </a:solidFill>
                <a:latin typeface="Calibri"/>
                <a:ea typeface="Calibri"/>
                <a:cs typeface="Calibri"/>
                <a:sym typeface="Calibri"/>
              </a:rPr>
              <a:t>PROYECTO “CriticaL enterprise”</a:t>
            </a:r>
            <a:endParaRPr/>
          </a:p>
        </p:txBody>
      </p:sp>
      <p:sp>
        <p:nvSpPr>
          <p:cNvPr id="99" name="Google Shape;99;p2"/>
          <p:cNvSpPr txBox="1"/>
          <p:nvPr/>
        </p:nvSpPr>
        <p:spPr>
          <a:xfrm>
            <a:off x="474027" y="2378766"/>
            <a:ext cx="3609000" cy="1200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L" sz="3600">
                <a:solidFill>
                  <a:schemeClr val="dk1"/>
                </a:solidFill>
                <a:latin typeface="Calibri"/>
                <a:ea typeface="Calibri"/>
                <a:cs typeface="Calibri"/>
                <a:sym typeface="Calibri"/>
              </a:rPr>
              <a:t>INTEGRANTES DEL PROYECTO</a:t>
            </a:r>
            <a:endParaRPr sz="1800">
              <a:solidFill>
                <a:schemeClr val="dk1"/>
              </a:solidFill>
              <a:latin typeface="Calibri"/>
              <a:ea typeface="Calibri"/>
              <a:cs typeface="Calibri"/>
              <a:sym typeface="Calibri"/>
            </a:endParaRPr>
          </a:p>
        </p:txBody>
      </p:sp>
      <p:cxnSp>
        <p:nvCxnSpPr>
          <p:cNvPr id="100" name="Google Shape;100;p2"/>
          <p:cNvCxnSpPr/>
          <p:nvPr/>
        </p:nvCxnSpPr>
        <p:spPr>
          <a:xfrm>
            <a:off x="0" y="758027"/>
            <a:ext cx="4085617" cy="0"/>
          </a:xfrm>
          <a:prstGeom prst="straightConnector1">
            <a:avLst/>
          </a:prstGeom>
          <a:noFill/>
          <a:ln cap="flat" cmpd="sng" w="15875">
            <a:solidFill>
              <a:srgbClr val="F5F7FC"/>
            </a:solidFill>
            <a:prstDash val="solid"/>
            <a:miter lim="800000"/>
            <a:headEnd len="sm" w="sm" type="none"/>
            <a:tailEnd len="sm" w="sm" type="none"/>
          </a:ln>
        </p:spPr>
      </p:cxnSp>
    </p:spTree>
  </p:cSld>
  <p:clrMapOvr>
    <a:masterClrMapping/>
  </p:clrMapOvr>
  <p:transition spd="slow">
    <p:wipe dir="l"/>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pic>
        <p:nvPicPr>
          <p:cNvPr descr="EscuelaIT Duoc UC - Escuela de Informática y Telecomunicaciones Duoc UC - Duoc  UC | LinkedIn" id="105" name="Google Shape;105;p3"/>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106" name="Google Shape;106;p3"/>
          <p:cNvSpPr txBox="1"/>
          <p:nvPr/>
        </p:nvSpPr>
        <p:spPr>
          <a:xfrm>
            <a:off x="136188" y="368928"/>
            <a:ext cx="1219199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L" sz="1800">
                <a:solidFill>
                  <a:srgbClr val="757070"/>
                </a:solidFill>
                <a:latin typeface="Calibri"/>
                <a:ea typeface="Calibri"/>
                <a:cs typeface="Calibri"/>
                <a:sym typeface="Calibri"/>
              </a:rPr>
              <a:t>PROYECTO “CriticaL enterprise”</a:t>
            </a:r>
            <a:endParaRPr/>
          </a:p>
        </p:txBody>
      </p:sp>
      <p:sp>
        <p:nvSpPr>
          <p:cNvPr id="107" name="Google Shape;107;p3"/>
          <p:cNvSpPr txBox="1"/>
          <p:nvPr/>
        </p:nvSpPr>
        <p:spPr>
          <a:xfrm>
            <a:off x="0" y="1130849"/>
            <a:ext cx="12191999"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L" sz="3600">
                <a:solidFill>
                  <a:schemeClr val="dk1"/>
                </a:solidFill>
                <a:latin typeface="Calibri"/>
                <a:ea typeface="Calibri"/>
                <a:cs typeface="Calibri"/>
                <a:sym typeface="Calibri"/>
              </a:rPr>
              <a:t>DESCRIPCIÓN DEL PROYECTO</a:t>
            </a:r>
            <a:endParaRPr sz="1800">
              <a:solidFill>
                <a:schemeClr val="dk1"/>
              </a:solidFill>
              <a:latin typeface="Calibri"/>
              <a:ea typeface="Calibri"/>
              <a:cs typeface="Calibri"/>
              <a:sym typeface="Calibri"/>
            </a:endParaRPr>
          </a:p>
        </p:txBody>
      </p:sp>
      <p:cxnSp>
        <p:nvCxnSpPr>
          <p:cNvPr id="108" name="Google Shape;108;p3"/>
          <p:cNvCxnSpPr/>
          <p:nvPr/>
        </p:nvCxnSpPr>
        <p:spPr>
          <a:xfrm>
            <a:off x="0" y="758027"/>
            <a:ext cx="4085617" cy="0"/>
          </a:xfrm>
          <a:prstGeom prst="straightConnector1">
            <a:avLst/>
          </a:prstGeom>
          <a:noFill/>
          <a:ln cap="flat" cmpd="sng" w="15875">
            <a:solidFill>
              <a:srgbClr val="F5F7FC"/>
            </a:solidFill>
            <a:prstDash val="solid"/>
            <a:miter lim="800000"/>
            <a:headEnd len="sm" w="sm" type="none"/>
            <a:tailEnd len="sm" w="sm" type="none"/>
          </a:ln>
        </p:spPr>
      </p:cxnSp>
      <p:sp>
        <p:nvSpPr>
          <p:cNvPr id="109" name="Google Shape;109;p3"/>
          <p:cNvSpPr/>
          <p:nvPr/>
        </p:nvSpPr>
        <p:spPr>
          <a:xfrm>
            <a:off x="714909" y="2169769"/>
            <a:ext cx="4348705" cy="4092601"/>
          </a:xfrm>
          <a:prstGeom prst="roundRect">
            <a:avLst>
              <a:gd fmla="val 10901" name="adj"/>
            </a:avLst>
          </a:prstGeom>
          <a:solidFill>
            <a:schemeClr val="lt1"/>
          </a:solidFill>
          <a:ln cap="flat" cmpd="sng" w="12700">
            <a:solidFill>
              <a:schemeClr val="accen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es-CL" sz="2800" u="sng">
                <a:solidFill>
                  <a:schemeClr val="dk1"/>
                </a:solidFill>
                <a:latin typeface="Calibri"/>
                <a:ea typeface="Calibri"/>
                <a:cs typeface="Calibri"/>
                <a:sym typeface="Calibri"/>
              </a:rPr>
              <a:t>Problema o dolor</a:t>
            </a:r>
            <a:endParaRPr/>
          </a:p>
          <a:p>
            <a:pPr indent="0" lvl="0" marL="0" marR="0" rtl="0" algn="l">
              <a:spcBef>
                <a:spcPts val="0"/>
              </a:spcBef>
              <a:spcAft>
                <a:spcPts val="0"/>
              </a:spcAft>
              <a:buNone/>
            </a:pPr>
            <a:r>
              <a:rPr lang="es-CL" sz="1200">
                <a:solidFill>
                  <a:schemeClr val="dk1"/>
                </a:solidFill>
                <a:latin typeface="Calibri"/>
                <a:ea typeface="Calibri"/>
                <a:cs typeface="Calibri"/>
                <a:sym typeface="Calibri"/>
              </a:rPr>
              <a:t>En las empresas, el control de asistencia de los empleados sigue siendo un proceso predominantemente manual y dependiente de dispositivos físicos, lo que genera ineficiencias significativas. Por lo que el proyecto consistirá en el desarrollo de un aplicativo móvil que funcione como un reloj control digital en empresas, utilizando tecnologías como GPS y lector de huella dactilar.</a:t>
            </a:r>
            <a:endParaRPr/>
          </a:p>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rPr lang="es-CL" sz="1200">
                <a:solidFill>
                  <a:schemeClr val="dk1"/>
                </a:solidFill>
                <a:latin typeface="Calibri"/>
                <a:ea typeface="Calibri"/>
                <a:cs typeface="Calibri"/>
                <a:sym typeface="Calibri"/>
              </a:rPr>
              <a:t>Este sistema automatiza el registro de asistencia, eliminando la necesidad de que los empleados se desplacen a un dispositivo físico, lo cual es común en muchas empresas y genera ineficiencias como pérdida de tiempo, aglomeraciones, y errores en los registros. La implementación de esta solución es crucial para modernizar el proceso de control de asistencia, mejorando la precisión y seguridad de los datos a través de la digitalización y el uso de tecnologías avanzadas.</a:t>
            </a:r>
            <a:endParaRPr/>
          </a:p>
          <a:p>
            <a:pPr indent="0" lvl="0" marL="0" marR="0" rtl="0" algn="l">
              <a:spcBef>
                <a:spcPts val="0"/>
              </a:spcBef>
              <a:spcAft>
                <a:spcPts val="0"/>
              </a:spcAft>
              <a:buNone/>
            </a:pPr>
            <a:br>
              <a:rPr lang="es-CL" sz="18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sz="1800" u="sng">
              <a:solidFill>
                <a:schemeClr val="dk1"/>
              </a:solidFill>
              <a:latin typeface="Calibri"/>
              <a:ea typeface="Calibri"/>
              <a:cs typeface="Calibri"/>
              <a:sym typeface="Calibri"/>
            </a:endParaRPr>
          </a:p>
        </p:txBody>
      </p:sp>
      <p:sp>
        <p:nvSpPr>
          <p:cNvPr id="110" name="Google Shape;110;p3"/>
          <p:cNvSpPr/>
          <p:nvPr/>
        </p:nvSpPr>
        <p:spPr>
          <a:xfrm>
            <a:off x="6912079" y="2177325"/>
            <a:ext cx="4348705" cy="4092601"/>
          </a:xfrm>
          <a:prstGeom prst="roundRect">
            <a:avLst>
              <a:gd fmla="val 10901" name="adj"/>
            </a:avLst>
          </a:prstGeom>
          <a:solidFill>
            <a:schemeClr val="lt1"/>
          </a:solidFill>
          <a:ln cap="flat" cmpd="sng" w="12700">
            <a:solidFill>
              <a:schemeClr val="accen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es-CL" sz="2800" u="sng">
                <a:solidFill>
                  <a:schemeClr val="dk1"/>
                </a:solidFill>
                <a:latin typeface="Calibri"/>
                <a:ea typeface="Calibri"/>
                <a:cs typeface="Calibri"/>
                <a:sym typeface="Calibri"/>
              </a:rPr>
              <a:t>Propuesta de solución</a:t>
            </a:r>
            <a:endParaRPr/>
          </a:p>
          <a:p>
            <a:pPr indent="0" lvl="0" marL="0" marR="0" rtl="0" algn="ctr">
              <a:spcBef>
                <a:spcPts val="0"/>
              </a:spcBef>
              <a:spcAft>
                <a:spcPts val="0"/>
              </a:spcAft>
              <a:buNone/>
            </a:pPr>
            <a:r>
              <a:t/>
            </a:r>
            <a:endParaRPr sz="1800" u="sng">
              <a:solidFill>
                <a:schemeClr val="dk1"/>
              </a:solidFill>
              <a:latin typeface="Calibri"/>
              <a:ea typeface="Calibri"/>
              <a:cs typeface="Calibri"/>
              <a:sym typeface="Calibri"/>
            </a:endParaRPr>
          </a:p>
          <a:p>
            <a:pPr indent="0" lvl="0" marL="0" marR="0" rtl="0" algn="just">
              <a:spcBef>
                <a:spcPts val="0"/>
              </a:spcBef>
              <a:spcAft>
                <a:spcPts val="0"/>
              </a:spcAft>
              <a:buNone/>
            </a:pPr>
            <a:r>
              <a:rPr lang="es-CL" sz="1800">
                <a:solidFill>
                  <a:schemeClr val="dk1"/>
                </a:solidFill>
                <a:latin typeface="Calibri"/>
                <a:ea typeface="Calibri"/>
                <a:cs typeface="Calibri"/>
                <a:sym typeface="Calibri"/>
              </a:rPr>
              <a:t>El proyecto consiste en el desarrollo y gestión de un aplicativo móvil que funcione como un reloj control digital, agilizando, dando más seguridad y fiabilidad a la hora de hacer ingreso y/o salida del entorno laboral.</a:t>
            </a:r>
            <a:endParaRPr sz="1800">
              <a:solidFill>
                <a:schemeClr val="dk1"/>
              </a:solidFill>
              <a:latin typeface="Calibri"/>
              <a:ea typeface="Calibri"/>
              <a:cs typeface="Calibri"/>
              <a:sym typeface="Calibri"/>
            </a:endParaRPr>
          </a:p>
        </p:txBody>
      </p:sp>
      <p:sp>
        <p:nvSpPr>
          <p:cNvPr id="111" name="Google Shape;111;p3"/>
          <p:cNvSpPr/>
          <p:nvPr/>
        </p:nvSpPr>
        <p:spPr>
          <a:xfrm>
            <a:off x="5456903" y="3736258"/>
            <a:ext cx="1140542" cy="757084"/>
          </a:xfrm>
          <a:prstGeom prst="rightArrow">
            <a:avLst>
              <a:gd fmla="val 50000" name="adj1"/>
              <a:gd fmla="val 50000" name="adj2"/>
            </a:avLst>
          </a:prstGeom>
          <a:solidFill>
            <a:schemeClr val="accent1"/>
          </a:solid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transition spd="slow">
    <p:wipe dir="l"/>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gtEl>
                                        <p:attrNameLst>
                                          <p:attrName>style.visibility</p:attrName>
                                        </p:attrNameLst>
                                      </p:cBhvr>
                                      <p:to>
                                        <p:strVal val="visible"/>
                                      </p:to>
                                    </p:set>
                                    <p:animEffect filter="fade" transition="in">
                                      <p:cBhvr>
                                        <p:cTn dur="500"/>
                                        <p:tgtEl>
                                          <p:spTgt spid="1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gtEl>
                                        <p:attrNameLst>
                                          <p:attrName>style.visibility</p:attrName>
                                        </p:attrNameLst>
                                      </p:cBhvr>
                                      <p:to>
                                        <p:strVal val="visible"/>
                                      </p:to>
                                    </p:set>
                                    <p:animEffect filter="fade" transition="in">
                                      <p:cBhvr>
                                        <p:cTn dur="500"/>
                                        <p:tgtEl>
                                          <p:spTgt spid="111"/>
                                        </p:tgtEl>
                                      </p:cBhvr>
                                    </p:animEffect>
                                  </p:childTnLst>
                                </p:cTn>
                              </p:par>
                              <p:par>
                                <p:cTn fill="hold" nodeType="withEffect" presetClass="entr" presetID="10" presetSubtype="0">
                                  <p:stCondLst>
                                    <p:cond delay="0"/>
                                  </p:stCondLst>
                                  <p:childTnLst>
                                    <p:set>
                                      <p:cBhvr>
                                        <p:cTn dur="1" fill="hold">
                                          <p:stCondLst>
                                            <p:cond delay="0"/>
                                          </p:stCondLst>
                                        </p:cTn>
                                        <p:tgtEl>
                                          <p:spTgt spid="110"/>
                                        </p:tgtEl>
                                        <p:attrNameLst>
                                          <p:attrName>style.visibility</p:attrName>
                                        </p:attrNameLst>
                                      </p:cBhvr>
                                      <p:to>
                                        <p:strVal val="visible"/>
                                      </p:to>
                                    </p:set>
                                    <p:animEffect filter="fade" transition="in">
                                      <p:cBhvr>
                                        <p:cTn dur="500"/>
                                        <p:tgtEl>
                                          <p:spTgt spid="11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pic>
        <p:nvPicPr>
          <p:cNvPr descr="EscuelaIT Duoc UC - Escuela de Informática y Telecomunicaciones Duoc UC - Duoc  UC | LinkedIn" id="116" name="Google Shape;116;p4"/>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117" name="Google Shape;117;p4"/>
          <p:cNvSpPr txBox="1"/>
          <p:nvPr/>
        </p:nvSpPr>
        <p:spPr>
          <a:xfrm>
            <a:off x="136188" y="368928"/>
            <a:ext cx="1219199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L" sz="1800">
                <a:solidFill>
                  <a:srgbClr val="757070"/>
                </a:solidFill>
                <a:latin typeface="Calibri"/>
                <a:ea typeface="Calibri"/>
                <a:cs typeface="Calibri"/>
                <a:sym typeface="Calibri"/>
              </a:rPr>
              <a:t>PROYECTO “CriticaL enterprise”</a:t>
            </a:r>
            <a:endParaRPr/>
          </a:p>
        </p:txBody>
      </p:sp>
      <p:sp>
        <p:nvSpPr>
          <p:cNvPr id="118" name="Google Shape;118;p4"/>
          <p:cNvSpPr txBox="1"/>
          <p:nvPr/>
        </p:nvSpPr>
        <p:spPr>
          <a:xfrm>
            <a:off x="0" y="1384304"/>
            <a:ext cx="12191999"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L" sz="3600">
                <a:solidFill>
                  <a:schemeClr val="dk1"/>
                </a:solidFill>
                <a:latin typeface="Calibri"/>
                <a:ea typeface="Calibri"/>
                <a:cs typeface="Calibri"/>
                <a:sym typeface="Calibri"/>
              </a:rPr>
              <a:t>Objetivo General</a:t>
            </a:r>
            <a:endParaRPr sz="1800">
              <a:solidFill>
                <a:schemeClr val="dk1"/>
              </a:solidFill>
              <a:latin typeface="Calibri"/>
              <a:ea typeface="Calibri"/>
              <a:cs typeface="Calibri"/>
              <a:sym typeface="Calibri"/>
            </a:endParaRPr>
          </a:p>
        </p:txBody>
      </p:sp>
      <p:cxnSp>
        <p:nvCxnSpPr>
          <p:cNvPr id="119" name="Google Shape;119;p4"/>
          <p:cNvCxnSpPr/>
          <p:nvPr/>
        </p:nvCxnSpPr>
        <p:spPr>
          <a:xfrm>
            <a:off x="0" y="758027"/>
            <a:ext cx="4085617" cy="0"/>
          </a:xfrm>
          <a:prstGeom prst="straightConnector1">
            <a:avLst/>
          </a:prstGeom>
          <a:noFill/>
          <a:ln cap="flat" cmpd="sng" w="15875">
            <a:solidFill>
              <a:srgbClr val="F5F7FC"/>
            </a:solidFill>
            <a:prstDash val="solid"/>
            <a:miter lim="800000"/>
            <a:headEnd len="sm" w="sm" type="none"/>
            <a:tailEnd len="sm" w="sm" type="none"/>
          </a:ln>
        </p:spPr>
      </p:cxnSp>
      <p:sp>
        <p:nvSpPr>
          <p:cNvPr id="120" name="Google Shape;120;p4"/>
          <p:cNvSpPr txBox="1"/>
          <p:nvPr/>
        </p:nvSpPr>
        <p:spPr>
          <a:xfrm>
            <a:off x="1" y="4082446"/>
            <a:ext cx="12191999"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L" sz="3600">
                <a:solidFill>
                  <a:schemeClr val="dk1"/>
                </a:solidFill>
                <a:latin typeface="Calibri"/>
                <a:ea typeface="Calibri"/>
                <a:cs typeface="Calibri"/>
                <a:sym typeface="Calibri"/>
              </a:rPr>
              <a:t>Objetivos Específicos</a:t>
            </a:r>
            <a:endParaRPr sz="1800">
              <a:solidFill>
                <a:schemeClr val="dk1"/>
              </a:solidFill>
              <a:latin typeface="Calibri"/>
              <a:ea typeface="Calibri"/>
              <a:cs typeface="Calibri"/>
              <a:sym typeface="Calibri"/>
            </a:endParaRPr>
          </a:p>
        </p:txBody>
      </p:sp>
      <p:sp>
        <p:nvSpPr>
          <p:cNvPr id="121" name="Google Shape;121;p4"/>
          <p:cNvSpPr/>
          <p:nvPr/>
        </p:nvSpPr>
        <p:spPr>
          <a:xfrm>
            <a:off x="614515" y="2040571"/>
            <a:ext cx="10962967" cy="1575221"/>
          </a:xfrm>
          <a:prstGeom prst="roundRect">
            <a:avLst>
              <a:gd fmla="val 16667" name="adj"/>
            </a:avLst>
          </a:prstGeom>
          <a:solidFill>
            <a:schemeClr val="lt1"/>
          </a:solid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s-CL" sz="1800">
                <a:solidFill>
                  <a:schemeClr val="dk1"/>
                </a:solidFill>
                <a:latin typeface="Calibri"/>
                <a:ea typeface="Calibri"/>
                <a:cs typeface="Calibri"/>
                <a:sym typeface="Calibri"/>
              </a:rPr>
              <a:t>Desarrollar una aplicación móvil que permita a los empleados registrar su horario de entrada y salida mediante un lector de huellas biométrico y geolocalización GPS</a:t>
            </a:r>
            <a:endParaRPr sz="1800">
              <a:solidFill>
                <a:schemeClr val="dk1"/>
              </a:solidFill>
              <a:latin typeface="Calibri"/>
              <a:ea typeface="Calibri"/>
              <a:cs typeface="Calibri"/>
              <a:sym typeface="Calibri"/>
            </a:endParaRPr>
          </a:p>
        </p:txBody>
      </p:sp>
      <p:sp>
        <p:nvSpPr>
          <p:cNvPr id="122" name="Google Shape;122;p4"/>
          <p:cNvSpPr/>
          <p:nvPr/>
        </p:nvSpPr>
        <p:spPr>
          <a:xfrm>
            <a:off x="614514" y="4732407"/>
            <a:ext cx="10962967" cy="1575221"/>
          </a:xfrm>
          <a:prstGeom prst="roundRect">
            <a:avLst>
              <a:gd fmla="val 16667" name="adj"/>
            </a:avLst>
          </a:prstGeom>
          <a:solidFill>
            <a:schemeClr val="lt1"/>
          </a:solid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s-CL" sz="1800">
                <a:solidFill>
                  <a:schemeClr val="dk1"/>
                </a:solidFill>
                <a:latin typeface="Calibri"/>
                <a:ea typeface="Calibri"/>
                <a:cs typeface="Calibri"/>
                <a:sym typeface="Calibri"/>
              </a:rPr>
              <a:t>Desarrollar una interfaz intuitiva y funciones clave como localización GPS y autenticación biométrica para registrar asistencia de manera precisa y segura. Configurar sincronización en tiempo real con la base de datos y un módulo administrativo para gestión y reportes. Garantizar seguridad de la información, compatibilidad multiplataforma y mecanismos de respaldo. Realizar pruebas de usabilidad y ofrecer opciones adaptadas para dispositivos antiguos.</a:t>
            </a:r>
            <a:endParaRPr sz="1800">
              <a:solidFill>
                <a:schemeClr val="dk1"/>
              </a:solidFill>
              <a:latin typeface="Calibri"/>
              <a:ea typeface="Calibri"/>
              <a:cs typeface="Calibri"/>
              <a:sym typeface="Calibri"/>
            </a:endParaRPr>
          </a:p>
        </p:txBody>
      </p:sp>
      <p:sp>
        <p:nvSpPr>
          <p:cNvPr id="123" name="Google Shape;123;p4"/>
          <p:cNvSpPr/>
          <p:nvPr/>
        </p:nvSpPr>
        <p:spPr>
          <a:xfrm>
            <a:off x="4442195" y="2422514"/>
            <a:ext cx="12192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transition spd="slow">
    <p:wipe dir="l"/>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gtEl>
                                        <p:attrNameLst>
                                          <p:attrName>style.visibility</p:attrName>
                                        </p:attrNameLst>
                                      </p:cBhvr>
                                      <p:to>
                                        <p:strVal val="visible"/>
                                      </p:to>
                                    </p:set>
                                    <p:animEffect filter="fade" transition="in">
                                      <p:cBhvr>
                                        <p:cTn dur="500"/>
                                        <p:tgtEl>
                                          <p:spTgt spid="120"/>
                                        </p:tgtEl>
                                      </p:cBhvr>
                                    </p:animEffect>
                                  </p:childTnLst>
                                </p:cTn>
                              </p:par>
                              <p:par>
                                <p:cTn fill="hold" nodeType="withEffect" presetClass="entr" presetID="10" presetSubtype="0">
                                  <p:stCondLst>
                                    <p:cond delay="0"/>
                                  </p:stCondLst>
                                  <p:childTnLst>
                                    <p:set>
                                      <p:cBhvr>
                                        <p:cTn dur="1" fill="hold">
                                          <p:stCondLst>
                                            <p:cond delay="0"/>
                                          </p:stCondLst>
                                        </p:cTn>
                                        <p:tgtEl>
                                          <p:spTgt spid="122"/>
                                        </p:tgtEl>
                                        <p:attrNameLst>
                                          <p:attrName>style.visibility</p:attrName>
                                        </p:attrNameLst>
                                      </p:cBhvr>
                                      <p:to>
                                        <p:strVal val="visible"/>
                                      </p:to>
                                    </p:set>
                                    <p:animEffect filter="fade" transition="in">
                                      <p:cBhvr>
                                        <p:cTn dur="500"/>
                                        <p:tgtEl>
                                          <p:spTgt spid="12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pic>
        <p:nvPicPr>
          <p:cNvPr descr="EscuelaIT Duoc UC - Escuela de Informática y Telecomunicaciones Duoc UC - Duoc  UC | LinkedIn" id="128" name="Google Shape;128;p5"/>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129" name="Google Shape;129;p5"/>
          <p:cNvSpPr txBox="1"/>
          <p:nvPr/>
        </p:nvSpPr>
        <p:spPr>
          <a:xfrm>
            <a:off x="136188" y="368928"/>
            <a:ext cx="1219199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L" sz="1800">
                <a:solidFill>
                  <a:srgbClr val="757070"/>
                </a:solidFill>
                <a:latin typeface="Calibri"/>
                <a:ea typeface="Calibri"/>
                <a:cs typeface="Calibri"/>
                <a:sym typeface="Calibri"/>
              </a:rPr>
              <a:t>PROYECTO “CriticaL enterprise”</a:t>
            </a:r>
            <a:endParaRPr/>
          </a:p>
        </p:txBody>
      </p:sp>
      <p:sp>
        <p:nvSpPr>
          <p:cNvPr id="130" name="Google Shape;130;p5"/>
          <p:cNvSpPr txBox="1"/>
          <p:nvPr/>
        </p:nvSpPr>
        <p:spPr>
          <a:xfrm>
            <a:off x="-134470" y="1101674"/>
            <a:ext cx="12191999"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L" sz="3600">
                <a:solidFill>
                  <a:schemeClr val="dk1"/>
                </a:solidFill>
                <a:latin typeface="Calibri"/>
                <a:ea typeface="Calibri"/>
                <a:cs typeface="Calibri"/>
                <a:sym typeface="Calibri"/>
              </a:rPr>
              <a:t>Alcances y limitaciones del proyecto</a:t>
            </a:r>
            <a:endParaRPr/>
          </a:p>
        </p:txBody>
      </p:sp>
      <p:cxnSp>
        <p:nvCxnSpPr>
          <p:cNvPr id="131" name="Google Shape;131;p5"/>
          <p:cNvCxnSpPr/>
          <p:nvPr/>
        </p:nvCxnSpPr>
        <p:spPr>
          <a:xfrm>
            <a:off x="0" y="758027"/>
            <a:ext cx="4085617" cy="0"/>
          </a:xfrm>
          <a:prstGeom prst="straightConnector1">
            <a:avLst/>
          </a:prstGeom>
          <a:noFill/>
          <a:ln cap="flat" cmpd="sng" w="15875">
            <a:solidFill>
              <a:srgbClr val="F5F7FC"/>
            </a:solidFill>
            <a:prstDash val="solid"/>
            <a:miter lim="800000"/>
            <a:headEnd len="sm" w="sm" type="none"/>
            <a:tailEnd len="sm" w="sm" type="none"/>
          </a:ln>
        </p:spPr>
      </p:cxnSp>
      <p:sp>
        <p:nvSpPr>
          <p:cNvPr id="132" name="Google Shape;132;p5"/>
          <p:cNvSpPr txBox="1"/>
          <p:nvPr/>
        </p:nvSpPr>
        <p:spPr>
          <a:xfrm>
            <a:off x="319964" y="2777520"/>
            <a:ext cx="4988859" cy="175432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L" sz="1800">
                <a:solidFill>
                  <a:schemeClr val="dk1"/>
                </a:solidFill>
                <a:latin typeface="Calibri"/>
                <a:ea typeface="Calibri"/>
                <a:cs typeface="Calibri"/>
                <a:sym typeface="Calibri"/>
              </a:rPr>
              <a:t>El aplicativo móvil no solo optimiza el registro de asistencia, sino que también aporta un valor significativo al adaptarse a diferentes entornos laborales, especialmente en empresas nacionales o internacionales, de tamaño medio a grande que buscan modernizar sus procesos</a:t>
            </a:r>
            <a:endParaRPr sz="1800">
              <a:solidFill>
                <a:schemeClr val="dk1"/>
              </a:solidFill>
              <a:latin typeface="Calibri"/>
              <a:ea typeface="Calibri"/>
              <a:cs typeface="Calibri"/>
              <a:sym typeface="Calibri"/>
            </a:endParaRPr>
          </a:p>
        </p:txBody>
      </p:sp>
      <p:sp>
        <p:nvSpPr>
          <p:cNvPr id="133" name="Google Shape;133;p5"/>
          <p:cNvSpPr txBox="1"/>
          <p:nvPr/>
        </p:nvSpPr>
        <p:spPr>
          <a:xfrm>
            <a:off x="6095999" y="2286000"/>
            <a:ext cx="5776037" cy="4278094"/>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CL" sz="1800">
                <a:solidFill>
                  <a:srgbClr val="000000"/>
                </a:solidFill>
                <a:highlight>
                  <a:srgbClr val="00FF00"/>
                </a:highlight>
                <a:latin typeface="Calibri"/>
                <a:ea typeface="Calibri"/>
                <a:cs typeface="Calibri"/>
                <a:sym typeface="Calibri"/>
              </a:rPr>
              <a:t>F</a:t>
            </a:r>
            <a:r>
              <a:rPr b="0" i="0" lang="es-CL" sz="1800" u="none" strike="noStrike">
                <a:solidFill>
                  <a:srgbClr val="000000"/>
                </a:solidFill>
                <a:highlight>
                  <a:srgbClr val="00FF00"/>
                </a:highlight>
                <a:latin typeface="Calibri"/>
                <a:ea typeface="Calibri"/>
                <a:cs typeface="Calibri"/>
                <a:sym typeface="Calibri"/>
              </a:rPr>
              <a:t>acilitan</a:t>
            </a:r>
            <a:r>
              <a:rPr b="0" i="0" lang="es-CL" sz="1800" u="none" strike="noStrike">
                <a:solidFill>
                  <a:srgbClr val="000000"/>
                </a:solidFill>
                <a:latin typeface="Calibri"/>
                <a:ea typeface="Calibri"/>
                <a:cs typeface="Calibri"/>
                <a:sym typeface="Calibri"/>
              </a:rPr>
              <a:t>: El aumento de la digitalización en las empresas y la demanda de soluciones eficientes para el control de asistencia son factores que favorecen el desarrollo del proyecto. Además, la adopción de tecnologías móviles en el entorno laboral ofrece un entorno propicio para su implementación.</a:t>
            </a:r>
            <a:endParaRPr/>
          </a:p>
          <a:p>
            <a:pPr indent="0" lvl="0" marL="0" marR="0" rtl="0" algn="just">
              <a:spcBef>
                <a:spcPts val="800"/>
              </a:spcBef>
              <a:spcAft>
                <a:spcPts val="0"/>
              </a:spcAft>
              <a:buNone/>
            </a:pPr>
            <a:r>
              <a:t/>
            </a:r>
            <a:endParaRPr b="0" sz="1800">
              <a:solidFill>
                <a:schemeClr val="dk1"/>
              </a:solidFill>
              <a:latin typeface="Calibri"/>
              <a:ea typeface="Calibri"/>
              <a:cs typeface="Calibri"/>
              <a:sym typeface="Calibri"/>
            </a:endParaRPr>
          </a:p>
          <a:p>
            <a:pPr indent="0" lvl="0" marL="0" marR="0" rtl="0" algn="just">
              <a:spcBef>
                <a:spcPts val="800"/>
              </a:spcBef>
              <a:spcAft>
                <a:spcPts val="0"/>
              </a:spcAft>
              <a:buNone/>
            </a:pPr>
            <a:r>
              <a:rPr lang="es-CL" sz="1800">
                <a:solidFill>
                  <a:srgbClr val="000000"/>
                </a:solidFill>
                <a:highlight>
                  <a:srgbClr val="FF0000"/>
                </a:highlight>
                <a:latin typeface="Calibri"/>
                <a:ea typeface="Calibri"/>
                <a:cs typeface="Calibri"/>
                <a:sym typeface="Calibri"/>
              </a:rPr>
              <a:t>D</a:t>
            </a:r>
            <a:r>
              <a:rPr b="0" i="0" lang="es-CL" sz="1800" u="none" strike="noStrike">
                <a:solidFill>
                  <a:srgbClr val="000000"/>
                </a:solidFill>
                <a:highlight>
                  <a:srgbClr val="FF0000"/>
                </a:highlight>
                <a:latin typeface="Calibri"/>
                <a:ea typeface="Calibri"/>
                <a:cs typeface="Calibri"/>
                <a:sym typeface="Calibri"/>
              </a:rPr>
              <a:t>ificultan</a:t>
            </a:r>
            <a:r>
              <a:rPr b="0" i="0" lang="es-CL" sz="1800" u="none" strike="noStrike">
                <a:solidFill>
                  <a:srgbClr val="000000"/>
                </a:solidFill>
                <a:latin typeface="Calibri"/>
                <a:ea typeface="Calibri"/>
                <a:cs typeface="Calibri"/>
                <a:sym typeface="Calibri"/>
              </a:rPr>
              <a:t>: Podrían surgir desafíos relacionados con la seguridad de los datos (especialmente en lo que respecta a la privacidad y cumplimiento normativo), la integración con sistemas existentes en las empresas, y la resistencia al cambio en las organizaciones.</a:t>
            </a:r>
            <a:endParaRPr b="0" sz="1800">
              <a:solidFill>
                <a:schemeClr val="dk1"/>
              </a:solidFill>
              <a:latin typeface="Calibri"/>
              <a:ea typeface="Calibri"/>
              <a:cs typeface="Calibri"/>
              <a:sym typeface="Calibri"/>
            </a:endParaRPr>
          </a:p>
          <a:p>
            <a:pPr indent="0" lvl="0" marL="0" marR="0" rtl="0" algn="l">
              <a:spcBef>
                <a:spcPts val="800"/>
              </a:spcBef>
              <a:spcAft>
                <a:spcPts val="0"/>
              </a:spcAft>
              <a:buNone/>
            </a:pPr>
            <a:br>
              <a:rPr lang="es-CL" sz="18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p:txBody>
      </p:sp>
    </p:spTree>
  </p:cSld>
  <p:clrMapOvr>
    <a:masterClrMapping/>
  </p:clrMapOvr>
  <p:transition spd="slow">
    <p:wipe dir="l"/>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pic>
        <p:nvPicPr>
          <p:cNvPr descr="EscuelaIT Duoc UC - Escuela de Informática y Telecomunicaciones Duoc UC - Duoc  UC | LinkedIn" id="138" name="Google Shape;138;p6"/>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139" name="Google Shape;139;p6"/>
          <p:cNvSpPr txBox="1"/>
          <p:nvPr/>
        </p:nvSpPr>
        <p:spPr>
          <a:xfrm>
            <a:off x="136188" y="368928"/>
            <a:ext cx="1219199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L" sz="1800">
                <a:solidFill>
                  <a:srgbClr val="757070"/>
                </a:solidFill>
                <a:latin typeface="Calibri"/>
                <a:ea typeface="Calibri"/>
                <a:cs typeface="Calibri"/>
                <a:sym typeface="Calibri"/>
              </a:rPr>
              <a:t>PROYECTO “CriticaL enterprise”</a:t>
            </a:r>
            <a:endParaRPr/>
          </a:p>
        </p:txBody>
      </p:sp>
      <p:sp>
        <p:nvSpPr>
          <p:cNvPr id="140" name="Google Shape;140;p6"/>
          <p:cNvSpPr txBox="1"/>
          <p:nvPr/>
        </p:nvSpPr>
        <p:spPr>
          <a:xfrm>
            <a:off x="0" y="1432655"/>
            <a:ext cx="12191999"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L" sz="3600">
                <a:solidFill>
                  <a:schemeClr val="dk1"/>
                </a:solidFill>
                <a:latin typeface="Calibri"/>
                <a:ea typeface="Calibri"/>
                <a:cs typeface="Calibri"/>
                <a:sym typeface="Calibri"/>
              </a:rPr>
              <a:t>Metodología de trabajo para el desarrollo del proyecto</a:t>
            </a:r>
            <a:endParaRPr sz="1800">
              <a:solidFill>
                <a:schemeClr val="dk1"/>
              </a:solidFill>
              <a:latin typeface="Calibri"/>
              <a:ea typeface="Calibri"/>
              <a:cs typeface="Calibri"/>
              <a:sym typeface="Calibri"/>
            </a:endParaRPr>
          </a:p>
        </p:txBody>
      </p:sp>
      <p:cxnSp>
        <p:nvCxnSpPr>
          <p:cNvPr id="141" name="Google Shape;141;p6"/>
          <p:cNvCxnSpPr/>
          <p:nvPr/>
        </p:nvCxnSpPr>
        <p:spPr>
          <a:xfrm>
            <a:off x="0" y="758027"/>
            <a:ext cx="4085617" cy="0"/>
          </a:xfrm>
          <a:prstGeom prst="straightConnector1">
            <a:avLst/>
          </a:prstGeom>
          <a:noFill/>
          <a:ln cap="flat" cmpd="sng" w="15875">
            <a:solidFill>
              <a:srgbClr val="F5F7FC"/>
            </a:solidFill>
            <a:prstDash val="solid"/>
            <a:miter lim="800000"/>
            <a:headEnd len="sm" w="sm" type="none"/>
            <a:tailEnd len="sm" w="sm" type="none"/>
          </a:ln>
        </p:spPr>
      </p:cxnSp>
      <p:sp>
        <p:nvSpPr>
          <p:cNvPr id="142" name="Google Shape;142;p6"/>
          <p:cNvSpPr txBox="1"/>
          <p:nvPr/>
        </p:nvSpPr>
        <p:spPr>
          <a:xfrm>
            <a:off x="426308" y="2360141"/>
            <a:ext cx="4182762" cy="369331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s-CL" sz="1800" u="none" strike="noStrike">
                <a:solidFill>
                  <a:srgbClr val="000000"/>
                </a:solidFill>
                <a:latin typeface="Calibri"/>
                <a:ea typeface="Calibri"/>
                <a:cs typeface="Calibri"/>
                <a:sym typeface="Calibri"/>
              </a:rPr>
              <a:t>La metodología que se utilizará en este proyecto, y la que más conveniente se encuentra, es la metodología ágil Scrum. Esta se define como un marco ágil utilizado para gestionar y completar proyectos de manera eficiente y colaborativa. Tiene ciclos de trabajo cortos e iterativos, sprints, que suelen durar entre una a cuatro semanas cómo máximo. Durante cada sprint el equipo se encarga de realizar tareas previamente priorizadas con el objetivo de entregar un incremento funcional del producto.</a:t>
            </a:r>
            <a:endParaRPr sz="1800">
              <a:solidFill>
                <a:schemeClr val="dk1"/>
              </a:solidFill>
              <a:latin typeface="Calibri"/>
              <a:ea typeface="Calibri"/>
              <a:cs typeface="Calibri"/>
              <a:sym typeface="Calibri"/>
            </a:endParaRPr>
          </a:p>
        </p:txBody>
      </p:sp>
      <p:pic>
        <p:nvPicPr>
          <p:cNvPr id="143" name="Google Shape;143;p6"/>
          <p:cNvPicPr preferRelativeResize="0"/>
          <p:nvPr/>
        </p:nvPicPr>
        <p:blipFill rotWithShape="1">
          <a:blip r:embed="rId4">
            <a:alphaModFix/>
          </a:blip>
          <a:srcRect b="0" l="0" r="0" t="0"/>
          <a:stretch/>
        </p:blipFill>
        <p:spPr>
          <a:xfrm>
            <a:off x="5253524" y="2377188"/>
            <a:ext cx="6096313" cy="3048157"/>
          </a:xfrm>
          <a:prstGeom prst="rect">
            <a:avLst/>
          </a:prstGeom>
          <a:noFill/>
          <a:ln>
            <a:noFill/>
          </a:ln>
        </p:spPr>
      </p:pic>
    </p:spTree>
  </p:cSld>
  <p:clrMapOvr>
    <a:masterClrMapping/>
  </p:clrMapOvr>
  <p:transition spd="slow">
    <p:wipe dir="l"/>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pic>
        <p:nvPicPr>
          <p:cNvPr descr="EscuelaIT Duoc UC - Escuela de Informática y Telecomunicaciones Duoc UC - Duoc  UC | LinkedIn" id="148" name="Google Shape;148;p7"/>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149" name="Google Shape;149;p7"/>
          <p:cNvSpPr txBox="1"/>
          <p:nvPr/>
        </p:nvSpPr>
        <p:spPr>
          <a:xfrm>
            <a:off x="1" y="350391"/>
            <a:ext cx="1219199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L" sz="1800">
                <a:solidFill>
                  <a:srgbClr val="757070"/>
                </a:solidFill>
                <a:latin typeface="Calibri"/>
                <a:ea typeface="Calibri"/>
                <a:cs typeface="Calibri"/>
                <a:sym typeface="Calibri"/>
              </a:rPr>
              <a:t>PROYECTO “CriticaL enterprise”</a:t>
            </a:r>
            <a:endParaRPr/>
          </a:p>
        </p:txBody>
      </p:sp>
      <p:sp>
        <p:nvSpPr>
          <p:cNvPr id="150" name="Google Shape;150;p7"/>
          <p:cNvSpPr txBox="1"/>
          <p:nvPr/>
        </p:nvSpPr>
        <p:spPr>
          <a:xfrm>
            <a:off x="-105032" y="112817"/>
            <a:ext cx="12191999"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L" sz="3600">
                <a:solidFill>
                  <a:schemeClr val="dk1"/>
                </a:solidFill>
                <a:latin typeface="Calibri"/>
                <a:ea typeface="Calibri"/>
                <a:cs typeface="Calibri"/>
                <a:sym typeface="Calibri"/>
              </a:rPr>
              <a:t>Cronograma</a:t>
            </a:r>
            <a:endParaRPr/>
          </a:p>
        </p:txBody>
      </p:sp>
      <p:cxnSp>
        <p:nvCxnSpPr>
          <p:cNvPr id="151" name="Google Shape;151;p7"/>
          <p:cNvCxnSpPr/>
          <p:nvPr/>
        </p:nvCxnSpPr>
        <p:spPr>
          <a:xfrm>
            <a:off x="0" y="758027"/>
            <a:ext cx="4085617" cy="0"/>
          </a:xfrm>
          <a:prstGeom prst="straightConnector1">
            <a:avLst/>
          </a:prstGeom>
          <a:noFill/>
          <a:ln cap="flat" cmpd="sng" w="15875">
            <a:solidFill>
              <a:srgbClr val="F5F7FC"/>
            </a:solidFill>
            <a:prstDash val="solid"/>
            <a:miter lim="800000"/>
            <a:headEnd len="sm" w="sm" type="none"/>
            <a:tailEnd len="sm" w="sm" type="none"/>
          </a:ln>
        </p:spPr>
      </p:cxnSp>
      <p:graphicFrame>
        <p:nvGraphicFramePr>
          <p:cNvPr id="152" name="Google Shape;152;p7"/>
          <p:cNvGraphicFramePr/>
          <p:nvPr/>
        </p:nvGraphicFramePr>
        <p:xfrm>
          <a:off x="107483" y="756908"/>
          <a:ext cx="3000000" cy="3000000"/>
        </p:xfrm>
        <a:graphic>
          <a:graphicData uri="http://schemas.openxmlformats.org/drawingml/2006/table">
            <a:tbl>
              <a:tblPr>
                <a:noFill/>
                <a:tableStyleId>{371253DD-1717-4BB9-95CD-E36754A6C552}</a:tableStyleId>
              </a:tblPr>
              <a:tblGrid>
                <a:gridCol w="1408250"/>
                <a:gridCol w="331450"/>
                <a:gridCol w="482175"/>
                <a:gridCol w="484950"/>
                <a:gridCol w="342850"/>
                <a:gridCol w="624275"/>
                <a:gridCol w="482175"/>
                <a:gridCol w="482175"/>
                <a:gridCol w="482175"/>
                <a:gridCol w="482175"/>
                <a:gridCol w="482175"/>
                <a:gridCol w="482175"/>
                <a:gridCol w="484025"/>
                <a:gridCol w="484025"/>
                <a:gridCol w="484025"/>
                <a:gridCol w="484025"/>
                <a:gridCol w="624150"/>
                <a:gridCol w="484025"/>
                <a:gridCol w="484025"/>
                <a:gridCol w="140125"/>
              </a:tblGrid>
              <a:tr h="464250">
                <a:tc rowSpan="2">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Actividad</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gridSpan="4">
                  <a:txBody>
                    <a:bodyPr/>
                    <a:lstStyle/>
                    <a:p>
                      <a:pPr indent="0" lvl="0" marL="0" marR="0" rtl="0" algn="ctr">
                        <a:lnSpc>
                          <a:spcPct val="150000"/>
                        </a:lnSpc>
                        <a:spcBef>
                          <a:spcPts val="0"/>
                        </a:spcBef>
                        <a:spcAft>
                          <a:spcPts val="0"/>
                        </a:spcAft>
                        <a:buNone/>
                      </a:pPr>
                      <a:r>
                        <a:rPr b="1" lang="es-CL" sz="800" u="none" cap="none" strike="noStrike">
                          <a:solidFill>
                            <a:srgbClr val="000000"/>
                          </a:solidFill>
                          <a:latin typeface="Calibri"/>
                          <a:ea typeface="Calibri"/>
                          <a:cs typeface="Calibri"/>
                          <a:sym typeface="Calibri"/>
                        </a:rPr>
                        <a:t>Fase 1</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E2EFD9"/>
                    </a:solidFill>
                  </a:tcPr>
                </a:tc>
                <a:tc hMerge="1"/>
                <a:tc hMerge="1"/>
                <a:tc hMerge="1"/>
                <a:tc gridSpan="11">
                  <a:txBody>
                    <a:bodyPr/>
                    <a:lstStyle/>
                    <a:p>
                      <a:pPr indent="0" lvl="0" marL="0" marR="0" rtl="0" algn="ctr">
                        <a:lnSpc>
                          <a:spcPct val="150000"/>
                        </a:lnSpc>
                        <a:spcBef>
                          <a:spcPts val="0"/>
                        </a:spcBef>
                        <a:spcAft>
                          <a:spcPts val="0"/>
                        </a:spcAft>
                        <a:buNone/>
                      </a:pPr>
                      <a:r>
                        <a:rPr b="1" lang="es-CL" sz="800" u="none" cap="none" strike="noStrike">
                          <a:solidFill>
                            <a:srgbClr val="000000"/>
                          </a:solidFill>
                          <a:latin typeface="Calibri"/>
                          <a:ea typeface="Calibri"/>
                          <a:cs typeface="Calibri"/>
                          <a:sym typeface="Calibri"/>
                        </a:rPr>
                        <a:t>Fase 2</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FFF2CC"/>
                    </a:solidFill>
                  </a:tcPr>
                </a:tc>
                <a:tc hMerge="1"/>
                <a:tc hMerge="1"/>
                <a:tc hMerge="1"/>
                <a:tc hMerge="1"/>
                <a:tc hMerge="1"/>
                <a:tc hMerge="1"/>
                <a:tc hMerge="1"/>
                <a:tc hMerge="1"/>
                <a:tc hMerge="1"/>
                <a:tc hMerge="1"/>
                <a:tc gridSpan="4">
                  <a:txBody>
                    <a:bodyPr/>
                    <a:lstStyle/>
                    <a:p>
                      <a:pPr indent="0" lvl="0" marL="0" marR="0" rtl="0" algn="l">
                        <a:spcBef>
                          <a:spcPts val="0"/>
                        </a:spcBef>
                        <a:spcAft>
                          <a:spcPts val="0"/>
                        </a:spcAft>
                        <a:buNone/>
                      </a:pPr>
                      <a:r>
                        <a:rPr b="1" lang="es-CL" sz="800" u="none" cap="none" strike="noStrike">
                          <a:solidFill>
                            <a:srgbClr val="000000"/>
                          </a:solidFill>
                          <a:latin typeface="Calibri"/>
                          <a:ea typeface="Calibri"/>
                          <a:cs typeface="Calibri"/>
                          <a:sym typeface="Calibri"/>
                        </a:rPr>
                        <a:t>Fase 3</a:t>
                      </a:r>
                      <a:endParaRPr sz="1800"/>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FBE4D5"/>
                    </a:solidFill>
                  </a:tcPr>
                </a:tc>
                <a:tc hMerge="1"/>
                <a:tc hMerge="1"/>
                <a:tc hMerge="1"/>
              </a:tr>
              <a:tr h="169200">
                <a:tc vMerge="1"/>
                <a:tc>
                  <a:txBody>
                    <a:bodyPr/>
                    <a:lstStyle/>
                    <a:p>
                      <a:pPr indent="0" lvl="0" marL="0" marR="0" rtl="0" algn="ctr">
                        <a:lnSpc>
                          <a:spcPct val="150000"/>
                        </a:lnSpc>
                        <a:spcBef>
                          <a:spcPts val="0"/>
                        </a:spcBef>
                        <a:spcAft>
                          <a:spcPts val="0"/>
                        </a:spcAft>
                        <a:buNone/>
                      </a:pPr>
                      <a:r>
                        <a:rPr b="1" lang="es-CL" sz="800">
                          <a:latin typeface="Calibri"/>
                          <a:ea typeface="Calibri"/>
                          <a:cs typeface="Calibri"/>
                          <a:sym typeface="Calibri"/>
                        </a:rPr>
                        <a:t>S 1</a:t>
                      </a:r>
                      <a:endParaRPr sz="1100">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ctr">
                        <a:lnSpc>
                          <a:spcPct val="150000"/>
                        </a:lnSpc>
                        <a:spcBef>
                          <a:spcPts val="0"/>
                        </a:spcBef>
                        <a:spcAft>
                          <a:spcPts val="0"/>
                        </a:spcAft>
                        <a:buNone/>
                      </a:pPr>
                      <a:r>
                        <a:rPr b="1" lang="es-CL" sz="800">
                          <a:latin typeface="Calibri"/>
                          <a:ea typeface="Calibri"/>
                          <a:cs typeface="Calibri"/>
                          <a:sym typeface="Calibri"/>
                        </a:rPr>
                        <a:t>S 2</a:t>
                      </a:r>
                      <a:endParaRPr sz="1100">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ctr">
                        <a:lnSpc>
                          <a:spcPct val="150000"/>
                        </a:lnSpc>
                        <a:spcBef>
                          <a:spcPts val="0"/>
                        </a:spcBef>
                        <a:spcAft>
                          <a:spcPts val="0"/>
                        </a:spcAft>
                        <a:buNone/>
                      </a:pPr>
                      <a:r>
                        <a:rPr b="1" lang="es-CL" sz="800">
                          <a:latin typeface="Calibri"/>
                          <a:ea typeface="Calibri"/>
                          <a:cs typeface="Calibri"/>
                          <a:sym typeface="Calibri"/>
                        </a:rPr>
                        <a:t>S 3</a:t>
                      </a:r>
                      <a:endParaRPr sz="1100">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ctr">
                        <a:lnSpc>
                          <a:spcPct val="150000"/>
                        </a:lnSpc>
                        <a:spcBef>
                          <a:spcPts val="0"/>
                        </a:spcBef>
                        <a:spcAft>
                          <a:spcPts val="0"/>
                        </a:spcAft>
                        <a:buNone/>
                      </a:pPr>
                      <a:r>
                        <a:rPr b="1" lang="es-CL" sz="800">
                          <a:latin typeface="Calibri"/>
                          <a:ea typeface="Calibri"/>
                          <a:cs typeface="Calibri"/>
                          <a:sym typeface="Calibri"/>
                        </a:rPr>
                        <a:t>S 4</a:t>
                      </a:r>
                      <a:endParaRPr sz="1100">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ctr">
                        <a:lnSpc>
                          <a:spcPct val="150000"/>
                        </a:lnSpc>
                        <a:spcBef>
                          <a:spcPts val="0"/>
                        </a:spcBef>
                        <a:spcAft>
                          <a:spcPts val="0"/>
                        </a:spcAft>
                        <a:buNone/>
                      </a:pPr>
                      <a:r>
                        <a:rPr b="1" lang="es-CL" sz="800">
                          <a:latin typeface="Calibri"/>
                          <a:ea typeface="Calibri"/>
                          <a:cs typeface="Calibri"/>
                          <a:sym typeface="Calibri"/>
                        </a:rPr>
                        <a:t>S 5</a:t>
                      </a:r>
                      <a:endParaRPr sz="1100">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ctr">
                        <a:lnSpc>
                          <a:spcPct val="150000"/>
                        </a:lnSpc>
                        <a:spcBef>
                          <a:spcPts val="0"/>
                        </a:spcBef>
                        <a:spcAft>
                          <a:spcPts val="0"/>
                        </a:spcAft>
                        <a:buNone/>
                      </a:pPr>
                      <a:r>
                        <a:rPr b="1" lang="es-CL" sz="800">
                          <a:latin typeface="Calibri"/>
                          <a:ea typeface="Calibri"/>
                          <a:cs typeface="Calibri"/>
                          <a:sym typeface="Calibri"/>
                        </a:rPr>
                        <a:t>S 6</a:t>
                      </a:r>
                      <a:endParaRPr sz="1100">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ctr">
                        <a:lnSpc>
                          <a:spcPct val="150000"/>
                        </a:lnSpc>
                        <a:spcBef>
                          <a:spcPts val="0"/>
                        </a:spcBef>
                        <a:spcAft>
                          <a:spcPts val="0"/>
                        </a:spcAft>
                        <a:buNone/>
                      </a:pPr>
                      <a:r>
                        <a:rPr b="1" lang="es-CL" sz="800">
                          <a:latin typeface="Calibri"/>
                          <a:ea typeface="Calibri"/>
                          <a:cs typeface="Calibri"/>
                          <a:sym typeface="Calibri"/>
                        </a:rPr>
                        <a:t>S 7</a:t>
                      </a:r>
                      <a:endParaRPr sz="1100">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ctr">
                        <a:lnSpc>
                          <a:spcPct val="150000"/>
                        </a:lnSpc>
                        <a:spcBef>
                          <a:spcPts val="0"/>
                        </a:spcBef>
                        <a:spcAft>
                          <a:spcPts val="0"/>
                        </a:spcAft>
                        <a:buNone/>
                      </a:pPr>
                      <a:r>
                        <a:rPr b="1" lang="es-CL" sz="800">
                          <a:latin typeface="Calibri"/>
                          <a:ea typeface="Calibri"/>
                          <a:cs typeface="Calibri"/>
                          <a:sym typeface="Calibri"/>
                        </a:rPr>
                        <a:t>S 8</a:t>
                      </a:r>
                      <a:endParaRPr sz="1100">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ctr">
                        <a:lnSpc>
                          <a:spcPct val="150000"/>
                        </a:lnSpc>
                        <a:spcBef>
                          <a:spcPts val="0"/>
                        </a:spcBef>
                        <a:spcAft>
                          <a:spcPts val="0"/>
                        </a:spcAft>
                        <a:buNone/>
                      </a:pPr>
                      <a:r>
                        <a:rPr b="1" lang="es-CL" sz="800">
                          <a:latin typeface="Calibri"/>
                          <a:ea typeface="Calibri"/>
                          <a:cs typeface="Calibri"/>
                          <a:sym typeface="Calibri"/>
                        </a:rPr>
                        <a:t>S 9</a:t>
                      </a:r>
                      <a:endParaRPr sz="1100">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ctr">
                        <a:lnSpc>
                          <a:spcPct val="150000"/>
                        </a:lnSpc>
                        <a:spcBef>
                          <a:spcPts val="0"/>
                        </a:spcBef>
                        <a:spcAft>
                          <a:spcPts val="0"/>
                        </a:spcAft>
                        <a:buNone/>
                      </a:pPr>
                      <a:r>
                        <a:rPr b="1" lang="es-CL" sz="800">
                          <a:latin typeface="Calibri"/>
                          <a:ea typeface="Calibri"/>
                          <a:cs typeface="Calibri"/>
                          <a:sym typeface="Calibri"/>
                        </a:rPr>
                        <a:t>S 10</a:t>
                      </a:r>
                      <a:endParaRPr sz="1100">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ctr">
                        <a:lnSpc>
                          <a:spcPct val="150000"/>
                        </a:lnSpc>
                        <a:spcBef>
                          <a:spcPts val="0"/>
                        </a:spcBef>
                        <a:spcAft>
                          <a:spcPts val="0"/>
                        </a:spcAft>
                        <a:buNone/>
                      </a:pPr>
                      <a:r>
                        <a:rPr b="1" lang="es-CL" sz="800">
                          <a:latin typeface="Calibri"/>
                          <a:ea typeface="Calibri"/>
                          <a:cs typeface="Calibri"/>
                          <a:sym typeface="Calibri"/>
                        </a:rPr>
                        <a:t>S 11</a:t>
                      </a:r>
                      <a:endParaRPr sz="1100">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ctr">
                        <a:lnSpc>
                          <a:spcPct val="150000"/>
                        </a:lnSpc>
                        <a:spcBef>
                          <a:spcPts val="0"/>
                        </a:spcBef>
                        <a:spcAft>
                          <a:spcPts val="0"/>
                        </a:spcAft>
                        <a:buNone/>
                      </a:pPr>
                      <a:r>
                        <a:rPr b="1" lang="es-CL" sz="800">
                          <a:latin typeface="Calibri"/>
                          <a:ea typeface="Calibri"/>
                          <a:cs typeface="Calibri"/>
                          <a:sym typeface="Calibri"/>
                        </a:rPr>
                        <a:t>S 12</a:t>
                      </a:r>
                      <a:endParaRPr sz="1100">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ctr">
                        <a:lnSpc>
                          <a:spcPct val="150000"/>
                        </a:lnSpc>
                        <a:spcBef>
                          <a:spcPts val="0"/>
                        </a:spcBef>
                        <a:spcAft>
                          <a:spcPts val="0"/>
                        </a:spcAft>
                        <a:buNone/>
                      </a:pPr>
                      <a:r>
                        <a:rPr b="1" lang="es-CL" sz="800">
                          <a:latin typeface="Calibri"/>
                          <a:ea typeface="Calibri"/>
                          <a:cs typeface="Calibri"/>
                          <a:sym typeface="Calibri"/>
                        </a:rPr>
                        <a:t>S 13</a:t>
                      </a:r>
                      <a:endParaRPr sz="1100">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ctr">
                        <a:lnSpc>
                          <a:spcPct val="150000"/>
                        </a:lnSpc>
                        <a:spcBef>
                          <a:spcPts val="0"/>
                        </a:spcBef>
                        <a:spcAft>
                          <a:spcPts val="0"/>
                        </a:spcAft>
                        <a:buNone/>
                      </a:pPr>
                      <a:r>
                        <a:rPr b="1" lang="es-CL" sz="800">
                          <a:latin typeface="Calibri"/>
                          <a:ea typeface="Calibri"/>
                          <a:cs typeface="Calibri"/>
                          <a:sym typeface="Calibri"/>
                        </a:rPr>
                        <a:t>S 14</a:t>
                      </a:r>
                      <a:endParaRPr sz="1100">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ctr">
                        <a:lnSpc>
                          <a:spcPct val="150000"/>
                        </a:lnSpc>
                        <a:spcBef>
                          <a:spcPts val="0"/>
                        </a:spcBef>
                        <a:spcAft>
                          <a:spcPts val="0"/>
                        </a:spcAft>
                        <a:buNone/>
                      </a:pPr>
                      <a:r>
                        <a:rPr b="1" lang="es-CL" sz="800">
                          <a:latin typeface="Calibri"/>
                          <a:ea typeface="Calibri"/>
                          <a:cs typeface="Calibri"/>
                          <a:sym typeface="Calibri"/>
                        </a:rPr>
                        <a:t>S 15</a:t>
                      </a:r>
                      <a:endParaRPr sz="1100">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ctr">
                        <a:lnSpc>
                          <a:spcPct val="150000"/>
                        </a:lnSpc>
                        <a:spcBef>
                          <a:spcPts val="0"/>
                        </a:spcBef>
                        <a:spcAft>
                          <a:spcPts val="0"/>
                        </a:spcAft>
                        <a:buNone/>
                      </a:pPr>
                      <a:r>
                        <a:rPr b="1" lang="es-CL" sz="800">
                          <a:latin typeface="Calibri"/>
                          <a:ea typeface="Calibri"/>
                          <a:cs typeface="Calibri"/>
                          <a:sym typeface="Calibri"/>
                        </a:rPr>
                        <a:t>S 16</a:t>
                      </a:r>
                      <a:endParaRPr sz="1100">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ctr">
                        <a:lnSpc>
                          <a:spcPct val="150000"/>
                        </a:lnSpc>
                        <a:spcBef>
                          <a:spcPts val="0"/>
                        </a:spcBef>
                        <a:spcAft>
                          <a:spcPts val="0"/>
                        </a:spcAft>
                        <a:buNone/>
                      </a:pPr>
                      <a:r>
                        <a:rPr b="1" lang="es-CL" sz="800">
                          <a:latin typeface="Calibri"/>
                          <a:ea typeface="Calibri"/>
                          <a:cs typeface="Calibri"/>
                          <a:sym typeface="Calibri"/>
                        </a:rPr>
                        <a:t>S 17</a:t>
                      </a:r>
                      <a:endParaRPr sz="1100">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B cap="flat" cmpd="sng" w="12700">
                      <a:solidFill>
                        <a:srgbClr val="BFBFBF"/>
                      </a:solidFill>
                      <a:prstDash val="solid"/>
                      <a:round/>
                      <a:headEnd len="sm" w="sm" type="none"/>
                      <a:tailEnd len="sm" w="sm" type="none"/>
                    </a:lnB>
                  </a:tcPr>
                </a:tc>
                <a:tc>
                  <a:txBody>
                    <a:bodyPr/>
                    <a:lstStyle/>
                    <a:p>
                      <a:pPr indent="0" lvl="0" marL="0" marR="0" rtl="0" algn="ctr">
                        <a:lnSpc>
                          <a:spcPct val="150000"/>
                        </a:lnSpc>
                        <a:spcBef>
                          <a:spcPts val="0"/>
                        </a:spcBef>
                        <a:spcAft>
                          <a:spcPts val="0"/>
                        </a:spcAft>
                        <a:buNone/>
                      </a:pPr>
                      <a:r>
                        <a:rPr b="1" lang="es-CL" sz="800">
                          <a:latin typeface="Calibri"/>
                          <a:ea typeface="Calibri"/>
                          <a:cs typeface="Calibri"/>
                          <a:sym typeface="Calibri"/>
                        </a:rPr>
                        <a:t>S 18</a:t>
                      </a:r>
                      <a:endParaRPr sz="1100">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l">
                        <a:lnSpc>
                          <a:spcPct val="107000"/>
                        </a:lnSpc>
                        <a:spcBef>
                          <a:spcPts val="0"/>
                        </a:spcBef>
                        <a:spcAft>
                          <a:spcPts val="0"/>
                        </a:spcAft>
                        <a:buNone/>
                      </a:pPr>
                      <a:r>
                        <a:rPr lang="es-CL" sz="1100">
                          <a:latin typeface="Calibri"/>
                          <a:ea typeface="Calibri"/>
                          <a:cs typeface="Calibri"/>
                          <a:sym typeface="Calibri"/>
                        </a:rPr>
                        <a:t> </a:t>
                      </a:r>
                      <a:endParaRPr/>
                    </a:p>
                  </a:txBody>
                  <a:tcPr marT="0" marB="0" marR="0" marL="0" anchor="ctr">
                    <a:lnL cap="flat" cmpd="sng" w="12700">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BFBFBF"/>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25575">
                <a:tc>
                  <a:txBody>
                    <a:bodyPr/>
                    <a:lstStyle/>
                    <a:p>
                      <a:pPr indent="0" lvl="0" marL="0" marR="0" rtl="0" algn="l">
                        <a:lnSpc>
                          <a:spcPct val="150000"/>
                        </a:lnSpc>
                        <a:spcBef>
                          <a:spcPts val="0"/>
                        </a:spcBef>
                        <a:spcAft>
                          <a:spcPts val="0"/>
                        </a:spcAft>
                        <a:buNone/>
                      </a:pPr>
                      <a:r>
                        <a:rPr lang="es-CL" sz="1000">
                          <a:latin typeface="Calibri"/>
                          <a:ea typeface="Calibri"/>
                          <a:cs typeface="Calibri"/>
                          <a:sym typeface="Calibri"/>
                        </a:rPr>
                        <a:t>Análisis del caso y presupuesto</a:t>
                      </a:r>
                      <a:endParaRPr sz="1000">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a:latin typeface="Calibri"/>
                          <a:ea typeface="Calibri"/>
                          <a:cs typeface="Calibri"/>
                          <a:sym typeface="Calibri"/>
                        </a:rPr>
                        <a:t> </a:t>
                      </a:r>
                      <a:endParaRPr sz="1100">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E1EFD8"/>
                    </a:solidFill>
                  </a:tcPr>
                </a:tc>
                <a:tc>
                  <a:txBody>
                    <a:bodyPr/>
                    <a:lstStyle/>
                    <a:p>
                      <a:pPr indent="0" lvl="0" marL="0" marR="0" rtl="0" algn="just">
                        <a:lnSpc>
                          <a:spcPct val="150000"/>
                        </a:lnSpc>
                        <a:spcBef>
                          <a:spcPts val="0"/>
                        </a:spcBef>
                        <a:spcAft>
                          <a:spcPts val="0"/>
                        </a:spcAft>
                        <a:buNone/>
                      </a:pPr>
                      <a:r>
                        <a:rPr b="1" lang="es-CL" sz="800">
                          <a:latin typeface="Calibri"/>
                          <a:ea typeface="Calibri"/>
                          <a:cs typeface="Calibri"/>
                          <a:sym typeface="Calibri"/>
                        </a:rPr>
                        <a:t> </a:t>
                      </a:r>
                      <a:endParaRPr sz="1100">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a:latin typeface="Calibri"/>
                          <a:ea typeface="Calibri"/>
                          <a:cs typeface="Calibri"/>
                          <a:sym typeface="Calibri"/>
                        </a:rPr>
                        <a:t> </a:t>
                      </a:r>
                      <a:endParaRPr sz="1100">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a:latin typeface="Calibri"/>
                          <a:ea typeface="Calibri"/>
                          <a:cs typeface="Calibri"/>
                          <a:sym typeface="Calibri"/>
                        </a:rPr>
                        <a:t> </a:t>
                      </a:r>
                      <a:endParaRPr sz="1100">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a:latin typeface="Calibri"/>
                          <a:ea typeface="Calibri"/>
                          <a:cs typeface="Calibri"/>
                          <a:sym typeface="Calibri"/>
                        </a:rPr>
                        <a:t> </a:t>
                      </a:r>
                      <a:endParaRPr sz="1100">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a:latin typeface="Calibri"/>
                          <a:ea typeface="Calibri"/>
                          <a:cs typeface="Calibri"/>
                          <a:sym typeface="Calibri"/>
                        </a:rPr>
                        <a:t> </a:t>
                      </a:r>
                      <a:endParaRPr sz="1100">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a:latin typeface="Calibri"/>
                          <a:ea typeface="Calibri"/>
                          <a:cs typeface="Calibri"/>
                          <a:sym typeface="Calibri"/>
                        </a:rPr>
                        <a:t> </a:t>
                      </a:r>
                      <a:endParaRPr sz="1100">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a:latin typeface="Calibri"/>
                          <a:ea typeface="Calibri"/>
                          <a:cs typeface="Calibri"/>
                          <a:sym typeface="Calibri"/>
                        </a:rPr>
                        <a:t> </a:t>
                      </a:r>
                      <a:endParaRPr sz="1100">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a:latin typeface="Calibri"/>
                          <a:ea typeface="Calibri"/>
                          <a:cs typeface="Calibri"/>
                          <a:sym typeface="Calibri"/>
                        </a:rPr>
                        <a:t> </a:t>
                      </a:r>
                      <a:endParaRPr sz="1100">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a:latin typeface="Calibri"/>
                          <a:ea typeface="Calibri"/>
                          <a:cs typeface="Calibri"/>
                          <a:sym typeface="Calibri"/>
                        </a:rPr>
                        <a:t> </a:t>
                      </a:r>
                      <a:endParaRPr sz="1100">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a:latin typeface="Calibri"/>
                          <a:ea typeface="Calibri"/>
                          <a:cs typeface="Calibri"/>
                          <a:sym typeface="Calibri"/>
                        </a:rPr>
                        <a:t> </a:t>
                      </a:r>
                      <a:endParaRPr sz="1100">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a:latin typeface="Calibri"/>
                          <a:ea typeface="Calibri"/>
                          <a:cs typeface="Calibri"/>
                          <a:sym typeface="Calibri"/>
                        </a:rPr>
                        <a:t> </a:t>
                      </a:r>
                      <a:endParaRPr sz="1100">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a:latin typeface="Calibri"/>
                          <a:ea typeface="Calibri"/>
                          <a:cs typeface="Calibri"/>
                          <a:sym typeface="Calibri"/>
                        </a:rPr>
                        <a:t> </a:t>
                      </a:r>
                      <a:endParaRPr sz="1100">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a:latin typeface="Calibri"/>
                          <a:ea typeface="Calibri"/>
                          <a:cs typeface="Calibri"/>
                          <a:sym typeface="Calibri"/>
                        </a:rPr>
                        <a:t> </a:t>
                      </a:r>
                      <a:endParaRPr sz="1100">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a:latin typeface="Calibri"/>
                          <a:ea typeface="Calibri"/>
                          <a:cs typeface="Calibri"/>
                          <a:sym typeface="Calibri"/>
                        </a:rPr>
                        <a:t> </a:t>
                      </a:r>
                      <a:endParaRPr sz="1100">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a:latin typeface="Calibri"/>
                          <a:ea typeface="Calibri"/>
                          <a:cs typeface="Calibri"/>
                          <a:sym typeface="Calibri"/>
                        </a:rPr>
                        <a:t> </a:t>
                      </a:r>
                      <a:endParaRPr sz="1100">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a:latin typeface="Calibri"/>
                          <a:ea typeface="Calibri"/>
                          <a:cs typeface="Calibri"/>
                          <a:sym typeface="Calibri"/>
                        </a:rPr>
                        <a:t> </a:t>
                      </a:r>
                      <a:endParaRPr sz="1100">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a:latin typeface="Calibri"/>
                          <a:ea typeface="Calibri"/>
                          <a:cs typeface="Calibri"/>
                          <a:sym typeface="Calibri"/>
                        </a:rPr>
                        <a:t> </a:t>
                      </a:r>
                      <a:endParaRPr sz="1100">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l">
                        <a:lnSpc>
                          <a:spcPct val="107000"/>
                        </a:lnSpc>
                        <a:spcBef>
                          <a:spcPts val="0"/>
                        </a:spcBef>
                        <a:spcAft>
                          <a:spcPts val="0"/>
                        </a:spcAft>
                        <a:buNone/>
                      </a:pPr>
                      <a:r>
                        <a:rPr lang="es-CL" sz="1100">
                          <a:latin typeface="Calibri"/>
                          <a:ea typeface="Calibri"/>
                          <a:cs typeface="Calibri"/>
                          <a:sym typeface="Calibri"/>
                        </a:rPr>
                        <a:t> </a:t>
                      </a:r>
                      <a:endParaRPr/>
                    </a:p>
                  </a:txBody>
                  <a:tcPr marT="0" marB="0" marR="0" marL="0" anchor="ctr">
                    <a:lnL cap="flat" cmpd="sng" w="12700">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528125">
                <a:tc>
                  <a:txBody>
                    <a:bodyPr/>
                    <a:lstStyle/>
                    <a:p>
                      <a:pPr indent="0" lvl="0" marL="0" marR="0" rtl="0" algn="l">
                        <a:lnSpc>
                          <a:spcPct val="150000"/>
                        </a:lnSpc>
                        <a:spcBef>
                          <a:spcPts val="0"/>
                        </a:spcBef>
                        <a:spcAft>
                          <a:spcPts val="0"/>
                        </a:spcAft>
                        <a:buNone/>
                      </a:pPr>
                      <a:r>
                        <a:rPr lang="es-CL" sz="1000">
                          <a:latin typeface="Calibri"/>
                          <a:ea typeface="Calibri"/>
                          <a:cs typeface="Calibri"/>
                          <a:sym typeface="Calibri"/>
                        </a:rPr>
                        <a:t>Definición, visión y cuatro pilares</a:t>
                      </a:r>
                      <a:endParaRPr sz="1000">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a:latin typeface="Calibri"/>
                          <a:ea typeface="Calibri"/>
                          <a:cs typeface="Calibri"/>
                          <a:sym typeface="Calibri"/>
                        </a:rPr>
                        <a:t> </a:t>
                      </a:r>
                      <a:endParaRPr sz="1100">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a:latin typeface="Calibri"/>
                          <a:ea typeface="Calibri"/>
                          <a:cs typeface="Calibri"/>
                          <a:sym typeface="Calibri"/>
                        </a:rPr>
                        <a:t> </a:t>
                      </a:r>
                      <a:endParaRPr sz="1100">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E1EFD8"/>
                    </a:solidFill>
                  </a:tcPr>
                </a:tc>
                <a:tc>
                  <a:txBody>
                    <a:bodyPr/>
                    <a:lstStyle/>
                    <a:p>
                      <a:pPr indent="0" lvl="0" marL="0" marR="0" rtl="0" algn="just">
                        <a:lnSpc>
                          <a:spcPct val="150000"/>
                        </a:lnSpc>
                        <a:spcBef>
                          <a:spcPts val="0"/>
                        </a:spcBef>
                        <a:spcAft>
                          <a:spcPts val="0"/>
                        </a:spcAft>
                        <a:buNone/>
                      </a:pPr>
                      <a:r>
                        <a:rPr b="1" lang="es-CL" sz="800">
                          <a:latin typeface="Calibri"/>
                          <a:ea typeface="Calibri"/>
                          <a:cs typeface="Calibri"/>
                          <a:sym typeface="Calibri"/>
                        </a:rPr>
                        <a:t> </a:t>
                      </a:r>
                      <a:endParaRPr sz="1100">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a:latin typeface="Calibri"/>
                          <a:ea typeface="Calibri"/>
                          <a:cs typeface="Calibri"/>
                          <a:sym typeface="Calibri"/>
                        </a:rPr>
                        <a:t> </a:t>
                      </a:r>
                      <a:endParaRPr sz="1100">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a:latin typeface="Calibri"/>
                          <a:ea typeface="Calibri"/>
                          <a:cs typeface="Calibri"/>
                          <a:sym typeface="Calibri"/>
                        </a:rPr>
                        <a:t> </a:t>
                      </a:r>
                      <a:endParaRPr sz="1100">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a:latin typeface="Calibri"/>
                          <a:ea typeface="Calibri"/>
                          <a:cs typeface="Calibri"/>
                          <a:sym typeface="Calibri"/>
                        </a:rPr>
                        <a:t> </a:t>
                      </a:r>
                      <a:endParaRPr sz="1100">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a:latin typeface="Calibri"/>
                          <a:ea typeface="Calibri"/>
                          <a:cs typeface="Calibri"/>
                          <a:sym typeface="Calibri"/>
                        </a:rPr>
                        <a:t> </a:t>
                      </a:r>
                      <a:endParaRPr sz="1100">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a:latin typeface="Calibri"/>
                          <a:ea typeface="Calibri"/>
                          <a:cs typeface="Calibri"/>
                          <a:sym typeface="Calibri"/>
                        </a:rPr>
                        <a:t> </a:t>
                      </a:r>
                      <a:endParaRPr sz="1100">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a:latin typeface="Calibri"/>
                          <a:ea typeface="Calibri"/>
                          <a:cs typeface="Calibri"/>
                          <a:sym typeface="Calibri"/>
                        </a:rPr>
                        <a:t> </a:t>
                      </a:r>
                      <a:endParaRPr sz="1100">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a:latin typeface="Calibri"/>
                          <a:ea typeface="Calibri"/>
                          <a:cs typeface="Calibri"/>
                          <a:sym typeface="Calibri"/>
                        </a:rPr>
                        <a:t> </a:t>
                      </a:r>
                      <a:endParaRPr sz="1100">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a:latin typeface="Calibri"/>
                          <a:ea typeface="Calibri"/>
                          <a:cs typeface="Calibri"/>
                          <a:sym typeface="Calibri"/>
                        </a:rPr>
                        <a:t> </a:t>
                      </a:r>
                      <a:endParaRPr sz="1100">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a:latin typeface="Calibri"/>
                          <a:ea typeface="Calibri"/>
                          <a:cs typeface="Calibri"/>
                          <a:sym typeface="Calibri"/>
                        </a:rPr>
                        <a:t> </a:t>
                      </a:r>
                      <a:endParaRPr sz="1100">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a:latin typeface="Calibri"/>
                          <a:ea typeface="Calibri"/>
                          <a:cs typeface="Calibri"/>
                          <a:sym typeface="Calibri"/>
                        </a:rPr>
                        <a:t> </a:t>
                      </a:r>
                      <a:endParaRPr sz="1100">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a:latin typeface="Calibri"/>
                          <a:ea typeface="Calibri"/>
                          <a:cs typeface="Calibri"/>
                          <a:sym typeface="Calibri"/>
                        </a:rPr>
                        <a:t> </a:t>
                      </a:r>
                      <a:endParaRPr sz="1100">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a:latin typeface="Calibri"/>
                          <a:ea typeface="Calibri"/>
                          <a:cs typeface="Calibri"/>
                          <a:sym typeface="Calibri"/>
                        </a:rPr>
                        <a:t> </a:t>
                      </a:r>
                      <a:endParaRPr sz="1100">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a:latin typeface="Calibri"/>
                          <a:ea typeface="Calibri"/>
                          <a:cs typeface="Calibri"/>
                          <a:sym typeface="Calibri"/>
                        </a:rPr>
                        <a:t> </a:t>
                      </a:r>
                      <a:endParaRPr sz="1100">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a:latin typeface="Calibri"/>
                          <a:ea typeface="Calibri"/>
                          <a:cs typeface="Calibri"/>
                          <a:sym typeface="Calibri"/>
                        </a:rPr>
                        <a:t> </a:t>
                      </a:r>
                      <a:endParaRPr sz="1100">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a:latin typeface="Calibri"/>
                          <a:ea typeface="Calibri"/>
                          <a:cs typeface="Calibri"/>
                          <a:sym typeface="Calibri"/>
                        </a:rPr>
                        <a:t> </a:t>
                      </a:r>
                      <a:endParaRPr sz="1100">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l">
                        <a:lnSpc>
                          <a:spcPct val="107000"/>
                        </a:lnSpc>
                        <a:spcBef>
                          <a:spcPts val="0"/>
                        </a:spcBef>
                        <a:spcAft>
                          <a:spcPts val="0"/>
                        </a:spcAft>
                        <a:buNone/>
                      </a:pPr>
                      <a:r>
                        <a:rPr lang="es-CL" sz="1100">
                          <a:latin typeface="Calibri"/>
                          <a:ea typeface="Calibri"/>
                          <a:cs typeface="Calibri"/>
                          <a:sym typeface="Calibri"/>
                        </a:rPr>
                        <a:t> </a:t>
                      </a:r>
                      <a:endParaRPr/>
                    </a:p>
                  </a:txBody>
                  <a:tcPr marT="0" marB="0" marR="0" marL="0" anchor="ctr">
                    <a:lnL cap="flat" cmpd="sng" w="12700">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753700">
                <a:tc>
                  <a:txBody>
                    <a:bodyPr/>
                    <a:lstStyle/>
                    <a:p>
                      <a:pPr indent="0" lvl="0" marL="0" marR="0" rtl="0" algn="l">
                        <a:lnSpc>
                          <a:spcPct val="150000"/>
                        </a:lnSpc>
                        <a:spcBef>
                          <a:spcPts val="0"/>
                        </a:spcBef>
                        <a:spcAft>
                          <a:spcPts val="0"/>
                        </a:spcAft>
                        <a:buNone/>
                      </a:pPr>
                      <a:r>
                        <a:rPr b="0" lang="es-CL" sz="1000">
                          <a:latin typeface="Calibri"/>
                          <a:ea typeface="Calibri"/>
                          <a:cs typeface="Calibri"/>
                          <a:sym typeface="Calibri"/>
                        </a:rPr>
                        <a:t>Épicas e Historias de usuario</a:t>
                      </a:r>
                      <a:endParaRPr/>
                    </a:p>
                    <a:p>
                      <a:pPr indent="0" lvl="0" marL="0" marR="0" rtl="0" algn="l">
                        <a:lnSpc>
                          <a:spcPct val="150000"/>
                        </a:lnSpc>
                        <a:spcBef>
                          <a:spcPts val="800"/>
                        </a:spcBef>
                        <a:spcAft>
                          <a:spcPts val="0"/>
                        </a:spcAft>
                        <a:buNone/>
                      </a:pPr>
                      <a:r>
                        <a:t/>
                      </a:r>
                      <a:endParaRPr sz="1000">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a:latin typeface="Calibri"/>
                          <a:ea typeface="Calibri"/>
                          <a:cs typeface="Calibri"/>
                          <a:sym typeface="Calibri"/>
                        </a:rPr>
                        <a:t> </a:t>
                      </a:r>
                      <a:endParaRPr sz="1100">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a:latin typeface="Calibri"/>
                          <a:ea typeface="Calibri"/>
                          <a:cs typeface="Calibri"/>
                          <a:sym typeface="Calibri"/>
                        </a:rPr>
                        <a:t> </a:t>
                      </a:r>
                      <a:endParaRPr sz="1100">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a:latin typeface="Calibri"/>
                          <a:ea typeface="Calibri"/>
                          <a:cs typeface="Calibri"/>
                          <a:sym typeface="Calibri"/>
                        </a:rPr>
                        <a:t> </a:t>
                      </a:r>
                      <a:endParaRPr sz="1100">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E1EFD8"/>
                    </a:solidFill>
                  </a:tcPr>
                </a:tc>
                <a:tc>
                  <a:txBody>
                    <a:bodyPr/>
                    <a:lstStyle/>
                    <a:p>
                      <a:pPr indent="0" lvl="0" marL="0" marR="0" rtl="0" algn="just">
                        <a:lnSpc>
                          <a:spcPct val="150000"/>
                        </a:lnSpc>
                        <a:spcBef>
                          <a:spcPts val="0"/>
                        </a:spcBef>
                        <a:spcAft>
                          <a:spcPts val="0"/>
                        </a:spcAft>
                        <a:buNone/>
                      </a:pPr>
                      <a:r>
                        <a:rPr b="1" lang="es-CL" sz="800">
                          <a:latin typeface="Calibri"/>
                          <a:ea typeface="Calibri"/>
                          <a:cs typeface="Calibri"/>
                          <a:sym typeface="Calibri"/>
                        </a:rPr>
                        <a:t> </a:t>
                      </a:r>
                      <a:endParaRPr sz="1100">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a:latin typeface="Calibri"/>
                          <a:ea typeface="Calibri"/>
                          <a:cs typeface="Calibri"/>
                          <a:sym typeface="Calibri"/>
                        </a:rPr>
                        <a:t> </a:t>
                      </a:r>
                      <a:endParaRPr sz="1100">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a:latin typeface="Calibri"/>
                          <a:ea typeface="Calibri"/>
                          <a:cs typeface="Calibri"/>
                          <a:sym typeface="Calibri"/>
                        </a:rPr>
                        <a:t> </a:t>
                      </a:r>
                      <a:endParaRPr sz="1100">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a:latin typeface="Calibri"/>
                          <a:ea typeface="Calibri"/>
                          <a:cs typeface="Calibri"/>
                          <a:sym typeface="Calibri"/>
                        </a:rPr>
                        <a:t> </a:t>
                      </a:r>
                      <a:endParaRPr sz="1100">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a:latin typeface="Calibri"/>
                          <a:ea typeface="Calibri"/>
                          <a:cs typeface="Calibri"/>
                          <a:sym typeface="Calibri"/>
                        </a:rPr>
                        <a:t> </a:t>
                      </a:r>
                      <a:endParaRPr sz="1100">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a:latin typeface="Calibri"/>
                          <a:ea typeface="Calibri"/>
                          <a:cs typeface="Calibri"/>
                          <a:sym typeface="Calibri"/>
                        </a:rPr>
                        <a:t> </a:t>
                      </a:r>
                      <a:endParaRPr sz="1100">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a:latin typeface="Calibri"/>
                          <a:ea typeface="Calibri"/>
                          <a:cs typeface="Calibri"/>
                          <a:sym typeface="Calibri"/>
                        </a:rPr>
                        <a:t> </a:t>
                      </a:r>
                      <a:endParaRPr sz="1100">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a:latin typeface="Calibri"/>
                          <a:ea typeface="Calibri"/>
                          <a:cs typeface="Calibri"/>
                          <a:sym typeface="Calibri"/>
                        </a:rPr>
                        <a:t> </a:t>
                      </a:r>
                      <a:endParaRPr sz="1100">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a:latin typeface="Calibri"/>
                          <a:ea typeface="Calibri"/>
                          <a:cs typeface="Calibri"/>
                          <a:sym typeface="Calibri"/>
                        </a:rPr>
                        <a:t> </a:t>
                      </a:r>
                      <a:endParaRPr sz="1100">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a:latin typeface="Calibri"/>
                          <a:ea typeface="Calibri"/>
                          <a:cs typeface="Calibri"/>
                          <a:sym typeface="Calibri"/>
                        </a:rPr>
                        <a:t> </a:t>
                      </a:r>
                      <a:endParaRPr sz="1100">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a:latin typeface="Calibri"/>
                          <a:ea typeface="Calibri"/>
                          <a:cs typeface="Calibri"/>
                          <a:sym typeface="Calibri"/>
                        </a:rPr>
                        <a:t> </a:t>
                      </a:r>
                      <a:endParaRPr sz="1100">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a:latin typeface="Calibri"/>
                          <a:ea typeface="Calibri"/>
                          <a:cs typeface="Calibri"/>
                          <a:sym typeface="Calibri"/>
                        </a:rPr>
                        <a:t> </a:t>
                      </a:r>
                      <a:endParaRPr sz="1100">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a:latin typeface="Calibri"/>
                          <a:ea typeface="Calibri"/>
                          <a:cs typeface="Calibri"/>
                          <a:sym typeface="Calibri"/>
                        </a:rPr>
                        <a:t> </a:t>
                      </a:r>
                      <a:endParaRPr sz="1100">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a:latin typeface="Calibri"/>
                          <a:ea typeface="Calibri"/>
                          <a:cs typeface="Calibri"/>
                          <a:sym typeface="Calibri"/>
                        </a:rPr>
                        <a:t> </a:t>
                      </a:r>
                      <a:endParaRPr sz="1100">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a:latin typeface="Calibri"/>
                          <a:ea typeface="Calibri"/>
                          <a:cs typeface="Calibri"/>
                          <a:sym typeface="Calibri"/>
                        </a:rPr>
                        <a:t> </a:t>
                      </a:r>
                      <a:endParaRPr sz="1100">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l">
                        <a:lnSpc>
                          <a:spcPct val="107000"/>
                        </a:lnSpc>
                        <a:spcBef>
                          <a:spcPts val="0"/>
                        </a:spcBef>
                        <a:spcAft>
                          <a:spcPts val="0"/>
                        </a:spcAft>
                        <a:buNone/>
                      </a:pPr>
                      <a:r>
                        <a:rPr lang="es-CL" sz="1100">
                          <a:latin typeface="Calibri"/>
                          <a:ea typeface="Calibri"/>
                          <a:cs typeface="Calibri"/>
                          <a:sym typeface="Calibri"/>
                        </a:rPr>
                        <a:t> </a:t>
                      </a:r>
                      <a:endParaRPr/>
                    </a:p>
                  </a:txBody>
                  <a:tcPr marT="0" marB="0" marR="0" marL="0" anchor="ctr">
                    <a:lnL cap="flat" cmpd="sng" w="12700">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601550">
                <a:tc>
                  <a:txBody>
                    <a:bodyPr/>
                    <a:lstStyle/>
                    <a:p>
                      <a:pPr indent="0" lvl="0" marL="0" marR="0" rtl="0" algn="l">
                        <a:spcBef>
                          <a:spcPts val="0"/>
                        </a:spcBef>
                        <a:spcAft>
                          <a:spcPts val="0"/>
                        </a:spcAft>
                        <a:buNone/>
                      </a:pPr>
                      <a:r>
                        <a:rPr b="0" i="0" lang="es-CL" sz="1000" u="none" strike="noStrike">
                          <a:solidFill>
                            <a:schemeClr val="dk1"/>
                          </a:solidFill>
                          <a:latin typeface="Calibri"/>
                          <a:ea typeface="Calibri"/>
                          <a:cs typeface="Calibri"/>
                          <a:sym typeface="Calibri"/>
                        </a:rPr>
                        <a:t>Product Backlog Priorizado</a:t>
                      </a:r>
                      <a:endParaRPr b="0" sz="1000">
                        <a:latin typeface="Calibri"/>
                        <a:ea typeface="Calibri"/>
                        <a:cs typeface="Calibri"/>
                        <a:sym typeface="Calibri"/>
                      </a:endParaRPr>
                    </a:p>
                    <a:p>
                      <a:pPr indent="0" lvl="0" marL="0" marR="0" rtl="0" algn="l">
                        <a:spcBef>
                          <a:spcPts val="0"/>
                        </a:spcBef>
                        <a:spcAft>
                          <a:spcPts val="0"/>
                        </a:spcAft>
                        <a:buNone/>
                      </a:pPr>
                      <a:br>
                        <a:rPr lang="es-CL" sz="1000">
                          <a:latin typeface="Calibri"/>
                          <a:ea typeface="Calibri"/>
                          <a:cs typeface="Calibri"/>
                          <a:sym typeface="Calibri"/>
                        </a:rPr>
                      </a:br>
                      <a:endParaRPr sz="1000">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sz="1100">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sz="1100">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sz="1100">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sz="1100">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E1EFD8"/>
                    </a:solidFill>
                  </a:tcPr>
                </a:tc>
                <a:tc>
                  <a:txBody>
                    <a:bodyPr/>
                    <a:lstStyle/>
                    <a:p>
                      <a:pPr indent="0" lvl="0" marL="0" marR="0" rtl="0" algn="just">
                        <a:lnSpc>
                          <a:spcPct val="150000"/>
                        </a:lnSpc>
                        <a:spcBef>
                          <a:spcPts val="0"/>
                        </a:spcBef>
                        <a:spcAft>
                          <a:spcPts val="0"/>
                        </a:spcAft>
                        <a:buNone/>
                      </a:pPr>
                      <a:r>
                        <a:t/>
                      </a:r>
                      <a:endParaRPr sz="1100">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sz="1100">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sz="1100">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sz="1100">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sz="1100">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sz="1100">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sz="1100">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sz="1100">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sz="1100">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sz="1100">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sz="1100">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sz="1100">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sz="1100">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sz="1100">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l">
                        <a:lnSpc>
                          <a:spcPct val="107000"/>
                        </a:lnSpc>
                        <a:spcBef>
                          <a:spcPts val="0"/>
                        </a:spcBef>
                        <a:spcAft>
                          <a:spcPts val="0"/>
                        </a:spcAft>
                        <a:buNone/>
                      </a:pPr>
                      <a:r>
                        <a:t/>
                      </a:r>
                      <a:endParaRPr sz="1100">
                        <a:latin typeface="Calibri"/>
                        <a:ea typeface="Calibri"/>
                        <a:cs typeface="Calibri"/>
                        <a:sym typeface="Calibri"/>
                      </a:endParaRPr>
                    </a:p>
                  </a:txBody>
                  <a:tcPr marT="0" marB="0" marR="0" marL="0" anchor="ctr">
                    <a:lnL cap="flat" cmpd="sng" w="12700">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44200">
                <a:tc>
                  <a:txBody>
                    <a:bodyPr/>
                    <a:lstStyle/>
                    <a:p>
                      <a:pPr indent="0" lvl="0" marL="0" marR="0" rtl="0" algn="l">
                        <a:lnSpc>
                          <a:spcPct val="150000"/>
                        </a:lnSpc>
                        <a:spcBef>
                          <a:spcPts val="0"/>
                        </a:spcBef>
                        <a:spcAft>
                          <a:spcPts val="0"/>
                        </a:spcAft>
                        <a:buNone/>
                      </a:pPr>
                      <a:r>
                        <a:rPr b="0" i="0" lang="es-CL" sz="1000" u="none" strike="noStrike">
                          <a:solidFill>
                            <a:schemeClr val="dk1"/>
                          </a:solidFill>
                          <a:latin typeface="Calibri"/>
                          <a:ea typeface="Calibri"/>
                          <a:cs typeface="Calibri"/>
                          <a:sym typeface="Calibri"/>
                        </a:rPr>
                        <a:t>Planear los sprint</a:t>
                      </a:r>
                      <a:endParaRPr sz="1000">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sz="1100">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sz="1100">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sz="1100">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sz="1100">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E1EFD8"/>
                    </a:solidFill>
                  </a:tcPr>
                </a:tc>
                <a:tc>
                  <a:txBody>
                    <a:bodyPr/>
                    <a:lstStyle/>
                    <a:p>
                      <a:pPr indent="0" lvl="0" marL="0" marR="0" rtl="0" algn="just">
                        <a:lnSpc>
                          <a:spcPct val="150000"/>
                        </a:lnSpc>
                        <a:spcBef>
                          <a:spcPts val="0"/>
                        </a:spcBef>
                        <a:spcAft>
                          <a:spcPts val="0"/>
                        </a:spcAft>
                        <a:buNone/>
                      </a:pPr>
                      <a:r>
                        <a:t/>
                      </a:r>
                      <a:endParaRPr sz="1100">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sz="1100">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sz="1100">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sz="1100">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sz="1100">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sz="1100">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sz="1100">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sz="1100">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sz="1100">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sz="1100">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sz="1100">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sz="1100">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sz="1100">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sz="1100">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l">
                        <a:lnSpc>
                          <a:spcPct val="107000"/>
                        </a:lnSpc>
                        <a:spcBef>
                          <a:spcPts val="0"/>
                        </a:spcBef>
                        <a:spcAft>
                          <a:spcPts val="0"/>
                        </a:spcAft>
                        <a:buNone/>
                      </a:pPr>
                      <a:r>
                        <a:t/>
                      </a:r>
                      <a:endParaRPr sz="1100">
                        <a:latin typeface="Calibri"/>
                        <a:ea typeface="Calibri"/>
                        <a:cs typeface="Calibri"/>
                        <a:sym typeface="Calibri"/>
                      </a:endParaRPr>
                    </a:p>
                  </a:txBody>
                  <a:tcPr marT="0" marB="0" marR="0" marL="0" anchor="ctr">
                    <a:lnL cap="flat" cmpd="sng" w="12700">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512425">
                <a:tc>
                  <a:txBody>
                    <a:bodyPr/>
                    <a:lstStyle/>
                    <a:p>
                      <a:pPr indent="0" lvl="0" marL="0" marR="0" rtl="0" algn="l">
                        <a:lnSpc>
                          <a:spcPct val="150000"/>
                        </a:lnSpc>
                        <a:spcBef>
                          <a:spcPts val="0"/>
                        </a:spcBef>
                        <a:spcAft>
                          <a:spcPts val="0"/>
                        </a:spcAft>
                        <a:buNone/>
                      </a:pPr>
                      <a:r>
                        <a:rPr lang="es-CL" sz="1000">
                          <a:latin typeface="Calibri"/>
                          <a:ea typeface="Calibri"/>
                          <a:cs typeface="Calibri"/>
                          <a:sym typeface="Calibri"/>
                        </a:rPr>
                        <a:t>Sprint 1:  Gestión de correo</a:t>
                      </a:r>
                      <a:endParaRPr sz="1000">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sz="1100">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sz="1100">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sz="1100">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sz="1100">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sz="1100">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FFF2CC"/>
                    </a:solidFill>
                  </a:tcPr>
                </a:tc>
                <a:tc>
                  <a:txBody>
                    <a:bodyPr/>
                    <a:lstStyle/>
                    <a:p>
                      <a:pPr indent="0" lvl="0" marL="0" marR="0" rtl="0" algn="just">
                        <a:lnSpc>
                          <a:spcPct val="150000"/>
                        </a:lnSpc>
                        <a:spcBef>
                          <a:spcPts val="0"/>
                        </a:spcBef>
                        <a:spcAft>
                          <a:spcPts val="0"/>
                        </a:spcAft>
                        <a:buNone/>
                      </a:pPr>
                      <a:r>
                        <a:t/>
                      </a:r>
                      <a:endParaRPr sz="1100">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FFF2CC"/>
                    </a:solidFill>
                  </a:tcPr>
                </a:tc>
                <a:tc>
                  <a:txBody>
                    <a:bodyPr/>
                    <a:lstStyle/>
                    <a:p>
                      <a:pPr indent="0" lvl="0" marL="0" marR="0" rtl="0" algn="just">
                        <a:lnSpc>
                          <a:spcPct val="150000"/>
                        </a:lnSpc>
                        <a:spcBef>
                          <a:spcPts val="0"/>
                        </a:spcBef>
                        <a:spcAft>
                          <a:spcPts val="0"/>
                        </a:spcAft>
                        <a:buNone/>
                      </a:pPr>
                      <a:r>
                        <a:t/>
                      </a:r>
                      <a:endParaRPr sz="1100">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FFF2CC"/>
                    </a:solidFill>
                  </a:tcPr>
                </a:tc>
                <a:tc>
                  <a:txBody>
                    <a:bodyPr/>
                    <a:lstStyle/>
                    <a:p>
                      <a:pPr indent="0" lvl="0" marL="0" marR="0" rtl="0" algn="just">
                        <a:lnSpc>
                          <a:spcPct val="150000"/>
                        </a:lnSpc>
                        <a:spcBef>
                          <a:spcPts val="0"/>
                        </a:spcBef>
                        <a:spcAft>
                          <a:spcPts val="0"/>
                        </a:spcAft>
                        <a:buNone/>
                      </a:pPr>
                      <a:r>
                        <a:t/>
                      </a:r>
                      <a:endParaRPr sz="1100">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sz="1100">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sz="1100">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sz="1100">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sz="1100">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sz="1100">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sz="1100">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sz="1100">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sz="1100">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sz="1100">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sz="1100">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l">
                        <a:lnSpc>
                          <a:spcPct val="107000"/>
                        </a:lnSpc>
                        <a:spcBef>
                          <a:spcPts val="0"/>
                        </a:spcBef>
                        <a:spcAft>
                          <a:spcPts val="0"/>
                        </a:spcAft>
                        <a:buNone/>
                      </a:pPr>
                      <a:r>
                        <a:t/>
                      </a:r>
                      <a:endParaRPr sz="1100">
                        <a:latin typeface="Calibri"/>
                        <a:ea typeface="Calibri"/>
                        <a:cs typeface="Calibri"/>
                        <a:sym typeface="Calibri"/>
                      </a:endParaRPr>
                    </a:p>
                  </a:txBody>
                  <a:tcPr marT="0" marB="0" marR="0" marL="0" anchor="ctr">
                    <a:lnL cap="flat" cmpd="sng" w="12700">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512425">
                <a:tc>
                  <a:txBody>
                    <a:bodyPr/>
                    <a:lstStyle/>
                    <a:p>
                      <a:pPr indent="0" lvl="0" marL="0" marR="0" rtl="0" algn="l">
                        <a:lnSpc>
                          <a:spcPct val="150000"/>
                        </a:lnSpc>
                        <a:spcBef>
                          <a:spcPts val="0"/>
                        </a:spcBef>
                        <a:spcAft>
                          <a:spcPts val="0"/>
                        </a:spcAft>
                        <a:buNone/>
                      </a:pPr>
                      <a:r>
                        <a:rPr lang="es-CL" sz="1000">
                          <a:latin typeface="Calibri"/>
                          <a:ea typeface="Calibri"/>
                          <a:cs typeface="Calibri"/>
                          <a:sym typeface="Calibri"/>
                        </a:rPr>
                        <a:t>Sprint 2:  Gestión asistencia biométrico</a:t>
                      </a:r>
                      <a:endParaRPr sz="1000">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sz="1100">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sz="1100">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sz="1100">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sz="1100">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sz="1100">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sz="1100">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sz="1100">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sz="1100">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FFF2CC"/>
                    </a:solidFill>
                  </a:tcPr>
                </a:tc>
                <a:tc>
                  <a:txBody>
                    <a:bodyPr/>
                    <a:lstStyle/>
                    <a:p>
                      <a:pPr indent="0" lvl="0" marL="0" marR="0" rtl="0" algn="just">
                        <a:lnSpc>
                          <a:spcPct val="150000"/>
                        </a:lnSpc>
                        <a:spcBef>
                          <a:spcPts val="0"/>
                        </a:spcBef>
                        <a:spcAft>
                          <a:spcPts val="0"/>
                        </a:spcAft>
                        <a:buNone/>
                      </a:pPr>
                      <a:r>
                        <a:t/>
                      </a:r>
                      <a:endParaRPr sz="1100">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FFF2CC"/>
                    </a:solidFill>
                  </a:tcPr>
                </a:tc>
                <a:tc>
                  <a:txBody>
                    <a:bodyPr/>
                    <a:lstStyle/>
                    <a:p>
                      <a:pPr indent="0" lvl="0" marL="0" marR="0" rtl="0" algn="just">
                        <a:lnSpc>
                          <a:spcPct val="150000"/>
                        </a:lnSpc>
                        <a:spcBef>
                          <a:spcPts val="0"/>
                        </a:spcBef>
                        <a:spcAft>
                          <a:spcPts val="0"/>
                        </a:spcAft>
                        <a:buNone/>
                      </a:pPr>
                      <a:r>
                        <a:t/>
                      </a:r>
                      <a:endParaRPr sz="1100">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FFF2CC"/>
                    </a:solidFill>
                  </a:tcPr>
                </a:tc>
                <a:tc>
                  <a:txBody>
                    <a:bodyPr/>
                    <a:lstStyle/>
                    <a:p>
                      <a:pPr indent="0" lvl="0" marL="0" marR="0" rtl="0" algn="just">
                        <a:lnSpc>
                          <a:spcPct val="150000"/>
                        </a:lnSpc>
                        <a:spcBef>
                          <a:spcPts val="0"/>
                        </a:spcBef>
                        <a:spcAft>
                          <a:spcPts val="0"/>
                        </a:spcAft>
                        <a:buNone/>
                      </a:pPr>
                      <a:r>
                        <a:t/>
                      </a:r>
                      <a:endParaRPr sz="1100">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FFF2CC"/>
                    </a:solidFill>
                  </a:tcPr>
                </a:tc>
                <a:tc>
                  <a:txBody>
                    <a:bodyPr/>
                    <a:lstStyle/>
                    <a:p>
                      <a:pPr indent="0" lvl="0" marL="0" marR="0" rtl="0" algn="just">
                        <a:lnSpc>
                          <a:spcPct val="150000"/>
                        </a:lnSpc>
                        <a:spcBef>
                          <a:spcPts val="0"/>
                        </a:spcBef>
                        <a:spcAft>
                          <a:spcPts val="0"/>
                        </a:spcAft>
                        <a:buNone/>
                      </a:pPr>
                      <a:r>
                        <a:t/>
                      </a:r>
                      <a:endParaRPr sz="1100">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FFF2CC"/>
                    </a:solidFill>
                  </a:tcPr>
                </a:tc>
                <a:tc>
                  <a:txBody>
                    <a:bodyPr/>
                    <a:lstStyle/>
                    <a:p>
                      <a:pPr indent="0" lvl="0" marL="0" marR="0" rtl="0" algn="just">
                        <a:lnSpc>
                          <a:spcPct val="150000"/>
                        </a:lnSpc>
                        <a:spcBef>
                          <a:spcPts val="0"/>
                        </a:spcBef>
                        <a:spcAft>
                          <a:spcPts val="0"/>
                        </a:spcAft>
                        <a:buNone/>
                      </a:pPr>
                      <a:r>
                        <a:t/>
                      </a:r>
                      <a:endParaRPr sz="1100">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sz="1100">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sz="1100">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sz="1100">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sz="1100">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sz="1100">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l">
                        <a:lnSpc>
                          <a:spcPct val="107000"/>
                        </a:lnSpc>
                        <a:spcBef>
                          <a:spcPts val="0"/>
                        </a:spcBef>
                        <a:spcAft>
                          <a:spcPts val="0"/>
                        </a:spcAft>
                        <a:buNone/>
                      </a:pPr>
                      <a:r>
                        <a:t/>
                      </a:r>
                      <a:endParaRPr sz="1100">
                        <a:latin typeface="Calibri"/>
                        <a:ea typeface="Calibri"/>
                        <a:cs typeface="Calibri"/>
                        <a:sym typeface="Calibri"/>
                      </a:endParaRPr>
                    </a:p>
                  </a:txBody>
                  <a:tcPr marT="0" marB="0" marR="0" marL="0" anchor="ctr">
                    <a:lnL cap="flat" cmpd="sng" w="12700">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512425">
                <a:tc>
                  <a:txBody>
                    <a:bodyPr/>
                    <a:lstStyle/>
                    <a:p>
                      <a:pPr indent="0" lvl="0" marL="0" marR="0" rtl="0" algn="l">
                        <a:lnSpc>
                          <a:spcPct val="150000"/>
                        </a:lnSpc>
                        <a:spcBef>
                          <a:spcPts val="0"/>
                        </a:spcBef>
                        <a:spcAft>
                          <a:spcPts val="0"/>
                        </a:spcAft>
                        <a:buNone/>
                      </a:pPr>
                      <a:r>
                        <a:rPr lang="es-CL" sz="1000">
                          <a:latin typeface="Calibri"/>
                          <a:ea typeface="Calibri"/>
                          <a:cs typeface="Calibri"/>
                          <a:sym typeface="Calibri"/>
                        </a:rPr>
                        <a:t>Sprint 3: Geolocalización</a:t>
                      </a:r>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sz="1100">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sz="1100">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sz="1100">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sz="1100">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sz="1100">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sz="1100">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sz="1100">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sz="1100">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sz="1100">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sz="1100">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sz="1100">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sz="1100">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sz="1100">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FFF2CC"/>
                    </a:solidFill>
                  </a:tcPr>
                </a:tc>
                <a:tc>
                  <a:txBody>
                    <a:bodyPr/>
                    <a:lstStyle/>
                    <a:p>
                      <a:pPr indent="0" lvl="0" marL="0" marR="0" rtl="0" algn="just">
                        <a:lnSpc>
                          <a:spcPct val="150000"/>
                        </a:lnSpc>
                        <a:spcBef>
                          <a:spcPts val="0"/>
                        </a:spcBef>
                        <a:spcAft>
                          <a:spcPts val="0"/>
                        </a:spcAft>
                        <a:buNone/>
                      </a:pPr>
                      <a:r>
                        <a:t/>
                      </a:r>
                      <a:endParaRPr sz="1100">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FFF2CC"/>
                    </a:solidFill>
                  </a:tcPr>
                </a:tc>
                <a:tc>
                  <a:txBody>
                    <a:bodyPr/>
                    <a:lstStyle/>
                    <a:p>
                      <a:pPr indent="0" lvl="0" marL="0" marR="0" rtl="0" algn="just">
                        <a:lnSpc>
                          <a:spcPct val="150000"/>
                        </a:lnSpc>
                        <a:spcBef>
                          <a:spcPts val="0"/>
                        </a:spcBef>
                        <a:spcAft>
                          <a:spcPts val="0"/>
                        </a:spcAft>
                        <a:buNone/>
                      </a:pPr>
                      <a:r>
                        <a:t/>
                      </a:r>
                      <a:endParaRPr sz="1100">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sz="1100">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sz="1100">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sz="1100">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l">
                        <a:lnSpc>
                          <a:spcPct val="107000"/>
                        </a:lnSpc>
                        <a:spcBef>
                          <a:spcPts val="0"/>
                        </a:spcBef>
                        <a:spcAft>
                          <a:spcPts val="0"/>
                        </a:spcAft>
                        <a:buNone/>
                      </a:pPr>
                      <a:r>
                        <a:t/>
                      </a:r>
                      <a:endParaRPr sz="1100">
                        <a:latin typeface="Calibri"/>
                        <a:ea typeface="Calibri"/>
                        <a:cs typeface="Calibri"/>
                        <a:sym typeface="Calibri"/>
                      </a:endParaRPr>
                    </a:p>
                  </a:txBody>
                  <a:tcPr marT="0" marB="0" marR="0" marL="0" anchor="ctr">
                    <a:lnL cap="flat" cmpd="sng" w="12700">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512425">
                <a:tc>
                  <a:txBody>
                    <a:bodyPr/>
                    <a:lstStyle/>
                    <a:p>
                      <a:pPr indent="0" lvl="0" marL="0" marR="0" rtl="0" algn="l">
                        <a:lnSpc>
                          <a:spcPct val="150000"/>
                        </a:lnSpc>
                        <a:spcBef>
                          <a:spcPts val="0"/>
                        </a:spcBef>
                        <a:spcAft>
                          <a:spcPts val="0"/>
                        </a:spcAft>
                        <a:buNone/>
                      </a:pPr>
                      <a:r>
                        <a:rPr lang="es-CL" sz="1000">
                          <a:latin typeface="Calibri"/>
                          <a:ea typeface="Calibri"/>
                          <a:cs typeface="Calibri"/>
                          <a:sym typeface="Calibri"/>
                        </a:rPr>
                        <a:t>Validación y Verificación</a:t>
                      </a:r>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sz="1100">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sz="1100">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sz="1100">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sz="1100">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sz="1100">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sz="1100">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sz="1100">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sz="1100">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sz="1100">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sz="1100">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sz="1100">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sz="1100">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sz="1100">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sz="1100">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sz="1100">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FBE4D4"/>
                    </a:solidFill>
                  </a:tcPr>
                </a:tc>
                <a:tc>
                  <a:txBody>
                    <a:bodyPr/>
                    <a:lstStyle/>
                    <a:p>
                      <a:pPr indent="0" lvl="0" marL="0" marR="0" rtl="0" algn="just">
                        <a:lnSpc>
                          <a:spcPct val="150000"/>
                        </a:lnSpc>
                        <a:spcBef>
                          <a:spcPts val="0"/>
                        </a:spcBef>
                        <a:spcAft>
                          <a:spcPts val="0"/>
                        </a:spcAft>
                        <a:buNone/>
                      </a:pPr>
                      <a:r>
                        <a:t/>
                      </a:r>
                      <a:endParaRPr sz="1100">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sz="1100">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sz="1100">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l">
                        <a:lnSpc>
                          <a:spcPct val="107000"/>
                        </a:lnSpc>
                        <a:spcBef>
                          <a:spcPts val="0"/>
                        </a:spcBef>
                        <a:spcAft>
                          <a:spcPts val="0"/>
                        </a:spcAft>
                        <a:buNone/>
                      </a:pPr>
                      <a:r>
                        <a:t/>
                      </a:r>
                      <a:endParaRPr sz="1100">
                        <a:latin typeface="Calibri"/>
                        <a:ea typeface="Calibri"/>
                        <a:cs typeface="Calibri"/>
                        <a:sym typeface="Calibri"/>
                      </a:endParaRPr>
                    </a:p>
                  </a:txBody>
                  <a:tcPr marT="0" marB="0" marR="0" marL="0" anchor="ctr">
                    <a:lnL cap="flat" cmpd="sng" w="12700">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751950">
                <a:tc>
                  <a:txBody>
                    <a:bodyPr/>
                    <a:lstStyle/>
                    <a:p>
                      <a:pPr indent="0" lvl="0" marL="0" marR="0" rtl="0" algn="l">
                        <a:spcBef>
                          <a:spcPts val="0"/>
                        </a:spcBef>
                        <a:spcAft>
                          <a:spcPts val="0"/>
                        </a:spcAft>
                        <a:buNone/>
                      </a:pPr>
                      <a:r>
                        <a:rPr b="0" i="0" lang="es-CL" sz="1000" u="none" strike="noStrike">
                          <a:solidFill>
                            <a:schemeClr val="dk1"/>
                          </a:solidFill>
                          <a:latin typeface="Calibri"/>
                          <a:ea typeface="Calibri"/>
                          <a:cs typeface="Calibri"/>
                          <a:sym typeface="Calibri"/>
                        </a:rPr>
                        <a:t>Presentación final de la solución</a:t>
                      </a:r>
                      <a:endParaRPr b="0" sz="1000"/>
                    </a:p>
                    <a:p>
                      <a:pPr indent="0" lvl="0" marL="0" marR="0" rtl="0" algn="l">
                        <a:spcBef>
                          <a:spcPts val="0"/>
                        </a:spcBef>
                        <a:spcAft>
                          <a:spcPts val="0"/>
                        </a:spcAft>
                        <a:buNone/>
                      </a:pPr>
                      <a:r>
                        <a:rPr b="0" i="0" lang="es-CL" sz="1000" u="none" strike="noStrike">
                          <a:solidFill>
                            <a:schemeClr val="dk1"/>
                          </a:solidFill>
                          <a:latin typeface="Calibri"/>
                          <a:ea typeface="Calibri"/>
                          <a:cs typeface="Calibri"/>
                          <a:sym typeface="Calibri"/>
                        </a:rPr>
                        <a:t>global</a:t>
                      </a:r>
                      <a:endParaRPr b="0" sz="1000"/>
                    </a:p>
                    <a:p>
                      <a:pPr indent="0" lvl="0" marL="0" marR="0" rtl="0" algn="l">
                        <a:spcBef>
                          <a:spcPts val="0"/>
                        </a:spcBef>
                        <a:spcAft>
                          <a:spcPts val="0"/>
                        </a:spcAft>
                        <a:buNone/>
                      </a:pPr>
                      <a:br>
                        <a:rPr lang="es-CL" sz="1000"/>
                      </a:br>
                      <a:endParaRPr sz="1000">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sz="1100">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sz="1100">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sz="1100">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sz="1100">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sz="1100">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sz="1100">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sz="1100">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sz="1100">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sz="1100">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sz="1100">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sz="1100">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sz="1100">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sz="1100">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sz="1100">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sz="1100">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sz="1100">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FBE4D4"/>
                    </a:solidFill>
                  </a:tcPr>
                </a:tc>
                <a:tc>
                  <a:txBody>
                    <a:bodyPr/>
                    <a:lstStyle/>
                    <a:p>
                      <a:pPr indent="0" lvl="0" marL="0" marR="0" rtl="0" algn="just">
                        <a:lnSpc>
                          <a:spcPct val="150000"/>
                        </a:lnSpc>
                        <a:spcBef>
                          <a:spcPts val="0"/>
                        </a:spcBef>
                        <a:spcAft>
                          <a:spcPts val="0"/>
                        </a:spcAft>
                        <a:buNone/>
                      </a:pPr>
                      <a:r>
                        <a:t/>
                      </a:r>
                      <a:endParaRPr sz="1100">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FBE4D4"/>
                    </a:solidFill>
                  </a:tcPr>
                </a:tc>
                <a:tc>
                  <a:txBody>
                    <a:bodyPr/>
                    <a:lstStyle/>
                    <a:p>
                      <a:pPr indent="0" lvl="0" marL="0" marR="0" rtl="0" algn="just">
                        <a:lnSpc>
                          <a:spcPct val="150000"/>
                        </a:lnSpc>
                        <a:spcBef>
                          <a:spcPts val="0"/>
                        </a:spcBef>
                        <a:spcAft>
                          <a:spcPts val="0"/>
                        </a:spcAft>
                        <a:buNone/>
                      </a:pPr>
                      <a:r>
                        <a:t/>
                      </a:r>
                      <a:endParaRPr sz="1100">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l">
                        <a:lnSpc>
                          <a:spcPct val="107000"/>
                        </a:lnSpc>
                        <a:spcBef>
                          <a:spcPts val="0"/>
                        </a:spcBef>
                        <a:spcAft>
                          <a:spcPts val="0"/>
                        </a:spcAft>
                        <a:buNone/>
                      </a:pPr>
                      <a:r>
                        <a:t/>
                      </a:r>
                      <a:endParaRPr sz="1100">
                        <a:latin typeface="Calibri"/>
                        <a:ea typeface="Calibri"/>
                        <a:cs typeface="Calibri"/>
                        <a:sym typeface="Calibri"/>
                      </a:endParaRPr>
                    </a:p>
                  </a:txBody>
                  <a:tcPr marT="0" marB="0" marR="0" marL="0" anchor="ctr">
                    <a:lnL cap="flat" cmpd="sng" w="12700">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Tree>
  </p:cSld>
  <p:clrMapOvr>
    <a:masterClrMapping/>
  </p:clrMapOvr>
  <p:transition spd="slow">
    <p:wipe dir="l"/>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pic>
        <p:nvPicPr>
          <p:cNvPr descr="EscuelaIT Duoc UC - Escuela de Informática y Telecomunicaciones Duoc UC - Duoc  UC | LinkedIn" id="157" name="Google Shape;157;p8"/>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158" name="Google Shape;158;p8"/>
          <p:cNvSpPr txBox="1"/>
          <p:nvPr/>
        </p:nvSpPr>
        <p:spPr>
          <a:xfrm>
            <a:off x="136188" y="368928"/>
            <a:ext cx="1219199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L" sz="1800">
                <a:solidFill>
                  <a:srgbClr val="757070"/>
                </a:solidFill>
                <a:latin typeface="Calibri"/>
                <a:ea typeface="Calibri"/>
                <a:cs typeface="Calibri"/>
                <a:sym typeface="Calibri"/>
              </a:rPr>
              <a:t>PROYECTO “CriticaL enterprise”</a:t>
            </a:r>
            <a:endParaRPr/>
          </a:p>
        </p:txBody>
      </p:sp>
      <p:sp>
        <p:nvSpPr>
          <p:cNvPr id="159" name="Google Shape;159;p8"/>
          <p:cNvSpPr txBox="1"/>
          <p:nvPr/>
        </p:nvSpPr>
        <p:spPr>
          <a:xfrm>
            <a:off x="0" y="1154280"/>
            <a:ext cx="12191999" cy="101566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L" sz="3600">
                <a:solidFill>
                  <a:schemeClr val="dk1"/>
                </a:solidFill>
                <a:latin typeface="Calibri"/>
                <a:ea typeface="Calibri"/>
                <a:cs typeface="Calibri"/>
                <a:sym typeface="Calibri"/>
              </a:rPr>
              <a:t>Arquitectura del software</a:t>
            </a:r>
            <a:endParaRPr/>
          </a:p>
          <a:p>
            <a:pPr indent="0" lvl="0" marL="0" marR="0" rtl="0" algn="ctr">
              <a:spcBef>
                <a:spcPts val="0"/>
              </a:spcBef>
              <a:spcAft>
                <a:spcPts val="0"/>
              </a:spcAft>
              <a:buNone/>
            </a:pPr>
            <a:r>
              <a:rPr lang="es-CL" sz="2400">
                <a:solidFill>
                  <a:srgbClr val="757070"/>
                </a:solidFill>
                <a:latin typeface="Calibri"/>
                <a:ea typeface="Calibri"/>
                <a:cs typeface="Calibri"/>
                <a:sym typeface="Calibri"/>
              </a:rPr>
              <a:t>*Presentar esquema</a:t>
            </a:r>
            <a:endParaRPr/>
          </a:p>
        </p:txBody>
      </p:sp>
      <p:cxnSp>
        <p:nvCxnSpPr>
          <p:cNvPr id="160" name="Google Shape;160;p8"/>
          <p:cNvCxnSpPr/>
          <p:nvPr/>
        </p:nvCxnSpPr>
        <p:spPr>
          <a:xfrm>
            <a:off x="0" y="758027"/>
            <a:ext cx="4085617" cy="0"/>
          </a:xfrm>
          <a:prstGeom prst="straightConnector1">
            <a:avLst/>
          </a:prstGeom>
          <a:noFill/>
          <a:ln cap="flat" cmpd="sng" w="15875">
            <a:solidFill>
              <a:srgbClr val="F5F7FC"/>
            </a:solidFill>
            <a:prstDash val="solid"/>
            <a:miter lim="800000"/>
            <a:headEnd len="sm" w="sm" type="none"/>
            <a:tailEnd len="sm" w="sm" type="none"/>
          </a:ln>
        </p:spPr>
      </p:cxnSp>
      <p:pic>
        <p:nvPicPr>
          <p:cNvPr id="161" name="Google Shape;161;p8"/>
          <p:cNvPicPr preferRelativeResize="0"/>
          <p:nvPr/>
        </p:nvPicPr>
        <p:blipFill rotWithShape="1">
          <a:blip r:embed="rId4">
            <a:alphaModFix/>
          </a:blip>
          <a:srcRect b="0" l="0" r="0" t="0"/>
          <a:stretch/>
        </p:blipFill>
        <p:spPr>
          <a:xfrm>
            <a:off x="619506" y="1771478"/>
            <a:ext cx="10630259" cy="5086522"/>
          </a:xfrm>
          <a:prstGeom prst="rect">
            <a:avLst/>
          </a:prstGeom>
          <a:noFill/>
          <a:ln>
            <a:noFill/>
          </a:ln>
        </p:spPr>
      </p:pic>
    </p:spTree>
  </p:cSld>
  <p:clrMapOvr>
    <a:masterClrMapping/>
  </p:clrMapOvr>
  <p:transition spd="slow">
    <p:wipe dir="l"/>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pic>
        <p:nvPicPr>
          <p:cNvPr descr="EscuelaIT Duoc UC - Escuela de Informática y Telecomunicaciones Duoc UC - Duoc  UC | LinkedIn" id="166" name="Google Shape;166;p9"/>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167" name="Google Shape;167;p9"/>
          <p:cNvSpPr txBox="1"/>
          <p:nvPr/>
        </p:nvSpPr>
        <p:spPr>
          <a:xfrm>
            <a:off x="136188" y="368928"/>
            <a:ext cx="1219199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L" sz="1800">
                <a:solidFill>
                  <a:srgbClr val="757070"/>
                </a:solidFill>
                <a:latin typeface="Calibri"/>
                <a:ea typeface="Calibri"/>
                <a:cs typeface="Calibri"/>
                <a:sym typeface="Calibri"/>
              </a:rPr>
              <a:t>PROYECTO “CriticaL enterprise”</a:t>
            </a:r>
            <a:endParaRPr/>
          </a:p>
        </p:txBody>
      </p:sp>
      <p:sp>
        <p:nvSpPr>
          <p:cNvPr id="168" name="Google Shape;168;p9"/>
          <p:cNvSpPr txBox="1"/>
          <p:nvPr/>
        </p:nvSpPr>
        <p:spPr>
          <a:xfrm>
            <a:off x="-278441" y="253307"/>
            <a:ext cx="12191999"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L" sz="3600">
                <a:solidFill>
                  <a:schemeClr val="dk1"/>
                </a:solidFill>
                <a:latin typeface="Calibri"/>
                <a:ea typeface="Calibri"/>
                <a:cs typeface="Calibri"/>
                <a:sym typeface="Calibri"/>
              </a:rPr>
              <a:t>Modelo de datos</a:t>
            </a:r>
            <a:endParaRPr/>
          </a:p>
        </p:txBody>
      </p:sp>
      <p:cxnSp>
        <p:nvCxnSpPr>
          <p:cNvPr id="169" name="Google Shape;169;p9"/>
          <p:cNvCxnSpPr/>
          <p:nvPr/>
        </p:nvCxnSpPr>
        <p:spPr>
          <a:xfrm>
            <a:off x="0" y="758027"/>
            <a:ext cx="4085617" cy="0"/>
          </a:xfrm>
          <a:prstGeom prst="straightConnector1">
            <a:avLst/>
          </a:prstGeom>
          <a:noFill/>
          <a:ln cap="flat" cmpd="sng" w="15875">
            <a:solidFill>
              <a:srgbClr val="F5F7FC"/>
            </a:solidFill>
            <a:prstDash val="solid"/>
            <a:miter lim="800000"/>
            <a:headEnd len="sm" w="sm" type="none"/>
            <a:tailEnd len="sm" w="sm" type="none"/>
          </a:ln>
        </p:spPr>
      </p:cxnSp>
      <p:pic>
        <p:nvPicPr>
          <p:cNvPr id="170" name="Google Shape;170;p9"/>
          <p:cNvPicPr preferRelativeResize="0"/>
          <p:nvPr/>
        </p:nvPicPr>
        <p:blipFill rotWithShape="1">
          <a:blip r:embed="rId4">
            <a:alphaModFix/>
          </a:blip>
          <a:srcRect b="7741" l="0" r="0" t="0"/>
          <a:stretch/>
        </p:blipFill>
        <p:spPr>
          <a:xfrm>
            <a:off x="1090929" y="899638"/>
            <a:ext cx="8725424" cy="5850786"/>
          </a:xfrm>
          <a:prstGeom prst="rect">
            <a:avLst/>
          </a:prstGeom>
          <a:noFill/>
          <a:ln>
            <a:noFill/>
          </a:ln>
        </p:spPr>
      </p:pic>
    </p:spTree>
  </p:cSld>
  <p:clrMapOvr>
    <a:masterClrMapping/>
  </p:clrMapOvr>
  <p:transition spd="slow">
    <p:wipe dir="l"/>
  </p:transition>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2023-10-28T21:12:11Z</dcterms:created>
  <dc:creator>Gerardo Galan Cruz</dc:creator>
</cp:coreProperties>
</file>