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0"/>
  </p:notesMasterIdLst>
  <p:sldIdLst>
    <p:sldId id="322" r:id="rId3"/>
    <p:sldId id="293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3" r:id="rId12"/>
    <p:sldId id="331" r:id="rId13"/>
    <p:sldId id="332" r:id="rId14"/>
    <p:sldId id="342" r:id="rId15"/>
    <p:sldId id="343" r:id="rId16"/>
    <p:sldId id="344" r:id="rId17"/>
    <p:sldId id="334" r:id="rId18"/>
    <p:sldId id="335" r:id="rId19"/>
    <p:sldId id="361" r:id="rId20"/>
    <p:sldId id="353" r:id="rId21"/>
    <p:sldId id="355" r:id="rId22"/>
    <p:sldId id="345" r:id="rId23"/>
    <p:sldId id="356" r:id="rId24"/>
    <p:sldId id="354" r:id="rId25"/>
    <p:sldId id="352" r:id="rId26"/>
    <p:sldId id="366" r:id="rId27"/>
    <p:sldId id="365" r:id="rId28"/>
    <p:sldId id="362" r:id="rId29"/>
    <p:sldId id="364" r:id="rId30"/>
    <p:sldId id="363" r:id="rId31"/>
    <p:sldId id="347" r:id="rId32"/>
    <p:sldId id="348" r:id="rId33"/>
    <p:sldId id="349" r:id="rId34"/>
    <p:sldId id="350" r:id="rId35"/>
    <p:sldId id="351" r:id="rId36"/>
    <p:sldId id="357" r:id="rId37"/>
    <p:sldId id="358" r:id="rId38"/>
    <p:sldId id="360" r:id="rId39"/>
    <p:sldId id="359" r:id="rId40"/>
    <p:sldId id="367" r:id="rId41"/>
    <p:sldId id="368" r:id="rId42"/>
    <p:sldId id="370" r:id="rId43"/>
    <p:sldId id="369" r:id="rId44"/>
    <p:sldId id="371" r:id="rId45"/>
    <p:sldId id="372" r:id="rId46"/>
    <p:sldId id="373" r:id="rId47"/>
    <p:sldId id="374" r:id="rId48"/>
    <p:sldId id="341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25" autoAdjust="0"/>
    <p:restoredTop sz="94660"/>
  </p:normalViewPr>
  <p:slideViewPr>
    <p:cSldViewPr snapToGrid="0">
      <p:cViewPr>
        <p:scale>
          <a:sx n="107" d="100"/>
          <a:sy n="107" d="100"/>
        </p:scale>
        <p:origin x="920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FA583-ADAD-424D-8BB2-9CB2BEE8543F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59452-8B6A-45A7-A618-D533849B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1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62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9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12192000" cy="3886200"/>
          </a:xfrm>
          <a:prstGeom prst="rect">
            <a:avLst/>
          </a:prstGeom>
          <a:solidFill>
            <a:srgbClr val="03336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382" y="3352800"/>
            <a:ext cx="3201234" cy="9652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6" name="TextBox 5"/>
          <p:cNvSpPr txBox="1"/>
          <p:nvPr userDrawn="1"/>
        </p:nvSpPr>
        <p:spPr>
          <a:xfrm>
            <a:off x="2018237" y="5029201"/>
            <a:ext cx="8155524" cy="11182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Search Engine Optimization</a:t>
            </a:r>
          </a:p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Training For Serious Beginners</a:t>
            </a:r>
          </a:p>
        </p:txBody>
      </p:sp>
    </p:spTree>
    <p:extLst>
      <p:ext uri="{BB962C8B-B14F-4D97-AF65-F5344CB8AC3E}">
        <p14:creationId xmlns:p14="http://schemas.microsoft.com/office/powerpoint/2010/main" val="2957292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60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>
            <a:lvl1pPr>
              <a:defRPr>
                <a:solidFill>
                  <a:srgbClr val="03336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905000"/>
            <a:ext cx="10975658" cy="4267200"/>
          </a:xfrm>
        </p:spPr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5035" y="6400801"/>
            <a:ext cx="1244183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4FA26-AFE5-4938-B2CB-8DD34C9BACE3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9/16/19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2" y="6367312"/>
            <a:ext cx="6326246" cy="276226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4353" y="6400801"/>
            <a:ext cx="1143300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77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56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3F606-BB02-4159-81AD-4E0D3C1D5D01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9/16/19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05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05C452-FA59-4572-8EAE-07B8B2D7B783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9/16/19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38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8732D-336D-4C34-88AB-D6BFEC6D327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9/16/19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B8176F-CD38-4655-A963-5102624814A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9/16/19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56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8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40064"/>
                <a:ext cx="5294376" cy="51698"/>
                <a:chOff x="1522413" y="1516937"/>
                <a:chExt cx="10569575" cy="60315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E4F9E-2841-46FB-9F45-CEF67C86C6DC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9/16/19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6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6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1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 userDrawn="1"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7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743E5-ABF4-4B42-8695-426971B8FFA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9/16/19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0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0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2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5AE20-3955-41FB-AC55-1338D8BB869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9/16/19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51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D7E21-1E3F-4B28-8FCF-FCE88A16605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9/16/19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67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AA578-3215-439E-8462-A14DF0EC53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63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F6493-AC32-4895-8FA0-B66B2D5A6B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25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3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8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2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4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2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2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79BF0-06F3-41EF-BD81-7B569EDFE95A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951" y="122238"/>
            <a:ext cx="8740042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173" y="1600200"/>
            <a:ext cx="109756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3F975B-8B47-438F-AD69-C6A73EC38812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9/16/19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8173" y="1219200"/>
            <a:ext cx="10975658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554" y="562430"/>
            <a:ext cx="1829276" cy="55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2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33364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hyperlink" Target="mailto:skkar.2k2@gmail.com" TargetMode="External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github.com/spring-projects/spring-boot/tree/master/spring-boot-project/spring-boot-starter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png"/><Relationship Id="rId3" Type="http://schemas.openxmlformats.org/officeDocument/2006/relationships/hyperlink" Target="http://docs.spring.io/spring-boot/docs/current/reference/html/using-boot-devtools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1.png"/><Relationship Id="rId3" Type="http://schemas.openxmlformats.org/officeDocument/2006/relationships/hyperlink" Target="https://spring.io/tools/sts/al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projects.spring.io/spring-hateoas" TargetMode="External"/><Relationship Id="rId3" Type="http://schemas.openxmlformats.org/officeDocument/2006/relationships/hyperlink" Target="https://projects.spring.io/spring-data-jpa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localhost:8080/h2" TargetMode="External"/><Relationship Id="rId3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3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docs.spring.io/spring-boot/docs/current/reference/html/index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start.spring.io/" TargetMode="Externa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="" xmlns:a16="http://schemas.microsoft.com/office/drawing/2014/main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4553926"/>
                  </a:ext>
                </a:extLst>
              </a:tr>
            </a:tbl>
          </a:graphicData>
        </a:graphic>
      </p:graphicFrame>
      <p:pic>
        <p:nvPicPr>
          <p:cNvPr id="12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3272589"/>
            <a:ext cx="2844800" cy="974558"/>
          </a:xfrm>
        </p:spPr>
      </p:pic>
      <p:sp>
        <p:nvSpPr>
          <p:cNvPr id="6" name="TextBox 5"/>
          <p:cNvSpPr txBox="1"/>
          <p:nvPr/>
        </p:nvSpPr>
        <p:spPr>
          <a:xfrm>
            <a:off x="8657611" y="4639915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4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4" descr="http://www.shristitechlabs.com/wp-content/uploads/2015/12/spring-boot-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3" y="8966"/>
            <a:ext cx="3789947" cy="37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5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Spring-boot-starter-parent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</a:t>
            </a:r>
            <a:r>
              <a:rPr lang="en-US" sz="3200" dirty="0" smtClean="0"/>
              <a:t>he </a:t>
            </a:r>
            <a:r>
              <a:rPr lang="en-US" sz="3200" dirty="0"/>
              <a:t>parent POM </a:t>
            </a:r>
            <a:endParaRPr lang="en-US" sz="3200" dirty="0" smtClean="0"/>
          </a:p>
          <a:p>
            <a:r>
              <a:rPr lang="en-US" sz="3200" dirty="0" smtClean="0"/>
              <a:t>Provides </a:t>
            </a:r>
            <a:r>
              <a:rPr lang="en-US" sz="3200" dirty="0"/>
              <a:t>dependency and plugin management for Spring Boot-based </a:t>
            </a:r>
            <a:r>
              <a:rPr lang="en-US" sz="3200" dirty="0" smtClean="0"/>
              <a:t>applications</a:t>
            </a:r>
          </a:p>
          <a:p>
            <a:r>
              <a:rPr lang="en-US" sz="3200" dirty="0"/>
              <a:t>contains </a:t>
            </a:r>
            <a:endParaRPr lang="en-US" sz="3200" dirty="0" smtClean="0"/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default versions of Java to </a:t>
            </a:r>
            <a:r>
              <a:rPr lang="en-US" sz="2800" dirty="0" smtClean="0"/>
              <a:t>use</a:t>
            </a:r>
          </a:p>
          <a:p>
            <a:pPr lvl="1"/>
            <a:r>
              <a:rPr lang="en-US" sz="2800" dirty="0"/>
              <a:t>default versions of dependencies that Spring Boot </a:t>
            </a:r>
            <a:r>
              <a:rPr lang="en-US" sz="2800" dirty="0" smtClean="0"/>
              <a:t>uses</a:t>
            </a:r>
          </a:p>
          <a:p>
            <a:pPr lvl="1"/>
            <a:r>
              <a:rPr lang="en-US" sz="2800" dirty="0"/>
              <a:t>the default configuration of the Maven plugins</a:t>
            </a:r>
          </a:p>
        </p:txBody>
      </p:sp>
    </p:spTree>
    <p:extLst>
      <p:ext uri="{BB962C8B-B14F-4D97-AF65-F5344CB8AC3E}">
        <p14:creationId xmlns:p14="http://schemas.microsoft.com/office/powerpoint/2010/main" val="81523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First Java Program for spring boot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028" r="42875" b="57813"/>
          <a:stretch/>
        </p:blipFill>
        <p:spPr>
          <a:xfrm>
            <a:off x="838200" y="1690688"/>
            <a:ext cx="10648112" cy="347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Running the application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&gt; </a:t>
            </a:r>
            <a:r>
              <a:rPr lang="en-IN" dirty="0" err="1"/>
              <a:t>mvn</a:t>
            </a:r>
            <a:r>
              <a:rPr lang="en-IN" dirty="0"/>
              <a:t> </a:t>
            </a:r>
            <a:r>
              <a:rPr lang="en-IN" dirty="0" err="1"/>
              <a:t>spring-boot:run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0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Spring-boot-starter Maven </a:t>
            </a:r>
            <a:r>
              <a:rPr lang="en-US" smtClean="0"/>
              <a:t>Templates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2" y="1621556"/>
            <a:ext cx="10975658" cy="4267200"/>
          </a:xfrm>
        </p:spPr>
        <p:txBody>
          <a:bodyPr>
            <a:normAutofit/>
          </a:bodyPr>
          <a:lstStyle/>
          <a:p>
            <a:r>
              <a:rPr lang="en-US" sz="3200" dirty="0"/>
              <a:t>T</a:t>
            </a:r>
            <a:r>
              <a:rPr lang="en-US" sz="3200" dirty="0" smtClean="0"/>
              <a:t>emplates </a:t>
            </a:r>
            <a:r>
              <a:rPr lang="en-US" sz="3200" dirty="0"/>
              <a:t>that contain a collection of all the relevant transitive </a:t>
            </a:r>
            <a:r>
              <a:rPr lang="en-US" sz="3200" dirty="0" smtClean="0"/>
              <a:t>dependencies</a:t>
            </a:r>
          </a:p>
          <a:p>
            <a:r>
              <a:rPr lang="en-US" sz="3200" dirty="0" smtClean="0"/>
              <a:t>Each start is for a </a:t>
            </a:r>
            <a:r>
              <a:rPr lang="en-US" sz="3200" dirty="0"/>
              <a:t>particular functionality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Each starter </a:t>
            </a:r>
            <a:r>
              <a:rPr lang="en-US" sz="3200" dirty="0" smtClean="0"/>
              <a:t>contains a group of dependencies of a particular function. Can check the </a:t>
            </a:r>
            <a:r>
              <a:rPr lang="en-US" sz="3200" dirty="0" err="1" smtClean="0"/>
              <a:t>POM.xml</a:t>
            </a:r>
            <a:endParaRPr lang="en-US" sz="3200" dirty="0" smtClean="0"/>
          </a:p>
          <a:p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github.com/spring-projects/spring-boot/tree/master/spring-boot-project/spring-boot-starters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4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@</a:t>
            </a:r>
            <a:r>
              <a:rPr lang="en-US" b="1" dirty="0" err="1" smtClean="0"/>
              <a:t>SpringBootApplication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995" y="1299358"/>
            <a:ext cx="10975658" cy="4792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 smtClean="0"/>
              <a:t>Enables </a:t>
            </a:r>
            <a:r>
              <a:rPr lang="en-US" sz="3200" u="sng" dirty="0"/>
              <a:t>the </a:t>
            </a:r>
            <a:r>
              <a:rPr lang="en-US" sz="3200" u="sng" dirty="0" smtClean="0"/>
              <a:t>three features:</a:t>
            </a:r>
          </a:p>
          <a:p>
            <a:pPr marL="0" indent="0">
              <a:buNone/>
            </a:pPr>
            <a:r>
              <a:rPr lang="en-US" sz="2800" b="1" dirty="0" smtClean="0"/>
              <a:t>@</a:t>
            </a:r>
            <a:r>
              <a:rPr lang="en-US" sz="2800" b="1" dirty="0" err="1" smtClean="0"/>
              <a:t>EnableAutoConfiguration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 	</a:t>
            </a:r>
            <a:r>
              <a:rPr lang="en-US" b="1" dirty="0" smtClean="0"/>
              <a:t>T</a:t>
            </a:r>
            <a:r>
              <a:rPr lang="en-US" dirty="0" smtClean="0"/>
              <a:t>ells </a:t>
            </a:r>
            <a:r>
              <a:rPr lang="en-US" dirty="0"/>
              <a:t>Spring Boot to "guess" how you will want to configure Spring, based 	on the jar dependencies that you have added. For example, If HSQLDB is 	on your </a:t>
            </a:r>
            <a:r>
              <a:rPr lang="en-US" dirty="0" err="1"/>
              <a:t>classpath</a:t>
            </a:r>
            <a:r>
              <a:rPr lang="en-US" dirty="0"/>
              <a:t>, and you have not manually configured any database 	connection beans, then Spring will auto-configure an in-memory 	database.</a:t>
            </a:r>
          </a:p>
          <a:p>
            <a:pPr marL="0" indent="0">
              <a:buNone/>
            </a:pPr>
            <a:r>
              <a:rPr lang="en-US" sz="3200" b="1" dirty="0"/>
              <a:t>@</a:t>
            </a:r>
            <a:r>
              <a:rPr lang="en-US" sz="3200" b="1" dirty="0" err="1" smtClean="0"/>
              <a:t>ComponentScan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@</a:t>
            </a:r>
            <a:r>
              <a:rPr lang="en-US" sz="3200" b="1" dirty="0" err="1" smtClean="0"/>
              <a:t>SpringBootConfiguration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20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Beans by Spring Boot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6" name="Picture 5" descr="../../../../../../../Desktop/Screen%20Shot%202019-09-14%20at%205.07.57%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50" y="1753260"/>
            <a:ext cx="10434934" cy="34362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084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Devtools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690688"/>
            <a:ext cx="90348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Automatic Restart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LiveReload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Remote Debug Tunneling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Remote Update and Restart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25799"/>
            <a:ext cx="7121838" cy="22741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5453619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Details at:</a:t>
            </a:r>
          </a:p>
          <a:p>
            <a:r>
              <a:rPr lang="en-US" dirty="0">
                <a:hlinkClick r:id="rId3"/>
              </a:rPr>
              <a:t>http://docs.spring.io/spring-boot/docs/current/reference/html/using-boot-devtools.html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7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Spring Tool Suite (</a:t>
            </a:r>
            <a:r>
              <a:rPr lang="en-US" dirty="0" err="1"/>
              <a:t>sts</a:t>
            </a:r>
            <a:r>
              <a:rPr lang="en-US" dirty="0"/>
              <a:t>)</a:t>
            </a:r>
          </a:p>
        </p:txBody>
      </p:sp>
      <p:pic>
        <p:nvPicPr>
          <p:cNvPr id="3074" name="Picture 2" descr="http://jtuts.com/wp-content/uploads/2016/03/spring-tool-suite-projec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099" y="2184957"/>
            <a:ext cx="3316673" cy="367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8200" y="1506022"/>
            <a:ext cx="3966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Download </a:t>
            </a:r>
            <a:r>
              <a:rPr lang="en-US" dirty="0">
                <a:hlinkClick r:id="rId3"/>
              </a:rPr>
              <a:t>https://spring.io/tools/sts/all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668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411" y="2505694"/>
            <a:ext cx="9595262" cy="1021278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starter-web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82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RestController</a:t>
            </a:r>
            <a:endParaRPr lang="en-US" dirty="0" smtClean="0"/>
          </a:p>
          <a:p>
            <a:r>
              <a:rPr lang="en-US" dirty="0" smtClean="0"/>
              <a:t>@Mapping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GetMapping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PostMapping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PutMapping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DeleteMapping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93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CHAPTER – </a:t>
            </a:r>
            <a:r>
              <a:rPr lang="en-US" dirty="0" smtClean="0"/>
              <a:t>11</a:t>
            </a:r>
            <a:endParaRPr lang="en-US" dirty="0"/>
          </a:p>
          <a:p>
            <a:r>
              <a:rPr lang="en-US" dirty="0" smtClean="0"/>
              <a:t>Spring 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411" y="2505694"/>
            <a:ext cx="9595262" cy="1021278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starter-</a:t>
            </a:r>
            <a:r>
              <a:rPr lang="en-US" sz="7200" b="1" dirty="0" err="1" smtClean="0">
                <a:solidFill>
                  <a:srgbClr val="FFFF00"/>
                </a:solidFill>
              </a:rPr>
              <a:t>jdbc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API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2" y="1456212"/>
            <a:ext cx="4063799" cy="105357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746" y="2146604"/>
            <a:ext cx="6900907" cy="23115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1952" y="5709057"/>
            <a:ext cx="4512197" cy="4247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Now can @</a:t>
            </a:r>
            <a:r>
              <a:rPr lang="en-US" sz="2400" dirty="0" err="1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400" dirty="0" err="1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utowire</a:t>
            </a:r>
            <a:r>
              <a:rPr lang="en-US" sz="24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jdbcTemplate</a:t>
            </a:r>
            <a:endParaRPr lang="en-US" sz="24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2" y="4669190"/>
            <a:ext cx="10147300" cy="9525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574473" y="2636322"/>
            <a:ext cx="1021278" cy="451262"/>
          </a:xfrm>
          <a:prstGeom prst="straightConnector1">
            <a:avLst/>
          </a:prstGeom>
          <a:ln w="5715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0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411" y="2505694"/>
            <a:ext cx="9595262" cy="1021278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starter-data-</a:t>
            </a:r>
            <a:r>
              <a:rPr lang="en-US" sz="7200" b="1" dirty="0" err="1" smtClean="0">
                <a:solidFill>
                  <a:srgbClr val="FFFF00"/>
                </a:solidFill>
              </a:rPr>
              <a:t>jpa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1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JPA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1" y="1546266"/>
            <a:ext cx="2980973" cy="112568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1" y="5260849"/>
            <a:ext cx="101473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245" y="1546266"/>
            <a:ext cx="6753251" cy="343132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669475" y="2327564"/>
            <a:ext cx="1009403" cy="0"/>
          </a:xfrm>
          <a:prstGeom prst="straightConnector1">
            <a:avLst/>
          </a:prstGeom>
          <a:ln w="5715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63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912" y="2624446"/>
            <a:ext cx="9595262" cy="1033154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HATEOAS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45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1" y="122238"/>
            <a:ext cx="9229565" cy="1020762"/>
          </a:xfrm>
        </p:spPr>
        <p:txBody>
          <a:bodyPr/>
          <a:lstStyle/>
          <a:p>
            <a:r>
              <a:rPr lang="en-US" dirty="0" smtClean="0"/>
              <a:t>HATEOAS</a:t>
            </a:r>
            <a:br>
              <a:rPr lang="en-US" dirty="0" smtClean="0"/>
            </a:br>
            <a:r>
              <a:rPr lang="en-US" sz="2800" dirty="0" smtClean="0"/>
              <a:t>Hypermedia </a:t>
            </a:r>
            <a:r>
              <a:rPr lang="en-US" sz="2800" dirty="0"/>
              <a:t>As The Engine Of Application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912" y="2624446"/>
            <a:ext cx="9595262" cy="1033154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smtClean="0">
                <a:solidFill>
                  <a:srgbClr val="FFFF00"/>
                </a:solidFill>
              </a:rPr>
              <a:t>Rest Repository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3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Spring Data REST takes the features of </a:t>
            </a:r>
            <a:endParaRPr lang="en-US" sz="4400" dirty="0" smtClean="0"/>
          </a:p>
          <a:p>
            <a:r>
              <a:rPr lang="en-US" sz="4400" dirty="0" smtClean="0">
                <a:hlinkClick r:id="rId2"/>
              </a:rPr>
              <a:t>Spring </a:t>
            </a:r>
            <a:r>
              <a:rPr lang="en-US" sz="4400" dirty="0">
                <a:hlinkClick r:id="rId2"/>
              </a:rPr>
              <a:t>HATEOAS</a:t>
            </a:r>
            <a:r>
              <a:rPr lang="en-US" sz="4400" dirty="0"/>
              <a:t> and </a:t>
            </a:r>
            <a:endParaRPr lang="en-US" sz="4400" dirty="0" smtClean="0"/>
          </a:p>
          <a:p>
            <a:r>
              <a:rPr lang="en-US" sz="4400" dirty="0" smtClean="0">
                <a:hlinkClick r:id="rId3"/>
              </a:rPr>
              <a:t>Spring </a:t>
            </a:r>
            <a:r>
              <a:rPr lang="en-US" sz="4400" dirty="0">
                <a:hlinkClick r:id="rId3"/>
              </a:rPr>
              <a:t>Data JPA</a:t>
            </a:r>
            <a:r>
              <a:rPr lang="en-US" sz="4400" dirty="0"/>
              <a:t> </a:t>
            </a:r>
            <a:endParaRPr lang="en-US" sz="4400" dirty="0" smtClean="0"/>
          </a:p>
          <a:p>
            <a:pPr marL="0" indent="0">
              <a:buNone/>
            </a:pPr>
            <a:r>
              <a:rPr lang="en-US" sz="4400" dirty="0" smtClean="0"/>
              <a:t>and automatically </a:t>
            </a:r>
            <a:r>
              <a:rPr lang="en-US" sz="4400" dirty="0"/>
              <a:t>combines them </a:t>
            </a:r>
            <a:r>
              <a:rPr lang="en-US" sz="4400" dirty="0" smtClean="0"/>
              <a:t>together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64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 + JPA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1" y="1583293"/>
            <a:ext cx="2481521" cy="111240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878" y="1337622"/>
            <a:ext cx="7247622" cy="199934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089692" y="2006931"/>
            <a:ext cx="1009403" cy="0"/>
          </a:xfrm>
          <a:prstGeom prst="straightConnector1">
            <a:avLst/>
          </a:prstGeom>
          <a:ln w="5715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8171" y="4095228"/>
            <a:ext cx="4755404" cy="14219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Things to do</a:t>
            </a:r>
          </a:p>
          <a:p>
            <a:pPr marL="685800" indent="-685800">
              <a:lnSpc>
                <a:spcPct val="9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Driver dependency</a:t>
            </a:r>
          </a:p>
          <a:p>
            <a:pPr marL="685800" indent="-685800">
              <a:lnSpc>
                <a:spcPct val="9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the required repositories</a:t>
            </a:r>
          </a:p>
          <a:p>
            <a:pPr marL="685800" indent="-685800">
              <a:lnSpc>
                <a:spcPct val="9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the URL</a:t>
            </a:r>
            <a:endParaRPr lang="en-US" sz="24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58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6" y="2196935"/>
            <a:ext cx="9595262" cy="2398816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In-memory database in Spring Boot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26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Before we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367" y="1953367"/>
            <a:ext cx="10515600" cy="4233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Develop a small application </a:t>
            </a:r>
          </a:p>
          <a:p>
            <a:r>
              <a:rPr lang="en-IN" dirty="0" smtClean="0"/>
              <a:t>Is a rest controller</a:t>
            </a:r>
          </a:p>
          <a:p>
            <a:r>
              <a:rPr lang="en-IN" dirty="0" smtClean="0"/>
              <a:t>Deployable in an app server such as Tomcat Server</a:t>
            </a:r>
          </a:p>
          <a:p>
            <a:r>
              <a:rPr lang="en-IN" dirty="0" smtClean="0"/>
              <a:t>Use Spring Rest Controller, Spring Data JPA, Hibernate</a:t>
            </a:r>
          </a:p>
          <a:p>
            <a:r>
              <a:rPr lang="en-IN" dirty="0" smtClean="0"/>
              <a:t>DB MySQL DB, has to read &amp; write employee data from and to the DB</a:t>
            </a:r>
          </a:p>
          <a:p>
            <a:r>
              <a:rPr lang="en-IN" dirty="0" smtClean="0"/>
              <a:t>Either WAR or JAR which is deployable.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2555" y="1255796"/>
            <a:ext cx="58384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>
                <a:solidFill>
                  <a:srgbClr val="002060"/>
                </a:solidFill>
              </a:rPr>
              <a:t>A task for you – time 15 minutes</a:t>
            </a:r>
            <a:endParaRPr lang="en-IN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88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execute </a:t>
            </a:r>
            <a:r>
              <a:rPr lang="en-US" dirty="0" err="1" smtClean="0"/>
              <a:t>sql</a:t>
            </a:r>
            <a:r>
              <a:rPr lang="en-US" dirty="0" smtClean="0"/>
              <a:t> scripts: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952" y="1455225"/>
            <a:ext cx="10975658" cy="1133596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2 SQL files in </a:t>
            </a:r>
            <a:r>
              <a:rPr lang="en-US" sz="2800" b="1" dirty="0" err="1" smtClean="0"/>
              <a:t>src</a:t>
            </a:r>
            <a:r>
              <a:rPr lang="en-US" sz="2800" b="1" dirty="0" smtClean="0"/>
              <a:t>/main/resources</a:t>
            </a:r>
          </a:p>
          <a:p>
            <a:pPr lvl="1"/>
            <a:r>
              <a:rPr lang="en-US" sz="2400" b="1" dirty="0" err="1" smtClean="0"/>
              <a:t>schema.sql</a:t>
            </a:r>
            <a:endParaRPr lang="en-US" sz="2400" b="1" dirty="0" smtClean="0"/>
          </a:p>
          <a:p>
            <a:pPr lvl="1"/>
            <a:r>
              <a:rPr lang="en-US" sz="2400" b="1" dirty="0" err="1" smtClean="0"/>
              <a:t>data.sql</a:t>
            </a: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3055943"/>
            <a:ext cx="4181929" cy="1438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295" y="4461323"/>
            <a:ext cx="7516897" cy="141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5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 with H2 DB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57" y="1513113"/>
            <a:ext cx="9636396" cy="459456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55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</a:t>
            </a:r>
            <a:r>
              <a:rPr lang="mr-IN" dirty="0" smtClean="0"/>
              <a:t>–</a:t>
            </a:r>
            <a:r>
              <a:rPr lang="en-US" dirty="0" smtClean="0"/>
              <a:t> to access H2 Console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81" y="1662710"/>
            <a:ext cx="8788400" cy="3683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61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H2 Console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http://localhost:8080/h2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89" y="1513114"/>
            <a:ext cx="5638800" cy="4267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07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login in H2 Console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1621556"/>
            <a:ext cx="10965473" cy="4267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09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912" y="2695699"/>
            <a:ext cx="9595262" cy="1116281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Spring Web (MVC)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25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2" y="1476910"/>
            <a:ext cx="2049032" cy="69627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318" y="1282490"/>
            <a:ext cx="7696200" cy="1193800"/>
          </a:xfrm>
          <a:prstGeom prst="rect">
            <a:avLst/>
          </a:prstGeom>
          <a:ln>
            <a:solidFill>
              <a:schemeClr val="bg2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2580984" y="1825046"/>
            <a:ext cx="459099" cy="15630"/>
          </a:xfrm>
          <a:prstGeom prst="straightConnector1">
            <a:avLst/>
          </a:prstGeom>
          <a:ln w="5715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1952" y="3034476"/>
            <a:ext cx="7279574" cy="1200329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org.apache.tomcat.embed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tomcat-embed-jasper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&gt;</a:t>
            </a:r>
            <a:endParaRPr lang="en-US" dirty="0">
              <a:solidFill>
                <a:srgbClr val="008080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0634" y="2676649"/>
            <a:ext cx="11166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merriweather" charset="0"/>
              </a:rPr>
              <a:t>To enable support for JSP’s, </a:t>
            </a:r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add tomcat-embed-jasper dependency manually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0634" y="4338670"/>
            <a:ext cx="11166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merriweather" charset="0"/>
              </a:rPr>
              <a:t>To enable </a:t>
            </a:r>
            <a:r>
              <a:rPr lang="en-US" sz="2000" b="1" dirty="0" smtClean="0">
                <a:solidFill>
                  <a:srgbClr val="C00000"/>
                </a:solidFill>
                <a:latin typeface="merriweather" charset="0"/>
              </a:rPr>
              <a:t>JSTL</a:t>
            </a:r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, add </a:t>
            </a:r>
            <a:r>
              <a:rPr lang="en-US" sz="2000" dirty="0" err="1" smtClean="0">
                <a:solidFill>
                  <a:srgbClr val="C00000"/>
                </a:solidFill>
                <a:latin typeface="merriweather" charset="0"/>
              </a:rPr>
              <a:t>jstl</a:t>
            </a:r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 dependency manually</a:t>
            </a:r>
            <a:endParaRPr lang="en-US" sz="2000" dirty="0">
              <a:solidFill>
                <a:srgbClr val="C00000"/>
              </a:solidFill>
              <a:latin typeface="merriweather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1952" y="4705291"/>
            <a:ext cx="7279574" cy="1200329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 smtClean="0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javax.servlet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 smtClean="0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jstl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&gt;</a:t>
            </a:r>
            <a:endParaRPr lang="en-US" dirty="0">
              <a:solidFill>
                <a:srgbClr val="008080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application.properties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2032659"/>
            <a:ext cx="6248400" cy="1066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1952" y="1536093"/>
            <a:ext cx="11166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merriweather" charset="0"/>
              </a:rPr>
              <a:t>Configure the Spring MVC</a:t>
            </a:r>
            <a:endParaRPr lang="en-US" sz="2000" dirty="0">
              <a:solidFill>
                <a:srgbClr val="C00000"/>
              </a:solidFill>
              <a:latin typeface="merriweath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04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path to store 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2379554"/>
            <a:ext cx="10975658" cy="141675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b="1" i="1" dirty="0" smtClean="0">
                <a:solidFill>
                  <a:srgbClr val="FF0000"/>
                </a:solidFill>
              </a:rPr>
              <a:t>main</a:t>
            </a:r>
          </a:p>
          <a:p>
            <a:pPr lvl="1"/>
            <a:r>
              <a:rPr lang="en-US" sz="2800" b="1" dirty="0" err="1"/>
              <a:t>s</a:t>
            </a:r>
            <a:r>
              <a:rPr lang="en-US" sz="2800" b="1" dirty="0" err="1" smtClean="0"/>
              <a:t>rc</a:t>
            </a:r>
            <a:r>
              <a:rPr lang="en-US" sz="2800" b="1" dirty="0" smtClean="0"/>
              <a:t>/main/</a:t>
            </a:r>
            <a:r>
              <a:rPr lang="en-US" dirty="0" err="1" smtClean="0"/>
              <a:t>webapp</a:t>
            </a:r>
            <a:r>
              <a:rPr lang="en-US" dirty="0" smtClean="0"/>
              <a:t>/WEB-INF/pages</a:t>
            </a:r>
          </a:p>
          <a:p>
            <a:r>
              <a:rPr lang="en-US" dirty="0" smtClean="0"/>
              <a:t>Place all your .</a:t>
            </a:r>
            <a:r>
              <a:rPr lang="en-US" dirty="0" err="1" smtClean="0"/>
              <a:t>jsp</a:t>
            </a:r>
            <a:r>
              <a:rPr lang="en-US" dirty="0" smtClean="0"/>
              <a:t> files here in the pages</a:t>
            </a:r>
          </a:p>
          <a:p>
            <a:pPr marL="27432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8170" y="1407334"/>
            <a:ext cx="111666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Create the directory path (as mentioned) </a:t>
            </a:r>
            <a:r>
              <a:rPr lang="en-US" sz="2000" b="1" dirty="0" smtClean="0">
                <a:solidFill>
                  <a:srgbClr val="C00000"/>
                </a:solidFill>
                <a:latin typeface="merriweather" charset="0"/>
              </a:rPr>
              <a:t>to store the </a:t>
            </a:r>
            <a:r>
              <a:rPr lang="en-US" sz="2000" b="1" dirty="0" err="1" smtClean="0">
                <a:solidFill>
                  <a:srgbClr val="C00000"/>
                </a:solidFill>
                <a:latin typeface="merriweather" charset="0"/>
              </a:rPr>
              <a:t>jsp</a:t>
            </a:r>
            <a:r>
              <a:rPr lang="en-US" sz="2000" b="1" dirty="0" smtClean="0">
                <a:solidFill>
                  <a:srgbClr val="C00000"/>
                </a:solidFill>
                <a:latin typeface="merriweather" charset="0"/>
              </a:rPr>
              <a:t> pages </a:t>
            </a:r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that matches the </a:t>
            </a:r>
            <a:r>
              <a:rPr lang="en-US" sz="2000" dirty="0" err="1" smtClean="0">
                <a:solidFill>
                  <a:srgbClr val="C00000"/>
                </a:solidFill>
                <a:latin typeface="merriweather" charset="0"/>
              </a:rPr>
              <a:t>application.properties</a:t>
            </a:r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merriweather" charset="0"/>
              </a:rPr>
              <a:t>cofiguration</a:t>
            </a:r>
            <a:r>
              <a:rPr lang="en-US" sz="2000" b="1" dirty="0" smtClean="0">
                <a:solidFill>
                  <a:srgbClr val="C00000"/>
                </a:solidFill>
                <a:latin typeface="merriweather" charset="0"/>
              </a:rPr>
              <a:t>.</a:t>
            </a:r>
            <a:endParaRPr lang="en-US" sz="2000" dirty="0">
              <a:solidFill>
                <a:srgbClr val="C00000"/>
              </a:solidFill>
              <a:latin typeface="merriweather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214905" y="3796313"/>
            <a:ext cx="4003010" cy="2429496"/>
            <a:chOff x="1238656" y="3971305"/>
            <a:chExt cx="4003010" cy="242949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8656" y="3971305"/>
              <a:ext cx="4003010" cy="1978231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213211" y="5930811"/>
              <a:ext cx="80802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  <a:latin typeface="merriweather" charset="0"/>
                </a:rPr>
                <a:t>*.</a:t>
              </a:r>
              <a:r>
                <a:rPr lang="en-US" sz="2000" b="1" dirty="0" err="1" smtClean="0">
                  <a:solidFill>
                    <a:srgbClr val="C00000"/>
                  </a:solidFill>
                  <a:latin typeface="merriweather" charset="0"/>
                </a:rPr>
                <a:t>jsp</a:t>
              </a:r>
              <a:endParaRPr lang="en-US" sz="2000" dirty="0">
                <a:solidFill>
                  <a:srgbClr val="C00000"/>
                </a:solidFill>
                <a:latin typeface="merriweather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771295" y="5930811"/>
              <a:ext cx="883832" cy="469990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accent5">
                  <a:lumMod val="75000"/>
                </a:schemeClr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708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</a:t>
            </a:r>
            <a:r>
              <a:rPr lang="en-US" smtClean="0"/>
              <a:t>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refer the project: </a:t>
            </a:r>
            <a:r>
              <a:rPr lang="en-US" b="1" dirty="0" err="1"/>
              <a:t>RestfulControllerWithRepo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31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489364"/>
            <a:ext cx="10975658" cy="4267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List out the challenges you have faced while setting up the </a:t>
            </a:r>
            <a:r>
              <a:rPr lang="en-IN" dirty="0" err="1"/>
              <a:t>env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514350" indent="-514350">
              <a:buAutoNum type="arabicParenR"/>
            </a:pPr>
            <a:r>
              <a:rPr lang="en-IN" dirty="0"/>
              <a:t>Download and set up </a:t>
            </a:r>
            <a:r>
              <a:rPr lang="en-IN" dirty="0" smtClean="0"/>
              <a:t>an app </a:t>
            </a:r>
            <a:r>
              <a:rPr lang="en-IN" dirty="0"/>
              <a:t>server (e.g. Tomcat)</a:t>
            </a:r>
          </a:p>
          <a:p>
            <a:pPr marL="514350" indent="-514350">
              <a:buAutoNum type="arabicParenR"/>
            </a:pPr>
            <a:r>
              <a:rPr lang="en-IN" dirty="0"/>
              <a:t>Download and install a DB</a:t>
            </a:r>
          </a:p>
          <a:p>
            <a:pPr marL="514350" indent="-514350">
              <a:buAutoNum type="arabicParenR"/>
            </a:pPr>
            <a:r>
              <a:rPr lang="en-IN" dirty="0" smtClean="0"/>
              <a:t>Get all required </a:t>
            </a:r>
            <a:r>
              <a:rPr lang="en-IN" dirty="0"/>
              <a:t>Spring </a:t>
            </a:r>
            <a:r>
              <a:rPr lang="en-IN" dirty="0" smtClean="0"/>
              <a:t>jars, importantly they all should </a:t>
            </a:r>
            <a:r>
              <a:rPr lang="en-IN" sz="2600" b="1" dirty="0" smtClean="0"/>
              <a:t>compatible</a:t>
            </a:r>
            <a:r>
              <a:rPr lang="en-IN" dirty="0" smtClean="0"/>
              <a:t> with each other</a:t>
            </a:r>
            <a:endParaRPr lang="en-IN" dirty="0"/>
          </a:p>
          <a:p>
            <a:pPr marL="788670" lvl="1" indent="-514350">
              <a:buAutoNum type="arabicParenR"/>
            </a:pPr>
            <a:r>
              <a:rPr lang="en-IN" dirty="0" smtClean="0"/>
              <a:t>Download the jars for Spring</a:t>
            </a:r>
          </a:p>
          <a:p>
            <a:pPr marL="788670" lvl="1" indent="-514350">
              <a:buAutoNum type="arabicParenR"/>
            </a:pPr>
            <a:r>
              <a:rPr lang="en-IN" dirty="0" smtClean="0"/>
              <a:t>Download </a:t>
            </a:r>
            <a:r>
              <a:rPr lang="en-IN" dirty="0"/>
              <a:t>Hibernate jar compatible with the Spring version</a:t>
            </a:r>
          </a:p>
          <a:p>
            <a:pPr marL="788670" lvl="1" indent="-514350">
              <a:buAutoNum type="arabicParenR"/>
            </a:pPr>
            <a:r>
              <a:rPr lang="en-IN" dirty="0"/>
              <a:t>Download jar for MySQL driver </a:t>
            </a:r>
          </a:p>
          <a:p>
            <a:pPr marL="514350" indent="-514350">
              <a:buAutoNum type="arabicParenR"/>
            </a:pPr>
            <a:r>
              <a:rPr lang="en-IN" dirty="0"/>
              <a:t>Setting up web.xml to use spring MVC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Anything I left </a:t>
            </a:r>
            <a:r>
              <a:rPr lang="en-US" dirty="0" smtClean="0"/>
              <a:t>?????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8170" y="332509"/>
            <a:ext cx="10515600" cy="8831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Before we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2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1952" y="1337654"/>
            <a:ext cx="1094948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Menlo" charset="0"/>
              </a:rPr>
              <a:t>ResponseStatus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HttpStatus.</a:t>
            </a:r>
            <a:r>
              <a:rPr lang="en-US" b="1" i="1" dirty="0" err="1">
                <a:solidFill>
                  <a:srgbClr val="0000C0"/>
                </a:solidFill>
                <a:latin typeface="Menlo" charset="0"/>
              </a:rPr>
              <a:t>NOT_FOUND</a:t>
            </a:r>
            <a:r>
              <a:rPr lang="en-US" b="1" i="1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Menlo" charset="0"/>
              </a:rPr>
              <a:t>public class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Menlo" charset="0"/>
              </a:rPr>
              <a:t>EmployeeNotFoundException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Menlo" charset="0"/>
              </a:rPr>
              <a:t> extends Exception 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private static final long </a:t>
            </a:r>
            <a:r>
              <a:rPr lang="en-US" sz="1400" b="1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serialVersionUID</a:t>
            </a:r>
            <a:r>
              <a:rPr lang="en-US" sz="1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 = -6794664688183647302L;</a:t>
            </a:r>
          </a:p>
          <a:p>
            <a:endParaRPr lang="en-US" sz="1400" dirty="0">
              <a:solidFill>
                <a:schemeClr val="bg2">
                  <a:lumMod val="60000"/>
                  <a:lumOff val="40000"/>
                </a:schemeClr>
              </a:solidFill>
              <a:latin typeface="Menlo" charset="0"/>
            </a:endParaRP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public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EmployeeNotFoundException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() {</a:t>
            </a:r>
          </a:p>
          <a:p>
            <a:r>
              <a:rPr lang="mr-IN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	</a:t>
            </a:r>
            <a:r>
              <a:rPr lang="mr-IN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super</a:t>
            </a:r>
            <a:r>
              <a:rPr lang="mr-IN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();</a:t>
            </a:r>
          </a:p>
          <a:p>
            <a:r>
              <a:rPr lang="mr-IN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}</a:t>
            </a:r>
          </a:p>
          <a:p>
            <a:endParaRPr lang="mr-IN" sz="1400" dirty="0">
              <a:solidFill>
                <a:schemeClr val="bg2">
                  <a:lumMod val="60000"/>
                  <a:lumOff val="40000"/>
                </a:schemeClr>
              </a:solidFill>
              <a:latin typeface="Menlo" charset="0"/>
            </a:endParaRP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public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EmployeeNotFoundException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(String message) {</a:t>
            </a: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	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super(message);</a:t>
            </a: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}</a:t>
            </a:r>
          </a:p>
          <a:p>
            <a:endParaRPr lang="en-US" sz="1400" dirty="0">
              <a:solidFill>
                <a:schemeClr val="bg2">
                  <a:lumMod val="60000"/>
                  <a:lumOff val="40000"/>
                </a:schemeClr>
              </a:solidFill>
              <a:latin typeface="Menlo" charset="0"/>
            </a:endParaRP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public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EmployeeNotFoundException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(String message,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Throwable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 cause) {</a:t>
            </a: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	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super(message, cause);</a:t>
            </a: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}</a:t>
            </a:r>
          </a:p>
          <a:p>
            <a:endParaRPr lang="en-US" sz="1400" dirty="0">
              <a:solidFill>
                <a:schemeClr val="bg2">
                  <a:lumMod val="60000"/>
                  <a:lumOff val="40000"/>
                </a:schemeClr>
              </a:solidFill>
              <a:latin typeface="Menlo" charset="0"/>
            </a:endParaRP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public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EmployeeNotFoundException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(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Throwable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 cause) {</a:t>
            </a: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	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super(cause);</a:t>
            </a: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}</a:t>
            </a:r>
          </a:p>
          <a:p>
            <a:endParaRPr lang="en-US" sz="1400" dirty="0">
              <a:latin typeface="Menlo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237020" y="1615046"/>
            <a:ext cx="1876299" cy="724393"/>
          </a:xfrm>
          <a:prstGeom prst="straightConnector1">
            <a:avLst/>
          </a:prstGeom>
          <a:ln w="2540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4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39" y="2087501"/>
            <a:ext cx="9220200" cy="21209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824075" y="2873829"/>
            <a:ext cx="2220686" cy="1187532"/>
          </a:xfrm>
          <a:prstGeom prst="straightConnector1">
            <a:avLst/>
          </a:prstGeom>
          <a:ln w="2540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24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03" y="1905000"/>
            <a:ext cx="10825595" cy="42672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765306" y="-2363190"/>
            <a:ext cx="184731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904509" y="4512623"/>
            <a:ext cx="2029909" cy="831273"/>
          </a:xfrm>
          <a:prstGeom prst="straightConnector1">
            <a:avLst/>
          </a:prstGeom>
          <a:ln w="2540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9221013" y="3740727"/>
            <a:ext cx="160493" cy="1496291"/>
          </a:xfrm>
          <a:prstGeom prst="straightConnector1">
            <a:avLst/>
          </a:prstGeom>
          <a:ln w="2540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48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Exception Response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83" y="2332924"/>
            <a:ext cx="6642100" cy="33401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172" y="1541822"/>
            <a:ext cx="5198924" cy="5909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60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en-US" sz="36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Customize the Response</a:t>
            </a:r>
            <a:endParaRPr lang="en-US" sz="36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63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172" y="1458695"/>
            <a:ext cx="6735370" cy="5909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6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36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Write Custom Exception Handler</a:t>
            </a:r>
            <a:endParaRPr lang="en-US" sz="36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/>
          <a:p>
            <a:r>
              <a:rPr lang="en-US" dirty="0" smtClean="0"/>
              <a:t>Customizing Exception Response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8172" y="2600994"/>
            <a:ext cx="90104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Menlo" charset="0"/>
              </a:rPr>
              <a:t>ControllerAdvice</a:t>
            </a:r>
            <a:endParaRPr lang="en-US" dirty="0">
              <a:solidFill>
                <a:srgbClr val="646464"/>
              </a:solidFill>
              <a:latin typeface="Menlo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Menlo" charset="0"/>
              </a:rPr>
              <a:t>RestController</a:t>
            </a:r>
            <a:endParaRPr lang="en-US" dirty="0">
              <a:solidFill>
                <a:srgbClr val="646464"/>
              </a:solidFill>
              <a:latin typeface="Menlo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CustomExceptionHandler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enlo" charset="0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charset="0"/>
              </a:rPr>
              <a:t>ResponseEntityExceptionHandler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endParaRPr lang="en-US" dirty="0"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>
                <a:solidFill>
                  <a:srgbClr val="3F7F5F"/>
                </a:solidFill>
                <a:latin typeface="Menlo" charset="0"/>
              </a:rPr>
              <a:t>// Implement Custom Exception Handlers here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59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9424" y="2405775"/>
            <a:ext cx="1094948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 smtClean="0">
                <a:solidFill>
                  <a:srgbClr val="3F7F5F"/>
                </a:solidFill>
                <a:latin typeface="Menlo" charset="0"/>
              </a:rPr>
              <a:t>/*</a:t>
            </a:r>
            <a:endParaRPr lang="en-US" sz="1600" dirty="0" smtClean="0">
              <a:solidFill>
                <a:srgbClr val="3F7F5F"/>
              </a:solidFill>
              <a:latin typeface="Menlo" charset="0"/>
            </a:endParaRPr>
          </a:p>
          <a:p>
            <a:r>
              <a:rPr lang="en-US" sz="1600" dirty="0" smtClean="0">
                <a:solidFill>
                  <a:srgbClr val="3F7F5F"/>
                </a:solidFill>
                <a:latin typeface="Menlo" charset="0"/>
              </a:rPr>
              <a:t> </a:t>
            </a:r>
            <a:r>
              <a:rPr lang="en-US" sz="1600" dirty="0" err="1" smtClean="0">
                <a:solidFill>
                  <a:srgbClr val="3F7F5F"/>
                </a:solidFill>
                <a:latin typeface="Menlo" charset="0"/>
              </a:rPr>
              <a:t>EmployeeNotFoundException</a:t>
            </a:r>
            <a:endParaRPr lang="en-US" sz="1600" dirty="0" smtClean="0">
              <a:solidFill>
                <a:srgbClr val="3F7F5F"/>
              </a:solidFill>
              <a:latin typeface="Menlo" charset="0"/>
            </a:endParaRPr>
          </a:p>
          <a:p>
            <a:r>
              <a:rPr lang="mr-IN" sz="1600" dirty="0" smtClean="0">
                <a:solidFill>
                  <a:srgbClr val="3F7F5F"/>
                </a:solidFill>
                <a:latin typeface="Menlo" charset="0"/>
              </a:rPr>
              <a:t>*/</a:t>
            </a:r>
            <a:endParaRPr lang="mr-IN" sz="1600" dirty="0">
              <a:solidFill>
                <a:srgbClr val="3F7F5F"/>
              </a:solidFill>
              <a:latin typeface="Menlo" charset="0"/>
            </a:endParaRPr>
          </a:p>
          <a:p>
            <a:r>
              <a:rPr lang="en-US" sz="1600" dirty="0" smtClean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sz="1600" dirty="0" err="1">
                <a:solidFill>
                  <a:srgbClr val="646464"/>
                </a:solidFill>
                <a:latin typeface="Menlo" charset="0"/>
              </a:rPr>
              <a:t>ExceptionHandler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EmployeeNotFoundException.</a:t>
            </a:r>
            <a:r>
              <a:rPr lang="en-US" sz="1600" b="1" dirty="0" err="1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final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ResponseEntity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&gt;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handleUserNotFoundException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(Exception </a:t>
            </a:r>
            <a:r>
              <a:rPr lang="en-US" sz="1600" b="1" dirty="0">
                <a:solidFill>
                  <a:srgbClr val="6A3E3E"/>
                </a:solidFill>
                <a:latin typeface="Menlo" charset="0"/>
              </a:rPr>
              <a:t>ex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WebRequest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Menlo" charset="0"/>
              </a:rPr>
              <a:t>request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dirty="0" smtClean="0">
                <a:solidFill>
                  <a:srgbClr val="6A3E3E"/>
                </a:solidFill>
                <a:latin typeface="Menlo" charset="0"/>
              </a:rPr>
              <a:t>response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 =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(</a:t>
            </a:r>
          </a:p>
          <a:p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Date(), </a:t>
            </a:r>
            <a:r>
              <a:rPr lang="mr-IN" sz="1600" dirty="0" err="1" smtClean="0">
                <a:solidFill>
                  <a:srgbClr val="6A3E3E"/>
                </a:solidFill>
                <a:latin typeface="Menlo" charset="0"/>
              </a:rPr>
              <a:t>ex</a:t>
            </a:r>
            <a:r>
              <a:rPr lang="mr-IN" sz="1600" dirty="0" err="1" smtClean="0">
                <a:solidFill>
                  <a:srgbClr val="000000"/>
                </a:solidFill>
                <a:latin typeface="Menlo" charset="0"/>
              </a:rPr>
              <a:t>.getMessage</a:t>
            </a:r>
            <a:r>
              <a:rPr lang="mr-IN" sz="1600" dirty="0">
                <a:solidFill>
                  <a:srgbClr val="000000"/>
                </a:solidFill>
                <a:latin typeface="Menlo" charset="0"/>
              </a:rPr>
              <a:t>(), </a:t>
            </a:r>
            <a:r>
              <a:rPr lang="en-US" sz="1600" dirty="0" err="1" smtClean="0">
                <a:solidFill>
                  <a:srgbClr val="6A3E3E"/>
                </a:solidFill>
                <a:latin typeface="Menlo" charset="0"/>
              </a:rPr>
              <a:t>request</a:t>
            </a:r>
            <a:r>
              <a:rPr lang="en-US" sz="1600" dirty="0" err="1" smtClean="0">
                <a:solidFill>
                  <a:srgbClr val="000000"/>
                </a:solidFill>
                <a:latin typeface="Menlo" charset="0"/>
              </a:rPr>
              <a:t>.getDescription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false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ResponseEntity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&gt;(</a:t>
            </a:r>
          </a:p>
          <a:p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6A3E3E"/>
                </a:solidFill>
                <a:latin typeface="Menlo" charset="0"/>
              </a:rPr>
              <a:t>response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HttpStatus.</a:t>
            </a:r>
            <a:r>
              <a:rPr lang="en-US" sz="1600" b="1" i="1" dirty="0" err="1">
                <a:solidFill>
                  <a:srgbClr val="0000C0"/>
                </a:solidFill>
                <a:latin typeface="Menlo" charset="0"/>
              </a:rPr>
              <a:t>NOT_FOUND</a:t>
            </a:r>
            <a:r>
              <a:rPr lang="en-US" sz="1600" b="1" i="1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30849" y="1458695"/>
            <a:ext cx="7090018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742950" indent="-742950" algn="ctr">
              <a:lnSpc>
                <a:spcPct val="90000"/>
              </a:lnSpc>
              <a:buFont typeface="+mj-lt"/>
              <a:buAutoNum type="arabicPeriod" startAt="2"/>
            </a:pPr>
            <a:r>
              <a:rPr lang="en-US" sz="36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Custom Exception Handler</a:t>
            </a:r>
            <a:endParaRPr lang="en-US" sz="36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00150" lvl="1" indent="-742950">
              <a:lnSpc>
                <a:spcPct val="90000"/>
              </a:lnSpc>
              <a:buFont typeface="+mj-lt"/>
              <a:buAutoNum type="alphaLcParenR"/>
            </a:pPr>
            <a:r>
              <a:rPr lang="en-US" sz="24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any specific Exception</a:t>
            </a:r>
            <a:endParaRPr lang="en-US" sz="3600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/>
          <a:p>
            <a:r>
              <a:rPr lang="en-US" dirty="0" smtClean="0"/>
              <a:t>Customizing Exception Response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9831" y="6638306"/>
            <a:ext cx="184731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3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0849" y="1458695"/>
            <a:ext cx="7090018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742950" indent="-742950" algn="ctr">
              <a:lnSpc>
                <a:spcPct val="90000"/>
              </a:lnSpc>
              <a:buFont typeface="+mj-lt"/>
              <a:buAutoNum type="arabicPeriod" startAt="2"/>
            </a:pPr>
            <a:r>
              <a:rPr lang="en-US" sz="36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Custom Exception Handler</a:t>
            </a:r>
            <a:endParaRPr lang="en-US" sz="36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00150" lvl="1" indent="-742950">
              <a:lnSpc>
                <a:spcPct val="90000"/>
              </a:lnSpc>
              <a:buFont typeface="+mj-lt"/>
              <a:buAutoNum type="alphaLcParenR" startAt="2"/>
            </a:pPr>
            <a:r>
              <a:rPr lang="en-US" sz="24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any specific Exception</a:t>
            </a:r>
            <a:endParaRPr lang="en-US" sz="3600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/>
          <a:p>
            <a:r>
              <a:rPr lang="en-US" dirty="0" smtClean="0"/>
              <a:t>Customizing Exception Response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91299" y="2430483"/>
            <a:ext cx="1094948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 smtClean="0">
                <a:solidFill>
                  <a:srgbClr val="3F7F5F"/>
                </a:solidFill>
                <a:latin typeface="Menlo" charset="0"/>
              </a:rPr>
              <a:t>/*</a:t>
            </a:r>
            <a:endParaRPr lang="en-US" sz="1600" dirty="0" smtClean="0">
              <a:solidFill>
                <a:srgbClr val="3F7F5F"/>
              </a:solidFill>
              <a:latin typeface="Menlo" charset="0"/>
            </a:endParaRPr>
          </a:p>
          <a:p>
            <a:r>
              <a:rPr lang="en-US" sz="1600" dirty="0" smtClean="0">
                <a:solidFill>
                  <a:srgbClr val="3F7F5F"/>
                </a:solidFill>
                <a:latin typeface="Menlo" charset="0"/>
              </a:rPr>
              <a:t> </a:t>
            </a:r>
            <a:r>
              <a:rPr lang="en-US" sz="1600" dirty="0">
                <a:solidFill>
                  <a:srgbClr val="3F7F5F"/>
                </a:solidFill>
                <a:latin typeface="Menlo" charset="0"/>
              </a:rPr>
              <a:t>Generic </a:t>
            </a:r>
            <a:r>
              <a:rPr lang="en-US" sz="1600" dirty="0" smtClean="0">
                <a:solidFill>
                  <a:srgbClr val="3F7F5F"/>
                </a:solidFill>
                <a:latin typeface="Menlo" charset="0"/>
              </a:rPr>
              <a:t>Exception</a:t>
            </a:r>
          </a:p>
          <a:p>
            <a:r>
              <a:rPr lang="mr-IN" sz="1600" dirty="0" smtClean="0">
                <a:solidFill>
                  <a:srgbClr val="3F7F5F"/>
                </a:solidFill>
                <a:latin typeface="Menlo" charset="0"/>
              </a:rPr>
              <a:t>*/</a:t>
            </a:r>
            <a:endParaRPr lang="mr-IN" sz="1600" dirty="0">
              <a:solidFill>
                <a:srgbClr val="3F7F5F"/>
              </a:solidFill>
              <a:latin typeface="Menlo" charset="0"/>
            </a:endParaRPr>
          </a:p>
          <a:p>
            <a:r>
              <a:rPr lang="en-US" sz="1600" dirty="0" smtClean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sz="1600" dirty="0" err="1">
                <a:solidFill>
                  <a:srgbClr val="646464"/>
                </a:solidFill>
                <a:latin typeface="Menlo" charset="0"/>
              </a:rPr>
              <a:t>ExceptionHandler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Exception.</a:t>
            </a:r>
            <a:r>
              <a:rPr lang="en-US" sz="1600" b="1" dirty="0" err="1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final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ResponseEntity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&gt;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handleAnyException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(Exception </a:t>
            </a:r>
            <a:r>
              <a:rPr lang="en-US" sz="1600" b="1" dirty="0">
                <a:solidFill>
                  <a:srgbClr val="6A3E3E"/>
                </a:solidFill>
                <a:latin typeface="Menlo" charset="0"/>
              </a:rPr>
              <a:t>ex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WebRequest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Menlo" charset="0"/>
              </a:rPr>
              <a:t>request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{</a:t>
            </a:r>
            <a:endParaRPr lang="en-US" sz="16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Menlo" charset="0"/>
              </a:rPr>
              <a:t>response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=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(</a:t>
            </a:r>
          </a:p>
          <a:p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Date(), </a:t>
            </a:r>
            <a:r>
              <a:rPr lang="mr-IN" sz="1600" dirty="0" err="1" smtClean="0">
                <a:solidFill>
                  <a:srgbClr val="6A3E3E"/>
                </a:solidFill>
                <a:latin typeface="Menlo" charset="0"/>
              </a:rPr>
              <a:t>ex</a:t>
            </a:r>
            <a:r>
              <a:rPr lang="mr-IN" sz="1600" dirty="0" err="1" smtClean="0">
                <a:solidFill>
                  <a:srgbClr val="000000"/>
                </a:solidFill>
                <a:latin typeface="Menlo" charset="0"/>
              </a:rPr>
              <a:t>.getMessage</a:t>
            </a:r>
            <a:r>
              <a:rPr lang="mr-IN" sz="1600" dirty="0">
                <a:solidFill>
                  <a:srgbClr val="000000"/>
                </a:solidFill>
                <a:latin typeface="Menlo" charset="0"/>
              </a:rPr>
              <a:t>(), </a:t>
            </a:r>
            <a:r>
              <a:rPr lang="en-US" sz="1600" dirty="0" err="1" smtClean="0">
                <a:solidFill>
                  <a:srgbClr val="6A3E3E"/>
                </a:solidFill>
                <a:latin typeface="Menlo" charset="0"/>
              </a:rPr>
              <a:t>request</a:t>
            </a:r>
            <a:r>
              <a:rPr lang="en-US" sz="1600" dirty="0" err="1" smtClean="0">
                <a:solidFill>
                  <a:srgbClr val="000000"/>
                </a:solidFill>
                <a:latin typeface="Menlo" charset="0"/>
              </a:rPr>
              <a:t>.getDescription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false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ResponseEntity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&gt;(</a:t>
            </a:r>
          </a:p>
          <a:p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6A3E3E"/>
                </a:solidFill>
                <a:latin typeface="Menlo" charset="0"/>
              </a:rPr>
              <a:t>response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600" b="1" dirty="0" err="1" smtClean="0">
                <a:solidFill>
                  <a:srgbClr val="000000"/>
                </a:solidFill>
                <a:latin typeface="Menlo" charset="0"/>
              </a:rPr>
              <a:t>HttpStatus.</a:t>
            </a:r>
            <a:r>
              <a:rPr lang="en-US" sz="1600" b="1" i="1" dirty="0" err="1" smtClean="0">
                <a:solidFill>
                  <a:srgbClr val="0000C0"/>
                </a:solidFill>
                <a:latin typeface="Menlo" charset="0"/>
              </a:rPr>
              <a:t>INTERNAL_SERVER_ERROR</a:t>
            </a:r>
            <a:r>
              <a:rPr lang="en-US" sz="1600" b="1" i="1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8028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Send to </a:t>
            </a:r>
            <a:r>
              <a:rPr lang="en-IN" dirty="0">
                <a:hlinkClick r:id="rId2"/>
              </a:rPr>
              <a:t>skkar.2k2@gmail.com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2539999"/>
            <a:ext cx="6855941" cy="38631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6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Why 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Provides a radically faster and widely accessible ‘getting started’ experience for all Spring development</a:t>
            </a:r>
          </a:p>
          <a:p>
            <a:r>
              <a:rPr lang="en-US" dirty="0"/>
              <a:t>No clumsy XML Configuration by developers</a:t>
            </a:r>
          </a:p>
          <a:p>
            <a:r>
              <a:rPr lang="en-IN" dirty="0"/>
              <a:t>Provide opinionated ‘starter’ POMs to simplify your Maven configuration</a:t>
            </a:r>
            <a:endParaRPr lang="en-US" dirty="0"/>
          </a:p>
          <a:p>
            <a:r>
              <a:rPr lang="en-US" dirty="0"/>
              <a:t>Uses project management tool such as MAVEN or GRADLE</a:t>
            </a:r>
          </a:p>
          <a:p>
            <a:r>
              <a:rPr lang="en-US" dirty="0"/>
              <a:t>Helps fast development and production ready code</a:t>
            </a:r>
          </a:p>
          <a:p>
            <a:r>
              <a:rPr lang="en-IN" dirty="0"/>
              <a:t>Embed Tomcat, Jetty or Undertow directly (no need to deploy WAR files)</a:t>
            </a:r>
          </a:p>
          <a:p>
            <a:r>
              <a:rPr lang="en-IN" dirty="0"/>
              <a:t>In memory DB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26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http://docs.spring.io/spring-boot/docs/current/reference/html/index.html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591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hlinkClick r:id="rId2"/>
              </a:rPr>
              <a:t>http://start.spring.io</a:t>
            </a:r>
            <a:r>
              <a:rPr lang="en-US" dirty="0"/>
              <a:t> – a good starting point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869" r="4676" b="6195"/>
          <a:stretch/>
        </p:blipFill>
        <p:spPr>
          <a:xfrm>
            <a:off x="1403350" y="1690688"/>
            <a:ext cx="93853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3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Folder Structure to be followed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960" r="32933" b="43829"/>
          <a:stretch/>
        </p:blipFill>
        <p:spPr>
          <a:xfrm>
            <a:off x="838200" y="1586809"/>
            <a:ext cx="10221097" cy="449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3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Understanding pom.xml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8840" r="17866" b="15979"/>
          <a:stretch/>
        </p:blipFill>
        <p:spPr>
          <a:xfrm>
            <a:off x="890980" y="1435100"/>
            <a:ext cx="10117826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7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rtlCol="0">
        <a:spAutoFit/>
      </a:bodyPr>
      <a:lstStyle>
        <a:defPPr algn="ctr">
          <a:lnSpc>
            <a:spcPct val="90000"/>
          </a:lnSpc>
          <a:defRPr sz="4800" dirty="0">
            <a:solidFill>
              <a:srgbClr val="0F4A6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2083</TotalTime>
  <Words>977</Words>
  <Application>Microsoft Macintosh PowerPoint</Application>
  <PresentationFormat>Widescreen</PresentationFormat>
  <Paragraphs>255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9" baseType="lpstr">
      <vt:lpstr>Calibri</vt:lpstr>
      <vt:lpstr>Calibri Light</vt:lpstr>
      <vt:lpstr>Consolas</vt:lpstr>
      <vt:lpstr>Corbel</vt:lpstr>
      <vt:lpstr>Mangal</vt:lpstr>
      <vt:lpstr>Menlo</vt:lpstr>
      <vt:lpstr>merriweather</vt:lpstr>
      <vt:lpstr>Segoe UI</vt:lpstr>
      <vt:lpstr>Segoe UI Semibold</vt:lpstr>
      <vt:lpstr>Arial</vt:lpstr>
      <vt:lpstr>Office Theme</vt:lpstr>
      <vt:lpstr>2_Chalkboard 16x9</vt:lpstr>
      <vt:lpstr>PowerPoint Presentation</vt:lpstr>
      <vt:lpstr>PowerPoint Presentation</vt:lpstr>
      <vt:lpstr>Before we start</vt:lpstr>
      <vt:lpstr>Before we start</vt:lpstr>
      <vt:lpstr>Why Spring Boot</vt:lpstr>
      <vt:lpstr>Documentation</vt:lpstr>
      <vt:lpstr>http://start.spring.io – a good starting point</vt:lpstr>
      <vt:lpstr>Folder Structure to be followed</vt:lpstr>
      <vt:lpstr>Understanding pom.xml</vt:lpstr>
      <vt:lpstr>Spring-boot-starter-parent</vt:lpstr>
      <vt:lpstr>First Java Program for spring boot</vt:lpstr>
      <vt:lpstr>Running the application </vt:lpstr>
      <vt:lpstr>Spring-boot-starter Maven Templates</vt:lpstr>
      <vt:lpstr>@SpringBootApplication</vt:lpstr>
      <vt:lpstr>Beans by Spring Boot</vt:lpstr>
      <vt:lpstr>Devtools</vt:lpstr>
      <vt:lpstr>Spring Tool Suite (sts)</vt:lpstr>
      <vt:lpstr>starter-web</vt:lpstr>
      <vt:lpstr>Rest Controller</vt:lpstr>
      <vt:lpstr>starter-jdbc</vt:lpstr>
      <vt:lpstr>JDBC API</vt:lpstr>
      <vt:lpstr>starter-data-jpa</vt:lpstr>
      <vt:lpstr>Spring Data JPA</vt:lpstr>
      <vt:lpstr>HATEOAS</vt:lpstr>
      <vt:lpstr>HATEOAS Hypermedia As The Engine Of Application State</vt:lpstr>
      <vt:lpstr>Rest Repository</vt:lpstr>
      <vt:lpstr>Spring Data REST</vt:lpstr>
      <vt:lpstr>Spring Data Rest + JPA</vt:lpstr>
      <vt:lpstr>In-memory database in Spring Boot</vt:lpstr>
      <vt:lpstr>Auto execute sql scripts:</vt:lpstr>
      <vt:lpstr>Dao with H2 DB</vt:lpstr>
      <vt:lpstr>Optional – to access H2 Console</vt:lpstr>
      <vt:lpstr>Access H2 Console http://localhost:8080/h2 </vt:lpstr>
      <vt:lpstr>After login in H2 Console</vt:lpstr>
      <vt:lpstr>Spring Web (MVC)</vt:lpstr>
      <vt:lpstr>PowerPoint Presentation</vt:lpstr>
      <vt:lpstr>In application.properties</vt:lpstr>
      <vt:lpstr>Directory path to store JSP</vt:lpstr>
      <vt:lpstr>Unit Testing the application</vt:lpstr>
      <vt:lpstr>Exception Handling</vt:lpstr>
      <vt:lpstr>Exception Handling</vt:lpstr>
      <vt:lpstr>Exception Handling</vt:lpstr>
      <vt:lpstr>Customizing Exception Response</vt:lpstr>
      <vt:lpstr>Customizing Exception Response</vt:lpstr>
      <vt:lpstr>Customizing Exception Response</vt:lpstr>
      <vt:lpstr>Customizing Exception Response</vt:lpstr>
      <vt:lpstr>Questions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LEARNTEK M</dc:creator>
  <cp:lastModifiedBy>Microsoft Office User</cp:lastModifiedBy>
  <cp:revision>246</cp:revision>
  <dcterms:created xsi:type="dcterms:W3CDTF">2017-09-20T09:35:00Z</dcterms:created>
  <dcterms:modified xsi:type="dcterms:W3CDTF">2019-09-16T17:39:02Z</dcterms:modified>
</cp:coreProperties>
</file>