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322" r:id="rId3"/>
    <p:sldId id="293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3" r:id="rId12"/>
    <p:sldId id="331" r:id="rId13"/>
    <p:sldId id="332" r:id="rId14"/>
    <p:sldId id="342" r:id="rId15"/>
    <p:sldId id="343" r:id="rId16"/>
    <p:sldId id="344" r:id="rId17"/>
    <p:sldId id="334" r:id="rId18"/>
    <p:sldId id="335" r:id="rId19"/>
    <p:sldId id="361" r:id="rId20"/>
    <p:sldId id="353" r:id="rId21"/>
    <p:sldId id="355" r:id="rId22"/>
    <p:sldId id="345" r:id="rId23"/>
    <p:sldId id="356" r:id="rId24"/>
    <p:sldId id="354" r:id="rId25"/>
    <p:sldId id="352" r:id="rId26"/>
    <p:sldId id="366" r:id="rId27"/>
    <p:sldId id="365" r:id="rId28"/>
    <p:sldId id="362" r:id="rId29"/>
    <p:sldId id="364" r:id="rId30"/>
    <p:sldId id="363" r:id="rId31"/>
    <p:sldId id="347" r:id="rId32"/>
    <p:sldId id="348" r:id="rId33"/>
    <p:sldId id="349" r:id="rId34"/>
    <p:sldId id="350" r:id="rId35"/>
    <p:sldId id="351" r:id="rId36"/>
    <p:sldId id="357" r:id="rId37"/>
    <p:sldId id="358" r:id="rId38"/>
    <p:sldId id="360" r:id="rId39"/>
    <p:sldId id="359" r:id="rId40"/>
    <p:sldId id="34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7" autoAdjust="0"/>
    <p:restoredTop sz="94660"/>
  </p:normalViewPr>
  <p:slideViewPr>
    <p:cSldViewPr snapToGrid="0">
      <p:cViewPr>
        <p:scale>
          <a:sx n="107" d="100"/>
          <a:sy n="107" d="100"/>
        </p:scale>
        <p:origin x="14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spring-projects/spring-boot/tree/master/spring-boot-project/spring-boot-starter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hyperlink" Target="http://docs.spring.io/spring-boot/docs/current/reference/html/using-boot-devtool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3" Type="http://schemas.openxmlformats.org/officeDocument/2006/relationships/hyperlink" Target="https://spring.io/tools/sts/al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projects.spring.io/spring-hateoas" TargetMode="External"/><Relationship Id="rId3" Type="http://schemas.openxmlformats.org/officeDocument/2006/relationships/hyperlink" Target="https://projects.spring.io/spring-data-jpa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8080/h2" TargetMode="External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docs.spring.io/spring-boot/docs/current/reference/html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start.spring.io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Spring-boot-starter-parent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parent POM </a:t>
            </a:r>
            <a:endParaRPr lang="en-US" sz="3200" dirty="0" smtClean="0"/>
          </a:p>
          <a:p>
            <a:r>
              <a:rPr lang="en-US" sz="3200" dirty="0" smtClean="0"/>
              <a:t>Provides </a:t>
            </a:r>
            <a:r>
              <a:rPr lang="en-US" sz="3200" dirty="0"/>
              <a:t>dependency and plugin management for Spring Boot-based </a:t>
            </a:r>
            <a:r>
              <a:rPr lang="en-US" sz="3200" dirty="0" smtClean="0"/>
              <a:t>applications</a:t>
            </a:r>
          </a:p>
          <a:p>
            <a:r>
              <a:rPr lang="en-US" sz="3200" dirty="0"/>
              <a:t>contains </a:t>
            </a:r>
            <a:endParaRPr lang="en-US" sz="32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default versions of Java to </a:t>
            </a:r>
            <a:r>
              <a:rPr lang="en-US" sz="2800" dirty="0" smtClean="0"/>
              <a:t>use</a:t>
            </a:r>
          </a:p>
          <a:p>
            <a:pPr lvl="1"/>
            <a:r>
              <a:rPr lang="en-US" sz="2800" dirty="0"/>
              <a:t>default versions of dependencies that Spring Boot </a:t>
            </a:r>
            <a:r>
              <a:rPr lang="en-US" sz="2800" dirty="0" smtClean="0"/>
              <a:t>uses</a:t>
            </a:r>
          </a:p>
          <a:p>
            <a:pPr lvl="1"/>
            <a:r>
              <a:rPr lang="en-US" sz="2800" dirty="0"/>
              <a:t>the default configuration of the Maven plugins</a:t>
            </a:r>
          </a:p>
        </p:txBody>
      </p:sp>
    </p:spTree>
    <p:extLst>
      <p:ext uri="{BB962C8B-B14F-4D97-AF65-F5344CB8AC3E}">
        <p14:creationId xmlns:p14="http://schemas.microsoft.com/office/powerpoint/2010/main" val="8152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First Java Program for spring boot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28" r="42875" b="57813"/>
          <a:stretch/>
        </p:blipFill>
        <p:spPr>
          <a:xfrm>
            <a:off x="838200" y="1690688"/>
            <a:ext cx="10648112" cy="34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Running the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spring-boot:run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Spring-boot-starter Maven </a:t>
            </a:r>
            <a:r>
              <a:rPr lang="en-US" smtClean="0"/>
              <a:t>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975658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emplates </a:t>
            </a:r>
            <a:r>
              <a:rPr lang="en-US" sz="3200" dirty="0"/>
              <a:t>that contain a collection of all the relevant transitive </a:t>
            </a:r>
            <a:r>
              <a:rPr lang="en-US" sz="3200" dirty="0" smtClean="0"/>
              <a:t>dependencies</a:t>
            </a:r>
          </a:p>
          <a:p>
            <a:r>
              <a:rPr lang="en-US" sz="3200" dirty="0" smtClean="0"/>
              <a:t>Each start is for a </a:t>
            </a:r>
            <a:r>
              <a:rPr lang="en-US" sz="3200" dirty="0"/>
              <a:t>particular functionality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Each starter </a:t>
            </a:r>
            <a:r>
              <a:rPr lang="en-US" sz="3200" dirty="0" smtClean="0"/>
              <a:t>contains a group of dependencies of a particular function. Can check the </a:t>
            </a:r>
            <a:r>
              <a:rPr lang="en-US" sz="3200" dirty="0" err="1" smtClean="0"/>
              <a:t>POM.xml</a:t>
            </a:r>
            <a:endParaRPr lang="en-US" sz="3200" dirty="0" smtClean="0"/>
          </a:p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github.com/spring-projects/spring-boot/tree/master/spring-boot-project/spring-boot-starters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@</a:t>
            </a:r>
            <a:r>
              <a:rPr lang="en-US" b="1" dirty="0" err="1" smtClean="0"/>
              <a:t>SpringBootApplication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299358"/>
            <a:ext cx="10975658" cy="479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Enables </a:t>
            </a:r>
            <a:r>
              <a:rPr lang="en-US" sz="3200" u="sng" dirty="0"/>
              <a:t>the </a:t>
            </a:r>
            <a:r>
              <a:rPr lang="en-US" sz="3200" u="sng" dirty="0" smtClean="0"/>
              <a:t>three features:</a:t>
            </a:r>
          </a:p>
          <a:p>
            <a:pPr marL="0" indent="0">
              <a:buNone/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EnableAutoConfiguration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	</a:t>
            </a:r>
            <a:r>
              <a:rPr lang="en-US" b="1" dirty="0" smtClean="0"/>
              <a:t>T</a:t>
            </a:r>
            <a:r>
              <a:rPr lang="en-US" dirty="0" smtClean="0"/>
              <a:t>ells </a:t>
            </a:r>
            <a:r>
              <a:rPr lang="en-US" dirty="0"/>
              <a:t>Spring Boot to "guess" how you will want to configure Spring, based 	on the jar dependencies that you have added. For example, If HSQLDB is 	on your </a:t>
            </a:r>
            <a:r>
              <a:rPr lang="en-US" dirty="0" err="1"/>
              <a:t>classpath</a:t>
            </a:r>
            <a:r>
              <a:rPr lang="en-US" dirty="0"/>
              <a:t>, and you have not manually configured any database 	connection beans, then Spring will auto-configure an in-memory 	database.</a:t>
            </a:r>
          </a:p>
          <a:p>
            <a:pPr marL="0" indent="0">
              <a:buNone/>
            </a:pPr>
            <a:r>
              <a:rPr lang="en-US" sz="3200" b="1" dirty="0"/>
              <a:t>@</a:t>
            </a:r>
            <a:r>
              <a:rPr lang="en-US" sz="3200" b="1" dirty="0" err="1" smtClean="0"/>
              <a:t>ComponentScan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@</a:t>
            </a:r>
            <a:r>
              <a:rPr lang="en-US" sz="3200" b="1" dirty="0" err="1" smtClean="0"/>
              <a:t>SpringBootConfiguration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 by Spring Boot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../../../../../../../Desktop/Screen%20Shot%202019-09-14%20at%205.07.5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0" y="1753260"/>
            <a:ext cx="10434934" cy="3436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8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034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Automatic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LiveReload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Debug Tunneling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Update and Restart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799"/>
            <a:ext cx="7121838" cy="22741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45361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Details at:</a:t>
            </a:r>
          </a:p>
          <a:p>
            <a:r>
              <a:rPr lang="en-US" dirty="0">
                <a:hlinkClick r:id="rId3"/>
              </a:rPr>
              <a:t>http://docs.spring.io/spring-boot/docs/current/reference/html/using-boot-devtools.html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Spring Tool Suite (</a:t>
            </a:r>
            <a:r>
              <a:rPr lang="en-US" dirty="0" err="1"/>
              <a:t>sts</a:t>
            </a:r>
            <a:r>
              <a:rPr lang="en-US" dirty="0"/>
              <a:t>)</a:t>
            </a:r>
          </a:p>
        </p:txBody>
      </p:sp>
      <p:pic>
        <p:nvPicPr>
          <p:cNvPr id="3074" name="Picture 2" descr="http://jtuts.com/wp-content/uploads/2016/03/spring-tool-suite-projec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99" y="2184957"/>
            <a:ext cx="3316673" cy="36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506022"/>
            <a:ext cx="39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https://spring.io/tools/sts/all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6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starter-web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 smtClean="0"/>
          </a:p>
          <a:p>
            <a:r>
              <a:rPr lang="en-US" dirty="0" smtClean="0"/>
              <a:t>@Mapping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PutMapping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DeleteMapping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11</a:t>
            </a:r>
            <a:endParaRPr lang="en-US" dirty="0"/>
          </a:p>
          <a:p>
            <a:r>
              <a:rPr lang="en-US" dirty="0" smtClean="0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</a:t>
            </a:r>
            <a:r>
              <a:rPr lang="en-US" sz="7200" b="1" dirty="0" err="1" smtClean="0">
                <a:solidFill>
                  <a:srgbClr val="FFFF00"/>
                </a:solidFill>
              </a:rPr>
              <a:t>jdbc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API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56212"/>
            <a:ext cx="4063799" cy="105357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46" y="2146604"/>
            <a:ext cx="6900907" cy="2311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1952" y="5709057"/>
            <a:ext cx="4512197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can @</a:t>
            </a:r>
            <a:r>
              <a:rPr lang="en-US" sz="2400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utowire</a:t>
            </a: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jdbcTemplate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4669190"/>
            <a:ext cx="10147300" cy="952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574473" y="2636322"/>
            <a:ext cx="1021278" cy="451262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starter-data-</a:t>
            </a:r>
            <a:r>
              <a:rPr lang="en-US" sz="7200" b="1" dirty="0" err="1" smtClean="0">
                <a:solidFill>
                  <a:srgbClr val="FFFF00"/>
                </a:solidFill>
              </a:rPr>
              <a:t>jpa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1546266"/>
            <a:ext cx="2980973" cy="11256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5260849"/>
            <a:ext cx="101473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45" y="1546266"/>
            <a:ext cx="6753251" cy="34313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669475" y="2327564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HATEOAS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9229565" cy="1020762"/>
          </a:xfrm>
        </p:spPr>
        <p:txBody>
          <a:bodyPr/>
          <a:lstStyle/>
          <a:p>
            <a:r>
              <a:rPr lang="en-US" dirty="0" smtClean="0"/>
              <a:t>HATEOAS</a:t>
            </a:r>
            <a:br>
              <a:rPr lang="en-US" dirty="0" smtClean="0"/>
            </a:br>
            <a:r>
              <a:rPr lang="en-US" sz="2800" dirty="0" smtClean="0"/>
              <a:t>Hypermedia </a:t>
            </a:r>
            <a:r>
              <a:rPr lang="en-US" sz="2800" dirty="0"/>
              <a:t>As The Engine Of Application State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smtClean="0">
                <a:solidFill>
                  <a:srgbClr val="FFFF00"/>
                </a:solidFill>
              </a:rPr>
              <a:t>Rest Repository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Spring Data REST takes the features of </a:t>
            </a:r>
            <a:endParaRPr lang="en-US" sz="4400" dirty="0" smtClean="0"/>
          </a:p>
          <a:p>
            <a:r>
              <a:rPr lang="en-US" sz="4400" dirty="0" smtClean="0">
                <a:hlinkClick r:id="rId2"/>
              </a:rPr>
              <a:t>Spring </a:t>
            </a:r>
            <a:r>
              <a:rPr lang="en-US" sz="4400" dirty="0">
                <a:hlinkClick r:id="rId2"/>
              </a:rPr>
              <a:t>HATEOAS</a:t>
            </a:r>
            <a:r>
              <a:rPr lang="en-US" sz="4400" dirty="0"/>
              <a:t> and </a:t>
            </a:r>
            <a:endParaRPr lang="en-US" sz="4400" dirty="0" smtClean="0"/>
          </a:p>
          <a:p>
            <a:r>
              <a:rPr lang="en-US" sz="4400" dirty="0" smtClean="0">
                <a:hlinkClick r:id="rId3"/>
              </a:rPr>
              <a:t>Spring </a:t>
            </a:r>
            <a:r>
              <a:rPr lang="en-US" sz="4400" dirty="0">
                <a:hlinkClick r:id="rId3"/>
              </a:rPr>
              <a:t>Data JPA</a:t>
            </a:r>
            <a:r>
              <a:rPr lang="en-US" sz="4400" dirty="0"/>
              <a:t> 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and automatically </a:t>
            </a:r>
            <a:r>
              <a:rPr lang="en-US" sz="4400" dirty="0"/>
              <a:t>combines them </a:t>
            </a:r>
            <a:r>
              <a:rPr lang="en-US" sz="4400" dirty="0" smtClean="0"/>
              <a:t>together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 +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" y="1583293"/>
            <a:ext cx="2481521" cy="11124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78" y="1337622"/>
            <a:ext cx="7247622" cy="19993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89692" y="2006931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171" y="4095228"/>
            <a:ext cx="4755404" cy="14219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Things to do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Driver dependency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the required repositories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the URL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6" y="2196935"/>
            <a:ext cx="9595262" cy="239881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In-memory database in Spring Boot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367" y="1953367"/>
            <a:ext cx="10515600" cy="423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Develop a small application </a:t>
            </a:r>
          </a:p>
          <a:p>
            <a:r>
              <a:rPr lang="en-IN" dirty="0" smtClean="0"/>
              <a:t>Is a rest controller</a:t>
            </a:r>
          </a:p>
          <a:p>
            <a:r>
              <a:rPr lang="en-IN" dirty="0" smtClean="0"/>
              <a:t>Deployable in an app server such as Tomcat Server</a:t>
            </a:r>
          </a:p>
          <a:p>
            <a:r>
              <a:rPr lang="en-IN" dirty="0" smtClean="0"/>
              <a:t>Use Spring Rest Controller, Spring Data JPA, Hibernate</a:t>
            </a:r>
          </a:p>
          <a:p>
            <a:r>
              <a:rPr lang="en-IN" dirty="0" smtClean="0"/>
              <a:t>DB MySQL DB, has to read &amp; write employee data from and to the DB</a:t>
            </a:r>
          </a:p>
          <a:p>
            <a:r>
              <a:rPr lang="en-IN" dirty="0" smtClean="0"/>
              <a:t>Either WAR or JAR which is deployable.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2555" y="1255796"/>
            <a:ext cx="5838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>
                <a:solidFill>
                  <a:srgbClr val="002060"/>
                </a:solidFill>
              </a:rPr>
              <a:t>A task for you – time 15 minutes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execute </a:t>
            </a:r>
            <a:r>
              <a:rPr lang="en-US" dirty="0" err="1" smtClean="0"/>
              <a:t>sql</a:t>
            </a:r>
            <a:r>
              <a:rPr lang="en-US" dirty="0" smtClean="0"/>
              <a:t> scripts: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455225"/>
            <a:ext cx="10975658" cy="113359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 SQL files in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/main/resources</a:t>
            </a:r>
          </a:p>
          <a:p>
            <a:pPr lvl="1"/>
            <a:r>
              <a:rPr lang="en-US" sz="2400" b="1" dirty="0" err="1" smtClean="0"/>
              <a:t>schema.sql</a:t>
            </a:r>
            <a:endParaRPr lang="en-US" sz="2400" b="1" dirty="0" smtClean="0"/>
          </a:p>
          <a:p>
            <a:pPr lvl="1"/>
            <a:r>
              <a:rPr lang="en-US" sz="2400" b="1" dirty="0" err="1" smtClean="0"/>
              <a:t>data.sql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3055943"/>
            <a:ext cx="4181929" cy="1438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4461323"/>
            <a:ext cx="7516897" cy="14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with H2 DB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7" y="1513113"/>
            <a:ext cx="9636396" cy="45945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mr-IN" dirty="0" smtClean="0"/>
              <a:t>–</a:t>
            </a:r>
            <a:r>
              <a:rPr lang="en-US" dirty="0" smtClean="0"/>
              <a:t> to access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1" y="1662710"/>
            <a:ext cx="8788400" cy="368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H2 Console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http://localhost:8080/h2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9" y="1513114"/>
            <a:ext cx="5638800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login in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21556"/>
            <a:ext cx="10965473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95699"/>
            <a:ext cx="9595262" cy="111628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Spring Web (MVC)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76910"/>
            <a:ext cx="2049032" cy="6962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18" y="1282490"/>
            <a:ext cx="7696200" cy="1193800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580984" y="1825046"/>
            <a:ext cx="459099" cy="1563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1952" y="3034476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org.apache.tomcat.embed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tomcat-embed-jasper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634" y="2676649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support for JSP’s,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add tomcat-embed-jasper dependency manually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634" y="4338670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, add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dependency manually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952" y="4705291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javax.servlet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jstl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application.properties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2032659"/>
            <a:ext cx="6248400" cy="106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952" y="1536093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Configure the Spring MVC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path to store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2379554"/>
            <a:ext cx="10975658" cy="14167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b="1" i="1" dirty="0" smtClean="0">
                <a:solidFill>
                  <a:srgbClr val="FF0000"/>
                </a:solidFill>
              </a:rPr>
              <a:t>main</a:t>
            </a:r>
          </a:p>
          <a:p>
            <a:pPr lvl="1"/>
            <a:r>
              <a:rPr lang="en-US" sz="2800" b="1" dirty="0" err="1"/>
              <a:t>s</a:t>
            </a:r>
            <a:r>
              <a:rPr lang="en-US" sz="2800" b="1" dirty="0" err="1" smtClean="0"/>
              <a:t>rc</a:t>
            </a:r>
            <a:r>
              <a:rPr lang="en-US" sz="2800" b="1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/WEB-INF/pages</a:t>
            </a:r>
          </a:p>
          <a:p>
            <a:r>
              <a:rPr lang="en-US" dirty="0" smtClean="0"/>
              <a:t>Place all your .</a:t>
            </a:r>
            <a:r>
              <a:rPr lang="en-US" dirty="0" err="1" smtClean="0"/>
              <a:t>jsp</a:t>
            </a:r>
            <a:r>
              <a:rPr lang="en-US" dirty="0" smtClean="0"/>
              <a:t> files here in the pages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170" y="1407334"/>
            <a:ext cx="11166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Create the directory path (as mentioned)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to store the </a:t>
            </a:r>
            <a:r>
              <a:rPr lang="en-US" sz="2000" b="1" dirty="0" err="1" smtClean="0">
                <a:solidFill>
                  <a:srgbClr val="C00000"/>
                </a:solidFill>
                <a:latin typeface="merriweather" charset="0"/>
              </a:rPr>
              <a:t>jsp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 pages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that matches the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application.properties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cofiguration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.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14905" y="3796313"/>
            <a:ext cx="4003010" cy="2429496"/>
            <a:chOff x="1238656" y="3971305"/>
            <a:chExt cx="4003010" cy="24294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56" y="3971305"/>
              <a:ext cx="4003010" cy="197823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213211" y="5930811"/>
              <a:ext cx="8080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merriweather" charset="0"/>
                </a:rPr>
                <a:t>*.</a:t>
              </a:r>
              <a:r>
                <a:rPr lang="en-US" sz="2000" b="1" dirty="0" err="1" smtClean="0">
                  <a:solidFill>
                    <a:srgbClr val="C00000"/>
                  </a:solidFill>
                  <a:latin typeface="merriweather" charset="0"/>
                </a:rPr>
                <a:t>jsp</a:t>
              </a:r>
              <a:endParaRPr lang="en-US" sz="2000" dirty="0">
                <a:solidFill>
                  <a:srgbClr val="C00000"/>
                </a:solidFill>
                <a:latin typeface="merriweather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71295" y="5930811"/>
              <a:ext cx="883832" cy="469990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accent5">
                  <a:lumMod val="7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70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489364"/>
            <a:ext cx="10975658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List out the challenges you have faced while setting up the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Download and set up </a:t>
            </a:r>
            <a:r>
              <a:rPr lang="en-IN" dirty="0" smtClean="0"/>
              <a:t>an app </a:t>
            </a:r>
            <a:r>
              <a:rPr lang="en-IN" dirty="0"/>
              <a:t>server (e.g. Tomcat)</a:t>
            </a:r>
          </a:p>
          <a:p>
            <a:pPr marL="514350" indent="-514350">
              <a:buAutoNum type="arabicParenR"/>
            </a:pPr>
            <a:r>
              <a:rPr lang="en-IN" dirty="0"/>
              <a:t>Download and install a DB</a:t>
            </a:r>
          </a:p>
          <a:p>
            <a:pPr marL="514350" indent="-514350">
              <a:buAutoNum type="arabicParenR"/>
            </a:pPr>
            <a:r>
              <a:rPr lang="en-IN" dirty="0" smtClean="0"/>
              <a:t>Get all required </a:t>
            </a:r>
            <a:r>
              <a:rPr lang="en-IN" dirty="0"/>
              <a:t>Spring </a:t>
            </a:r>
            <a:r>
              <a:rPr lang="en-IN" dirty="0" smtClean="0"/>
              <a:t>jars, importantly they all should </a:t>
            </a:r>
            <a:r>
              <a:rPr lang="en-IN" sz="2600" b="1" dirty="0" smtClean="0"/>
              <a:t>compatible</a:t>
            </a:r>
            <a:r>
              <a:rPr lang="en-IN" dirty="0" smtClean="0"/>
              <a:t> with each other</a:t>
            </a:r>
            <a:endParaRPr lang="en-IN" dirty="0"/>
          </a:p>
          <a:p>
            <a:pPr marL="788670" lvl="1" indent="-514350">
              <a:buAutoNum type="arabicParenR"/>
            </a:pPr>
            <a:r>
              <a:rPr lang="en-IN" dirty="0" smtClean="0"/>
              <a:t>Download the jars for Spring</a:t>
            </a:r>
          </a:p>
          <a:p>
            <a:pPr marL="788670" lvl="1" indent="-514350">
              <a:buAutoNum type="arabicParenR"/>
            </a:pPr>
            <a:r>
              <a:rPr lang="en-IN" dirty="0" smtClean="0"/>
              <a:t>Download </a:t>
            </a:r>
            <a:r>
              <a:rPr lang="en-IN" dirty="0"/>
              <a:t>Hibernate jar compatible with the Spring version</a:t>
            </a:r>
          </a:p>
          <a:p>
            <a:pPr marL="788670" lvl="1" indent="-514350">
              <a:buAutoNum type="arabicParenR"/>
            </a:pPr>
            <a:r>
              <a:rPr lang="en-IN" dirty="0"/>
              <a:t>Download jar for MySQL driver </a:t>
            </a:r>
          </a:p>
          <a:p>
            <a:pPr marL="514350" indent="-514350">
              <a:buAutoNum type="arabicParenR"/>
            </a:pPr>
            <a:r>
              <a:rPr lang="en-IN" dirty="0"/>
              <a:t>Setting up web.xml to use spring MVC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Anything I left </a:t>
            </a:r>
            <a:r>
              <a:rPr lang="en-US" dirty="0" smtClean="0"/>
              <a:t>?????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8170" y="332509"/>
            <a:ext cx="10515600" cy="8831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Why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Provides a radically faster and widely accessible ‘getting started’ experience for all Spring development</a:t>
            </a:r>
          </a:p>
          <a:p>
            <a:r>
              <a:rPr lang="en-US" dirty="0"/>
              <a:t>No clumsy XML Configuration by developers</a:t>
            </a:r>
          </a:p>
          <a:p>
            <a:r>
              <a:rPr lang="en-IN" dirty="0"/>
              <a:t>Provide opinionated ‘starter’ POMs to simplify your Maven configuration</a:t>
            </a:r>
            <a:endParaRPr lang="en-US" dirty="0"/>
          </a:p>
          <a:p>
            <a:r>
              <a:rPr lang="en-US" dirty="0"/>
              <a:t>Uses project management tool such as MAVEN or GRADLE</a:t>
            </a:r>
          </a:p>
          <a:p>
            <a:r>
              <a:rPr lang="en-US" dirty="0"/>
              <a:t>Helps fast development and production ready code</a:t>
            </a:r>
          </a:p>
          <a:p>
            <a:r>
              <a:rPr lang="en-IN" dirty="0"/>
              <a:t>Embed Tomcat, Jetty or Undertow directly (no need to deploy WAR files)</a:t>
            </a:r>
          </a:p>
          <a:p>
            <a:r>
              <a:rPr lang="en-IN" dirty="0"/>
              <a:t>In memory DB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http://docs.spring.io/spring-boot/docs/current/reference/html/index.html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9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hlinkClick r:id="rId2"/>
              </a:rPr>
              <a:t>http://start.spring.io</a:t>
            </a:r>
            <a:r>
              <a:rPr lang="en-US" dirty="0"/>
              <a:t> – a good starting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869" r="4676" b="6195"/>
          <a:stretch/>
        </p:blipFill>
        <p:spPr>
          <a:xfrm>
            <a:off x="1403350" y="1690688"/>
            <a:ext cx="93853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Folder Structure to be followed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960" r="32933" b="43829"/>
          <a:stretch/>
        </p:blipFill>
        <p:spPr>
          <a:xfrm>
            <a:off x="838200" y="1586809"/>
            <a:ext cx="10221097" cy="44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Understanding pom.xml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840" r="17866" b="15979"/>
          <a:stretch/>
        </p:blipFill>
        <p:spPr>
          <a:xfrm>
            <a:off x="890980" y="1435100"/>
            <a:ext cx="10117826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789</Words>
  <Application>Microsoft Macintosh PowerPoint</Application>
  <PresentationFormat>Widescreen</PresentationFormat>
  <Paragraphs>173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Calibri</vt:lpstr>
      <vt:lpstr>Calibri Light</vt:lpstr>
      <vt:lpstr>Consolas</vt:lpstr>
      <vt:lpstr>Corbel</vt:lpstr>
      <vt:lpstr>Menlo</vt:lpstr>
      <vt:lpstr>merriweather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Before we start</vt:lpstr>
      <vt:lpstr>Before we start</vt:lpstr>
      <vt:lpstr>Why Spring Boot</vt:lpstr>
      <vt:lpstr>Documentation</vt:lpstr>
      <vt:lpstr>http://start.spring.io – a good starting point</vt:lpstr>
      <vt:lpstr>Folder Structure to be followed</vt:lpstr>
      <vt:lpstr>Understanding pom.xml</vt:lpstr>
      <vt:lpstr>Spring-boot-starter-parent</vt:lpstr>
      <vt:lpstr>First Java Program for spring boot</vt:lpstr>
      <vt:lpstr>Running the application </vt:lpstr>
      <vt:lpstr>Spring-boot-starter Maven Templates</vt:lpstr>
      <vt:lpstr>@SpringBootApplication</vt:lpstr>
      <vt:lpstr>Beans by Spring Boot</vt:lpstr>
      <vt:lpstr>Devtools</vt:lpstr>
      <vt:lpstr>Spring Tool Suite (sts)</vt:lpstr>
      <vt:lpstr>starter-web</vt:lpstr>
      <vt:lpstr>Rest Controller</vt:lpstr>
      <vt:lpstr>starter-jdbc</vt:lpstr>
      <vt:lpstr>JDBC API</vt:lpstr>
      <vt:lpstr>starter-data-jpa</vt:lpstr>
      <vt:lpstr>Spring Data JPA</vt:lpstr>
      <vt:lpstr>HATEOAS</vt:lpstr>
      <vt:lpstr>HATEOAS Hypermedia As The Engine Of Application State</vt:lpstr>
      <vt:lpstr>Rest Repository</vt:lpstr>
      <vt:lpstr>Spring Data REST</vt:lpstr>
      <vt:lpstr>Spring Data Rest + JPA</vt:lpstr>
      <vt:lpstr>In-memory database in Spring Boot</vt:lpstr>
      <vt:lpstr>Auto execute sql scripts:</vt:lpstr>
      <vt:lpstr>Dao with H2 DB</vt:lpstr>
      <vt:lpstr>Optional – to access H2 Console</vt:lpstr>
      <vt:lpstr>Access H2 Console http://localhost:8080/h2 </vt:lpstr>
      <vt:lpstr>After login in H2 Console</vt:lpstr>
      <vt:lpstr>Spring Web (MVC)</vt:lpstr>
      <vt:lpstr>PowerPoint Presentation</vt:lpstr>
      <vt:lpstr>In application.properties</vt:lpstr>
      <vt:lpstr>Directory path to store JSP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219</cp:revision>
  <dcterms:created xsi:type="dcterms:W3CDTF">2017-09-20T09:35:00Z</dcterms:created>
  <dcterms:modified xsi:type="dcterms:W3CDTF">2019-09-15T09:24:17Z</dcterms:modified>
</cp:coreProperties>
</file>