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9"/>
  </p:notesMasterIdLst>
  <p:sldIdLst>
    <p:sldId id="322" r:id="rId3"/>
    <p:sldId id="293" r:id="rId4"/>
    <p:sldId id="358" r:id="rId5"/>
    <p:sldId id="360" r:id="rId6"/>
    <p:sldId id="359" r:id="rId7"/>
    <p:sldId id="34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925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224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9FA583-ADAD-424D-8BB2-9CB2BEE8543F}" type="datetimeFigureOut">
              <a:rPr lang="en-US" smtClean="0"/>
              <a:t>9/29/19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959452-8B6A-45A7-A618-D533849BD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212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46E756-82CE-4F08-B32C-3938893351C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9624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966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298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022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" y="0"/>
            <a:ext cx="12192000" cy="3886200"/>
          </a:xfrm>
          <a:prstGeom prst="rect">
            <a:avLst/>
          </a:prstGeom>
          <a:solidFill>
            <a:srgbClr val="033364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382" y="3352800"/>
            <a:ext cx="3201234" cy="965200"/>
          </a:xfrm>
          <a:prstGeom prst="rect">
            <a:avLst/>
          </a:prstGeom>
          <a:ln w="76200">
            <a:solidFill>
              <a:schemeClr val="bg1"/>
            </a:solidFill>
          </a:ln>
        </p:spPr>
      </p:pic>
      <p:sp>
        <p:nvSpPr>
          <p:cNvPr id="6" name="TextBox 5"/>
          <p:cNvSpPr txBox="1"/>
          <p:nvPr userDrawn="1"/>
        </p:nvSpPr>
        <p:spPr>
          <a:xfrm>
            <a:off x="2018237" y="5029201"/>
            <a:ext cx="8155524" cy="11182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Search Engine Optimization</a:t>
            </a:r>
          </a:p>
          <a:p>
            <a:pPr marL="0" marR="0" lvl="0" indent="0" algn="ctr" defTabSz="914400" rtl="0" eaLnBrk="1" fontAlgn="auto" latinLnBrk="0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Training For Serious Beginners</a:t>
            </a:r>
          </a:p>
        </p:txBody>
      </p:sp>
    </p:spTree>
    <p:extLst>
      <p:ext uri="{BB962C8B-B14F-4D97-AF65-F5344CB8AC3E}">
        <p14:creationId xmlns:p14="http://schemas.microsoft.com/office/powerpoint/2010/main" val="29572923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b Title">
    <p:bg>
      <p:bgPr>
        <a:solidFill>
          <a:srgbClr val="0333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1521220" y="3886200"/>
            <a:ext cx="9146381" cy="0"/>
          </a:xfrm>
          <a:prstGeom prst="line">
            <a:avLst/>
          </a:prstGeom>
          <a:ln w="25400">
            <a:solidFill>
              <a:srgbClr val="39CCD3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1503860" y="2590800"/>
            <a:ext cx="9146382" cy="1066800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32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3pPr marL="576072" indent="0" algn="ctr">
              <a:buFontTx/>
              <a:buNone/>
              <a:defRPr sz="44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3260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952" y="122238"/>
            <a:ext cx="8689061" cy="1020762"/>
          </a:xfrm>
        </p:spPr>
        <p:txBody>
          <a:bodyPr/>
          <a:lstStyle>
            <a:lvl1pPr>
              <a:defRPr>
                <a:solidFill>
                  <a:srgbClr val="033364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170" y="1905000"/>
            <a:ext cx="10975658" cy="4267200"/>
          </a:xfrm>
        </p:spPr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5035" y="6400801"/>
            <a:ext cx="1244183" cy="276226"/>
          </a:xfrm>
        </p:spPr>
        <p:txBody>
          <a:bodyPr/>
          <a:lstStyle>
            <a:lvl1pPr>
              <a:defRPr sz="11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E4FA26-AFE5-4938-B2CB-8DD34C9BACE3}" type="datetime1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9/29/19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8172" y="6367312"/>
            <a:ext cx="6326246" cy="276226"/>
          </a:xfrm>
        </p:spPr>
        <p:txBody>
          <a:bodyPr/>
          <a:lstStyle>
            <a:lvl1pPr>
              <a:defRPr lang="en-US" b="0" i="0" smtClean="0">
                <a:effectLst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14353" y="6400801"/>
            <a:ext cx="1143300" cy="276226"/>
          </a:xfrm>
        </p:spPr>
        <p:txBody>
          <a:bodyPr/>
          <a:lstStyle>
            <a:lvl1pPr>
              <a:defRPr sz="11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777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0" y="1905000"/>
            <a:ext cx="9146382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10" y="5102526"/>
            <a:ext cx="9146381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3560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950" y="152400"/>
            <a:ext cx="9146380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810" y="1905000"/>
            <a:ext cx="4420750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8442" y="1905000"/>
            <a:ext cx="442074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03F606-BB02-4159-81AD-4E0D3C1D5D01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9/29/19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8055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950" y="152400"/>
            <a:ext cx="9146380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10" y="1905000"/>
            <a:ext cx="441770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810" y="2819400"/>
            <a:ext cx="441770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1488" y="1905000"/>
            <a:ext cx="441770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1488" y="2819400"/>
            <a:ext cx="441770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05C452-FA59-4572-8EAE-07B8B2D7B783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9/29/19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1385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68732D-336D-4C34-88AB-D6BFEC6D327D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9/29/19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076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B8176F-CD38-4655-A963-5102624814A8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9/29/19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5565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9185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frame"/>
          <p:cNvGrpSpPr/>
          <p:nvPr/>
        </p:nvGrpSpPr>
        <p:grpSpPr bwMode="invGray">
          <a:xfrm>
            <a:off x="4418990" y="1630822"/>
            <a:ext cx="6292667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40064"/>
                <a:ext cx="5294376" cy="51698"/>
                <a:chOff x="1522413" y="1516937"/>
                <a:chExt cx="10569575" cy="60315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574" y="2756713"/>
                <a:ext cx="4114800" cy="34466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40068"/>
                <a:ext cx="5294376" cy="51699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574" y="2756713"/>
                <a:ext cx="4114800" cy="34466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1" y="274638"/>
            <a:ext cx="9146380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1249" y="1905000"/>
            <a:ext cx="5670757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809" y="3429000"/>
            <a:ext cx="2743915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6" name="Date Placeholder 3"/>
          <p:cNvSpPr>
            <a:spLocks noGrp="1"/>
          </p:cNvSpPr>
          <p:nvPr>
            <p:ph type="dt" sz="half" idx="10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FE4F9E-2841-46FB-9F45-CEF67C86C6DC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9/29/19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26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6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315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frame"/>
          <p:cNvGrpSpPr/>
          <p:nvPr/>
        </p:nvGrpSpPr>
        <p:grpSpPr bwMode="invGray">
          <a:xfrm flipH="1">
            <a:off x="1447877" y="1630822"/>
            <a:ext cx="6292667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40068"/>
                <a:ext cx="5294376" cy="51699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574" y="2756713"/>
                <a:ext cx="4114800" cy="34466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40068"/>
                <a:ext cx="5294376" cy="51699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574" y="2756713"/>
                <a:ext cx="4114800" cy="34466"/>
                <a:chOff x="1522413" y="1516937"/>
                <a:chExt cx="10569575" cy="60316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 userDrawn="1"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1" y="274638"/>
            <a:ext cx="9146380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46293" y="1884311"/>
            <a:ext cx="5670757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8018" y="3411748"/>
            <a:ext cx="2743915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7" name="Date Placeholder 3"/>
          <p:cNvSpPr>
            <a:spLocks noGrp="1"/>
          </p:cNvSpPr>
          <p:nvPr>
            <p:ph type="dt" sz="half" idx="10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2743E5-ABF4-4B42-8695-426971B8FFA4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9/29/19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30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30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3826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05AE20-3955-41FB-AC55-1338D8BB8698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9/29/19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3518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4311" y="274640"/>
            <a:ext cx="1371957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171" y="277814"/>
            <a:ext cx="9146383" cy="5898573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AD7E21-1E3F-4B28-8FCF-FCE88A166054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9/29/19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9672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lvl="0"/>
            <a:endParaRPr lang="en-IN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4AA578-3215-439E-8462-A14DF0EC539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51638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FF6493-AC32-4895-8FA0-B66B2D5A6B4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7253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838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289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9/29/19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729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9/29/19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747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9/29/19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623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010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9BF0-06F3-41EF-BD81-7B569EDFE95A}" type="datetimeFigureOut">
              <a:rPr lang="en-US" smtClean="0"/>
              <a:t>9/29/19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28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5.xml"/><Relationship Id="rId15" Type="http://schemas.openxmlformats.org/officeDocument/2006/relationships/theme" Target="../theme/theme2.xml"/><Relationship Id="rId16" Type="http://schemas.openxmlformats.org/officeDocument/2006/relationships/image" Target="../media/image2.jp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79BF0-06F3-41EF-BD81-7B569EDFE95A}" type="datetimeFigureOut">
              <a:rPr lang="en-US" smtClean="0"/>
              <a:t>9/29/19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FE327-116C-45F0-B323-6D7FC53E0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726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951" y="122238"/>
            <a:ext cx="8740042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173" y="1600200"/>
            <a:ext cx="10975658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49901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3F975B-8B47-438F-AD69-C6A73EC38812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9/29/19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73" y="6415086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100" b="0" i="0" smtClean="0"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2659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8173" y="1219200"/>
            <a:ext cx="10975658" cy="0"/>
          </a:xfrm>
          <a:prstGeom prst="line">
            <a:avLst/>
          </a:prstGeom>
          <a:ln w="25400">
            <a:solidFill>
              <a:srgbClr val="39CCD3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4554" y="562430"/>
            <a:ext cx="1829276" cy="551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229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rgbClr val="033364"/>
          </a:solidFill>
          <a:latin typeface="Segoe UI Semibold" panose="020B0702040204020203" pitchFamily="34" charset="0"/>
          <a:ea typeface="+mj-ea"/>
          <a:cs typeface="Segoe UI Semibold" panose="020B0702040204020203" pitchFamily="34" charset="0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rgbClr val="002D40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rgbClr val="002D40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rgbClr val="002D40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rgbClr val="002D40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rgbClr val="002D40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hyperlink" Target="mailto:skkar.2k2@gmail.com" TargetMode="External"/><Relationship Id="rId5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hyperlink" Target="mailto:skkar.2k2@gmail.com" TargetMode="External"/><Relationship Id="rId3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0" y="0"/>
          <a:ext cx="12192000" cy="3789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xmlns="" val="4229878926"/>
                    </a:ext>
                  </a:extLst>
                </a:gridCol>
              </a:tblGrid>
              <a:tr h="3789947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1280" marR="81280" marT="40640" marB="40640"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84553926"/>
                  </a:ext>
                </a:extLst>
              </a:tr>
            </a:tbl>
          </a:graphicData>
        </a:graphic>
      </p:graphicFrame>
      <p:pic>
        <p:nvPicPr>
          <p:cNvPr id="12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600" y="3272589"/>
            <a:ext cx="2844800" cy="974558"/>
          </a:xfrm>
        </p:spPr>
      </p:pic>
      <p:sp>
        <p:nvSpPr>
          <p:cNvPr id="6" name="TextBox 5"/>
          <p:cNvSpPr txBox="1"/>
          <p:nvPr/>
        </p:nvSpPr>
        <p:spPr>
          <a:xfrm>
            <a:off x="8657611" y="4639915"/>
            <a:ext cx="3163174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chemeClr val="accent6">
                    <a:lumMod val="75000"/>
                  </a:schemeClr>
                </a:solidFill>
              </a:rPr>
              <a:t>Santosh Kumar Kar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endParaRPr lang="en-IN" sz="16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IN" sz="2400" dirty="0">
                <a:solidFill>
                  <a:schemeClr val="accent6">
                    <a:lumMod val="75000"/>
                  </a:schemeClr>
                </a:solidFill>
                <a:hlinkClick r:id="rId4"/>
              </a:rPr>
              <a:t>skkar.2k2@gmail.com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@ 2015 Learntek. All Rights Reserved.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E327-116C-45F0-B323-6D7FC53E0DB1}" type="slidenum">
              <a:rPr lang="en-US" smtClean="0"/>
              <a:t>1</a:t>
            </a:fld>
            <a:endParaRPr lang="en-US"/>
          </a:p>
        </p:txBody>
      </p:sp>
      <p:pic>
        <p:nvPicPr>
          <p:cNvPr id="8" name="Picture 4" descr="http://www.shristitechlabs.com/wp-content/uploads/2015/12/spring-boot-3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3" y="8966"/>
            <a:ext cx="3789947" cy="3756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953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CHAPTER – </a:t>
            </a:r>
            <a:r>
              <a:rPr lang="en-US" dirty="0" smtClean="0"/>
              <a:t>8</a:t>
            </a:r>
            <a:endParaRPr lang="en-US" dirty="0"/>
          </a:p>
          <a:p>
            <a:r>
              <a:rPr lang="en-US" dirty="0" smtClean="0"/>
              <a:t>Spring Boot </a:t>
            </a:r>
            <a:r>
              <a:rPr lang="mr-IN" dirty="0" smtClean="0"/>
              <a:t>–</a:t>
            </a:r>
            <a:r>
              <a:rPr lang="en-US" dirty="0" smtClean="0"/>
              <a:t> Web MVC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041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52" y="1476910"/>
            <a:ext cx="2049032" cy="696273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Learntek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318" y="1282490"/>
            <a:ext cx="7696200" cy="1193800"/>
          </a:xfrm>
          <a:prstGeom prst="rect">
            <a:avLst/>
          </a:prstGeom>
          <a:ln>
            <a:solidFill>
              <a:schemeClr val="bg2"/>
            </a:solidFill>
          </a:ln>
        </p:spPr>
      </p:pic>
      <p:cxnSp>
        <p:nvCxnSpPr>
          <p:cNvPr id="8" name="Straight Arrow Connector 7"/>
          <p:cNvCxnSpPr/>
          <p:nvPr/>
        </p:nvCxnSpPr>
        <p:spPr>
          <a:xfrm flipV="1">
            <a:off x="2580984" y="1825046"/>
            <a:ext cx="459099" cy="15630"/>
          </a:xfrm>
          <a:prstGeom prst="straightConnector1">
            <a:avLst/>
          </a:prstGeom>
          <a:ln w="57150">
            <a:solidFill>
              <a:srgbClr val="C0000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31952" y="3034476"/>
            <a:ext cx="7279574" cy="1200329"/>
          </a:xfrm>
          <a:prstGeom prst="rect">
            <a:avLst/>
          </a:prstGeom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80"/>
                </a:solidFill>
                <a:latin typeface="Menlo" charset="0"/>
              </a:rPr>
              <a:t>&lt;</a:t>
            </a:r>
            <a:r>
              <a:rPr lang="en-US" dirty="0">
                <a:solidFill>
                  <a:srgbClr val="3F7F7F"/>
                </a:solidFill>
                <a:latin typeface="Menlo" charset="0"/>
              </a:rPr>
              <a:t>dependency</a:t>
            </a:r>
            <a:r>
              <a:rPr lang="en-US" dirty="0">
                <a:solidFill>
                  <a:srgbClr val="008080"/>
                </a:solidFill>
                <a:latin typeface="Menlo" charset="0"/>
              </a:rPr>
              <a:t>&gt;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dirty="0" smtClean="0">
                <a:solidFill>
                  <a:srgbClr val="008080"/>
                </a:solidFill>
                <a:latin typeface="Menlo" charset="0"/>
              </a:rPr>
              <a:t>&lt;</a:t>
            </a:r>
            <a:r>
              <a:rPr lang="en-US" dirty="0" err="1">
                <a:solidFill>
                  <a:srgbClr val="3F7F7F"/>
                </a:solidFill>
                <a:latin typeface="Menlo" charset="0"/>
              </a:rPr>
              <a:t>groupId</a:t>
            </a:r>
            <a:r>
              <a:rPr lang="en-US" dirty="0">
                <a:solidFill>
                  <a:srgbClr val="008080"/>
                </a:solidFill>
                <a:latin typeface="Menlo" charset="0"/>
              </a:rPr>
              <a:t>&gt;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org.apache.tomcat.embed</a:t>
            </a:r>
            <a:r>
              <a:rPr lang="en-US" dirty="0">
                <a:solidFill>
                  <a:srgbClr val="008080"/>
                </a:solidFill>
                <a:latin typeface="Menlo" charset="0"/>
              </a:rPr>
              <a:t>&lt;/</a:t>
            </a:r>
            <a:r>
              <a:rPr lang="en-US" dirty="0" err="1">
                <a:solidFill>
                  <a:srgbClr val="3F7F7F"/>
                </a:solidFill>
                <a:latin typeface="Menlo" charset="0"/>
              </a:rPr>
              <a:t>groupId</a:t>
            </a:r>
            <a:r>
              <a:rPr lang="en-US" dirty="0">
                <a:solidFill>
                  <a:srgbClr val="008080"/>
                </a:solidFill>
                <a:latin typeface="Menlo" charset="0"/>
              </a:rPr>
              <a:t>&gt;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dirty="0" smtClean="0">
                <a:solidFill>
                  <a:srgbClr val="008080"/>
                </a:solidFill>
                <a:latin typeface="Menlo" charset="0"/>
              </a:rPr>
              <a:t>&lt;</a:t>
            </a:r>
            <a:r>
              <a:rPr lang="en-US" dirty="0" err="1">
                <a:solidFill>
                  <a:srgbClr val="3F7F7F"/>
                </a:solidFill>
                <a:latin typeface="Menlo" charset="0"/>
              </a:rPr>
              <a:t>artifactId</a:t>
            </a:r>
            <a:r>
              <a:rPr lang="en-US" dirty="0">
                <a:solidFill>
                  <a:srgbClr val="008080"/>
                </a:solidFill>
                <a:latin typeface="Menlo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tomcat-embed-jasper</a:t>
            </a:r>
            <a:r>
              <a:rPr lang="en-US" dirty="0">
                <a:solidFill>
                  <a:srgbClr val="008080"/>
                </a:solidFill>
                <a:latin typeface="Menlo" charset="0"/>
              </a:rPr>
              <a:t>&lt;/</a:t>
            </a:r>
            <a:r>
              <a:rPr lang="en-US" dirty="0" err="1">
                <a:solidFill>
                  <a:srgbClr val="3F7F7F"/>
                </a:solidFill>
                <a:latin typeface="Menlo" charset="0"/>
              </a:rPr>
              <a:t>artifactId</a:t>
            </a:r>
            <a:r>
              <a:rPr lang="en-US" dirty="0" smtClean="0">
                <a:solidFill>
                  <a:srgbClr val="008080"/>
                </a:solidFill>
                <a:latin typeface="Menlo" charset="0"/>
              </a:rPr>
              <a:t>&gt;</a:t>
            </a:r>
            <a:endParaRPr lang="en-US" dirty="0">
              <a:solidFill>
                <a:srgbClr val="008080"/>
              </a:solidFill>
              <a:latin typeface="Menlo" charset="0"/>
            </a:endParaRPr>
          </a:p>
          <a:p>
            <a:r>
              <a:rPr lang="en-US" dirty="0" smtClean="0">
                <a:solidFill>
                  <a:srgbClr val="008080"/>
                </a:solidFill>
                <a:latin typeface="Menlo" charset="0"/>
              </a:rPr>
              <a:t>&lt;/</a:t>
            </a:r>
            <a:r>
              <a:rPr lang="en-US" dirty="0">
                <a:solidFill>
                  <a:srgbClr val="3F7F7F"/>
                </a:solidFill>
                <a:latin typeface="Menlo" charset="0"/>
              </a:rPr>
              <a:t>dependency</a:t>
            </a:r>
            <a:r>
              <a:rPr lang="en-US" dirty="0">
                <a:solidFill>
                  <a:srgbClr val="008080"/>
                </a:solidFill>
                <a:latin typeface="Menlo" charset="0"/>
              </a:rPr>
              <a:t>&gt;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30634" y="2676649"/>
            <a:ext cx="111666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merriweather" charset="0"/>
              </a:rPr>
              <a:t>To enable support for JSP’s, </a:t>
            </a:r>
            <a:r>
              <a:rPr lang="en-US" sz="2000" dirty="0" smtClean="0">
                <a:solidFill>
                  <a:srgbClr val="C00000"/>
                </a:solidFill>
                <a:latin typeface="merriweather" charset="0"/>
              </a:rPr>
              <a:t>add tomcat-embed-jasper dependency manually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30634" y="4338670"/>
            <a:ext cx="111666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merriweather" charset="0"/>
              </a:rPr>
              <a:t>To enable </a:t>
            </a:r>
            <a:r>
              <a:rPr lang="en-US" sz="2000" b="1" dirty="0" smtClean="0">
                <a:solidFill>
                  <a:srgbClr val="C00000"/>
                </a:solidFill>
                <a:latin typeface="merriweather" charset="0"/>
              </a:rPr>
              <a:t>JSTL</a:t>
            </a:r>
            <a:r>
              <a:rPr lang="en-US" sz="2000" dirty="0" smtClean="0">
                <a:solidFill>
                  <a:srgbClr val="C00000"/>
                </a:solidFill>
                <a:latin typeface="merriweather" charset="0"/>
              </a:rPr>
              <a:t>, add </a:t>
            </a:r>
            <a:r>
              <a:rPr lang="en-US" sz="2000" dirty="0" err="1" smtClean="0">
                <a:solidFill>
                  <a:srgbClr val="C00000"/>
                </a:solidFill>
                <a:latin typeface="merriweather" charset="0"/>
              </a:rPr>
              <a:t>jstl</a:t>
            </a:r>
            <a:r>
              <a:rPr lang="en-US" sz="2000" dirty="0" smtClean="0">
                <a:solidFill>
                  <a:srgbClr val="C00000"/>
                </a:solidFill>
                <a:latin typeface="merriweather" charset="0"/>
              </a:rPr>
              <a:t> dependency manually</a:t>
            </a:r>
            <a:endParaRPr lang="en-US" sz="2000" dirty="0">
              <a:solidFill>
                <a:srgbClr val="C00000"/>
              </a:solidFill>
              <a:latin typeface="merriweather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31952" y="4705291"/>
            <a:ext cx="7279574" cy="1200329"/>
          </a:xfrm>
          <a:prstGeom prst="rect">
            <a:avLst/>
          </a:prstGeom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80"/>
                </a:solidFill>
                <a:latin typeface="Menlo" charset="0"/>
              </a:rPr>
              <a:t>&lt;</a:t>
            </a:r>
            <a:r>
              <a:rPr lang="en-US" dirty="0">
                <a:solidFill>
                  <a:srgbClr val="3F7F7F"/>
                </a:solidFill>
                <a:latin typeface="Menlo" charset="0"/>
              </a:rPr>
              <a:t>dependency</a:t>
            </a:r>
            <a:r>
              <a:rPr lang="en-US" dirty="0">
                <a:solidFill>
                  <a:srgbClr val="008080"/>
                </a:solidFill>
                <a:latin typeface="Menlo" charset="0"/>
              </a:rPr>
              <a:t>&gt;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dirty="0" smtClean="0">
                <a:solidFill>
                  <a:srgbClr val="008080"/>
                </a:solidFill>
                <a:latin typeface="Menlo" charset="0"/>
              </a:rPr>
              <a:t>&lt;</a:t>
            </a:r>
            <a:r>
              <a:rPr lang="en-US" dirty="0" err="1" smtClean="0">
                <a:solidFill>
                  <a:srgbClr val="3F7F7F"/>
                </a:solidFill>
                <a:latin typeface="Menlo" charset="0"/>
              </a:rPr>
              <a:t>groupId</a:t>
            </a:r>
            <a:r>
              <a:rPr lang="en-US" dirty="0" smtClean="0">
                <a:solidFill>
                  <a:srgbClr val="008080"/>
                </a:solidFill>
                <a:latin typeface="Menlo" charset="0"/>
              </a:rPr>
              <a:t>&gt;</a:t>
            </a:r>
            <a:r>
              <a:rPr lang="en-US" dirty="0" err="1" smtClean="0">
                <a:solidFill>
                  <a:srgbClr val="000000"/>
                </a:solidFill>
                <a:latin typeface="Menlo" charset="0"/>
              </a:rPr>
              <a:t>javax.servlet</a:t>
            </a:r>
            <a:r>
              <a:rPr lang="en-US" dirty="0" smtClean="0">
                <a:solidFill>
                  <a:srgbClr val="008080"/>
                </a:solidFill>
                <a:latin typeface="Menlo" charset="0"/>
              </a:rPr>
              <a:t>&lt;/</a:t>
            </a:r>
            <a:r>
              <a:rPr lang="en-US" dirty="0" err="1">
                <a:solidFill>
                  <a:srgbClr val="3F7F7F"/>
                </a:solidFill>
                <a:latin typeface="Menlo" charset="0"/>
              </a:rPr>
              <a:t>groupId</a:t>
            </a:r>
            <a:r>
              <a:rPr lang="en-US" dirty="0">
                <a:solidFill>
                  <a:srgbClr val="008080"/>
                </a:solidFill>
                <a:latin typeface="Menlo" charset="0"/>
              </a:rPr>
              <a:t>&gt;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dirty="0" smtClean="0">
                <a:solidFill>
                  <a:srgbClr val="008080"/>
                </a:solidFill>
                <a:latin typeface="Menlo" charset="0"/>
              </a:rPr>
              <a:t>&lt;</a:t>
            </a:r>
            <a:r>
              <a:rPr lang="en-US" dirty="0" err="1" smtClean="0">
                <a:solidFill>
                  <a:srgbClr val="3F7F7F"/>
                </a:solidFill>
                <a:latin typeface="Menlo" charset="0"/>
              </a:rPr>
              <a:t>artifactId</a:t>
            </a:r>
            <a:r>
              <a:rPr lang="en-US" dirty="0" smtClean="0">
                <a:solidFill>
                  <a:srgbClr val="008080"/>
                </a:solidFill>
                <a:latin typeface="Menlo" charset="0"/>
              </a:rPr>
              <a:t>&gt;</a:t>
            </a:r>
            <a:r>
              <a:rPr lang="en-US" dirty="0" err="1" smtClean="0">
                <a:solidFill>
                  <a:srgbClr val="000000"/>
                </a:solidFill>
                <a:latin typeface="Menlo" charset="0"/>
              </a:rPr>
              <a:t>jstl</a:t>
            </a:r>
            <a:r>
              <a:rPr lang="en-US" dirty="0" smtClean="0">
                <a:solidFill>
                  <a:srgbClr val="008080"/>
                </a:solidFill>
                <a:latin typeface="Menlo" charset="0"/>
              </a:rPr>
              <a:t>&lt;/</a:t>
            </a:r>
            <a:r>
              <a:rPr lang="en-US" dirty="0" err="1">
                <a:solidFill>
                  <a:srgbClr val="3F7F7F"/>
                </a:solidFill>
                <a:latin typeface="Menlo" charset="0"/>
              </a:rPr>
              <a:t>artifactId</a:t>
            </a:r>
            <a:r>
              <a:rPr lang="en-US" dirty="0" smtClean="0">
                <a:solidFill>
                  <a:srgbClr val="008080"/>
                </a:solidFill>
                <a:latin typeface="Menlo" charset="0"/>
              </a:rPr>
              <a:t>&gt;</a:t>
            </a:r>
            <a:endParaRPr lang="en-US" dirty="0">
              <a:solidFill>
                <a:srgbClr val="008080"/>
              </a:solidFill>
              <a:latin typeface="Menlo" charset="0"/>
            </a:endParaRPr>
          </a:p>
          <a:p>
            <a:r>
              <a:rPr lang="en-US" dirty="0" smtClean="0">
                <a:solidFill>
                  <a:srgbClr val="008080"/>
                </a:solidFill>
                <a:latin typeface="Menlo" charset="0"/>
              </a:rPr>
              <a:t>&lt;/</a:t>
            </a:r>
            <a:r>
              <a:rPr lang="en-US" dirty="0">
                <a:solidFill>
                  <a:srgbClr val="3F7F7F"/>
                </a:solidFill>
                <a:latin typeface="Menlo" charset="0"/>
              </a:rPr>
              <a:t>dependency</a:t>
            </a:r>
            <a:r>
              <a:rPr lang="en-US" dirty="0">
                <a:solidFill>
                  <a:srgbClr val="008080"/>
                </a:solidFill>
                <a:latin typeface="Menlo" charset="0"/>
              </a:rPr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01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 err="1" smtClean="0"/>
              <a:t>application.properties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Learntek.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172" y="2032659"/>
            <a:ext cx="6248400" cy="10668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31952" y="1536093"/>
            <a:ext cx="111666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  <a:latin typeface="merriweather" charset="0"/>
              </a:rPr>
              <a:t>Configure the Spring MVC</a:t>
            </a:r>
            <a:endParaRPr lang="en-US" sz="2000" dirty="0">
              <a:solidFill>
                <a:srgbClr val="C00000"/>
              </a:solidFill>
              <a:latin typeface="merriweath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043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Directory path to store JSP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170" y="2379554"/>
            <a:ext cx="10975658" cy="141675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 </a:t>
            </a:r>
            <a:r>
              <a:rPr lang="en-US" dirty="0" err="1" smtClean="0">
                <a:solidFill>
                  <a:srgbClr val="FF0000"/>
                </a:solidFill>
              </a:rPr>
              <a:t>src</a:t>
            </a:r>
            <a:r>
              <a:rPr lang="en-US" dirty="0" smtClean="0">
                <a:solidFill>
                  <a:srgbClr val="FF0000"/>
                </a:solidFill>
              </a:rPr>
              <a:t>/</a:t>
            </a:r>
            <a:r>
              <a:rPr lang="en-US" b="1" i="1" dirty="0" smtClean="0">
                <a:solidFill>
                  <a:srgbClr val="FF0000"/>
                </a:solidFill>
              </a:rPr>
              <a:t>main</a:t>
            </a:r>
          </a:p>
          <a:p>
            <a:pPr lvl="1"/>
            <a:r>
              <a:rPr lang="en-US" sz="2800" b="1" dirty="0" err="1"/>
              <a:t>s</a:t>
            </a:r>
            <a:r>
              <a:rPr lang="en-US" sz="2800" b="1" dirty="0" err="1" smtClean="0"/>
              <a:t>rc</a:t>
            </a:r>
            <a:r>
              <a:rPr lang="en-US" sz="2800" b="1" dirty="0" smtClean="0"/>
              <a:t>/main/</a:t>
            </a:r>
            <a:r>
              <a:rPr lang="en-US" dirty="0" err="1" smtClean="0"/>
              <a:t>webapp</a:t>
            </a:r>
            <a:r>
              <a:rPr lang="en-US" dirty="0" smtClean="0"/>
              <a:t>/WEB-INF/pages</a:t>
            </a:r>
          </a:p>
          <a:p>
            <a:r>
              <a:rPr lang="en-US" dirty="0" smtClean="0"/>
              <a:t>Place all your .</a:t>
            </a:r>
            <a:r>
              <a:rPr lang="en-US" dirty="0" err="1" smtClean="0"/>
              <a:t>jsp</a:t>
            </a:r>
            <a:r>
              <a:rPr lang="en-US" dirty="0" smtClean="0"/>
              <a:t> files here in the pages</a:t>
            </a:r>
          </a:p>
          <a:p>
            <a:pPr marL="27432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Copyright @ 2015 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Learntek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. All Rights Reserved.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A54BD-C84D-46CE-8B72-31BFB26ABA43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8170" y="1407334"/>
            <a:ext cx="111666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  <a:latin typeface="merriweather" charset="0"/>
              </a:rPr>
              <a:t>Create the directory path (as mentioned) </a:t>
            </a:r>
            <a:r>
              <a:rPr lang="en-US" sz="2000" b="1" dirty="0" smtClean="0">
                <a:solidFill>
                  <a:srgbClr val="C00000"/>
                </a:solidFill>
                <a:latin typeface="merriweather" charset="0"/>
              </a:rPr>
              <a:t>to store the </a:t>
            </a:r>
            <a:r>
              <a:rPr lang="en-US" sz="2000" b="1" dirty="0" err="1" smtClean="0">
                <a:solidFill>
                  <a:srgbClr val="C00000"/>
                </a:solidFill>
                <a:latin typeface="merriweather" charset="0"/>
              </a:rPr>
              <a:t>jsp</a:t>
            </a:r>
            <a:r>
              <a:rPr lang="en-US" sz="2000" b="1" dirty="0" smtClean="0">
                <a:solidFill>
                  <a:srgbClr val="C00000"/>
                </a:solidFill>
                <a:latin typeface="merriweather" charset="0"/>
              </a:rPr>
              <a:t> pages </a:t>
            </a:r>
            <a:r>
              <a:rPr lang="en-US" sz="2000" dirty="0" smtClean="0">
                <a:solidFill>
                  <a:srgbClr val="C00000"/>
                </a:solidFill>
                <a:latin typeface="merriweather" charset="0"/>
              </a:rPr>
              <a:t>that matches the </a:t>
            </a:r>
            <a:r>
              <a:rPr lang="en-US" sz="2000" dirty="0" err="1" smtClean="0">
                <a:solidFill>
                  <a:srgbClr val="C00000"/>
                </a:solidFill>
                <a:latin typeface="merriweather" charset="0"/>
              </a:rPr>
              <a:t>application.properties</a:t>
            </a:r>
            <a:r>
              <a:rPr lang="en-US" sz="2000" dirty="0" smtClean="0">
                <a:solidFill>
                  <a:srgbClr val="C00000"/>
                </a:solidFill>
                <a:latin typeface="merriweather" charset="0"/>
              </a:rPr>
              <a:t> </a:t>
            </a:r>
            <a:r>
              <a:rPr lang="en-US" sz="2000" dirty="0" err="1" smtClean="0">
                <a:solidFill>
                  <a:srgbClr val="C00000"/>
                </a:solidFill>
                <a:latin typeface="merriweather" charset="0"/>
              </a:rPr>
              <a:t>cofiguration</a:t>
            </a:r>
            <a:r>
              <a:rPr lang="en-US" sz="2000" b="1" dirty="0" smtClean="0">
                <a:solidFill>
                  <a:srgbClr val="C00000"/>
                </a:solidFill>
                <a:latin typeface="merriweather" charset="0"/>
              </a:rPr>
              <a:t>.</a:t>
            </a:r>
            <a:endParaRPr lang="en-US" sz="2000" dirty="0">
              <a:solidFill>
                <a:srgbClr val="C00000"/>
              </a:solidFill>
              <a:latin typeface="merriweather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1214905" y="3796313"/>
            <a:ext cx="4003010" cy="2429496"/>
            <a:chOff x="1238656" y="3971305"/>
            <a:chExt cx="4003010" cy="242949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8656" y="3971305"/>
              <a:ext cx="4003010" cy="1978231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4213211" y="5930811"/>
              <a:ext cx="80802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  <a:latin typeface="merriweather" charset="0"/>
                </a:rPr>
                <a:t>*.</a:t>
              </a:r>
              <a:r>
                <a:rPr lang="en-US" sz="2000" b="1" dirty="0" err="1" smtClean="0">
                  <a:solidFill>
                    <a:srgbClr val="C00000"/>
                  </a:solidFill>
                  <a:latin typeface="merriweather" charset="0"/>
                </a:rPr>
                <a:t>jsp</a:t>
              </a:r>
              <a:endParaRPr lang="en-US" sz="2000" dirty="0">
                <a:solidFill>
                  <a:srgbClr val="C00000"/>
                </a:solidFill>
                <a:latin typeface="merriweather" charset="0"/>
              </a:endParaRPr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3771295" y="5930811"/>
              <a:ext cx="883832" cy="469990"/>
            </a:xfrm>
            <a:prstGeom prst="bentConnector3">
              <a:avLst>
                <a:gd name="adj1" fmla="val 50000"/>
              </a:avLst>
            </a:prstGeom>
            <a:ln w="22225">
              <a:solidFill>
                <a:schemeClr val="accent5">
                  <a:lumMod val="75000"/>
                </a:schemeClr>
              </a:solidFill>
              <a:miter lim="800000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17087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Send to </a:t>
            </a:r>
            <a:r>
              <a:rPr lang="en-IN" dirty="0">
                <a:hlinkClick r:id="rId2"/>
              </a:rPr>
              <a:t>skkar.2k2@gmail.com</a:t>
            </a:r>
            <a:endParaRPr lang="en-IN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859" y="2539999"/>
            <a:ext cx="6855941" cy="38631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46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bg1"/>
        </a:solidFill>
      </a:spPr>
      <a:bodyPr wrap="square" rtlCol="0">
        <a:spAutoFit/>
      </a:bodyPr>
      <a:lstStyle>
        <a:defPPr algn="ctr">
          <a:lnSpc>
            <a:spcPct val="90000"/>
          </a:lnSpc>
          <a:defRPr sz="4800" dirty="0">
            <a:solidFill>
              <a:srgbClr val="0F4A61"/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3717</TotalTime>
  <Words>127</Words>
  <Application>Microsoft Macintosh PowerPoint</Application>
  <PresentationFormat>Widescreen</PresentationFormat>
  <Paragraphs>33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7" baseType="lpstr">
      <vt:lpstr>Calibri</vt:lpstr>
      <vt:lpstr>Calibri Light</vt:lpstr>
      <vt:lpstr>Consolas</vt:lpstr>
      <vt:lpstr>Corbel</vt:lpstr>
      <vt:lpstr>Menlo</vt:lpstr>
      <vt:lpstr>merriweather</vt:lpstr>
      <vt:lpstr>Segoe UI</vt:lpstr>
      <vt:lpstr>Segoe UI Semibold</vt:lpstr>
      <vt:lpstr>Arial</vt:lpstr>
      <vt:lpstr>Office Theme</vt:lpstr>
      <vt:lpstr>2_Chalkboard 16x9</vt:lpstr>
      <vt:lpstr>PowerPoint Presentation</vt:lpstr>
      <vt:lpstr>PowerPoint Presentation</vt:lpstr>
      <vt:lpstr>PowerPoint Presentation</vt:lpstr>
      <vt:lpstr>In application.properties</vt:lpstr>
      <vt:lpstr>Directory path to store JSP</vt:lpstr>
      <vt:lpstr>Questions</vt:lpstr>
    </vt:vector>
  </TitlesOfParts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LEARNTEK M</dc:creator>
  <cp:lastModifiedBy>Microsoft Office User</cp:lastModifiedBy>
  <cp:revision>270</cp:revision>
  <dcterms:created xsi:type="dcterms:W3CDTF">2017-09-20T09:35:00Z</dcterms:created>
  <dcterms:modified xsi:type="dcterms:W3CDTF">2019-09-29T14:29:06Z</dcterms:modified>
</cp:coreProperties>
</file>