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22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3" r:id="rId12"/>
    <p:sldId id="331" r:id="rId13"/>
    <p:sldId id="332" r:id="rId14"/>
    <p:sldId id="342" r:id="rId15"/>
    <p:sldId id="343" r:id="rId16"/>
    <p:sldId id="344" r:id="rId17"/>
    <p:sldId id="334" r:id="rId18"/>
    <p:sldId id="335" r:id="rId19"/>
    <p:sldId id="361" r:id="rId20"/>
    <p:sldId id="353" r:id="rId21"/>
    <p:sldId id="375" r:id="rId22"/>
    <p:sldId id="355" r:id="rId23"/>
    <p:sldId id="345" r:id="rId24"/>
    <p:sldId id="356" r:id="rId25"/>
    <p:sldId id="354" r:id="rId26"/>
    <p:sldId id="352" r:id="rId27"/>
    <p:sldId id="366" r:id="rId28"/>
    <p:sldId id="365" r:id="rId29"/>
    <p:sldId id="362" r:id="rId30"/>
    <p:sldId id="364" r:id="rId31"/>
    <p:sldId id="363" r:id="rId32"/>
    <p:sldId id="347" r:id="rId33"/>
    <p:sldId id="348" r:id="rId34"/>
    <p:sldId id="349" r:id="rId35"/>
    <p:sldId id="350" r:id="rId36"/>
    <p:sldId id="351" r:id="rId37"/>
    <p:sldId id="357" r:id="rId38"/>
    <p:sldId id="358" r:id="rId39"/>
    <p:sldId id="360" r:id="rId40"/>
    <p:sldId id="359" r:id="rId41"/>
    <p:sldId id="367" r:id="rId42"/>
    <p:sldId id="368" r:id="rId43"/>
    <p:sldId id="370" r:id="rId44"/>
    <p:sldId id="369" r:id="rId45"/>
    <p:sldId id="371" r:id="rId46"/>
    <p:sldId id="372" r:id="rId47"/>
    <p:sldId id="373" r:id="rId48"/>
    <p:sldId id="374" r:id="rId49"/>
    <p:sldId id="34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spring-projects/spring-boot/tree/master/spring-boot-project/spring-boot-starter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hyperlink" Target="http://docs.spring.io/spring-boot/docs/current/reference/html/using-boot-devtool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hyperlink" Target="https://spring.io/tools/sts/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projects.spring.io/spring-hateoas" TargetMode="External"/><Relationship Id="rId3" Type="http://schemas.openxmlformats.org/officeDocument/2006/relationships/hyperlink" Target="https://projects.spring.io/spring-data-jp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localhost:8080/h2" TargetMode="Externa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docs.spring.io/spring-boot/docs/current/reference/html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start.spring.io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Spring-boot-starter-parent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parent POM </a:t>
            </a:r>
            <a:endParaRPr lang="en-US" sz="3200" dirty="0" smtClean="0"/>
          </a:p>
          <a:p>
            <a:r>
              <a:rPr lang="en-US" sz="3200" dirty="0" smtClean="0"/>
              <a:t>Provides </a:t>
            </a:r>
            <a:r>
              <a:rPr lang="en-US" sz="3200" dirty="0"/>
              <a:t>dependency and plugin management for Spring Boot-based </a:t>
            </a:r>
            <a:r>
              <a:rPr lang="en-US" sz="3200" dirty="0" smtClean="0"/>
              <a:t>applications</a:t>
            </a:r>
          </a:p>
          <a:p>
            <a:r>
              <a:rPr lang="en-US" sz="3200" dirty="0"/>
              <a:t>contains </a:t>
            </a:r>
            <a:endParaRPr lang="en-US" sz="32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default versions of Java to </a:t>
            </a:r>
            <a:r>
              <a:rPr lang="en-US" sz="2800" dirty="0" smtClean="0"/>
              <a:t>use</a:t>
            </a:r>
          </a:p>
          <a:p>
            <a:pPr lvl="1"/>
            <a:r>
              <a:rPr lang="en-US" sz="2800" dirty="0"/>
              <a:t>default versions of dependencies that Spring Boot </a:t>
            </a:r>
            <a:r>
              <a:rPr lang="en-US" sz="2800" dirty="0" smtClean="0"/>
              <a:t>uses</a:t>
            </a:r>
          </a:p>
          <a:p>
            <a:pPr lvl="1"/>
            <a:r>
              <a:rPr lang="en-US" sz="2800" dirty="0"/>
              <a:t>the default configuration of the Maven plugins</a:t>
            </a:r>
          </a:p>
        </p:txBody>
      </p:sp>
    </p:spTree>
    <p:extLst>
      <p:ext uri="{BB962C8B-B14F-4D97-AF65-F5344CB8AC3E}">
        <p14:creationId xmlns:p14="http://schemas.microsoft.com/office/powerpoint/2010/main" val="815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Java Program for spring boot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028" r="42875" b="57813"/>
          <a:stretch/>
        </p:blipFill>
        <p:spPr>
          <a:xfrm>
            <a:off x="838200" y="1690688"/>
            <a:ext cx="10648112" cy="34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Running the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&gt; </a:t>
            </a:r>
            <a:r>
              <a:rPr lang="en-IN" dirty="0" err="1"/>
              <a:t>mvn</a:t>
            </a:r>
            <a:r>
              <a:rPr lang="en-IN" dirty="0"/>
              <a:t> </a:t>
            </a:r>
            <a:r>
              <a:rPr lang="en-IN" dirty="0" err="1"/>
              <a:t>spring-boot:run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Spring-boot-starter Maven </a:t>
            </a:r>
            <a:r>
              <a:rPr lang="en-US" smtClean="0"/>
              <a:t>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emplates </a:t>
            </a:r>
            <a:r>
              <a:rPr lang="en-US" sz="3200" dirty="0"/>
              <a:t>that contain a collection of all the relevant transitive </a:t>
            </a:r>
            <a:r>
              <a:rPr lang="en-US" sz="3200" dirty="0" smtClean="0"/>
              <a:t>dependencies</a:t>
            </a:r>
          </a:p>
          <a:p>
            <a:r>
              <a:rPr lang="en-US" sz="3200" dirty="0" smtClean="0"/>
              <a:t>Each start is for a </a:t>
            </a:r>
            <a:r>
              <a:rPr lang="en-US" sz="3200" dirty="0"/>
              <a:t>particular functionality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Each starter </a:t>
            </a:r>
            <a:r>
              <a:rPr lang="en-US" sz="3200" dirty="0" smtClean="0"/>
              <a:t>contains a group of dependencies of a particular function. Can check the </a:t>
            </a:r>
            <a:r>
              <a:rPr lang="en-US" sz="3200" dirty="0" err="1" smtClean="0"/>
              <a:t>POM.xml</a:t>
            </a:r>
            <a:endParaRPr lang="en-US" sz="3200" dirty="0" smtClean="0"/>
          </a:p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github.com/spring-projects/spring-boot/tree/master/spring-boot-project/spring-boot-starters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@</a:t>
            </a:r>
            <a:r>
              <a:rPr lang="en-US" b="1" dirty="0" err="1" smtClean="0"/>
              <a:t>SpringBootApplication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299358"/>
            <a:ext cx="10975658" cy="479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Enables </a:t>
            </a:r>
            <a:r>
              <a:rPr lang="en-US" sz="3200" u="sng" dirty="0"/>
              <a:t>the </a:t>
            </a:r>
            <a:r>
              <a:rPr lang="en-US" sz="3200" u="sng" dirty="0" smtClean="0"/>
              <a:t>three features:</a:t>
            </a:r>
          </a:p>
          <a:p>
            <a:pPr marL="0" indent="0">
              <a:buNone/>
            </a:pPr>
            <a:r>
              <a:rPr lang="en-US" sz="2800" b="1" dirty="0" smtClean="0"/>
              <a:t>@</a:t>
            </a:r>
            <a:r>
              <a:rPr lang="en-US" sz="2800" b="1" dirty="0" err="1" smtClean="0"/>
              <a:t>EnableAutoConfiguration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	</a:t>
            </a:r>
            <a:r>
              <a:rPr lang="en-US" b="1" dirty="0" smtClean="0"/>
              <a:t>T</a:t>
            </a:r>
            <a:r>
              <a:rPr lang="en-US" dirty="0" smtClean="0"/>
              <a:t>ells </a:t>
            </a:r>
            <a:r>
              <a:rPr lang="en-US" dirty="0"/>
              <a:t>Spring Boot to "guess" how you will want to configure Spring, based 	on the jar dependencies that you have added. For example, If HSQLDB is 	on your </a:t>
            </a:r>
            <a:r>
              <a:rPr lang="en-US" dirty="0" err="1"/>
              <a:t>classpath</a:t>
            </a:r>
            <a:r>
              <a:rPr lang="en-US" dirty="0"/>
              <a:t>, and you have not manually configured any database 	connection beans, then Spring will auto-configure an in-memory 	database.</a:t>
            </a:r>
          </a:p>
          <a:p>
            <a:pPr marL="0" indent="0">
              <a:buNone/>
            </a:pPr>
            <a:r>
              <a:rPr lang="en-US" sz="3200" b="1" dirty="0"/>
              <a:t>@</a:t>
            </a:r>
            <a:r>
              <a:rPr lang="en-US" sz="3200" b="1" dirty="0" err="1" smtClean="0"/>
              <a:t>ComponentScan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@</a:t>
            </a:r>
            <a:r>
              <a:rPr lang="en-US" sz="3200" b="1" dirty="0" err="1" smtClean="0"/>
              <a:t>SpringBootConfiguration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by Spring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../../../../../../../Desktop/Screen%20Shot%202019-09-14%20at%205.07.57%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0" y="1753260"/>
            <a:ext cx="10434934" cy="3436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8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034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Automatic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LiveReload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Debug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Update and Restart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799"/>
            <a:ext cx="7121838" cy="2274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45361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Details at:</a:t>
            </a:r>
          </a:p>
          <a:p>
            <a:r>
              <a:rPr lang="en-US" dirty="0">
                <a:hlinkClick r:id="rId3"/>
              </a:rPr>
              <a:t>http://docs.spring.io/spring-boot/docs/current/reference/html/using-boot-devtools.html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Spring Tool Suite (</a:t>
            </a:r>
            <a:r>
              <a:rPr lang="en-US" dirty="0" err="1"/>
              <a:t>sts</a:t>
            </a:r>
            <a:r>
              <a:rPr lang="en-US" dirty="0"/>
              <a:t>)</a:t>
            </a:r>
          </a:p>
        </p:txBody>
      </p:sp>
      <p:pic>
        <p:nvPicPr>
          <p:cNvPr id="3074" name="Picture 2" descr="http://jtuts.com/wp-content/uploads/2016/03/spring-tool-suite-projec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99" y="2184957"/>
            <a:ext cx="3316673" cy="36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506022"/>
            <a:ext cx="39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https://spring.io/tools/sts/all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68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starter-web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@Mapping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  <a:endParaRPr lang="en-US" dirty="0"/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Client (Postman)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1225194"/>
            <a:ext cx="7024078" cy="5059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471255"/>
            <a:ext cx="18288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</a:t>
            </a:r>
            <a:r>
              <a:rPr lang="en-US" sz="7200" b="1" dirty="0" err="1" smtClean="0">
                <a:solidFill>
                  <a:srgbClr val="FFFF00"/>
                </a:solidFill>
              </a:rPr>
              <a:t>jdbc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56212"/>
            <a:ext cx="4063799" cy="10535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74473" y="2636322"/>
            <a:ext cx="1021278" cy="451262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411" y="2505694"/>
            <a:ext cx="9595262" cy="102127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starter-data-</a:t>
            </a:r>
            <a:r>
              <a:rPr lang="en-US" sz="7200" b="1" dirty="0" err="1" smtClean="0">
                <a:solidFill>
                  <a:srgbClr val="FFFF00"/>
                </a:solidFill>
              </a:rPr>
              <a:t>jpa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HATEOAS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9229565" cy="1020762"/>
          </a:xfrm>
        </p:spPr>
        <p:txBody>
          <a:bodyPr/>
          <a:lstStyle/>
          <a:p>
            <a:r>
              <a:rPr lang="en-US" dirty="0" smtClean="0"/>
              <a:t>HATEOAS</a:t>
            </a:r>
            <a:br>
              <a:rPr lang="en-US" dirty="0" smtClean="0"/>
            </a:br>
            <a:r>
              <a:rPr lang="en-US" sz="2800" dirty="0" smtClean="0"/>
              <a:t>Hypermedia </a:t>
            </a:r>
            <a:r>
              <a:rPr lang="en-US" sz="2800" dirty="0"/>
              <a:t>As The Engine Of Application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24446"/>
            <a:ext cx="9595262" cy="1033154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smtClean="0">
                <a:solidFill>
                  <a:srgbClr val="FFFF00"/>
                </a:solidFill>
              </a:rPr>
              <a:t>Rest Repository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Spring Data REST takes the features of </a:t>
            </a:r>
            <a:endParaRPr lang="en-US" sz="4400" dirty="0" smtClean="0"/>
          </a:p>
          <a:p>
            <a:r>
              <a:rPr lang="en-US" sz="4400" dirty="0" smtClean="0">
                <a:hlinkClick r:id="rId2"/>
              </a:rPr>
              <a:t>Spring </a:t>
            </a:r>
            <a:r>
              <a:rPr lang="en-US" sz="4400" dirty="0">
                <a:hlinkClick r:id="rId2"/>
              </a:rPr>
              <a:t>HATEOAS</a:t>
            </a:r>
            <a:r>
              <a:rPr lang="en-US" sz="4400" dirty="0"/>
              <a:t> and 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Spring </a:t>
            </a:r>
            <a:r>
              <a:rPr lang="en-US" sz="4400" dirty="0">
                <a:hlinkClick r:id="rId3"/>
              </a:rPr>
              <a:t>Data JPA</a:t>
            </a:r>
            <a:r>
              <a:rPr lang="en-US" sz="4400" dirty="0"/>
              <a:t> 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and automatically </a:t>
            </a:r>
            <a:r>
              <a:rPr lang="en-US" sz="4400" dirty="0"/>
              <a:t>combines them </a:t>
            </a:r>
            <a:r>
              <a:rPr lang="en-US" sz="4400" dirty="0" smtClean="0"/>
              <a:t>together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 +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" y="1583293"/>
            <a:ext cx="2481521" cy="11124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78" y="1337622"/>
            <a:ext cx="7247622" cy="19993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89692" y="2006931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171" y="4095228"/>
            <a:ext cx="4755404" cy="14219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Things to do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Driver dependency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the required repositories</a:t>
            </a:r>
          </a:p>
          <a:p>
            <a:pPr marL="685800" indent="-685800">
              <a:lnSpc>
                <a:spcPct val="9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URL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367" y="1953367"/>
            <a:ext cx="10515600" cy="423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Develop a small application </a:t>
            </a:r>
          </a:p>
          <a:p>
            <a:r>
              <a:rPr lang="en-IN" dirty="0" smtClean="0"/>
              <a:t>Is a rest controller</a:t>
            </a:r>
          </a:p>
          <a:p>
            <a:r>
              <a:rPr lang="en-IN" dirty="0" smtClean="0"/>
              <a:t>Deployable in an app server such as Tomcat Server</a:t>
            </a:r>
          </a:p>
          <a:p>
            <a:r>
              <a:rPr lang="en-IN" dirty="0" smtClean="0"/>
              <a:t>Use Spring Rest Controller, Spring Data JPA, Hibernate</a:t>
            </a:r>
          </a:p>
          <a:p>
            <a:r>
              <a:rPr lang="en-IN" dirty="0" smtClean="0"/>
              <a:t>DB MySQL DB, has to read &amp; write employee data from and to the DB</a:t>
            </a:r>
          </a:p>
          <a:p>
            <a:r>
              <a:rPr lang="en-IN" dirty="0" smtClean="0"/>
              <a:t>Either WAR or JAR which is deployable.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2555" y="1255796"/>
            <a:ext cx="58384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>
                <a:solidFill>
                  <a:srgbClr val="002060"/>
                </a:solidFill>
              </a:rPr>
              <a:t>A task for you – time 15 minutes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8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6" y="2196935"/>
            <a:ext cx="9595262" cy="239881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In-memory database in Spring Boot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execute </a:t>
            </a:r>
            <a:r>
              <a:rPr lang="en-US" dirty="0" err="1" smtClean="0"/>
              <a:t>sql</a:t>
            </a:r>
            <a:r>
              <a:rPr lang="en-US" dirty="0" smtClean="0"/>
              <a:t> scripts: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55225"/>
            <a:ext cx="10975658" cy="113359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 SQL files in 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/main/resources</a:t>
            </a:r>
          </a:p>
          <a:p>
            <a:pPr lvl="1"/>
            <a:r>
              <a:rPr lang="en-US" sz="2400" b="1" dirty="0" err="1" smtClean="0"/>
              <a:t>schema.sql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data.sql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3055943"/>
            <a:ext cx="4181929" cy="143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95" y="4461323"/>
            <a:ext cx="7516897" cy="14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with H2 DB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7" y="1513113"/>
            <a:ext cx="9636396" cy="45945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mr-IN" dirty="0" smtClean="0"/>
              <a:t>–</a:t>
            </a:r>
            <a:r>
              <a:rPr lang="en-US" dirty="0" smtClean="0"/>
              <a:t> to access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1" y="1662710"/>
            <a:ext cx="8788400" cy="3683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H2 Console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http://localhost:8080/h2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9" y="1513114"/>
            <a:ext cx="5638800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login in H2 Console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21556"/>
            <a:ext cx="10965473" cy="4267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912" y="2695699"/>
            <a:ext cx="9595262" cy="111628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Spring Web (MVC)</a:t>
            </a:r>
            <a:endParaRPr lang="en-US" sz="7200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489364"/>
            <a:ext cx="10975658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List out the challenges you have faced while setting up the </a:t>
            </a:r>
            <a:r>
              <a:rPr lang="en-IN" dirty="0" err="1"/>
              <a:t>env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Download and set up </a:t>
            </a:r>
            <a:r>
              <a:rPr lang="en-IN" dirty="0" smtClean="0"/>
              <a:t>an app </a:t>
            </a:r>
            <a:r>
              <a:rPr lang="en-IN" dirty="0"/>
              <a:t>server (e.g. Tomcat)</a:t>
            </a:r>
          </a:p>
          <a:p>
            <a:pPr marL="514350" indent="-514350">
              <a:buAutoNum type="arabicParenR"/>
            </a:pPr>
            <a:r>
              <a:rPr lang="en-IN" dirty="0"/>
              <a:t>Download and install a DB</a:t>
            </a:r>
          </a:p>
          <a:p>
            <a:pPr marL="514350" indent="-514350">
              <a:buAutoNum type="arabicParenR"/>
            </a:pPr>
            <a:r>
              <a:rPr lang="en-IN" dirty="0" smtClean="0"/>
              <a:t>Get all required </a:t>
            </a:r>
            <a:r>
              <a:rPr lang="en-IN" dirty="0"/>
              <a:t>Spring </a:t>
            </a:r>
            <a:r>
              <a:rPr lang="en-IN" dirty="0" smtClean="0"/>
              <a:t>jars, importantly they all should </a:t>
            </a:r>
            <a:r>
              <a:rPr lang="en-IN" sz="2600" b="1" dirty="0" smtClean="0"/>
              <a:t>compatible</a:t>
            </a:r>
            <a:r>
              <a:rPr lang="en-IN" dirty="0" smtClean="0"/>
              <a:t> with each other</a:t>
            </a:r>
            <a:endParaRPr lang="en-IN" dirty="0"/>
          </a:p>
          <a:p>
            <a:pPr marL="788670" lvl="1" indent="-514350">
              <a:buAutoNum type="arabicParenR"/>
            </a:pPr>
            <a:r>
              <a:rPr lang="en-IN" dirty="0" smtClean="0"/>
              <a:t>Download the jars for Spring</a:t>
            </a:r>
          </a:p>
          <a:p>
            <a:pPr marL="788670" lvl="1" indent="-514350">
              <a:buAutoNum type="arabicParenR"/>
            </a:pPr>
            <a:r>
              <a:rPr lang="en-IN" dirty="0" smtClean="0"/>
              <a:t>Download </a:t>
            </a:r>
            <a:r>
              <a:rPr lang="en-IN" dirty="0"/>
              <a:t>Hibernate jar compatible with the Spring version</a:t>
            </a:r>
          </a:p>
          <a:p>
            <a:pPr marL="788670" lvl="1" indent="-514350">
              <a:buAutoNum type="arabicParenR"/>
            </a:pPr>
            <a:r>
              <a:rPr lang="en-IN" dirty="0"/>
              <a:t>Download jar for MySQL driver </a:t>
            </a:r>
          </a:p>
          <a:p>
            <a:pPr marL="514350" indent="-514350">
              <a:buAutoNum type="arabicParenR"/>
            </a:pPr>
            <a:r>
              <a:rPr lang="en-IN" dirty="0"/>
              <a:t>Setting up web.xml to use spring MVC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Anything I left </a:t>
            </a:r>
            <a:r>
              <a:rPr lang="en-US" dirty="0" smtClean="0"/>
              <a:t>?????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8170" y="332509"/>
            <a:ext cx="10515600" cy="883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Before we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</a:t>
            </a:r>
            <a:r>
              <a:rPr lang="en-US" smtClean="0"/>
              <a:t>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the project: </a:t>
            </a:r>
            <a:r>
              <a:rPr lang="en-US" b="1" dirty="0" err="1"/>
              <a:t>RestfulControllerWithRepo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337654"/>
            <a:ext cx="109494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ResponseStatus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b="1" i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EmployeeNotFoundException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enlo" charset="0"/>
              </a:rPr>
              <a:t> extends Exception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private static final long </a:t>
            </a:r>
            <a:r>
              <a:rPr lang="en-US" sz="1400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serialVersionUID</a:t>
            </a:r>
            <a:r>
              <a:rPr lang="en-US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= -6794664688183647302L;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 {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mr-IN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</a:t>
            </a:r>
            <a:r>
              <a:rPr lang="mr-IN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();</a:t>
            </a:r>
          </a:p>
          <a:p>
            <a:r>
              <a:rPr lang="mr-IN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mr-IN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(String message,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super(message, 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solidFill>
                <a:schemeClr val="bg2">
                  <a:lumMod val="60000"/>
                  <a:lumOff val="40000"/>
                </a:schemeClr>
              </a:solidFill>
              <a:latin typeface="Menlo" charset="0"/>
            </a:endParaRP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public 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EmployeeNotFoundException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(</a:t>
            </a:r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Throwable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 cause) {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	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super(cause);</a:t>
            </a:r>
          </a:p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charset="0"/>
              </a:rPr>
              <a:t>	}</a:t>
            </a:r>
          </a:p>
          <a:p>
            <a:endParaRPr lang="en-US" sz="1400" dirty="0"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37020" y="1615046"/>
            <a:ext cx="1876299" cy="72439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9" y="2087501"/>
            <a:ext cx="9220200" cy="2120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824075" y="2873829"/>
            <a:ext cx="2220686" cy="1187532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" y="1905000"/>
            <a:ext cx="10825595" cy="4267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765306" y="-2363190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04509" y="4512623"/>
            <a:ext cx="2029909" cy="831273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221013" y="3740727"/>
            <a:ext cx="160493" cy="1496291"/>
          </a:xfrm>
          <a:prstGeom prst="straightConnector1">
            <a:avLst/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3" y="2332924"/>
            <a:ext cx="6642100" cy="334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72" y="1541822"/>
            <a:ext cx="5198924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Customize the Response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3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72" y="1458695"/>
            <a:ext cx="6735370" cy="5909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172" y="2600994"/>
            <a:ext cx="90104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ControllerAdvice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RestController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CustomExceptionHandler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ResponseEntityExceptionHandler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endParaRPr lang="en-US" dirty="0"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// Implement Custom Exception Handlers here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424" y="2405775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F7F5F"/>
                </a:solidFill>
                <a:latin typeface="Menlo" charset="0"/>
              </a:rPr>
              <a:t>EmployeeNotFoundException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EmployeeNotFoundException.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handleUserNotFoundException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>
                <a:solidFill>
                  <a:srgbClr val="0000C0"/>
                </a:solidFill>
                <a:latin typeface="Menlo" charset="0"/>
              </a:rPr>
              <a:t>NOT_FOUND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831" y="6638306"/>
            <a:ext cx="184731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849" y="1458695"/>
            <a:ext cx="70900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indent="-742950" algn="ctr">
              <a:lnSpc>
                <a:spcPct val="90000"/>
              </a:lnSpc>
              <a:buFont typeface="+mj-lt"/>
              <a:buAutoNum type="arabicPeriod" startAt="2"/>
            </a:pPr>
            <a:r>
              <a:rPr lang="en-US" sz="36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Custom Exception Handler</a:t>
            </a:r>
            <a:endParaRPr lang="en-US" sz="36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1" indent="-742950">
              <a:lnSpc>
                <a:spcPct val="90000"/>
              </a:lnSpc>
              <a:buFont typeface="+mj-lt"/>
              <a:buAutoNum type="alphaLcParenR" startAt="2"/>
            </a:pPr>
            <a:r>
              <a:rPr lang="en-US" sz="24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any specific Exception</a:t>
            </a:r>
            <a:endParaRPr lang="en-US" sz="3600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/>
          <a:p>
            <a:r>
              <a:rPr lang="en-US" dirty="0" smtClean="0"/>
              <a:t>Customizing Exception Response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1299" y="2430483"/>
            <a:ext cx="10949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en-US" sz="1600" dirty="0" smtClean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Menlo" charset="0"/>
              </a:rPr>
              <a:t>Generic </a:t>
            </a:r>
            <a:r>
              <a:rPr lang="en-US" sz="1600" dirty="0" smtClean="0">
                <a:solidFill>
                  <a:srgbClr val="3F7F5F"/>
                </a:solidFill>
                <a:latin typeface="Menlo" charset="0"/>
              </a:rPr>
              <a:t>Exception</a:t>
            </a:r>
          </a:p>
          <a:p>
            <a:r>
              <a:rPr lang="mr-IN" sz="1600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sz="16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ExceptionHandler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Exception.</a:t>
            </a:r>
            <a:r>
              <a:rPr lang="en-US" sz="1600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handleAnyException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WebRequest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{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Date(), </a:t>
            </a:r>
            <a:r>
              <a:rPr lang="mr-IN" sz="1600" dirty="0" err="1" smtClean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mr-IN" sz="1600" dirty="0" err="1" smtClean="0">
                <a:solidFill>
                  <a:srgbClr val="000000"/>
                </a:solidFill>
                <a:latin typeface="Menlo" charset="0"/>
              </a:rPr>
              <a:t>.getMessage</a:t>
            </a:r>
            <a:r>
              <a:rPr lang="mr-IN" sz="1600" dirty="0">
                <a:solidFill>
                  <a:srgbClr val="000000"/>
                </a:solidFill>
                <a:latin typeface="Menlo" charset="0"/>
              </a:rPr>
              <a:t>(), </a:t>
            </a:r>
            <a:r>
              <a:rPr lang="en-US" sz="1600" dirty="0" err="1" smtClean="0">
                <a:solidFill>
                  <a:srgbClr val="6A3E3E"/>
                </a:solidFill>
                <a:latin typeface="Menlo" charset="0"/>
              </a:rPr>
              <a:t>request</a:t>
            </a:r>
            <a:r>
              <a:rPr lang="en-US" sz="1600" dirty="0" err="1" smtClean="0">
                <a:solidFill>
                  <a:srgbClr val="000000"/>
                </a:solidFill>
                <a:latin typeface="Menlo" charset="0"/>
              </a:rPr>
              <a:t>.getDescription</a:t>
            </a:r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CustomExceptionResponse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&gt;(</a:t>
            </a:r>
          </a:p>
          <a:p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b="1" dirty="0" smtClean="0">
                <a:solidFill>
                  <a:srgbClr val="6A3E3E"/>
                </a:solidFill>
                <a:latin typeface="Menlo" charset="0"/>
              </a:rPr>
              <a:t>response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Menlo" charset="0"/>
              </a:rPr>
              <a:t>HttpStatus.</a:t>
            </a:r>
            <a:r>
              <a:rPr lang="en-US" sz="1600" b="1" i="1" dirty="0" err="1" smtClean="0">
                <a:solidFill>
                  <a:srgbClr val="0000C0"/>
                </a:solidFill>
                <a:latin typeface="Menlo" charset="0"/>
              </a:rPr>
              <a:t>INTERNAL_SERVER_ERROR</a:t>
            </a:r>
            <a:r>
              <a:rPr lang="en-US" sz="1600" b="1" i="1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2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Why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 radically faster and widely accessible ‘getting started’ experience for all Spring development</a:t>
            </a:r>
          </a:p>
          <a:p>
            <a:r>
              <a:rPr lang="en-US" dirty="0"/>
              <a:t>No clumsy XML Configuration by developers</a:t>
            </a:r>
          </a:p>
          <a:p>
            <a:r>
              <a:rPr lang="en-IN" dirty="0"/>
              <a:t>Provide opinionated ‘starter’ POMs to simplify your Maven configuration</a:t>
            </a:r>
            <a:endParaRPr lang="en-US" dirty="0"/>
          </a:p>
          <a:p>
            <a:r>
              <a:rPr lang="en-US" dirty="0"/>
              <a:t>Uses project management tool such as MAVEN or GRADLE</a:t>
            </a:r>
          </a:p>
          <a:p>
            <a:r>
              <a:rPr lang="en-US" dirty="0"/>
              <a:t>Helps fast development and production ready code</a:t>
            </a:r>
          </a:p>
          <a:p>
            <a:r>
              <a:rPr lang="en-IN" dirty="0"/>
              <a:t>Embed Tomcat, Jetty or Undertow directly (no need to deploy WAR files)</a:t>
            </a:r>
          </a:p>
          <a:p>
            <a:r>
              <a:rPr lang="en-IN" dirty="0"/>
              <a:t>In memory 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6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http://docs.spring.io/spring-boot/docs/current/reference/html/index.html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hlinkClick r:id="rId2"/>
              </a:rPr>
              <a:t>http://start.spring.io</a:t>
            </a:r>
            <a:r>
              <a:rPr lang="en-US" dirty="0"/>
              <a:t> – a good starting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869" r="4676" b="6195"/>
          <a:stretch/>
        </p:blipFill>
        <p:spPr>
          <a:xfrm>
            <a:off x="1403350" y="1690688"/>
            <a:ext cx="9385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Folder Structure to be followed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960" r="32933" b="43829"/>
          <a:stretch/>
        </p:blipFill>
        <p:spPr>
          <a:xfrm>
            <a:off x="838200" y="1586809"/>
            <a:ext cx="10221097" cy="44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pom.xml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840" r="17866" b="15979"/>
          <a:stretch/>
        </p:blipFill>
        <p:spPr>
          <a:xfrm>
            <a:off x="890980" y="1435100"/>
            <a:ext cx="10117826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992</Words>
  <Application>Microsoft Macintosh PowerPoint</Application>
  <PresentationFormat>Widescreen</PresentationFormat>
  <Paragraphs>258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Calibri</vt:lpstr>
      <vt:lpstr>Calibri Light</vt:lpstr>
      <vt:lpstr>Consolas</vt:lpstr>
      <vt:lpstr>Corbel</vt:lpstr>
      <vt:lpstr>Mangal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Before we start</vt:lpstr>
      <vt:lpstr>Before we start</vt:lpstr>
      <vt:lpstr>Why Spring Boot</vt:lpstr>
      <vt:lpstr>Documentation</vt:lpstr>
      <vt:lpstr>http://start.spring.io – a good starting point</vt:lpstr>
      <vt:lpstr>Folder Structure to be followed</vt:lpstr>
      <vt:lpstr>Understanding pom.xml</vt:lpstr>
      <vt:lpstr>Spring-boot-starter-parent</vt:lpstr>
      <vt:lpstr>First Java Program for spring boot</vt:lpstr>
      <vt:lpstr>Running the application </vt:lpstr>
      <vt:lpstr>Spring-boot-starter Maven Templates</vt:lpstr>
      <vt:lpstr>@SpringBootApplication</vt:lpstr>
      <vt:lpstr>Beans by Spring Boot</vt:lpstr>
      <vt:lpstr>Devtools</vt:lpstr>
      <vt:lpstr>Spring Tool Suite (sts)</vt:lpstr>
      <vt:lpstr>starter-web</vt:lpstr>
      <vt:lpstr>Rest Controller</vt:lpstr>
      <vt:lpstr>Rest Client (Postman)</vt:lpstr>
      <vt:lpstr>starter-jdbc</vt:lpstr>
      <vt:lpstr>JDBC API</vt:lpstr>
      <vt:lpstr>starter-data-jpa</vt:lpstr>
      <vt:lpstr>Spring Data JPA</vt:lpstr>
      <vt:lpstr>HATEOAS</vt:lpstr>
      <vt:lpstr>HATEOAS Hypermedia As The Engine Of Application State</vt:lpstr>
      <vt:lpstr>Rest Repository</vt:lpstr>
      <vt:lpstr>Spring Data REST</vt:lpstr>
      <vt:lpstr>Spring Data Rest + JPA</vt:lpstr>
      <vt:lpstr>In-memory database in Spring Boot</vt:lpstr>
      <vt:lpstr>Auto execute sql scripts:</vt:lpstr>
      <vt:lpstr>Dao with H2 DB</vt:lpstr>
      <vt:lpstr>Optional – to access H2 Console</vt:lpstr>
      <vt:lpstr>Access H2 Console http://localhost:8080/h2 </vt:lpstr>
      <vt:lpstr>After login in H2 Console</vt:lpstr>
      <vt:lpstr>Spring Web (MVC)</vt:lpstr>
      <vt:lpstr>PowerPoint Presentation</vt:lpstr>
      <vt:lpstr>In application.properties</vt:lpstr>
      <vt:lpstr>Directory path to store JSP</vt:lpstr>
      <vt:lpstr>Unit Testing the application</vt:lpstr>
      <vt:lpstr>Exception Handling</vt:lpstr>
      <vt:lpstr>Exception Handling</vt:lpstr>
      <vt:lpstr>Exception Handling</vt:lpstr>
      <vt:lpstr>Customizing Exception Response</vt:lpstr>
      <vt:lpstr>Customizing Exception Response</vt:lpstr>
      <vt:lpstr>Customizing Exception Response</vt:lpstr>
      <vt:lpstr>Customizing Exception Response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251</cp:revision>
  <dcterms:created xsi:type="dcterms:W3CDTF">2017-09-20T09:35:00Z</dcterms:created>
  <dcterms:modified xsi:type="dcterms:W3CDTF">2019-09-16T17:49:43Z</dcterms:modified>
</cp:coreProperties>
</file>