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84" r:id="rId5"/>
    <p:sldId id="261" r:id="rId6"/>
    <p:sldId id="262" r:id="rId7"/>
    <p:sldId id="263" r:id="rId8"/>
    <p:sldId id="285" r:id="rId9"/>
    <p:sldId id="265" r:id="rId10"/>
    <p:sldId id="266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890FE3-B625-45AE-8DED-26CFE8433712}">
          <p14:sldIdLst>
            <p14:sldId id="256"/>
            <p14:sldId id="257"/>
            <p14:sldId id="259"/>
          </p14:sldIdLst>
        </p14:section>
        <p14:section name="Causes of Hunger" id="{71BDC5F2-8BB2-4FD4-830E-8B4D89F24EF2}">
          <p14:sldIdLst>
            <p14:sldId id="284"/>
            <p14:sldId id="261"/>
            <p14:sldId id="262"/>
            <p14:sldId id="263"/>
          </p14:sldIdLst>
        </p14:section>
        <p14:section name="Major Trends" id="{241B4193-54ED-4A09-9DB2-FC127B7BB745}">
          <p14:sldIdLst>
            <p14:sldId id="285"/>
            <p14:sldId id="265"/>
            <p14:sldId id="266"/>
            <p14:sldId id="270"/>
            <p14:sldId id="268"/>
            <p14:sldId id="269"/>
            <p14:sldId id="271"/>
          </p14:sldIdLst>
        </p14:section>
        <p14:section name="Conclusion" id="{50A204B9-6B0E-435F-97B3-99E1852F629C}">
          <p14:sldIdLst>
            <p14:sldId id="272"/>
            <p14:sldId id="273"/>
          </p14:sldIdLst>
        </p14:section>
        <p14:section name="DATASET" id="{0558FCE1-E811-446F-92DF-32DC71866714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3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GLOBAL DOMESTIC SUPPLY USES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USES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Food</c:v>
                </c:pt>
                <c:pt idx="1">
                  <c:v>Feed</c:v>
                </c:pt>
                <c:pt idx="2">
                  <c:v>Waste</c:v>
                </c:pt>
                <c:pt idx="3">
                  <c:v>Other Uses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0.435</c:v>
                </c:pt>
                <c:pt idx="1">
                  <c:v>0.1411</c:v>
                </c:pt>
                <c:pt idx="2">
                  <c:v>5.0700000000000002E-2</c:v>
                </c:pt>
                <c:pt idx="3">
                  <c:v>9.6500000000000002E-2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AB-4523-BBDF-BBA55F1BD8F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96899135"/>
        <c:axId val="1897279215"/>
      </c:barChart>
      <c:catAx>
        <c:axId val="1896899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Different Uses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97279215"/>
        <c:crosses val="autoZero"/>
        <c:auto val="1"/>
        <c:lblAlgn val="ctr"/>
        <c:lblOffset val="100"/>
        <c:noMultiLvlLbl val="0"/>
      </c:catAx>
      <c:valAx>
        <c:axId val="1897279215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%" sourceLinked="1"/>
        <c:majorTickMark val="none"/>
        <c:minorTickMark val="none"/>
        <c:tickLblPos val="nextTo"/>
        <c:crossAx val="1896899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Population</cx:pt>
          <cx:pt idx="1">Population Fed in Kcal</cx:pt>
          <cx:pt idx="2">Population Fed In KgProt</cx:pt>
        </cx:lvl>
      </cx:strDim>
      <cx:numDim type="val">
        <cx:f>Sheet1!$B$2:$B$4</cx:f>
        <cx:lvl ptCount="3" formatCode="0%">
          <cx:pt idx="0">1</cx:pt>
          <cx:pt idx="1">1.1599999999999999</cx:pt>
          <cx:pt idx="2">1.1699999999999999</cx:pt>
        </cx:lvl>
      </cx:numDim>
    </cx:data>
  </cx:chartData>
  <cx:chart>
    <cx:plotArea>
      <cx:plotAreaRegion>
        <cx:series layoutId="funnel" uniqueId="{57A5C4E2-798E-4D2E-A62A-2D1A0E587E97}">
          <cx:tx>
            <cx:txData>
              <cx:f>Sheet1!$B$1</cx:f>
              <cx:v>Series 1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Population</cx:pt>
          <cx:pt idx="1">Population Fed in Kcal</cx:pt>
          <cx:pt idx="2">Population Fed In KgProt</cx:pt>
        </cx:lvl>
      </cx:strDim>
      <cx:numDim type="val">
        <cx:f>Sheet1!$B$2:$B$4</cx:f>
        <cx:lvl ptCount="3" formatCode="0%">
          <cx:pt idx="0">1</cx:pt>
          <cx:pt idx="1">1.2</cx:pt>
          <cx:pt idx="2">1.45</cx:pt>
        </cx:lvl>
      </cx:numDim>
    </cx:data>
  </cx:chartData>
  <cx:chart>
    <cx:plotArea>
      <cx:plotAreaRegion>
        <cx:series layoutId="funnel" uniqueId="{57A5C4E2-798E-4D2E-A62A-2D1A0E587E97}">
          <cx:tx>
            <cx:txData>
              <cx:f>Sheet1!$B$1</cx:f>
              <cx:v>Series 1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4190E-CE2B-48A8-960A-4DE34262387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9ABEB37-95D1-43B6-8565-75A25C98842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The number of chronic undernutrition is increasing</a:t>
          </a:r>
        </a:p>
      </dgm:t>
    </dgm:pt>
    <dgm:pt modelId="{8A849865-971F-40C3-B70F-0FC315E6A848}" type="parTrans" cxnId="{067E7EF5-6499-4270-9A38-EEB17FBC839A}">
      <dgm:prSet/>
      <dgm:spPr/>
      <dgm:t>
        <a:bodyPr/>
        <a:lstStyle/>
        <a:p>
          <a:endParaRPr lang="en-US"/>
        </a:p>
      </dgm:t>
    </dgm:pt>
    <dgm:pt modelId="{BE1479CC-171D-4C68-84B1-D94C560A2F2C}" type="sibTrans" cxnId="{067E7EF5-6499-4270-9A38-EEB17FBC839A}">
      <dgm:prSet/>
      <dgm:spPr/>
      <dgm:t>
        <a:bodyPr/>
        <a:lstStyle/>
        <a:p>
          <a:endParaRPr lang="en-US"/>
        </a:p>
      </dgm:t>
    </dgm:pt>
    <dgm:pt modelId="{CA0BC42F-C78F-40B8-A7C9-9227EF84248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The World hunger is not due to a lack of production</a:t>
          </a:r>
        </a:p>
      </dgm:t>
    </dgm:pt>
    <dgm:pt modelId="{61D9C6E2-F37A-4743-B850-B2B4FFEA01E6}" type="parTrans" cxnId="{4354C969-EB12-41E6-8080-9927A2451A25}">
      <dgm:prSet/>
      <dgm:spPr/>
      <dgm:t>
        <a:bodyPr/>
        <a:lstStyle/>
        <a:p>
          <a:endParaRPr lang="en-US"/>
        </a:p>
      </dgm:t>
    </dgm:pt>
    <dgm:pt modelId="{24BA02CD-1E42-4BBC-BE48-D5BB1CBF18BD}" type="sibTrans" cxnId="{4354C969-EB12-41E6-8080-9927A2451A25}">
      <dgm:prSet/>
      <dgm:spPr/>
      <dgm:t>
        <a:bodyPr/>
        <a:lstStyle/>
        <a:p>
          <a:endParaRPr lang="en-US"/>
        </a:p>
      </dgm:t>
    </dgm:pt>
    <dgm:pt modelId="{8502A6FB-94E6-4F3B-A794-BAD57A85CF0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we are producing enough food to feed the entire planet. </a:t>
          </a:r>
        </a:p>
      </dgm:t>
    </dgm:pt>
    <dgm:pt modelId="{8B7D3885-1F0D-4F1C-80B2-BE84A7A5089E}" type="parTrans" cxnId="{BC28D314-33F4-4B9D-BA2C-37F622189EC2}">
      <dgm:prSet/>
      <dgm:spPr/>
      <dgm:t>
        <a:bodyPr/>
        <a:lstStyle/>
        <a:p>
          <a:endParaRPr lang="en-US"/>
        </a:p>
      </dgm:t>
    </dgm:pt>
    <dgm:pt modelId="{DC53ABD1-1EE1-49A8-9478-2889294408FB}" type="sibTrans" cxnId="{BC28D314-33F4-4B9D-BA2C-37F622189EC2}">
      <dgm:prSet/>
      <dgm:spPr/>
      <dgm:t>
        <a:bodyPr/>
        <a:lstStyle/>
        <a:p>
          <a:endParaRPr lang="en-US"/>
        </a:p>
      </dgm:t>
    </dgm:pt>
    <dgm:pt modelId="{2BC2F1E0-FBA4-4517-894D-1135AF50B0FB}" type="pres">
      <dgm:prSet presAssocID="{01D4190E-CE2B-48A8-960A-4DE34262387D}" presName="root" presStyleCnt="0">
        <dgm:presLayoutVars>
          <dgm:dir/>
          <dgm:resizeHandles val="exact"/>
        </dgm:presLayoutVars>
      </dgm:prSet>
      <dgm:spPr/>
    </dgm:pt>
    <dgm:pt modelId="{5C345F34-EEF1-49F4-8304-7504D48B7C3D}" type="pres">
      <dgm:prSet presAssocID="{A9ABEB37-95D1-43B6-8565-75A25C98842C}" presName="compNode" presStyleCnt="0"/>
      <dgm:spPr/>
    </dgm:pt>
    <dgm:pt modelId="{026E70BE-0E85-4DA5-A375-2A5DE8253850}" type="pres">
      <dgm:prSet presAssocID="{A9ABEB37-95D1-43B6-8565-75A25C98842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936A727-9688-4A6B-98F6-685D50DBE958}" type="pres">
      <dgm:prSet presAssocID="{A9ABEB37-95D1-43B6-8565-75A25C9884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9AB3AD84-A0F1-45DB-AEC7-DE5611734919}" type="pres">
      <dgm:prSet presAssocID="{A9ABEB37-95D1-43B6-8565-75A25C98842C}" presName="spaceRect" presStyleCnt="0"/>
      <dgm:spPr/>
    </dgm:pt>
    <dgm:pt modelId="{865BE5BE-0485-4E14-AE87-639DAC713D08}" type="pres">
      <dgm:prSet presAssocID="{A9ABEB37-95D1-43B6-8565-75A25C98842C}" presName="textRect" presStyleLbl="revTx" presStyleIdx="0" presStyleCnt="3">
        <dgm:presLayoutVars>
          <dgm:chMax val="1"/>
          <dgm:chPref val="1"/>
        </dgm:presLayoutVars>
      </dgm:prSet>
      <dgm:spPr/>
    </dgm:pt>
    <dgm:pt modelId="{B0C09DE3-BB26-4C04-9FF5-A7842EF8F157}" type="pres">
      <dgm:prSet presAssocID="{BE1479CC-171D-4C68-84B1-D94C560A2F2C}" presName="sibTrans" presStyleCnt="0"/>
      <dgm:spPr/>
    </dgm:pt>
    <dgm:pt modelId="{5A82162B-4F06-4930-A57E-7FC6C491B27E}" type="pres">
      <dgm:prSet presAssocID="{CA0BC42F-C78F-40B8-A7C9-9227EF842480}" presName="compNode" presStyleCnt="0"/>
      <dgm:spPr/>
    </dgm:pt>
    <dgm:pt modelId="{9E5A5459-F675-47CD-9C92-028517E22D22}" type="pres">
      <dgm:prSet presAssocID="{CA0BC42F-C78F-40B8-A7C9-9227EF84248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9419720-9DED-4E24-B858-04FD370F6E2B}" type="pres">
      <dgm:prSet presAssocID="{CA0BC42F-C78F-40B8-A7C9-9227EF8424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3D08A865-6FFD-4FFF-AC04-F0BE4B0AFBD8}" type="pres">
      <dgm:prSet presAssocID="{CA0BC42F-C78F-40B8-A7C9-9227EF842480}" presName="spaceRect" presStyleCnt="0"/>
      <dgm:spPr/>
    </dgm:pt>
    <dgm:pt modelId="{784939BF-D93D-491B-811A-7423E27DD62B}" type="pres">
      <dgm:prSet presAssocID="{CA0BC42F-C78F-40B8-A7C9-9227EF842480}" presName="textRect" presStyleLbl="revTx" presStyleIdx="1" presStyleCnt="3">
        <dgm:presLayoutVars>
          <dgm:chMax val="1"/>
          <dgm:chPref val="1"/>
        </dgm:presLayoutVars>
      </dgm:prSet>
      <dgm:spPr/>
    </dgm:pt>
    <dgm:pt modelId="{351C7EA8-FB99-49B7-A675-1D4A848D51EB}" type="pres">
      <dgm:prSet presAssocID="{24BA02CD-1E42-4BBC-BE48-D5BB1CBF18BD}" presName="sibTrans" presStyleCnt="0"/>
      <dgm:spPr/>
    </dgm:pt>
    <dgm:pt modelId="{9A7C3C44-C420-47A8-9860-98DBA1376A0F}" type="pres">
      <dgm:prSet presAssocID="{8502A6FB-94E6-4F3B-A794-BAD57A85CF09}" presName="compNode" presStyleCnt="0"/>
      <dgm:spPr/>
    </dgm:pt>
    <dgm:pt modelId="{EE7291F3-6EB9-4ACD-81B4-8BA2B30F02F2}" type="pres">
      <dgm:prSet presAssocID="{8502A6FB-94E6-4F3B-A794-BAD57A85CF0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CD71865-87F2-4EF3-84F5-3404FCE29D4A}" type="pres">
      <dgm:prSet presAssocID="{8502A6FB-94E6-4F3B-A794-BAD57A85CF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BB6AFB3-2841-4E3F-B9E9-27B695821356}" type="pres">
      <dgm:prSet presAssocID="{8502A6FB-94E6-4F3B-A794-BAD57A85CF09}" presName="spaceRect" presStyleCnt="0"/>
      <dgm:spPr/>
    </dgm:pt>
    <dgm:pt modelId="{5F12FB59-8AF4-4372-9F66-43437B683CF7}" type="pres">
      <dgm:prSet presAssocID="{8502A6FB-94E6-4F3B-A794-BAD57A85CF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47960B-DC55-45ED-BC47-41BEDBACC28C}" type="presOf" srcId="{A9ABEB37-95D1-43B6-8565-75A25C98842C}" destId="{865BE5BE-0485-4E14-AE87-639DAC713D08}" srcOrd="0" destOrd="0" presId="urn:microsoft.com/office/officeart/2018/5/layout/IconLeafLabelList"/>
    <dgm:cxn modelId="{BC28D314-33F4-4B9D-BA2C-37F622189EC2}" srcId="{01D4190E-CE2B-48A8-960A-4DE34262387D}" destId="{8502A6FB-94E6-4F3B-A794-BAD57A85CF09}" srcOrd="2" destOrd="0" parTransId="{8B7D3885-1F0D-4F1C-80B2-BE84A7A5089E}" sibTransId="{DC53ABD1-1EE1-49A8-9478-2889294408FB}"/>
    <dgm:cxn modelId="{66A1431C-1E38-4556-8020-EA36E8880014}" type="presOf" srcId="{8502A6FB-94E6-4F3B-A794-BAD57A85CF09}" destId="{5F12FB59-8AF4-4372-9F66-43437B683CF7}" srcOrd="0" destOrd="0" presId="urn:microsoft.com/office/officeart/2018/5/layout/IconLeafLabelList"/>
    <dgm:cxn modelId="{4354C969-EB12-41E6-8080-9927A2451A25}" srcId="{01D4190E-CE2B-48A8-960A-4DE34262387D}" destId="{CA0BC42F-C78F-40B8-A7C9-9227EF842480}" srcOrd="1" destOrd="0" parTransId="{61D9C6E2-F37A-4743-B850-B2B4FFEA01E6}" sibTransId="{24BA02CD-1E42-4BBC-BE48-D5BB1CBF18BD}"/>
    <dgm:cxn modelId="{38899C95-350F-4CCD-AC91-6B51A68CCC4F}" type="presOf" srcId="{CA0BC42F-C78F-40B8-A7C9-9227EF842480}" destId="{784939BF-D93D-491B-811A-7423E27DD62B}" srcOrd="0" destOrd="0" presId="urn:microsoft.com/office/officeart/2018/5/layout/IconLeafLabelList"/>
    <dgm:cxn modelId="{B3F6919D-F531-4376-AC44-02E78FBA13B7}" type="presOf" srcId="{01D4190E-CE2B-48A8-960A-4DE34262387D}" destId="{2BC2F1E0-FBA4-4517-894D-1135AF50B0FB}" srcOrd="0" destOrd="0" presId="urn:microsoft.com/office/officeart/2018/5/layout/IconLeafLabelList"/>
    <dgm:cxn modelId="{067E7EF5-6499-4270-9A38-EEB17FBC839A}" srcId="{01D4190E-CE2B-48A8-960A-4DE34262387D}" destId="{A9ABEB37-95D1-43B6-8565-75A25C98842C}" srcOrd="0" destOrd="0" parTransId="{8A849865-971F-40C3-B70F-0FC315E6A848}" sibTransId="{BE1479CC-171D-4C68-84B1-D94C560A2F2C}"/>
    <dgm:cxn modelId="{C1D80ABF-7159-49C1-8774-97A3D684981D}" type="presParOf" srcId="{2BC2F1E0-FBA4-4517-894D-1135AF50B0FB}" destId="{5C345F34-EEF1-49F4-8304-7504D48B7C3D}" srcOrd="0" destOrd="0" presId="urn:microsoft.com/office/officeart/2018/5/layout/IconLeafLabelList"/>
    <dgm:cxn modelId="{457B676D-4C24-4B40-9FBD-36BA937B96AF}" type="presParOf" srcId="{5C345F34-EEF1-49F4-8304-7504D48B7C3D}" destId="{026E70BE-0E85-4DA5-A375-2A5DE8253850}" srcOrd="0" destOrd="0" presId="urn:microsoft.com/office/officeart/2018/5/layout/IconLeafLabelList"/>
    <dgm:cxn modelId="{E29B21D4-09A1-49B2-961D-654EB8A69715}" type="presParOf" srcId="{5C345F34-EEF1-49F4-8304-7504D48B7C3D}" destId="{B936A727-9688-4A6B-98F6-685D50DBE958}" srcOrd="1" destOrd="0" presId="urn:microsoft.com/office/officeart/2018/5/layout/IconLeafLabelList"/>
    <dgm:cxn modelId="{43578981-7B98-44E2-8BB3-55596BE199D7}" type="presParOf" srcId="{5C345F34-EEF1-49F4-8304-7504D48B7C3D}" destId="{9AB3AD84-A0F1-45DB-AEC7-DE5611734919}" srcOrd="2" destOrd="0" presId="urn:microsoft.com/office/officeart/2018/5/layout/IconLeafLabelList"/>
    <dgm:cxn modelId="{FA951670-0E79-45DB-8E20-4E44E1195DC1}" type="presParOf" srcId="{5C345F34-EEF1-49F4-8304-7504D48B7C3D}" destId="{865BE5BE-0485-4E14-AE87-639DAC713D08}" srcOrd="3" destOrd="0" presId="urn:microsoft.com/office/officeart/2018/5/layout/IconLeafLabelList"/>
    <dgm:cxn modelId="{293DE0AD-0879-4940-903D-A12DE087E5D0}" type="presParOf" srcId="{2BC2F1E0-FBA4-4517-894D-1135AF50B0FB}" destId="{B0C09DE3-BB26-4C04-9FF5-A7842EF8F157}" srcOrd="1" destOrd="0" presId="urn:microsoft.com/office/officeart/2018/5/layout/IconLeafLabelList"/>
    <dgm:cxn modelId="{1A9E1AAB-35B2-4E12-BB4C-BEBC506901A3}" type="presParOf" srcId="{2BC2F1E0-FBA4-4517-894D-1135AF50B0FB}" destId="{5A82162B-4F06-4930-A57E-7FC6C491B27E}" srcOrd="2" destOrd="0" presId="urn:microsoft.com/office/officeart/2018/5/layout/IconLeafLabelList"/>
    <dgm:cxn modelId="{0A4FC8A4-BFDE-4227-9EC2-B9E0363313C2}" type="presParOf" srcId="{5A82162B-4F06-4930-A57E-7FC6C491B27E}" destId="{9E5A5459-F675-47CD-9C92-028517E22D22}" srcOrd="0" destOrd="0" presId="urn:microsoft.com/office/officeart/2018/5/layout/IconLeafLabelList"/>
    <dgm:cxn modelId="{86B2BCDE-3982-4FC3-88A8-A6824DB1378E}" type="presParOf" srcId="{5A82162B-4F06-4930-A57E-7FC6C491B27E}" destId="{F9419720-9DED-4E24-B858-04FD370F6E2B}" srcOrd="1" destOrd="0" presId="urn:microsoft.com/office/officeart/2018/5/layout/IconLeafLabelList"/>
    <dgm:cxn modelId="{A94637C9-ECDA-41A6-852E-E2EA29B5FA5B}" type="presParOf" srcId="{5A82162B-4F06-4930-A57E-7FC6C491B27E}" destId="{3D08A865-6FFD-4FFF-AC04-F0BE4B0AFBD8}" srcOrd="2" destOrd="0" presId="urn:microsoft.com/office/officeart/2018/5/layout/IconLeafLabelList"/>
    <dgm:cxn modelId="{4E342675-729C-4B64-80DE-CD55149A367E}" type="presParOf" srcId="{5A82162B-4F06-4930-A57E-7FC6C491B27E}" destId="{784939BF-D93D-491B-811A-7423E27DD62B}" srcOrd="3" destOrd="0" presId="urn:microsoft.com/office/officeart/2018/5/layout/IconLeafLabelList"/>
    <dgm:cxn modelId="{913D8FBA-35CF-4A68-A030-213113D24AC1}" type="presParOf" srcId="{2BC2F1E0-FBA4-4517-894D-1135AF50B0FB}" destId="{351C7EA8-FB99-49B7-A675-1D4A848D51EB}" srcOrd="3" destOrd="0" presId="urn:microsoft.com/office/officeart/2018/5/layout/IconLeafLabelList"/>
    <dgm:cxn modelId="{D76E5B53-D1C3-4E12-ACE7-12BD5354EB36}" type="presParOf" srcId="{2BC2F1E0-FBA4-4517-894D-1135AF50B0FB}" destId="{9A7C3C44-C420-47A8-9860-98DBA1376A0F}" srcOrd="4" destOrd="0" presId="urn:microsoft.com/office/officeart/2018/5/layout/IconLeafLabelList"/>
    <dgm:cxn modelId="{68751160-4D36-4753-9047-3B90D66E01B4}" type="presParOf" srcId="{9A7C3C44-C420-47A8-9860-98DBA1376A0F}" destId="{EE7291F3-6EB9-4ACD-81B4-8BA2B30F02F2}" srcOrd="0" destOrd="0" presId="urn:microsoft.com/office/officeart/2018/5/layout/IconLeafLabelList"/>
    <dgm:cxn modelId="{A8379266-9035-476F-91C4-D3166E5C4B20}" type="presParOf" srcId="{9A7C3C44-C420-47A8-9860-98DBA1376A0F}" destId="{ACD71865-87F2-4EF3-84F5-3404FCE29D4A}" srcOrd="1" destOrd="0" presId="urn:microsoft.com/office/officeart/2018/5/layout/IconLeafLabelList"/>
    <dgm:cxn modelId="{FC3E3FE9-2952-47F0-9E13-52C94E527109}" type="presParOf" srcId="{9A7C3C44-C420-47A8-9860-98DBA1376A0F}" destId="{CBB6AFB3-2841-4E3F-B9E9-27B695821356}" srcOrd="2" destOrd="0" presId="urn:microsoft.com/office/officeart/2018/5/layout/IconLeafLabelList"/>
    <dgm:cxn modelId="{541961B7-D4A9-4421-B033-311DCEC185AD}" type="presParOf" srcId="{9A7C3C44-C420-47A8-9860-98DBA1376A0F}" destId="{5F12FB59-8AF4-4372-9F66-43437B683CF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4190E-CE2B-48A8-960A-4DE34262387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9ABEB37-95D1-43B6-8565-75A25C98842C}">
      <dgm:prSet/>
      <dgm:spPr/>
      <dgm:t>
        <a:bodyPr/>
        <a:lstStyle/>
        <a:p>
          <a:pPr>
            <a:defRPr cap="all"/>
          </a:pPr>
          <a:r>
            <a:rPr lang="en-US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Reduce The Meat Consumption</a:t>
          </a:r>
        </a:p>
      </dgm:t>
    </dgm:pt>
    <dgm:pt modelId="{8A849865-971F-40C3-B70F-0FC315E6A848}" type="parTrans" cxnId="{067E7EF5-6499-4270-9A38-EEB17FBC839A}">
      <dgm:prSet/>
      <dgm:spPr/>
      <dgm:t>
        <a:bodyPr/>
        <a:lstStyle/>
        <a:p>
          <a:endParaRPr lang="en-US"/>
        </a:p>
      </dgm:t>
    </dgm:pt>
    <dgm:pt modelId="{BE1479CC-171D-4C68-84B1-D94C560A2F2C}" type="sibTrans" cxnId="{067E7EF5-6499-4270-9A38-EEB17FBC839A}">
      <dgm:prSet/>
      <dgm:spPr/>
      <dgm:t>
        <a:bodyPr/>
        <a:lstStyle/>
        <a:p>
          <a:endParaRPr lang="en-US"/>
        </a:p>
      </dgm:t>
    </dgm:pt>
    <dgm:pt modelId="{CA0BC42F-C78F-40B8-A7C9-9227EF842480}">
      <dgm:prSet/>
      <dgm:spPr/>
      <dgm:t>
        <a:bodyPr/>
        <a:lstStyle/>
        <a:p>
          <a:pPr>
            <a:defRPr cap="all"/>
          </a:pPr>
          <a:r>
            <a:rPr lang="en-US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Improve the Logistic to avoid food shortage</a:t>
          </a:r>
        </a:p>
      </dgm:t>
    </dgm:pt>
    <dgm:pt modelId="{61D9C6E2-F37A-4743-B850-B2B4FFEA01E6}" type="parTrans" cxnId="{4354C969-EB12-41E6-8080-9927A2451A25}">
      <dgm:prSet/>
      <dgm:spPr/>
      <dgm:t>
        <a:bodyPr/>
        <a:lstStyle/>
        <a:p>
          <a:endParaRPr lang="en-US"/>
        </a:p>
      </dgm:t>
    </dgm:pt>
    <dgm:pt modelId="{24BA02CD-1E42-4BBC-BE48-D5BB1CBF18BD}" type="sibTrans" cxnId="{4354C969-EB12-41E6-8080-9927A2451A25}">
      <dgm:prSet/>
      <dgm:spPr/>
      <dgm:t>
        <a:bodyPr/>
        <a:lstStyle/>
        <a:p>
          <a:endParaRPr lang="en-US"/>
        </a:p>
      </dgm:t>
    </dgm:pt>
    <dgm:pt modelId="{8502A6FB-94E6-4F3B-A794-BAD57A85CF09}">
      <dgm:prSet/>
      <dgm:spPr/>
      <dgm:t>
        <a:bodyPr/>
        <a:lstStyle/>
        <a:p>
          <a:pPr>
            <a:defRPr cap="all"/>
          </a:pPr>
          <a:r>
            <a:rPr lang="en-US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Governments must change their exportation politics</a:t>
          </a:r>
        </a:p>
      </dgm:t>
    </dgm:pt>
    <dgm:pt modelId="{8B7D3885-1F0D-4F1C-80B2-BE84A7A5089E}" type="parTrans" cxnId="{BC28D314-33F4-4B9D-BA2C-37F622189EC2}">
      <dgm:prSet/>
      <dgm:spPr/>
      <dgm:t>
        <a:bodyPr/>
        <a:lstStyle/>
        <a:p>
          <a:endParaRPr lang="en-US"/>
        </a:p>
      </dgm:t>
    </dgm:pt>
    <dgm:pt modelId="{DC53ABD1-1EE1-49A8-9478-2889294408FB}" type="sibTrans" cxnId="{BC28D314-33F4-4B9D-BA2C-37F622189EC2}">
      <dgm:prSet/>
      <dgm:spPr/>
      <dgm:t>
        <a:bodyPr/>
        <a:lstStyle/>
        <a:p>
          <a:endParaRPr lang="en-US"/>
        </a:p>
      </dgm:t>
    </dgm:pt>
    <dgm:pt modelId="{05CDABE4-3152-4437-8AE5-B56733335E7F}" type="pres">
      <dgm:prSet presAssocID="{01D4190E-CE2B-48A8-960A-4DE34262387D}" presName="root" presStyleCnt="0">
        <dgm:presLayoutVars>
          <dgm:dir/>
          <dgm:resizeHandles val="exact"/>
        </dgm:presLayoutVars>
      </dgm:prSet>
      <dgm:spPr/>
    </dgm:pt>
    <dgm:pt modelId="{3003BC5F-6F82-4AE0-A5A6-88316690715D}" type="pres">
      <dgm:prSet presAssocID="{A9ABEB37-95D1-43B6-8565-75A25C98842C}" presName="compNode" presStyleCnt="0"/>
      <dgm:spPr/>
    </dgm:pt>
    <dgm:pt modelId="{206B0396-14CC-465B-9466-E3E63C331943}" type="pres">
      <dgm:prSet presAssocID="{A9ABEB37-95D1-43B6-8565-75A25C98842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1EA8202-73CC-4D4F-B552-5825BEBA0711}" type="pres">
      <dgm:prSet presAssocID="{A9ABEB37-95D1-43B6-8565-75A25C9884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w"/>
        </a:ext>
      </dgm:extLst>
    </dgm:pt>
    <dgm:pt modelId="{D449A271-8AB5-49F6-B6BA-6E20919F46DF}" type="pres">
      <dgm:prSet presAssocID="{A9ABEB37-95D1-43B6-8565-75A25C98842C}" presName="spaceRect" presStyleCnt="0"/>
      <dgm:spPr/>
    </dgm:pt>
    <dgm:pt modelId="{C87580A7-BF75-4F79-A853-97EC703A2DF1}" type="pres">
      <dgm:prSet presAssocID="{A9ABEB37-95D1-43B6-8565-75A25C98842C}" presName="textRect" presStyleLbl="revTx" presStyleIdx="0" presStyleCnt="3">
        <dgm:presLayoutVars>
          <dgm:chMax val="1"/>
          <dgm:chPref val="1"/>
        </dgm:presLayoutVars>
      </dgm:prSet>
      <dgm:spPr/>
    </dgm:pt>
    <dgm:pt modelId="{2A70325A-87DF-467B-88C1-E1D194166834}" type="pres">
      <dgm:prSet presAssocID="{BE1479CC-171D-4C68-84B1-D94C560A2F2C}" presName="sibTrans" presStyleCnt="0"/>
      <dgm:spPr/>
    </dgm:pt>
    <dgm:pt modelId="{A8EA9E86-ED0F-43E3-83D0-EFEB012C839A}" type="pres">
      <dgm:prSet presAssocID="{CA0BC42F-C78F-40B8-A7C9-9227EF842480}" presName="compNode" presStyleCnt="0"/>
      <dgm:spPr/>
    </dgm:pt>
    <dgm:pt modelId="{3C78D14F-FA21-4249-A6DD-70923F6C27E6}" type="pres">
      <dgm:prSet presAssocID="{CA0BC42F-C78F-40B8-A7C9-9227EF84248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DC65F85-D1D5-4E2D-82C3-38D054DAD496}" type="pres">
      <dgm:prSet presAssocID="{CA0BC42F-C78F-40B8-A7C9-9227EF8424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9A2B239B-61CC-4A97-9BE2-1B6F5D4565A4}" type="pres">
      <dgm:prSet presAssocID="{CA0BC42F-C78F-40B8-A7C9-9227EF842480}" presName="spaceRect" presStyleCnt="0"/>
      <dgm:spPr/>
    </dgm:pt>
    <dgm:pt modelId="{66B6D849-1919-467C-A93D-BFC42CA94B5A}" type="pres">
      <dgm:prSet presAssocID="{CA0BC42F-C78F-40B8-A7C9-9227EF842480}" presName="textRect" presStyleLbl="revTx" presStyleIdx="1" presStyleCnt="3">
        <dgm:presLayoutVars>
          <dgm:chMax val="1"/>
          <dgm:chPref val="1"/>
        </dgm:presLayoutVars>
      </dgm:prSet>
      <dgm:spPr/>
    </dgm:pt>
    <dgm:pt modelId="{3695B332-D2D6-4A57-8E31-06EB1A01AE56}" type="pres">
      <dgm:prSet presAssocID="{24BA02CD-1E42-4BBC-BE48-D5BB1CBF18BD}" presName="sibTrans" presStyleCnt="0"/>
      <dgm:spPr/>
    </dgm:pt>
    <dgm:pt modelId="{8E82272F-B48B-4A67-B357-C818301DB739}" type="pres">
      <dgm:prSet presAssocID="{8502A6FB-94E6-4F3B-A794-BAD57A85CF09}" presName="compNode" presStyleCnt="0"/>
      <dgm:spPr/>
    </dgm:pt>
    <dgm:pt modelId="{256AEEC0-1CF2-4A14-9591-A1F480DB1F48}" type="pres">
      <dgm:prSet presAssocID="{8502A6FB-94E6-4F3B-A794-BAD57A85CF0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8B6AD6C-741C-4418-85A1-C84AE4405B5C}" type="pres">
      <dgm:prSet presAssocID="{8502A6FB-94E6-4F3B-A794-BAD57A85CF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73C43221-C15D-4297-9A13-B14A108B2DE5}" type="pres">
      <dgm:prSet presAssocID="{8502A6FB-94E6-4F3B-A794-BAD57A85CF09}" presName="spaceRect" presStyleCnt="0"/>
      <dgm:spPr/>
    </dgm:pt>
    <dgm:pt modelId="{9136DE40-AEFB-4447-B471-80F350DF960A}" type="pres">
      <dgm:prSet presAssocID="{8502A6FB-94E6-4F3B-A794-BAD57A85CF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CADE01-9B55-4CB5-AE61-E02D780B9C30}" type="presOf" srcId="{CA0BC42F-C78F-40B8-A7C9-9227EF842480}" destId="{66B6D849-1919-467C-A93D-BFC42CA94B5A}" srcOrd="0" destOrd="0" presId="urn:microsoft.com/office/officeart/2018/5/layout/IconLeafLabelList"/>
    <dgm:cxn modelId="{BC28D314-33F4-4B9D-BA2C-37F622189EC2}" srcId="{01D4190E-CE2B-48A8-960A-4DE34262387D}" destId="{8502A6FB-94E6-4F3B-A794-BAD57A85CF09}" srcOrd="2" destOrd="0" parTransId="{8B7D3885-1F0D-4F1C-80B2-BE84A7A5089E}" sibTransId="{DC53ABD1-1EE1-49A8-9478-2889294408FB}"/>
    <dgm:cxn modelId="{3DA5B53F-8A2F-4E9C-8DC3-C10C1A89BB33}" type="presOf" srcId="{8502A6FB-94E6-4F3B-A794-BAD57A85CF09}" destId="{9136DE40-AEFB-4447-B471-80F350DF960A}" srcOrd="0" destOrd="0" presId="urn:microsoft.com/office/officeart/2018/5/layout/IconLeafLabelList"/>
    <dgm:cxn modelId="{4354C969-EB12-41E6-8080-9927A2451A25}" srcId="{01D4190E-CE2B-48A8-960A-4DE34262387D}" destId="{CA0BC42F-C78F-40B8-A7C9-9227EF842480}" srcOrd="1" destOrd="0" parTransId="{61D9C6E2-F37A-4743-B850-B2B4FFEA01E6}" sibTransId="{24BA02CD-1E42-4BBC-BE48-D5BB1CBF18BD}"/>
    <dgm:cxn modelId="{DC529CA6-305C-4F93-A982-E4B40E6A6A69}" type="presOf" srcId="{A9ABEB37-95D1-43B6-8565-75A25C98842C}" destId="{C87580A7-BF75-4F79-A853-97EC703A2DF1}" srcOrd="0" destOrd="0" presId="urn:microsoft.com/office/officeart/2018/5/layout/IconLeafLabelList"/>
    <dgm:cxn modelId="{83C672BE-C4E2-431D-9517-9DA72370A835}" type="presOf" srcId="{01D4190E-CE2B-48A8-960A-4DE34262387D}" destId="{05CDABE4-3152-4437-8AE5-B56733335E7F}" srcOrd="0" destOrd="0" presId="urn:microsoft.com/office/officeart/2018/5/layout/IconLeafLabelList"/>
    <dgm:cxn modelId="{067E7EF5-6499-4270-9A38-EEB17FBC839A}" srcId="{01D4190E-CE2B-48A8-960A-4DE34262387D}" destId="{A9ABEB37-95D1-43B6-8565-75A25C98842C}" srcOrd="0" destOrd="0" parTransId="{8A849865-971F-40C3-B70F-0FC315E6A848}" sibTransId="{BE1479CC-171D-4C68-84B1-D94C560A2F2C}"/>
    <dgm:cxn modelId="{584C4986-A514-44EF-B425-DCFDE1BE6C48}" type="presParOf" srcId="{05CDABE4-3152-4437-8AE5-B56733335E7F}" destId="{3003BC5F-6F82-4AE0-A5A6-88316690715D}" srcOrd="0" destOrd="0" presId="urn:microsoft.com/office/officeart/2018/5/layout/IconLeafLabelList"/>
    <dgm:cxn modelId="{99721842-AED9-4440-B285-EB19172DF839}" type="presParOf" srcId="{3003BC5F-6F82-4AE0-A5A6-88316690715D}" destId="{206B0396-14CC-465B-9466-E3E63C331943}" srcOrd="0" destOrd="0" presId="urn:microsoft.com/office/officeart/2018/5/layout/IconLeafLabelList"/>
    <dgm:cxn modelId="{E681D049-0E3F-49B0-9561-2A8FA7CCE934}" type="presParOf" srcId="{3003BC5F-6F82-4AE0-A5A6-88316690715D}" destId="{D1EA8202-73CC-4D4F-B552-5825BEBA0711}" srcOrd="1" destOrd="0" presId="urn:microsoft.com/office/officeart/2018/5/layout/IconLeafLabelList"/>
    <dgm:cxn modelId="{48D8B077-DA9A-4277-B00F-DAC0FBAEF430}" type="presParOf" srcId="{3003BC5F-6F82-4AE0-A5A6-88316690715D}" destId="{D449A271-8AB5-49F6-B6BA-6E20919F46DF}" srcOrd="2" destOrd="0" presId="urn:microsoft.com/office/officeart/2018/5/layout/IconLeafLabelList"/>
    <dgm:cxn modelId="{A4A984C1-B440-4F16-8EB8-AF5CB2A1FB7D}" type="presParOf" srcId="{3003BC5F-6F82-4AE0-A5A6-88316690715D}" destId="{C87580A7-BF75-4F79-A853-97EC703A2DF1}" srcOrd="3" destOrd="0" presId="urn:microsoft.com/office/officeart/2018/5/layout/IconLeafLabelList"/>
    <dgm:cxn modelId="{4475EAF2-9708-4DA6-AE68-C5C1A7692505}" type="presParOf" srcId="{05CDABE4-3152-4437-8AE5-B56733335E7F}" destId="{2A70325A-87DF-467B-88C1-E1D194166834}" srcOrd="1" destOrd="0" presId="urn:microsoft.com/office/officeart/2018/5/layout/IconLeafLabelList"/>
    <dgm:cxn modelId="{BBE3EC9D-F163-4ABE-9671-D0E95203309C}" type="presParOf" srcId="{05CDABE4-3152-4437-8AE5-B56733335E7F}" destId="{A8EA9E86-ED0F-43E3-83D0-EFEB012C839A}" srcOrd="2" destOrd="0" presId="urn:microsoft.com/office/officeart/2018/5/layout/IconLeafLabelList"/>
    <dgm:cxn modelId="{2F784439-2C9A-4B6C-AE67-D8D35AFB8822}" type="presParOf" srcId="{A8EA9E86-ED0F-43E3-83D0-EFEB012C839A}" destId="{3C78D14F-FA21-4249-A6DD-70923F6C27E6}" srcOrd="0" destOrd="0" presId="urn:microsoft.com/office/officeart/2018/5/layout/IconLeafLabelList"/>
    <dgm:cxn modelId="{8EE9B886-9B32-40D7-8763-9BEAC8C07C57}" type="presParOf" srcId="{A8EA9E86-ED0F-43E3-83D0-EFEB012C839A}" destId="{4DC65F85-D1D5-4E2D-82C3-38D054DAD496}" srcOrd="1" destOrd="0" presId="urn:microsoft.com/office/officeart/2018/5/layout/IconLeafLabelList"/>
    <dgm:cxn modelId="{687791A6-089F-44EA-A7F1-A66DE90F91C9}" type="presParOf" srcId="{A8EA9E86-ED0F-43E3-83D0-EFEB012C839A}" destId="{9A2B239B-61CC-4A97-9BE2-1B6F5D4565A4}" srcOrd="2" destOrd="0" presId="urn:microsoft.com/office/officeart/2018/5/layout/IconLeafLabelList"/>
    <dgm:cxn modelId="{9544AC0E-14B6-452F-BC24-818F80A48E43}" type="presParOf" srcId="{A8EA9E86-ED0F-43E3-83D0-EFEB012C839A}" destId="{66B6D849-1919-467C-A93D-BFC42CA94B5A}" srcOrd="3" destOrd="0" presId="urn:microsoft.com/office/officeart/2018/5/layout/IconLeafLabelList"/>
    <dgm:cxn modelId="{6626F719-D991-48FA-87EB-DD6A14742C18}" type="presParOf" srcId="{05CDABE4-3152-4437-8AE5-B56733335E7F}" destId="{3695B332-D2D6-4A57-8E31-06EB1A01AE56}" srcOrd="3" destOrd="0" presId="urn:microsoft.com/office/officeart/2018/5/layout/IconLeafLabelList"/>
    <dgm:cxn modelId="{130A1D6D-43EE-4C96-B56E-872E6128BD0F}" type="presParOf" srcId="{05CDABE4-3152-4437-8AE5-B56733335E7F}" destId="{8E82272F-B48B-4A67-B357-C818301DB739}" srcOrd="4" destOrd="0" presId="urn:microsoft.com/office/officeart/2018/5/layout/IconLeafLabelList"/>
    <dgm:cxn modelId="{6547638B-E221-4B61-9A73-5BB24E898E1B}" type="presParOf" srcId="{8E82272F-B48B-4A67-B357-C818301DB739}" destId="{256AEEC0-1CF2-4A14-9591-A1F480DB1F48}" srcOrd="0" destOrd="0" presId="urn:microsoft.com/office/officeart/2018/5/layout/IconLeafLabelList"/>
    <dgm:cxn modelId="{E372D82B-14AE-4B1C-9C25-5CA5C5EAB775}" type="presParOf" srcId="{8E82272F-B48B-4A67-B357-C818301DB739}" destId="{28B6AD6C-741C-4418-85A1-C84AE4405B5C}" srcOrd="1" destOrd="0" presId="urn:microsoft.com/office/officeart/2018/5/layout/IconLeafLabelList"/>
    <dgm:cxn modelId="{36B6CA44-3BC2-49B9-ADDE-313AE4DB596C}" type="presParOf" srcId="{8E82272F-B48B-4A67-B357-C818301DB739}" destId="{73C43221-C15D-4297-9A13-B14A108B2DE5}" srcOrd="2" destOrd="0" presId="urn:microsoft.com/office/officeart/2018/5/layout/IconLeafLabelList"/>
    <dgm:cxn modelId="{7E3C0191-B91D-4552-BCB0-700A7FA5A276}" type="presParOf" srcId="{8E82272F-B48B-4A67-B357-C818301DB739}" destId="{9136DE40-AEFB-4447-B471-80F350DF960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E70BE-0E85-4DA5-A375-2A5DE8253850}">
      <dsp:nvSpPr>
        <dsp:cNvPr id="0" name=""/>
        <dsp:cNvSpPr/>
      </dsp:nvSpPr>
      <dsp:spPr>
        <a:xfrm>
          <a:off x="616949" y="655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6A727-9688-4A6B-98F6-685D50DBE958}">
      <dsp:nvSpPr>
        <dsp:cNvPr id="0" name=""/>
        <dsp:cNvSpPr/>
      </dsp:nvSpPr>
      <dsp:spPr>
        <a:xfrm>
          <a:off x="1004512" y="39411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BE5BE-0485-4E14-AE87-639DAC713D08}">
      <dsp:nvSpPr>
        <dsp:cNvPr id="0" name=""/>
        <dsp:cNvSpPr/>
      </dsp:nvSpPr>
      <dsp:spPr>
        <a:xfrm>
          <a:off x="35606" y="2391555"/>
          <a:ext cx="2981250" cy="138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The number of chronic undernutrition is increasing</a:t>
          </a:r>
        </a:p>
      </dsp:txBody>
      <dsp:txXfrm>
        <a:off x="35606" y="2391555"/>
        <a:ext cx="2981250" cy="1387968"/>
      </dsp:txXfrm>
    </dsp:sp>
    <dsp:sp modelId="{9E5A5459-F675-47CD-9C92-028517E22D22}">
      <dsp:nvSpPr>
        <dsp:cNvPr id="0" name=""/>
        <dsp:cNvSpPr/>
      </dsp:nvSpPr>
      <dsp:spPr>
        <a:xfrm>
          <a:off x="4119918" y="655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19720-9DED-4E24-B858-04FD370F6E2B}">
      <dsp:nvSpPr>
        <dsp:cNvPr id="0" name=""/>
        <dsp:cNvSpPr/>
      </dsp:nvSpPr>
      <dsp:spPr>
        <a:xfrm>
          <a:off x="4507481" y="39411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939BF-D93D-491B-811A-7423E27DD62B}">
      <dsp:nvSpPr>
        <dsp:cNvPr id="0" name=""/>
        <dsp:cNvSpPr/>
      </dsp:nvSpPr>
      <dsp:spPr>
        <a:xfrm>
          <a:off x="3538574" y="2391555"/>
          <a:ext cx="2981250" cy="138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The World hunger is not due to a lack of production</a:t>
          </a:r>
        </a:p>
      </dsp:txBody>
      <dsp:txXfrm>
        <a:off x="3538574" y="2391555"/>
        <a:ext cx="2981250" cy="1387968"/>
      </dsp:txXfrm>
    </dsp:sp>
    <dsp:sp modelId="{EE7291F3-6EB9-4ACD-81B4-8BA2B30F02F2}">
      <dsp:nvSpPr>
        <dsp:cNvPr id="0" name=""/>
        <dsp:cNvSpPr/>
      </dsp:nvSpPr>
      <dsp:spPr>
        <a:xfrm>
          <a:off x="7622887" y="655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71865-87F2-4EF3-84F5-3404FCE29D4A}">
      <dsp:nvSpPr>
        <dsp:cNvPr id="0" name=""/>
        <dsp:cNvSpPr/>
      </dsp:nvSpPr>
      <dsp:spPr>
        <a:xfrm>
          <a:off x="8010450" y="39411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2FB59-8AF4-4372-9F66-43437B683CF7}">
      <dsp:nvSpPr>
        <dsp:cNvPr id="0" name=""/>
        <dsp:cNvSpPr/>
      </dsp:nvSpPr>
      <dsp:spPr>
        <a:xfrm>
          <a:off x="7041543" y="2391555"/>
          <a:ext cx="2981250" cy="138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we are producing enough food to feed the entire planet. </a:t>
          </a:r>
        </a:p>
      </dsp:txBody>
      <dsp:txXfrm>
        <a:off x="7041543" y="2391555"/>
        <a:ext cx="2981250" cy="1387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B0396-14CC-465B-9466-E3E63C331943}">
      <dsp:nvSpPr>
        <dsp:cNvPr id="0" name=""/>
        <dsp:cNvSpPr/>
      </dsp:nvSpPr>
      <dsp:spPr>
        <a:xfrm>
          <a:off x="616949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A8202-73CC-4D4F-B552-5825BEBA0711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580A7-BF75-4F79-A853-97EC703A2DF1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Reduce The Meat Consumption</a:t>
          </a:r>
        </a:p>
      </dsp:txBody>
      <dsp:txXfrm>
        <a:off x="35606" y="2725540"/>
        <a:ext cx="2981250" cy="720000"/>
      </dsp:txXfrm>
    </dsp:sp>
    <dsp:sp modelId="{3C78D14F-FA21-4249-A6DD-70923F6C27E6}">
      <dsp:nvSpPr>
        <dsp:cNvPr id="0" name=""/>
        <dsp:cNvSpPr/>
      </dsp:nvSpPr>
      <dsp:spPr>
        <a:xfrm>
          <a:off x="4119918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65F85-D1D5-4E2D-82C3-38D054DAD496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6D849-1919-467C-A93D-BFC42CA94B5A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Improve the Logistic to avoid food shortage</a:t>
          </a:r>
        </a:p>
      </dsp:txBody>
      <dsp:txXfrm>
        <a:off x="3538574" y="2725540"/>
        <a:ext cx="2981250" cy="720000"/>
      </dsp:txXfrm>
    </dsp:sp>
    <dsp:sp modelId="{256AEEC0-1CF2-4A14-9591-A1F480DB1F48}">
      <dsp:nvSpPr>
        <dsp:cNvPr id="0" name=""/>
        <dsp:cNvSpPr/>
      </dsp:nvSpPr>
      <dsp:spPr>
        <a:xfrm>
          <a:off x="7622887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6AD6C-741C-4418-85A1-C84AE4405B5C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6DE40-AEFB-4447-B471-80F350DF960A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Governments must change their exportation politics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E3A18-9A65-4165-923B-8574AF832DB3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33BEC-247D-4C05-BB08-179C762017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61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ACC6-C49F-44BD-BFFD-9DE0159DD6DF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2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DE42-2EAE-4963-AAB8-ED7C9040CBB9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5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5853-1DE1-4B89-A23E-EBEA60CB0C50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5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35A2-9FDC-4FB8-8EE3-82AD1D0A179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8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F93E-ECAA-4E61-BCF8-7CC72D78DAC2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2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8625-28BA-44B6-9A06-F0469B1552B4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3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4FFA-81ED-48DA-AA0E-37B6EEA00D85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4725-CA75-4CAF-A763-9CE700EE05D9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1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C100-128B-4F40-AF91-4E5FD1767BCC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1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E7EF3BAB-1E6A-41BB-A539-75F4E9DC076F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49D000-1FAD-4EE5-9EB4-B63A4D0B32D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2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FA881C0-9FB8-4159-A626-4B979CC08AD4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1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microsoft.com/office/2014/relationships/chartEx" Target="../charts/chartEx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fao.org/faostat/en/#dat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0984A-F69A-4BDD-BB3D-2D0C4A6DC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791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468F7-3034-4373-AA90-18732D408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GLOBAL UNDERNUTRITION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rPr>
              <a:t>1 IN 9 PEOPLE AROUND THE WORLD GO HUNGRY EACH DAY</a:t>
            </a:r>
            <a:endParaRPr lang="it-IT" sz="36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97BAD-5FBB-4756-8FED-A1EEF25AA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Public health study(</a:t>
            </a:r>
            <a:r>
              <a:rPr lang="en-US" dirty="0" err="1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fao</a:t>
            </a:r>
            <a:r>
              <a:rPr lang="en-US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*)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48905-D80F-411B-B480-4D40C1FE2702}"/>
              </a:ext>
            </a:extLst>
          </p:cNvPr>
          <p:cNvSpPr txBox="1"/>
          <p:nvPr/>
        </p:nvSpPr>
        <p:spPr>
          <a:xfrm>
            <a:off x="93306" y="6444734"/>
            <a:ext cx="1014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(*)Food and agriculture organization of the united nations</a:t>
            </a:r>
            <a:endParaRPr lang="it-IT" dirty="0">
              <a:solidFill>
                <a:srgbClr val="FFFFFF"/>
              </a:solidFill>
            </a:endParaRPr>
          </a:p>
          <a:p>
            <a:endParaRPr lang="it-IT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EC0E2E-C1DF-44F6-8D15-DDA9C889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91E6-27E8-45F3-86A2-5B121F2401FA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629DB-8152-4CEF-B9D7-178BC38E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9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7160C1-DD19-40A7-B1C9-FDB429920EE7}"/>
              </a:ext>
            </a:extLst>
          </p:cNvPr>
          <p:cNvSpPr txBox="1"/>
          <p:nvPr/>
        </p:nvSpPr>
        <p:spPr>
          <a:xfrm>
            <a:off x="76200" y="-1281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808080"/>
                </a:highlight>
                <a:latin typeface="Roboto Medium" panose="02000000000000000000" pitchFamily="2" charset="0"/>
                <a:ea typeface="Roboto Medium" panose="02000000000000000000" pitchFamily="2" charset="0"/>
              </a:rPr>
              <a:t>3 Highest Items Exported</a:t>
            </a:r>
            <a:endParaRPr lang="it-IT" sz="2800" dirty="0">
              <a:solidFill>
                <a:schemeClr val="bg1"/>
              </a:solidFill>
              <a:highlight>
                <a:srgbClr val="808080"/>
              </a:highligh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98989-4C75-45C0-9034-4FDDF70F2737}"/>
              </a:ext>
            </a:extLst>
          </p:cNvPr>
          <p:cNvSpPr txBox="1"/>
          <p:nvPr/>
        </p:nvSpPr>
        <p:spPr>
          <a:xfrm>
            <a:off x="1362649" y="646279"/>
            <a:ext cx="36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Considering Other Supply Ratio</a:t>
            </a:r>
            <a:endParaRPr lang="it-IT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0AA6-8F72-4F88-B48B-724655E75DEF}"/>
              </a:ext>
            </a:extLst>
          </p:cNvPr>
          <p:cNvSpPr txBox="1"/>
          <p:nvPr/>
        </p:nvSpPr>
        <p:spPr>
          <a:xfrm>
            <a:off x="8058704" y="666908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Considering Feed Food Ratio</a:t>
            </a:r>
            <a:endParaRPr lang="it-IT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97C440-45A7-4057-AA77-66FCBA4F8344}"/>
              </a:ext>
            </a:extLst>
          </p:cNvPr>
          <p:cNvCxnSpPr>
            <a:stCxn id="9" idx="2"/>
            <a:endCxn id="9" idx="2"/>
          </p:cNvCxnSpPr>
          <p:nvPr/>
        </p:nvCxnSpPr>
        <p:spPr>
          <a:xfrm>
            <a:off x="6172200" y="5104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64CEFF-8DF0-4833-A54C-BF214728913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172200" y="510410"/>
            <a:ext cx="0" cy="584412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glass of orange juice&#10;&#10;Description automatically generated">
            <a:extLst>
              <a:ext uri="{FF2B5EF4-FFF2-40B4-BE49-F238E27FC236}">
                <a16:creationId xmlns:a16="http://schemas.microsoft.com/office/drawing/2014/main" id="{FA9487A0-0E4A-4158-8AC1-CDED2CE64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0" y="1700768"/>
            <a:ext cx="2490733" cy="2431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809ECF-FC4A-4398-A618-935CD9363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9" y="4500446"/>
            <a:ext cx="5243445" cy="1866900"/>
          </a:xfrm>
          <a:prstGeom prst="rect">
            <a:avLst/>
          </a:prstGeom>
        </p:spPr>
      </p:pic>
      <p:pic>
        <p:nvPicPr>
          <p:cNvPr id="19" name="Picture 18" descr="A picture containing table, sitting, cup, grass&#10;&#10;Description automatically generated">
            <a:extLst>
              <a:ext uri="{FF2B5EF4-FFF2-40B4-BE49-F238E27FC236}">
                <a16:creationId xmlns:a16="http://schemas.microsoft.com/office/drawing/2014/main" id="{A4BA4C3B-E5A0-4456-A767-7B29DCD10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24" y="1671961"/>
            <a:ext cx="2490730" cy="2431006"/>
          </a:xfrm>
          <a:prstGeom prst="rect">
            <a:avLst/>
          </a:prstGeom>
        </p:spPr>
      </p:pic>
      <p:pic>
        <p:nvPicPr>
          <p:cNvPr id="21" name="Picture 20" descr="A white plate&#10;&#10;Description automatically generated">
            <a:extLst>
              <a:ext uri="{FF2B5EF4-FFF2-40B4-BE49-F238E27FC236}">
                <a16:creationId xmlns:a16="http://schemas.microsoft.com/office/drawing/2014/main" id="{4C10711F-8331-4579-99A2-F6A471452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99" y="1671961"/>
            <a:ext cx="2833148" cy="2431006"/>
          </a:xfrm>
          <a:prstGeom prst="rect">
            <a:avLst/>
          </a:prstGeom>
        </p:spPr>
      </p:pic>
      <p:pic>
        <p:nvPicPr>
          <p:cNvPr id="23" name="Picture 22" descr="A picture containing fruit&#10;&#10;Description automatically generated">
            <a:extLst>
              <a:ext uri="{FF2B5EF4-FFF2-40B4-BE49-F238E27FC236}">
                <a16:creationId xmlns:a16="http://schemas.microsoft.com/office/drawing/2014/main" id="{8677312C-9D51-4F8F-88E5-8F9B7A2D81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45" y="1671961"/>
            <a:ext cx="2549381" cy="2431006"/>
          </a:xfrm>
          <a:prstGeom prst="rect">
            <a:avLst/>
          </a:prstGeom>
        </p:spPr>
      </p:pic>
      <p:pic>
        <p:nvPicPr>
          <p:cNvPr id="25" name="Picture 24" descr="A group of corn&#10;&#10;Description automatically generated">
            <a:extLst>
              <a:ext uri="{FF2B5EF4-FFF2-40B4-BE49-F238E27FC236}">
                <a16:creationId xmlns:a16="http://schemas.microsoft.com/office/drawing/2014/main" id="{C052FBA6-BC35-47F5-8DFF-51C3E65E0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99" y="4500445"/>
            <a:ext cx="5541292" cy="18669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67BB497-AE47-47EF-A0EB-0D112E408E9C}"/>
              </a:ext>
            </a:extLst>
          </p:cNvPr>
          <p:cNvSpPr txBox="1"/>
          <p:nvPr/>
        </p:nvSpPr>
        <p:spPr>
          <a:xfrm>
            <a:off x="991897" y="1249052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Palm Oil</a:t>
            </a:r>
            <a:endParaRPr lang="it-IT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0EE3CC-315C-4168-8F5A-EA2DE85EDDF2}"/>
              </a:ext>
            </a:extLst>
          </p:cNvPr>
          <p:cNvSpPr txBox="1"/>
          <p:nvPr/>
        </p:nvSpPr>
        <p:spPr>
          <a:xfrm>
            <a:off x="3804970" y="1249052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Coconut Oil</a:t>
            </a:r>
            <a:endParaRPr lang="it-IT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894A62-E4B9-4A76-B57B-3F8376C8AFFE}"/>
              </a:ext>
            </a:extLst>
          </p:cNvPr>
          <p:cNvSpPr txBox="1"/>
          <p:nvPr/>
        </p:nvSpPr>
        <p:spPr>
          <a:xfrm>
            <a:off x="7556103" y="1249052"/>
            <a:ext cx="981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Barley </a:t>
            </a:r>
            <a:endParaRPr lang="it-IT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382E71-ADF4-4F69-80DA-A01DAB45B83C}"/>
              </a:ext>
            </a:extLst>
          </p:cNvPr>
          <p:cNvSpPr txBox="1"/>
          <p:nvPr/>
        </p:nvSpPr>
        <p:spPr>
          <a:xfrm>
            <a:off x="10253976" y="1249052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Soya</a:t>
            </a:r>
            <a:r>
              <a:rPr lang="en-US" sz="1400" dirty="0"/>
              <a:t> </a:t>
            </a: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beans</a:t>
            </a:r>
            <a:endParaRPr lang="it-IT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066ECF-481C-4C70-87C7-568A92393309}"/>
              </a:ext>
            </a:extLst>
          </p:cNvPr>
          <p:cNvSpPr txBox="1"/>
          <p:nvPr/>
        </p:nvSpPr>
        <p:spPr>
          <a:xfrm>
            <a:off x="2432172" y="4117040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Alcohol</a:t>
            </a:r>
            <a:endParaRPr lang="it-IT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9FDCAC-42C9-40F5-81AE-1ED895E67B5C}"/>
              </a:ext>
            </a:extLst>
          </p:cNvPr>
          <p:cNvSpPr txBox="1"/>
          <p:nvPr/>
        </p:nvSpPr>
        <p:spPr>
          <a:xfrm>
            <a:off x="8697118" y="4131774"/>
            <a:ext cx="98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Maize</a:t>
            </a:r>
            <a:r>
              <a:rPr lang="en-US" dirty="0"/>
              <a:t> </a:t>
            </a:r>
            <a:endParaRPr lang="it-IT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EEA73-6894-4D82-9C84-A37A3791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C91-FAB1-4237-996F-25E561E6AE6D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8C9679-328D-498D-AC7F-41D99E04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le of fries&#10;&#10;Description automatically generated">
            <a:extLst>
              <a:ext uri="{FF2B5EF4-FFF2-40B4-BE49-F238E27FC236}">
                <a16:creationId xmlns:a16="http://schemas.microsoft.com/office/drawing/2014/main" id="{D7A444BF-9455-4507-A03E-382D28BEE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A9422-283A-4C6D-B92E-86971E1E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Exportation is Another Insanity</a:t>
            </a:r>
            <a:endParaRPr lang="it-IT" sz="3600" dirty="0">
              <a:solidFill>
                <a:srgbClr val="FFFFFF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A62D81-55F9-4AF5-A1F1-4B4919F41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Thailand exports </a:t>
            </a:r>
            <a:r>
              <a:rPr lang="en-US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83% of its production of Cassava, while around 9% of its population is undernourished.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60B1D-9CE6-4881-AF55-875B7E32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2658-F657-4195-BC01-ED33904B41C0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C1C6E-C3B2-46E2-A563-A31219E6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7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7160C1-DD19-40A7-B1C9-FDB429920EE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808080"/>
                </a:highlight>
                <a:latin typeface="Roboto Medium" panose="02000000000000000000" pitchFamily="2" charset="0"/>
                <a:ea typeface="Roboto Medium" panose="02000000000000000000" pitchFamily="2" charset="0"/>
              </a:rPr>
              <a:t>We Are Producing Enough Food For The Entire Planet</a:t>
            </a:r>
            <a:endParaRPr lang="it-IT" sz="2800" dirty="0">
              <a:solidFill>
                <a:schemeClr val="bg1"/>
              </a:solidFill>
              <a:highlight>
                <a:srgbClr val="808080"/>
              </a:highligh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98989-4C75-45C0-9034-4FDDF70F2737}"/>
              </a:ext>
            </a:extLst>
          </p:cNvPr>
          <p:cNvSpPr txBox="1"/>
          <p:nvPr/>
        </p:nvSpPr>
        <p:spPr>
          <a:xfrm>
            <a:off x="1512948" y="653608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Considering Vegetal</a:t>
            </a:r>
            <a:endParaRPr lang="it-IT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A0AA6-8F72-4F88-B48B-724655E75DEF}"/>
              </a:ext>
            </a:extLst>
          </p:cNvPr>
          <p:cNvSpPr txBox="1"/>
          <p:nvPr/>
        </p:nvSpPr>
        <p:spPr>
          <a:xfrm>
            <a:off x="7584682" y="653608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Considering Global Food Supply</a:t>
            </a:r>
            <a:endParaRPr lang="it-IT" sz="2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97C440-45A7-4057-AA77-66FCBA4F8344}"/>
              </a:ext>
            </a:extLst>
          </p:cNvPr>
          <p:cNvCxnSpPr>
            <a:stCxn id="9" idx="2"/>
            <a:endCxn id="9" idx="2"/>
          </p:cNvCxnSpPr>
          <p:nvPr/>
        </p:nvCxnSpPr>
        <p:spPr>
          <a:xfrm>
            <a:off x="6096000" y="5232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64CEFF-8DF0-4833-A54C-BF214728913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523220"/>
            <a:ext cx="0" cy="54747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85113DBC-1B38-4D43-A747-31862C0F4CD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92058520"/>
                  </p:ext>
                </p:extLst>
              </p:nvPr>
            </p:nvGraphicFramePr>
            <p:xfrm>
              <a:off x="163892" y="1433718"/>
              <a:ext cx="5168660" cy="420440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85113DBC-1B38-4D43-A747-31862C0F4C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892" y="1433718"/>
                <a:ext cx="5168660" cy="4204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C14132EF-FDBA-4984-A5DA-53110790EB2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4508052"/>
                  </p:ext>
                </p:extLst>
              </p:nvPr>
            </p:nvGraphicFramePr>
            <p:xfrm>
              <a:off x="6453180" y="1433718"/>
              <a:ext cx="5168660" cy="420440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C14132EF-FDBA-4984-A5DA-53110790EB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3180" y="1433718"/>
                <a:ext cx="5168660" cy="420440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865DE7F-9257-4B64-B127-C19C796D370D}"/>
              </a:ext>
            </a:extLst>
          </p:cNvPr>
          <p:cNvSpPr txBox="1"/>
          <p:nvPr/>
        </p:nvSpPr>
        <p:spPr>
          <a:xfrm>
            <a:off x="0" y="599801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According to the Dietary Guidelines A human need an average of </a:t>
            </a:r>
            <a:r>
              <a:rPr lang="en-US" sz="1600" b="1" i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2400</a:t>
            </a: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calories per Day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B9478-8665-499C-A166-80C2E41C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050F-BACF-4E69-A0FA-42D6C82A2435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89B33A-70BB-4F81-9C99-45CE8643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9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ow standing next to a fence&#10;&#10;Description automatically generated">
            <a:extLst>
              <a:ext uri="{FF2B5EF4-FFF2-40B4-BE49-F238E27FC236}">
                <a16:creationId xmlns:a16="http://schemas.microsoft.com/office/drawing/2014/main" id="{790BB3F7-7EC1-4632-B465-D172DB8CF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4" r="1" b="3599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A9422-283A-4C6D-B92E-86971E1E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46% of Cereals is used for feed</a:t>
            </a:r>
            <a:endParaRPr lang="it-IT" sz="3200" dirty="0">
              <a:solidFill>
                <a:srgbClr val="FFFFFF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A62D81-55F9-4AF5-A1F1-4B4919F41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United States reduces its production of animal products by 10%, 14 million tons of cereals could be released.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09E96-F336-46D5-901B-A26D342D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1EE6-8A3B-4049-B6B8-7BFD1F5E7EB6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0C41E-BF7A-4BA6-AA45-60DB5293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7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3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3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712D8-67FF-4258-AA38-77A79155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Population Growth is Not a Problem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DC22FC8-4FF7-4894-98E8-40080CA84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9030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45" name="Straight Connector 3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3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ED0F8-6CF3-4CEE-AEEB-D1AE4D86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5A15BE6-E285-4C02-B0BE-B181853D5CE8}" type="datetime1">
              <a:rPr lang="en-US" smtClean="0"/>
              <a:pPr>
                <a:spcAft>
                  <a:spcPts val="600"/>
                </a:spcAft>
              </a:pPr>
              <a:t>5/11/2020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D424A-FE6E-4135-8C5C-EB61DF8E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14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78799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EDEC1-61A8-45DF-839E-F03C3B8F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Roboto Medium" panose="02000000000000000000" pitchFamily="2" charset="0"/>
                <a:ea typeface="Roboto Medium" panose="02000000000000000000" pitchFamily="2" charset="0"/>
              </a:rPr>
              <a:t>Conclusion</a:t>
            </a:r>
            <a:endParaRPr lang="it-IT" sz="5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6353B-81FA-4C27-A381-C64A0B7E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4DBAB10-9889-4C70-9DDA-B75985246378}" type="datetime1">
              <a:rPr lang="en-US" smtClean="0"/>
              <a:pPr>
                <a:spcAft>
                  <a:spcPts val="600"/>
                </a:spcAft>
              </a:pPr>
              <a:t>5/11/2020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C269B-839D-4697-9DF9-0836525B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3CFB60-9655-4A58-9A69-8BB49D278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60530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405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EDEC1-61A8-45DF-839E-F03C3B8F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latin typeface="Roboto Medium" panose="02000000000000000000" pitchFamily="2" charset="0"/>
                <a:ea typeface="Roboto Medium" panose="02000000000000000000" pitchFamily="2" charset="0"/>
              </a:rPr>
              <a:t>But There Are Some Solutions</a:t>
            </a:r>
            <a:endParaRPr lang="it-IT" sz="5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32" name="Straight Connector 2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830A6-2461-4590-8A4A-124F56CB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A09FC6-314D-4EFF-AE42-F70735D1684C}" type="datetime1">
              <a:rPr lang="en-US" smtClean="0"/>
              <a:pPr>
                <a:spcAft>
                  <a:spcPts val="600"/>
                </a:spcAft>
              </a:pPr>
              <a:t>5/11/2020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FA257-9A0E-48CE-AC6E-22D38A68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313CFB60-9655-4A58-9A69-8BB49D278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7912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59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565C-6BA6-41F9-9564-05C4DC7D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INFORMATION ABOUT THE DATASET</a:t>
            </a:r>
            <a:endParaRPr lang="it-IT" sz="4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6E10-C438-405A-9B93-7F4A73D1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data has been downloaded from the FAO(</a:t>
            </a:r>
            <a:r>
              <a:rPr lang="it-IT" dirty="0">
                <a:hlinkClick r:id="rId2"/>
              </a:rPr>
              <a:t>http://www.fao.org/faostat/en/#data</a:t>
            </a:r>
            <a:r>
              <a:rPr lang="it-IT" dirty="0"/>
              <a:t>) website.</a:t>
            </a:r>
          </a:p>
          <a:p>
            <a:r>
              <a:rPr lang="it-IT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090C5A-E0F7-40BE-95B1-13A565B7C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67" y="2698044"/>
            <a:ext cx="7507111" cy="31710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D324-BFAC-4EF5-A2F9-83026B6A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9F8-2E89-4701-8937-82251712523C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6E9D3-65F9-4EC6-B262-7D04F7CD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3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food_balance_animal.csv</a:t>
            </a:r>
            <a:endParaRPr lang="it-IT" sz="4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1659B8-6C0D-4F7F-B49E-E37EC0177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7" y="1956990"/>
            <a:ext cx="10622844" cy="316365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99795-167B-43BA-9047-B7F2B2B4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1FC6-AA7D-4256-81D7-661FC68C3458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BECDC-EFD5-45BD-A139-7FB8251B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4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  <a:cs typeface="Open Sans Light" panose="020B0306030504020204" pitchFamily="34" charset="0"/>
              </a:rPr>
              <a:t>food_balance_vegetal.csv</a:t>
            </a:r>
            <a:endParaRPr lang="it-IT" sz="4000" dirty="0">
              <a:latin typeface="Roboto Medium" panose="02000000000000000000" pitchFamily="2" charset="0"/>
              <a:ea typeface="Roboto Medium" panose="02000000000000000000" pitchFamily="2" charset="0"/>
              <a:cs typeface="Open Sans Light" panose="020B0306030504020204" pitchFamily="34" charset="0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CB1E2CF-1115-4CA3-BB6C-C540B6A4D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378"/>
            <a:ext cx="12192000" cy="41656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5AB79-A3F6-4C6F-8BBD-BD49B542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6EBB-4F55-4F2B-88B5-D5A217A57E07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6A34D-0445-43F5-8556-7D9625C5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person, eating, sitting, young&#10;&#10;Description automatically generated">
            <a:extLst>
              <a:ext uri="{FF2B5EF4-FFF2-40B4-BE49-F238E27FC236}">
                <a16:creationId xmlns:a16="http://schemas.microsoft.com/office/drawing/2014/main" id="{23969E33-09F7-4D36-A276-D65F73D63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8" b="31446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43" name="Rectangle 3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1F5FE-D1C2-4264-AB43-B952A55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 Child Dies From Hunger Every 10 Seconds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4A686-C203-494B-B948-47613343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4414-683F-492E-9ECE-8C8BB152BA2B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A8B27-6C4C-4369-AAC4-C86EC00B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55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food_balance_cereals.csv</a:t>
            </a:r>
            <a:endParaRPr lang="it-IT" sz="4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173A25A-EE3A-4FA1-84F4-CEF7CE9F9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44" y="2156140"/>
            <a:ext cx="11379200" cy="3341549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F6A6D-47AD-4B3F-BAB3-062D4CA6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C2CA-1DC0-428C-BAC7-565B5AC2CD40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1B0C-C81B-4EEC-8C60-C6D6E644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68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food_security_indicators.csv</a:t>
            </a:r>
            <a:endParaRPr lang="it-IT" sz="4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DC8BD0C-CB01-400C-957A-27F8F218C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4" y="2106558"/>
            <a:ext cx="11706578" cy="337984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F3B54-7589-45C6-AEDD-C09B18CB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95B0-369E-4780-97E2-E1A48F0676E5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6F18A-92D1-4455-8115-D831A313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0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population.csv</a:t>
            </a:r>
            <a:endParaRPr lang="it-IT" sz="4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990F6C2-E6A1-40D4-BCB7-81ED95E06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2023675"/>
            <a:ext cx="11469511" cy="3435016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49169-0362-4AC8-AB2D-134C5985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F5B2-D50A-4D0E-ACED-67A8D8BDD7AB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27232-1C3B-4D81-80CF-05C72EA0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48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Some Relational Algebra Operations 1</a:t>
            </a:r>
            <a:r>
              <a:rPr lang="en-US" dirty="0"/>
              <a:t>.</a:t>
            </a:r>
            <a:r>
              <a:rPr lang="en-US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Aggregation </a:t>
            </a:r>
            <a:endParaRPr lang="it-IT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6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C2F5C45-835E-4E87-AA64-A5440BD0C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8" y="1919112"/>
            <a:ext cx="9482666" cy="442524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ACAB1-6771-4A5B-90BE-76B5EC0E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8F2-F208-4EE1-BD62-20861964B5AB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F3EB0-AB40-413F-8244-9F046D10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82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Some Relational Algebra Operations </a:t>
            </a:r>
            <a:b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2.</a:t>
            </a:r>
            <a:r>
              <a:rPr lang="en-US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Join</a:t>
            </a:r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endParaRPr lang="it-IT" sz="4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A7D97F-B6D2-40F8-999A-2B62EFF94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5" y="1998133"/>
            <a:ext cx="11921066" cy="432364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E0FE8-CDAB-4E56-9D95-CA2E6320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75B6-74EB-4A76-921C-BEFB0C1949DD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F537E-16E0-439E-8282-DCA9CBF4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76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Some Relational Algebra Operations </a:t>
            </a:r>
            <a:br>
              <a:rPr lang="en-US" dirty="0"/>
            </a:br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3</a:t>
            </a:r>
            <a:r>
              <a:rPr lang="en-US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.Projection </a:t>
            </a:r>
            <a:endParaRPr lang="it-IT" sz="3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5029BD-298B-4BAD-B202-0DF250B8C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2" y="1930402"/>
            <a:ext cx="12011378" cy="416559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86553-B96F-4514-8354-F65B339B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5F33-4B2C-4D37-A935-FB0507B1FC2C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3A886-D944-4556-A1F8-01548AB5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16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D3E-9C92-4800-8C16-806EF4D1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Roboto Medium" panose="02000000000000000000" pitchFamily="2" charset="0"/>
                <a:ea typeface="Roboto Medium" panose="02000000000000000000" pitchFamily="2" charset="0"/>
              </a:rPr>
              <a:t>Some Relational Algebra Operations </a:t>
            </a:r>
            <a:br>
              <a:rPr lang="en-US" dirty="0"/>
            </a:br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</a:rPr>
              <a:t>4</a:t>
            </a:r>
            <a:r>
              <a:rPr lang="en-US" dirty="0"/>
              <a:t>.</a:t>
            </a:r>
            <a:r>
              <a:rPr lang="en-US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Restriction</a:t>
            </a:r>
            <a:r>
              <a:rPr lang="en-US" dirty="0"/>
              <a:t> </a:t>
            </a:r>
            <a:endParaRPr lang="it-IT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F7D9C6-7A95-4775-A562-C031001C1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5244"/>
            <a:ext cx="12207875" cy="452684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4BEF0-5612-45C5-AE69-6DD16E2A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CA39-4FFF-4A59-BDA1-84FFEE1CD0AA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18A8D-16AB-4828-AAC1-DAEFB1B6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1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3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1F5FE-D1C2-4264-AB43-B952A55F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The Number Of  Chronic Undernutrition is Increasing 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EEE14E3A-B4C2-44B3-85D4-765E43125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" y="45720"/>
            <a:ext cx="12190459" cy="486935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F6F36-F6B8-4B7F-8CD4-A2C263245218}"/>
              </a:ext>
            </a:extLst>
          </p:cNvPr>
          <p:cNvSpPr txBox="1"/>
          <p:nvPr/>
        </p:nvSpPr>
        <p:spPr>
          <a:xfrm>
            <a:off x="3447466" y="933062"/>
            <a:ext cx="539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Around 11% of the global population is undernourished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8D9CC-1F41-42A3-9B91-B0CDBDFB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E15A-9410-4645-9FE5-137384939962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4EEFA-AAAE-47DB-82D7-DD1DE00D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9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7DCB325E-4ADC-4403-8BC1-F52759E2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051" b="10679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1A5EA-5AB4-4328-98CA-F1385D51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But What Are The Causes Of Hunger In The World ?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37C34-5FC0-4EF3-BA7D-60817269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4990228-4582-45A6-8804-8C422C15B8B5}" type="datetime1">
              <a:rPr lang="en-US" smtClean="0"/>
              <a:pPr>
                <a:spcAft>
                  <a:spcPts val="600"/>
                </a:spcAft>
              </a:pPr>
              <a:t>5/11/2020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4B3DB-2E72-4727-A470-EE9F4847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4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626898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Content Placeholder 12" descr="A picture containing building, outdoor, man, truck&#10;&#10;Description automatically generated">
            <a:extLst>
              <a:ext uri="{FF2B5EF4-FFF2-40B4-BE49-F238E27FC236}">
                <a16:creationId xmlns:a16="http://schemas.microsoft.com/office/drawing/2014/main" id="{FA095AC3-4EC6-4075-A68A-D41C71837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6" r="1" b="10089"/>
          <a:stretch/>
        </p:blipFill>
        <p:spPr>
          <a:xfrm>
            <a:off x="5705" y="10"/>
            <a:ext cx="12186295" cy="685799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C13DF-B12E-4D86-B899-E2B48209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Absolute Poverty</a:t>
            </a:r>
            <a:br>
              <a:rPr lang="en-US" sz="170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5C34FDAB-008D-4997-B256-C3B8B489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complete lack of the means necessary to meet basic personal needs, such as food, clothing and shelter(Wikipedia)</a:t>
            </a:r>
            <a:endParaRPr lang="en-US" dirty="0">
              <a:solidFill>
                <a:srgbClr val="FFFFFF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0291C-9CFC-4E7A-8EBB-5631ADD7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A8B5-C292-46E5-8FA8-6804AB238AB9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1C8A5-AF18-4E74-9ADB-2536F9A9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8B0422-744C-46B5-8082-D51E3B821EBD}"/>
              </a:ext>
            </a:extLst>
          </p:cNvPr>
          <p:cNvSpPr/>
          <p:nvPr/>
        </p:nvSpPr>
        <p:spPr>
          <a:xfrm>
            <a:off x="5685" y="0"/>
            <a:ext cx="5500249" cy="34490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latin typeface="Roboto Medium" panose="02000000000000000000" pitchFamily="2" charset="0"/>
                <a:ea typeface="Roboto Medium" panose="02000000000000000000" pitchFamily="2" charset="0"/>
              </a:rPr>
              <a:t>CAUSES OF UNDERNUTRITION</a:t>
            </a:r>
            <a:endParaRPr lang="it-IT" sz="3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9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picture containing person, sitting, man, table&#10;&#10;Description automatically generated">
            <a:extLst>
              <a:ext uri="{FF2B5EF4-FFF2-40B4-BE49-F238E27FC236}">
                <a16:creationId xmlns:a16="http://schemas.microsoft.com/office/drawing/2014/main" id="{5DDC648E-9F97-40A2-9883-FC227D719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/>
          <a:stretch/>
        </p:blipFill>
        <p:spPr>
          <a:xfrm>
            <a:off x="-88212" y="10"/>
            <a:ext cx="12186295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C13DF-B12E-4D86-B899-E2B48209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Food Shortage</a:t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3DB976E6-9198-41BF-AE01-10D42CF7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country afflicted by pandemic like COVID-19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60A26-147E-43A1-825C-DCEB0A6A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1326-14F7-44CD-9F6C-558AED359B6E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76F6B-CC73-47AF-ACC7-6A069BAF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2980F-B39B-47A3-BFB7-F22682816EDB}"/>
              </a:ext>
            </a:extLst>
          </p:cNvPr>
          <p:cNvSpPr/>
          <p:nvPr/>
        </p:nvSpPr>
        <p:spPr>
          <a:xfrm>
            <a:off x="-93898" y="0"/>
            <a:ext cx="5500249" cy="34490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latin typeface="Roboto Medium" panose="02000000000000000000" pitchFamily="2" charset="0"/>
                <a:ea typeface="Roboto Medium" panose="02000000000000000000" pitchFamily="2" charset="0"/>
              </a:rPr>
              <a:t>CAUSES OF UNDERNUTRITION</a:t>
            </a:r>
            <a:endParaRPr lang="it-IT" sz="3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77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cture containing outdoor, building, vegetable, food&#10;&#10;Description automatically generated">
            <a:extLst>
              <a:ext uri="{FF2B5EF4-FFF2-40B4-BE49-F238E27FC236}">
                <a16:creationId xmlns:a16="http://schemas.microsoft.com/office/drawing/2014/main" id="{F83BDAE5-9B09-4B30-8BF6-6F4E23467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" y="0"/>
            <a:ext cx="12180630" cy="64008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C13DF-B12E-4D86-B899-E2B48209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Food Waste</a:t>
            </a: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3DB976E6-9198-41BF-AE01-10D42CF7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1/3 of the global food production is wasted.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900A0-BFEC-4614-9EA1-895B98E0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B5E3-B0D8-4810-A8D5-536E937CE402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CB8F0-B903-4A3E-80C5-63A04112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A8E0A2-2CD3-4551-BEAC-B82852D02928}"/>
              </a:ext>
            </a:extLst>
          </p:cNvPr>
          <p:cNvSpPr/>
          <p:nvPr/>
        </p:nvSpPr>
        <p:spPr>
          <a:xfrm>
            <a:off x="-5686" y="0"/>
            <a:ext cx="5500249" cy="34490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latin typeface="Roboto Medium" panose="02000000000000000000" pitchFamily="2" charset="0"/>
                <a:ea typeface="Roboto Medium" panose="02000000000000000000" pitchFamily="2" charset="0"/>
              </a:rPr>
              <a:t>CAUSES OF UNDERNUTRITION</a:t>
            </a:r>
            <a:endParaRPr lang="it-IT" sz="3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97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EAD9E-8DF9-4362-97B5-4E8A650B07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259" b="94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EF8DF-F641-4B4B-9ECB-EEDE8AA3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An Irrational Food Consumption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E92CC-A80E-49E6-8A03-AF724397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284725-CA75-4CAF-A763-9CE700EE05D9}" type="datetime1">
              <a:rPr lang="en-US" smtClean="0"/>
              <a:pPr>
                <a:spcAft>
                  <a:spcPts val="600"/>
                </a:spcAft>
              </a:pPr>
              <a:t>5/11/2020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FBC39-6180-4D9F-BED6-0A6A0FC6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8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00392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ED3CEF-366D-4814-9516-C986E4B43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7745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47160C1-DD19-40A7-B1C9-FDB429920EE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808080"/>
                </a:highlight>
                <a:latin typeface="Roboto Medium" panose="02000000000000000000" pitchFamily="2" charset="0"/>
                <a:ea typeface="Roboto Medium" panose="02000000000000000000" pitchFamily="2" charset="0"/>
              </a:rPr>
              <a:t>How is the Global Domestic Supply Used Considering Only Plant Products?</a:t>
            </a:r>
            <a:endParaRPr lang="it-IT" sz="2800" dirty="0">
              <a:solidFill>
                <a:schemeClr val="bg1"/>
              </a:solidFill>
              <a:highlight>
                <a:srgbClr val="808080"/>
              </a:highlight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981A0-BE12-4397-A1D4-A8590705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C3DE-283F-4D49-9A7C-AD61B391C49F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73519E-4233-42C9-B47E-0FCCCC1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163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33F23"/>
      </a:dk2>
      <a:lt2>
        <a:srgbClr val="E2E8E7"/>
      </a:lt2>
      <a:accent1>
        <a:srgbClr val="C696A1"/>
      </a:accent1>
      <a:accent2>
        <a:srgbClr val="BA8A7F"/>
      </a:accent2>
      <a:accent3>
        <a:srgbClr val="B7A17D"/>
      </a:accent3>
      <a:accent4>
        <a:srgbClr val="A5A772"/>
      </a:accent4>
      <a:accent5>
        <a:srgbClr val="97AA80"/>
      </a:accent5>
      <a:accent6>
        <a:srgbClr val="7FAE77"/>
      </a:accent6>
      <a:hlink>
        <a:srgbClr val="568E82"/>
      </a:hlink>
      <a:folHlink>
        <a:srgbClr val="848484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452</Words>
  <Application>Microsoft Office PowerPoint</Application>
  <PresentationFormat>Widescreen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Georgia Pro Cond Light</vt:lpstr>
      <vt:lpstr>Open Sans Light</vt:lpstr>
      <vt:lpstr>Roboto Light</vt:lpstr>
      <vt:lpstr>Roboto Medium</vt:lpstr>
      <vt:lpstr>Speak Pro</vt:lpstr>
      <vt:lpstr>RetrospectVTI</vt:lpstr>
      <vt:lpstr>GLOBAL UNDERNUTRITION  1 IN 9 PEOPLE AROUND THE WORLD GO HUNGRY EACH DAY</vt:lpstr>
      <vt:lpstr>A Child Dies From Hunger Every 10 Seconds</vt:lpstr>
      <vt:lpstr>The Number Of  Chronic Undernutrition is Increasing </vt:lpstr>
      <vt:lpstr>But What Are The Causes Of Hunger In The World ?</vt:lpstr>
      <vt:lpstr>Absolute Poverty </vt:lpstr>
      <vt:lpstr>Food Shortage </vt:lpstr>
      <vt:lpstr>Food Waste </vt:lpstr>
      <vt:lpstr>An Irrational Food Consumption</vt:lpstr>
      <vt:lpstr>PowerPoint Presentation</vt:lpstr>
      <vt:lpstr>PowerPoint Presentation</vt:lpstr>
      <vt:lpstr>Exportation is Another Insanity</vt:lpstr>
      <vt:lpstr>PowerPoint Presentation</vt:lpstr>
      <vt:lpstr>46% of Cereals is used for feed</vt:lpstr>
      <vt:lpstr>Population Growth is Not a Problem</vt:lpstr>
      <vt:lpstr>Conclusion</vt:lpstr>
      <vt:lpstr>But There Are Some Solutions</vt:lpstr>
      <vt:lpstr>INFORMATION ABOUT THE DATASET</vt:lpstr>
      <vt:lpstr>food_balance_animal.csv</vt:lpstr>
      <vt:lpstr>food_balance_vegetal.csv</vt:lpstr>
      <vt:lpstr>food_balance_cereals.csv</vt:lpstr>
      <vt:lpstr>food_security_indicators.csv</vt:lpstr>
      <vt:lpstr>population.csv</vt:lpstr>
      <vt:lpstr>Some Relational Algebra Operations 1.Aggregation </vt:lpstr>
      <vt:lpstr>Some Relational Algebra Operations  2.Join </vt:lpstr>
      <vt:lpstr>Some Relational Algebra Operations  3.Projection </vt:lpstr>
      <vt:lpstr>Some Relational Algebra Operations  4.Restriction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UNDERNUTRITION  1 IN 9 PEOPLE AROUND THE WORLD GO HUNGRY EACH DAY</dc:title>
  <dc:creator>frank pouassi</dc:creator>
  <cp:lastModifiedBy>frank pouassi</cp:lastModifiedBy>
  <cp:revision>8</cp:revision>
  <dcterms:created xsi:type="dcterms:W3CDTF">2020-05-07T10:35:15Z</dcterms:created>
  <dcterms:modified xsi:type="dcterms:W3CDTF">2020-05-12T08:17:56Z</dcterms:modified>
</cp:coreProperties>
</file>