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890FE3-B625-45AE-8DED-26CFE8433712}">
          <p14:sldIdLst>
            <p14:sldId id="256"/>
            <p14:sldId id="257"/>
            <p14:sldId id="259"/>
            <p14:sldId id="260"/>
            <p14:sldId id="261"/>
            <p14:sldId id="262"/>
            <p14:sldId id="263"/>
          </p14:sldIdLst>
        </p14:section>
        <p14:section name="task5" id="{241B4193-54ED-4A09-9DB2-FC127B7BB745}">
          <p14:sldIdLst>
            <p14:sldId id="264"/>
            <p14:sldId id="265"/>
            <p14:sldId id="266"/>
            <p14:sldId id="268"/>
            <p14:sldId id="267"/>
            <p14:sldId id="269"/>
            <p14:sldId id="270"/>
            <p14:sldId id="271"/>
            <p14:sldId id="272"/>
            <p14:sldId id="273"/>
          </p14:sldIdLst>
        </p14:section>
        <p14:section name="DATASET" id="{0558FCE1-E811-446F-92DF-32DC71866714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GLOBAL DOMESTIC SUPPLY USES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USES</c:v>
                </c:pt>
              </c:strCache>
            </c:strRef>
          </c:tx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Food</c:v>
                </c:pt>
                <c:pt idx="1">
                  <c:v>Feed</c:v>
                </c:pt>
                <c:pt idx="2">
                  <c:v>Waste</c:v>
                </c:pt>
                <c:pt idx="3">
                  <c:v>Other Uses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0.435</c:v>
                </c:pt>
                <c:pt idx="1">
                  <c:v>0.1411</c:v>
                </c:pt>
                <c:pt idx="2">
                  <c:v>5.0700000000000002E-2</c:v>
                </c:pt>
                <c:pt idx="3">
                  <c:v>9.6500000000000002E-2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AB-4523-BBDF-BBA55F1BD8F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896899135"/>
        <c:axId val="1897279215"/>
      </c:barChart>
      <c:catAx>
        <c:axId val="1896899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Different Uses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97279215"/>
        <c:crosses val="autoZero"/>
        <c:auto val="1"/>
        <c:lblAlgn val="ctr"/>
        <c:lblOffset val="100"/>
        <c:noMultiLvlLbl val="0"/>
      </c:catAx>
      <c:valAx>
        <c:axId val="1897279215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Percentages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.00%" sourceLinked="1"/>
        <c:majorTickMark val="none"/>
        <c:minorTickMark val="none"/>
        <c:tickLblPos val="nextTo"/>
        <c:crossAx val="1896899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Population</cx:pt>
          <cx:pt idx="1">Population Fed in Kcal</cx:pt>
          <cx:pt idx="2">Population Fed In KgProt</cx:pt>
        </cx:lvl>
      </cx:strDim>
      <cx:numDim type="val">
        <cx:f>Sheet1!$B$2:$B$4</cx:f>
        <cx:lvl ptCount="3" formatCode="0%">
          <cx:pt idx="0">1</cx:pt>
          <cx:pt idx="1">1.1599999999999999</cx:pt>
          <cx:pt idx="2">1.1699999999999999</cx:pt>
        </cx:lvl>
      </cx:numDim>
    </cx:data>
  </cx:chartData>
  <cx:chart>
    <cx:plotArea>
      <cx:plotAreaRegion>
        <cx:series layoutId="funnel" uniqueId="{57A5C4E2-798E-4D2E-A62A-2D1A0E587E97}">
          <cx:tx>
            <cx:txData>
              <cx:f>Sheet1!$B$1</cx:f>
              <cx:v>Series 1</cx:v>
            </cx:txData>
          </cx:tx>
          <cx:dataLabels>
            <cx:visibility seriesName="0" categoryName="0" value="1"/>
          </cx:dataLabels>
          <cx:dataId val="0"/>
        </cx:series>
      </cx:plotAreaRegion>
      <cx:axis id="1">
        <cx:catScaling gapWidth="0.0599999987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Population</cx:pt>
          <cx:pt idx="1">Population Fed in Kcal</cx:pt>
          <cx:pt idx="2">Population Fed In KgProt</cx:pt>
        </cx:lvl>
      </cx:strDim>
      <cx:numDim type="val">
        <cx:f>Sheet1!$B$2:$B$4</cx:f>
        <cx:lvl ptCount="3" formatCode="0%">
          <cx:pt idx="0">1</cx:pt>
          <cx:pt idx="1">1.2</cx:pt>
          <cx:pt idx="2">1.45</cx:pt>
        </cx:lvl>
      </cx:numDim>
    </cx:data>
  </cx:chartData>
  <cx:chart>
    <cx:plotArea>
      <cx:plotAreaRegion>
        <cx:series layoutId="funnel" uniqueId="{57A5C4E2-798E-4D2E-A62A-2D1A0E587E97}">
          <cx:tx>
            <cx:txData>
              <cx:f>Sheet1!$B$1</cx:f>
              <cx:v>Series 1</cx:v>
            </cx:txData>
          </cx:tx>
          <cx:dataLabels>
            <cx:visibility seriesName="0" categoryName="0" value="1"/>
          </cx:dataLabels>
          <cx:dataId val="0"/>
        </cx:series>
      </cx:plotAreaRegion>
      <cx:axis id="1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4190E-CE2B-48A8-960A-4DE3426238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9ABEB37-95D1-43B6-8565-75A25C98842C}">
      <dgm:prSet/>
      <dgm:spPr/>
      <dgm:t>
        <a:bodyPr/>
        <a:lstStyle/>
        <a:p>
          <a:r>
            <a:rPr lang="en-US" dirty="0"/>
            <a:t>The number of chronic undernutrition is increasing</a:t>
          </a:r>
        </a:p>
      </dgm:t>
    </dgm:pt>
    <dgm:pt modelId="{8A849865-971F-40C3-B70F-0FC315E6A848}" type="parTrans" cxnId="{067E7EF5-6499-4270-9A38-EEB17FBC839A}">
      <dgm:prSet/>
      <dgm:spPr/>
      <dgm:t>
        <a:bodyPr/>
        <a:lstStyle/>
        <a:p>
          <a:endParaRPr lang="en-US"/>
        </a:p>
      </dgm:t>
    </dgm:pt>
    <dgm:pt modelId="{BE1479CC-171D-4C68-84B1-D94C560A2F2C}" type="sibTrans" cxnId="{067E7EF5-6499-4270-9A38-EEB17FBC839A}">
      <dgm:prSet/>
      <dgm:spPr/>
      <dgm:t>
        <a:bodyPr/>
        <a:lstStyle/>
        <a:p>
          <a:endParaRPr lang="en-US"/>
        </a:p>
      </dgm:t>
    </dgm:pt>
    <dgm:pt modelId="{CA0BC42F-C78F-40B8-A7C9-9227EF842480}">
      <dgm:prSet/>
      <dgm:spPr/>
      <dgm:t>
        <a:bodyPr/>
        <a:lstStyle/>
        <a:p>
          <a:r>
            <a:rPr lang="en-US"/>
            <a:t>The World hunger is not due to a lack of production</a:t>
          </a:r>
        </a:p>
      </dgm:t>
    </dgm:pt>
    <dgm:pt modelId="{61D9C6E2-F37A-4743-B850-B2B4FFEA01E6}" type="parTrans" cxnId="{4354C969-EB12-41E6-8080-9927A2451A25}">
      <dgm:prSet/>
      <dgm:spPr/>
      <dgm:t>
        <a:bodyPr/>
        <a:lstStyle/>
        <a:p>
          <a:endParaRPr lang="en-US"/>
        </a:p>
      </dgm:t>
    </dgm:pt>
    <dgm:pt modelId="{24BA02CD-1E42-4BBC-BE48-D5BB1CBF18BD}" type="sibTrans" cxnId="{4354C969-EB12-41E6-8080-9927A2451A25}">
      <dgm:prSet/>
      <dgm:spPr/>
      <dgm:t>
        <a:bodyPr/>
        <a:lstStyle/>
        <a:p>
          <a:endParaRPr lang="en-US"/>
        </a:p>
      </dgm:t>
    </dgm:pt>
    <dgm:pt modelId="{8502A6FB-94E6-4F3B-A794-BAD57A85CF09}">
      <dgm:prSet/>
      <dgm:spPr/>
      <dgm:t>
        <a:bodyPr/>
        <a:lstStyle/>
        <a:p>
          <a:r>
            <a:rPr lang="en-US"/>
            <a:t>The population is increasing, yet we are producing enough food for the entire planet. </a:t>
          </a:r>
        </a:p>
      </dgm:t>
    </dgm:pt>
    <dgm:pt modelId="{8B7D3885-1F0D-4F1C-80B2-BE84A7A5089E}" type="parTrans" cxnId="{BC28D314-33F4-4B9D-BA2C-37F622189EC2}">
      <dgm:prSet/>
      <dgm:spPr/>
      <dgm:t>
        <a:bodyPr/>
        <a:lstStyle/>
        <a:p>
          <a:endParaRPr lang="en-US"/>
        </a:p>
      </dgm:t>
    </dgm:pt>
    <dgm:pt modelId="{DC53ABD1-1EE1-49A8-9478-2889294408FB}" type="sibTrans" cxnId="{BC28D314-33F4-4B9D-BA2C-37F622189EC2}">
      <dgm:prSet/>
      <dgm:spPr/>
      <dgm:t>
        <a:bodyPr/>
        <a:lstStyle/>
        <a:p>
          <a:endParaRPr lang="en-US"/>
        </a:p>
      </dgm:t>
    </dgm:pt>
    <dgm:pt modelId="{07694F1F-F598-4EC8-9B80-E71AE48F1C95}" type="pres">
      <dgm:prSet presAssocID="{01D4190E-CE2B-48A8-960A-4DE34262387D}" presName="root" presStyleCnt="0">
        <dgm:presLayoutVars>
          <dgm:dir/>
          <dgm:resizeHandles val="exact"/>
        </dgm:presLayoutVars>
      </dgm:prSet>
      <dgm:spPr/>
    </dgm:pt>
    <dgm:pt modelId="{74D18DF5-50F0-4432-A261-EBF50F466DC3}" type="pres">
      <dgm:prSet presAssocID="{A9ABEB37-95D1-43B6-8565-75A25C98842C}" presName="compNode" presStyleCnt="0"/>
      <dgm:spPr/>
    </dgm:pt>
    <dgm:pt modelId="{FFFEBA7B-E846-4420-9D17-FF0D4D1883E3}" type="pres">
      <dgm:prSet presAssocID="{A9ABEB37-95D1-43B6-8565-75A25C98842C}" presName="bgRect" presStyleLbl="bgShp" presStyleIdx="0" presStyleCnt="3"/>
      <dgm:spPr/>
    </dgm:pt>
    <dgm:pt modelId="{DA2A91C4-A064-4A8B-A11B-7295AD8F2BAA}" type="pres">
      <dgm:prSet presAssocID="{A9ABEB37-95D1-43B6-8565-75A25C9884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12B02051-CCCF-48E5-913E-D72AA3385E4C}" type="pres">
      <dgm:prSet presAssocID="{A9ABEB37-95D1-43B6-8565-75A25C98842C}" presName="spaceRect" presStyleCnt="0"/>
      <dgm:spPr/>
    </dgm:pt>
    <dgm:pt modelId="{99AF213D-9B7C-486F-9195-4AA58238B5E7}" type="pres">
      <dgm:prSet presAssocID="{A9ABEB37-95D1-43B6-8565-75A25C98842C}" presName="parTx" presStyleLbl="revTx" presStyleIdx="0" presStyleCnt="3">
        <dgm:presLayoutVars>
          <dgm:chMax val="0"/>
          <dgm:chPref val="0"/>
        </dgm:presLayoutVars>
      </dgm:prSet>
      <dgm:spPr/>
    </dgm:pt>
    <dgm:pt modelId="{BCD99638-FF31-4E90-90D6-F073799E2F6A}" type="pres">
      <dgm:prSet presAssocID="{BE1479CC-171D-4C68-84B1-D94C560A2F2C}" presName="sibTrans" presStyleCnt="0"/>
      <dgm:spPr/>
    </dgm:pt>
    <dgm:pt modelId="{6D047CB0-9A9C-4A09-A6EF-46145EC0D990}" type="pres">
      <dgm:prSet presAssocID="{CA0BC42F-C78F-40B8-A7C9-9227EF842480}" presName="compNode" presStyleCnt="0"/>
      <dgm:spPr/>
    </dgm:pt>
    <dgm:pt modelId="{B2E14D80-8462-4A9F-8A64-606B7AF8DC21}" type="pres">
      <dgm:prSet presAssocID="{CA0BC42F-C78F-40B8-A7C9-9227EF842480}" presName="bgRect" presStyleLbl="bgShp" presStyleIdx="1" presStyleCnt="3"/>
      <dgm:spPr/>
    </dgm:pt>
    <dgm:pt modelId="{54C9AEA2-9DD4-4651-AAB8-817F549B5E8A}" type="pres">
      <dgm:prSet presAssocID="{CA0BC42F-C78F-40B8-A7C9-9227EF8424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4275052A-D422-4D58-97D2-B3ACB5B36FF4}" type="pres">
      <dgm:prSet presAssocID="{CA0BC42F-C78F-40B8-A7C9-9227EF842480}" presName="spaceRect" presStyleCnt="0"/>
      <dgm:spPr/>
    </dgm:pt>
    <dgm:pt modelId="{C0BEFAA7-429F-427C-A160-3DC046A008B8}" type="pres">
      <dgm:prSet presAssocID="{CA0BC42F-C78F-40B8-A7C9-9227EF842480}" presName="parTx" presStyleLbl="revTx" presStyleIdx="1" presStyleCnt="3">
        <dgm:presLayoutVars>
          <dgm:chMax val="0"/>
          <dgm:chPref val="0"/>
        </dgm:presLayoutVars>
      </dgm:prSet>
      <dgm:spPr/>
    </dgm:pt>
    <dgm:pt modelId="{EB71E358-71A0-4CC7-A788-1A36A5D682BA}" type="pres">
      <dgm:prSet presAssocID="{24BA02CD-1E42-4BBC-BE48-D5BB1CBF18BD}" presName="sibTrans" presStyleCnt="0"/>
      <dgm:spPr/>
    </dgm:pt>
    <dgm:pt modelId="{9E7F1AE1-15B6-49ED-80D8-8FE866BCA9EE}" type="pres">
      <dgm:prSet presAssocID="{8502A6FB-94E6-4F3B-A794-BAD57A85CF09}" presName="compNode" presStyleCnt="0"/>
      <dgm:spPr/>
    </dgm:pt>
    <dgm:pt modelId="{7F0C6C9D-FDF8-4033-8F7B-000B031C06FA}" type="pres">
      <dgm:prSet presAssocID="{8502A6FB-94E6-4F3B-A794-BAD57A85CF09}" presName="bgRect" presStyleLbl="bgShp" presStyleIdx="2" presStyleCnt="3"/>
      <dgm:spPr/>
    </dgm:pt>
    <dgm:pt modelId="{3B2F5BF4-8CF4-4EC9-AFBB-0973BB90019B}" type="pres">
      <dgm:prSet presAssocID="{8502A6FB-94E6-4F3B-A794-BAD57A85CF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"/>
        </a:ext>
      </dgm:extLst>
    </dgm:pt>
    <dgm:pt modelId="{3C12EB1D-E06A-4D2A-9F91-5FFB70699B94}" type="pres">
      <dgm:prSet presAssocID="{8502A6FB-94E6-4F3B-A794-BAD57A85CF09}" presName="spaceRect" presStyleCnt="0"/>
      <dgm:spPr/>
    </dgm:pt>
    <dgm:pt modelId="{C6E0BA58-9EE8-44E7-8B85-D73E58D1D4C0}" type="pres">
      <dgm:prSet presAssocID="{8502A6FB-94E6-4F3B-A794-BAD57A85CF0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CBA1606-621B-4A78-9312-551DE0DAE38A}" type="presOf" srcId="{CA0BC42F-C78F-40B8-A7C9-9227EF842480}" destId="{C0BEFAA7-429F-427C-A160-3DC046A008B8}" srcOrd="0" destOrd="0" presId="urn:microsoft.com/office/officeart/2018/2/layout/IconVerticalSolidList"/>
    <dgm:cxn modelId="{BC28D314-33F4-4B9D-BA2C-37F622189EC2}" srcId="{01D4190E-CE2B-48A8-960A-4DE34262387D}" destId="{8502A6FB-94E6-4F3B-A794-BAD57A85CF09}" srcOrd="2" destOrd="0" parTransId="{8B7D3885-1F0D-4F1C-80B2-BE84A7A5089E}" sibTransId="{DC53ABD1-1EE1-49A8-9478-2889294408FB}"/>
    <dgm:cxn modelId="{81030633-0631-42EA-9A99-12B2F9D7E60B}" type="presOf" srcId="{8502A6FB-94E6-4F3B-A794-BAD57A85CF09}" destId="{C6E0BA58-9EE8-44E7-8B85-D73E58D1D4C0}" srcOrd="0" destOrd="0" presId="urn:microsoft.com/office/officeart/2018/2/layout/IconVerticalSolidList"/>
    <dgm:cxn modelId="{4354C969-EB12-41E6-8080-9927A2451A25}" srcId="{01D4190E-CE2B-48A8-960A-4DE34262387D}" destId="{CA0BC42F-C78F-40B8-A7C9-9227EF842480}" srcOrd="1" destOrd="0" parTransId="{61D9C6E2-F37A-4743-B850-B2B4FFEA01E6}" sibTransId="{24BA02CD-1E42-4BBC-BE48-D5BB1CBF18BD}"/>
    <dgm:cxn modelId="{0E25FE70-99D1-4612-918E-C41B25EFB468}" type="presOf" srcId="{A9ABEB37-95D1-43B6-8565-75A25C98842C}" destId="{99AF213D-9B7C-486F-9195-4AA58238B5E7}" srcOrd="0" destOrd="0" presId="urn:microsoft.com/office/officeart/2018/2/layout/IconVerticalSolidList"/>
    <dgm:cxn modelId="{437D74BC-DFBA-4404-944A-A565FADCA2BB}" type="presOf" srcId="{01D4190E-CE2B-48A8-960A-4DE34262387D}" destId="{07694F1F-F598-4EC8-9B80-E71AE48F1C95}" srcOrd="0" destOrd="0" presId="urn:microsoft.com/office/officeart/2018/2/layout/IconVerticalSolidList"/>
    <dgm:cxn modelId="{067E7EF5-6499-4270-9A38-EEB17FBC839A}" srcId="{01D4190E-CE2B-48A8-960A-4DE34262387D}" destId="{A9ABEB37-95D1-43B6-8565-75A25C98842C}" srcOrd="0" destOrd="0" parTransId="{8A849865-971F-40C3-B70F-0FC315E6A848}" sibTransId="{BE1479CC-171D-4C68-84B1-D94C560A2F2C}"/>
    <dgm:cxn modelId="{4C64D702-4C1A-43FF-A210-0AE3C5715D97}" type="presParOf" srcId="{07694F1F-F598-4EC8-9B80-E71AE48F1C95}" destId="{74D18DF5-50F0-4432-A261-EBF50F466DC3}" srcOrd="0" destOrd="0" presId="urn:microsoft.com/office/officeart/2018/2/layout/IconVerticalSolidList"/>
    <dgm:cxn modelId="{3082B34A-E30F-42E8-A175-6A224D4D1F26}" type="presParOf" srcId="{74D18DF5-50F0-4432-A261-EBF50F466DC3}" destId="{FFFEBA7B-E846-4420-9D17-FF0D4D1883E3}" srcOrd="0" destOrd="0" presId="urn:microsoft.com/office/officeart/2018/2/layout/IconVerticalSolidList"/>
    <dgm:cxn modelId="{4C74AF02-0A3B-4532-A6B2-9A8391880750}" type="presParOf" srcId="{74D18DF5-50F0-4432-A261-EBF50F466DC3}" destId="{DA2A91C4-A064-4A8B-A11B-7295AD8F2BAA}" srcOrd="1" destOrd="0" presId="urn:microsoft.com/office/officeart/2018/2/layout/IconVerticalSolidList"/>
    <dgm:cxn modelId="{E68EE105-9E00-4AA8-9BB3-7BBBE4710972}" type="presParOf" srcId="{74D18DF5-50F0-4432-A261-EBF50F466DC3}" destId="{12B02051-CCCF-48E5-913E-D72AA3385E4C}" srcOrd="2" destOrd="0" presId="urn:microsoft.com/office/officeart/2018/2/layout/IconVerticalSolidList"/>
    <dgm:cxn modelId="{AEA28954-DDEE-4CED-BB52-01CBCB6E83AA}" type="presParOf" srcId="{74D18DF5-50F0-4432-A261-EBF50F466DC3}" destId="{99AF213D-9B7C-486F-9195-4AA58238B5E7}" srcOrd="3" destOrd="0" presId="urn:microsoft.com/office/officeart/2018/2/layout/IconVerticalSolidList"/>
    <dgm:cxn modelId="{A45B7B99-3FFD-4BEE-BDF1-7601ADD0AD96}" type="presParOf" srcId="{07694F1F-F598-4EC8-9B80-E71AE48F1C95}" destId="{BCD99638-FF31-4E90-90D6-F073799E2F6A}" srcOrd="1" destOrd="0" presId="urn:microsoft.com/office/officeart/2018/2/layout/IconVerticalSolidList"/>
    <dgm:cxn modelId="{571E68CE-D686-4B97-8A36-2786FED6DFC4}" type="presParOf" srcId="{07694F1F-F598-4EC8-9B80-E71AE48F1C95}" destId="{6D047CB0-9A9C-4A09-A6EF-46145EC0D990}" srcOrd="2" destOrd="0" presId="urn:microsoft.com/office/officeart/2018/2/layout/IconVerticalSolidList"/>
    <dgm:cxn modelId="{06A6DDC8-17F7-4B41-AEC9-D364EE38AC71}" type="presParOf" srcId="{6D047CB0-9A9C-4A09-A6EF-46145EC0D990}" destId="{B2E14D80-8462-4A9F-8A64-606B7AF8DC21}" srcOrd="0" destOrd="0" presId="urn:microsoft.com/office/officeart/2018/2/layout/IconVerticalSolidList"/>
    <dgm:cxn modelId="{91D2E397-45D2-4019-B080-CA7DA64ECE80}" type="presParOf" srcId="{6D047CB0-9A9C-4A09-A6EF-46145EC0D990}" destId="{54C9AEA2-9DD4-4651-AAB8-817F549B5E8A}" srcOrd="1" destOrd="0" presId="urn:microsoft.com/office/officeart/2018/2/layout/IconVerticalSolidList"/>
    <dgm:cxn modelId="{192E06A4-202D-412C-A59D-89A2507A7F12}" type="presParOf" srcId="{6D047CB0-9A9C-4A09-A6EF-46145EC0D990}" destId="{4275052A-D422-4D58-97D2-B3ACB5B36FF4}" srcOrd="2" destOrd="0" presId="urn:microsoft.com/office/officeart/2018/2/layout/IconVerticalSolidList"/>
    <dgm:cxn modelId="{5C616F78-8310-42F2-B369-2A965E754A7B}" type="presParOf" srcId="{6D047CB0-9A9C-4A09-A6EF-46145EC0D990}" destId="{C0BEFAA7-429F-427C-A160-3DC046A008B8}" srcOrd="3" destOrd="0" presId="urn:microsoft.com/office/officeart/2018/2/layout/IconVerticalSolidList"/>
    <dgm:cxn modelId="{4AB57FBE-397C-43F8-B1B2-C64B25DFEBE4}" type="presParOf" srcId="{07694F1F-F598-4EC8-9B80-E71AE48F1C95}" destId="{EB71E358-71A0-4CC7-A788-1A36A5D682BA}" srcOrd="3" destOrd="0" presId="urn:microsoft.com/office/officeart/2018/2/layout/IconVerticalSolidList"/>
    <dgm:cxn modelId="{FC768B20-E85A-44C7-8E66-8F59AA2F137A}" type="presParOf" srcId="{07694F1F-F598-4EC8-9B80-E71AE48F1C95}" destId="{9E7F1AE1-15B6-49ED-80D8-8FE866BCA9EE}" srcOrd="4" destOrd="0" presId="urn:microsoft.com/office/officeart/2018/2/layout/IconVerticalSolidList"/>
    <dgm:cxn modelId="{21A4C697-4771-4001-9F4A-59F0E9D2625F}" type="presParOf" srcId="{9E7F1AE1-15B6-49ED-80D8-8FE866BCA9EE}" destId="{7F0C6C9D-FDF8-4033-8F7B-000B031C06FA}" srcOrd="0" destOrd="0" presId="urn:microsoft.com/office/officeart/2018/2/layout/IconVerticalSolidList"/>
    <dgm:cxn modelId="{223E3448-03AF-426D-86B5-E522B350CC8A}" type="presParOf" srcId="{9E7F1AE1-15B6-49ED-80D8-8FE866BCA9EE}" destId="{3B2F5BF4-8CF4-4EC9-AFBB-0973BB90019B}" srcOrd="1" destOrd="0" presId="urn:microsoft.com/office/officeart/2018/2/layout/IconVerticalSolidList"/>
    <dgm:cxn modelId="{CB4F17DB-F656-4E98-A590-BF917F09EE3D}" type="presParOf" srcId="{9E7F1AE1-15B6-49ED-80D8-8FE866BCA9EE}" destId="{3C12EB1D-E06A-4D2A-9F91-5FFB70699B94}" srcOrd="2" destOrd="0" presId="urn:microsoft.com/office/officeart/2018/2/layout/IconVerticalSolidList"/>
    <dgm:cxn modelId="{6EEE107A-87A0-4459-B031-B6BD3BC9AA89}" type="presParOf" srcId="{9E7F1AE1-15B6-49ED-80D8-8FE866BCA9EE}" destId="{C6E0BA58-9EE8-44E7-8B85-D73E58D1D4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D4190E-CE2B-48A8-960A-4DE3426238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9ABEB37-95D1-43B6-8565-75A25C98842C}">
      <dgm:prSet/>
      <dgm:spPr/>
      <dgm:t>
        <a:bodyPr/>
        <a:lstStyle/>
        <a:p>
          <a:r>
            <a:rPr lang="en-US"/>
            <a:t>Reduce The Meat Consumption</a:t>
          </a:r>
        </a:p>
      </dgm:t>
    </dgm:pt>
    <dgm:pt modelId="{8A849865-971F-40C3-B70F-0FC315E6A848}" type="parTrans" cxnId="{067E7EF5-6499-4270-9A38-EEB17FBC839A}">
      <dgm:prSet/>
      <dgm:spPr/>
      <dgm:t>
        <a:bodyPr/>
        <a:lstStyle/>
        <a:p>
          <a:endParaRPr lang="en-US"/>
        </a:p>
      </dgm:t>
    </dgm:pt>
    <dgm:pt modelId="{BE1479CC-171D-4C68-84B1-D94C560A2F2C}" type="sibTrans" cxnId="{067E7EF5-6499-4270-9A38-EEB17FBC839A}">
      <dgm:prSet/>
      <dgm:spPr/>
      <dgm:t>
        <a:bodyPr/>
        <a:lstStyle/>
        <a:p>
          <a:endParaRPr lang="en-US"/>
        </a:p>
      </dgm:t>
    </dgm:pt>
    <dgm:pt modelId="{CA0BC42F-C78F-40B8-A7C9-9227EF842480}">
      <dgm:prSet/>
      <dgm:spPr/>
      <dgm:t>
        <a:bodyPr/>
        <a:lstStyle/>
        <a:p>
          <a:r>
            <a:rPr lang="en-US" dirty="0"/>
            <a:t>Improve the Logistic to avoid food shortage</a:t>
          </a:r>
        </a:p>
      </dgm:t>
    </dgm:pt>
    <dgm:pt modelId="{61D9C6E2-F37A-4743-B850-B2B4FFEA01E6}" type="parTrans" cxnId="{4354C969-EB12-41E6-8080-9927A2451A25}">
      <dgm:prSet/>
      <dgm:spPr/>
      <dgm:t>
        <a:bodyPr/>
        <a:lstStyle/>
        <a:p>
          <a:endParaRPr lang="en-US"/>
        </a:p>
      </dgm:t>
    </dgm:pt>
    <dgm:pt modelId="{24BA02CD-1E42-4BBC-BE48-D5BB1CBF18BD}" type="sibTrans" cxnId="{4354C969-EB12-41E6-8080-9927A2451A25}">
      <dgm:prSet/>
      <dgm:spPr/>
      <dgm:t>
        <a:bodyPr/>
        <a:lstStyle/>
        <a:p>
          <a:endParaRPr lang="en-US"/>
        </a:p>
      </dgm:t>
    </dgm:pt>
    <dgm:pt modelId="{8502A6FB-94E6-4F3B-A794-BAD57A85CF09}">
      <dgm:prSet/>
      <dgm:spPr/>
      <dgm:t>
        <a:bodyPr/>
        <a:lstStyle/>
        <a:p>
          <a:r>
            <a:rPr lang="en-US" dirty="0"/>
            <a:t>Governments must change their exportation politics</a:t>
          </a:r>
        </a:p>
      </dgm:t>
    </dgm:pt>
    <dgm:pt modelId="{8B7D3885-1F0D-4F1C-80B2-BE84A7A5089E}" type="parTrans" cxnId="{BC28D314-33F4-4B9D-BA2C-37F622189EC2}">
      <dgm:prSet/>
      <dgm:spPr/>
      <dgm:t>
        <a:bodyPr/>
        <a:lstStyle/>
        <a:p>
          <a:endParaRPr lang="en-US"/>
        </a:p>
      </dgm:t>
    </dgm:pt>
    <dgm:pt modelId="{DC53ABD1-1EE1-49A8-9478-2889294408FB}" type="sibTrans" cxnId="{BC28D314-33F4-4B9D-BA2C-37F622189EC2}">
      <dgm:prSet/>
      <dgm:spPr/>
      <dgm:t>
        <a:bodyPr/>
        <a:lstStyle/>
        <a:p>
          <a:endParaRPr lang="en-US"/>
        </a:p>
      </dgm:t>
    </dgm:pt>
    <dgm:pt modelId="{07694F1F-F598-4EC8-9B80-E71AE48F1C95}" type="pres">
      <dgm:prSet presAssocID="{01D4190E-CE2B-48A8-960A-4DE34262387D}" presName="root" presStyleCnt="0">
        <dgm:presLayoutVars>
          <dgm:dir/>
          <dgm:resizeHandles val="exact"/>
        </dgm:presLayoutVars>
      </dgm:prSet>
      <dgm:spPr/>
    </dgm:pt>
    <dgm:pt modelId="{74D18DF5-50F0-4432-A261-EBF50F466DC3}" type="pres">
      <dgm:prSet presAssocID="{A9ABEB37-95D1-43B6-8565-75A25C98842C}" presName="compNode" presStyleCnt="0"/>
      <dgm:spPr/>
    </dgm:pt>
    <dgm:pt modelId="{FFFEBA7B-E846-4420-9D17-FF0D4D1883E3}" type="pres">
      <dgm:prSet presAssocID="{A9ABEB37-95D1-43B6-8565-75A25C98842C}" presName="bgRect" presStyleLbl="bgShp" presStyleIdx="0" presStyleCnt="3"/>
      <dgm:spPr/>
    </dgm:pt>
    <dgm:pt modelId="{DA2A91C4-A064-4A8B-A11B-7295AD8F2BAA}" type="pres">
      <dgm:prSet presAssocID="{A9ABEB37-95D1-43B6-8565-75A25C9884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w"/>
        </a:ext>
      </dgm:extLst>
    </dgm:pt>
    <dgm:pt modelId="{12B02051-CCCF-48E5-913E-D72AA3385E4C}" type="pres">
      <dgm:prSet presAssocID="{A9ABEB37-95D1-43B6-8565-75A25C98842C}" presName="spaceRect" presStyleCnt="0"/>
      <dgm:spPr/>
    </dgm:pt>
    <dgm:pt modelId="{99AF213D-9B7C-486F-9195-4AA58238B5E7}" type="pres">
      <dgm:prSet presAssocID="{A9ABEB37-95D1-43B6-8565-75A25C98842C}" presName="parTx" presStyleLbl="revTx" presStyleIdx="0" presStyleCnt="3">
        <dgm:presLayoutVars>
          <dgm:chMax val="0"/>
          <dgm:chPref val="0"/>
        </dgm:presLayoutVars>
      </dgm:prSet>
      <dgm:spPr/>
    </dgm:pt>
    <dgm:pt modelId="{BCD99638-FF31-4E90-90D6-F073799E2F6A}" type="pres">
      <dgm:prSet presAssocID="{BE1479CC-171D-4C68-84B1-D94C560A2F2C}" presName="sibTrans" presStyleCnt="0"/>
      <dgm:spPr/>
    </dgm:pt>
    <dgm:pt modelId="{6D047CB0-9A9C-4A09-A6EF-46145EC0D990}" type="pres">
      <dgm:prSet presAssocID="{CA0BC42F-C78F-40B8-A7C9-9227EF842480}" presName="compNode" presStyleCnt="0"/>
      <dgm:spPr/>
    </dgm:pt>
    <dgm:pt modelId="{B2E14D80-8462-4A9F-8A64-606B7AF8DC21}" type="pres">
      <dgm:prSet presAssocID="{CA0BC42F-C78F-40B8-A7C9-9227EF842480}" presName="bgRect" presStyleLbl="bgShp" presStyleIdx="1" presStyleCnt="3"/>
      <dgm:spPr/>
    </dgm:pt>
    <dgm:pt modelId="{54C9AEA2-9DD4-4651-AAB8-817F549B5E8A}" type="pres">
      <dgm:prSet presAssocID="{CA0BC42F-C78F-40B8-A7C9-9227EF8424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4275052A-D422-4D58-97D2-B3ACB5B36FF4}" type="pres">
      <dgm:prSet presAssocID="{CA0BC42F-C78F-40B8-A7C9-9227EF842480}" presName="spaceRect" presStyleCnt="0"/>
      <dgm:spPr/>
    </dgm:pt>
    <dgm:pt modelId="{C0BEFAA7-429F-427C-A160-3DC046A008B8}" type="pres">
      <dgm:prSet presAssocID="{CA0BC42F-C78F-40B8-A7C9-9227EF842480}" presName="parTx" presStyleLbl="revTx" presStyleIdx="1" presStyleCnt="3">
        <dgm:presLayoutVars>
          <dgm:chMax val="0"/>
          <dgm:chPref val="0"/>
        </dgm:presLayoutVars>
      </dgm:prSet>
      <dgm:spPr/>
    </dgm:pt>
    <dgm:pt modelId="{EB71E358-71A0-4CC7-A788-1A36A5D682BA}" type="pres">
      <dgm:prSet presAssocID="{24BA02CD-1E42-4BBC-BE48-D5BB1CBF18BD}" presName="sibTrans" presStyleCnt="0"/>
      <dgm:spPr/>
    </dgm:pt>
    <dgm:pt modelId="{9E7F1AE1-15B6-49ED-80D8-8FE866BCA9EE}" type="pres">
      <dgm:prSet presAssocID="{8502A6FB-94E6-4F3B-A794-BAD57A85CF09}" presName="compNode" presStyleCnt="0"/>
      <dgm:spPr/>
    </dgm:pt>
    <dgm:pt modelId="{7F0C6C9D-FDF8-4033-8F7B-000B031C06FA}" type="pres">
      <dgm:prSet presAssocID="{8502A6FB-94E6-4F3B-A794-BAD57A85CF09}" presName="bgRect" presStyleLbl="bgShp" presStyleIdx="2" presStyleCnt="3"/>
      <dgm:spPr/>
    </dgm:pt>
    <dgm:pt modelId="{3B2F5BF4-8CF4-4EC9-AFBB-0973BB90019B}" type="pres">
      <dgm:prSet presAssocID="{8502A6FB-94E6-4F3B-A794-BAD57A85CF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CrownMale"/>
        </a:ext>
      </dgm:extLst>
    </dgm:pt>
    <dgm:pt modelId="{3C12EB1D-E06A-4D2A-9F91-5FFB70699B94}" type="pres">
      <dgm:prSet presAssocID="{8502A6FB-94E6-4F3B-A794-BAD57A85CF09}" presName="spaceRect" presStyleCnt="0"/>
      <dgm:spPr/>
    </dgm:pt>
    <dgm:pt modelId="{C6E0BA58-9EE8-44E7-8B85-D73E58D1D4C0}" type="pres">
      <dgm:prSet presAssocID="{8502A6FB-94E6-4F3B-A794-BAD57A85CF0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CBA1606-621B-4A78-9312-551DE0DAE38A}" type="presOf" srcId="{CA0BC42F-C78F-40B8-A7C9-9227EF842480}" destId="{C0BEFAA7-429F-427C-A160-3DC046A008B8}" srcOrd="0" destOrd="0" presId="urn:microsoft.com/office/officeart/2018/2/layout/IconVerticalSolidList"/>
    <dgm:cxn modelId="{BC28D314-33F4-4B9D-BA2C-37F622189EC2}" srcId="{01D4190E-CE2B-48A8-960A-4DE34262387D}" destId="{8502A6FB-94E6-4F3B-A794-BAD57A85CF09}" srcOrd="2" destOrd="0" parTransId="{8B7D3885-1F0D-4F1C-80B2-BE84A7A5089E}" sibTransId="{DC53ABD1-1EE1-49A8-9478-2889294408FB}"/>
    <dgm:cxn modelId="{81030633-0631-42EA-9A99-12B2F9D7E60B}" type="presOf" srcId="{8502A6FB-94E6-4F3B-A794-BAD57A85CF09}" destId="{C6E0BA58-9EE8-44E7-8B85-D73E58D1D4C0}" srcOrd="0" destOrd="0" presId="urn:microsoft.com/office/officeart/2018/2/layout/IconVerticalSolidList"/>
    <dgm:cxn modelId="{4354C969-EB12-41E6-8080-9927A2451A25}" srcId="{01D4190E-CE2B-48A8-960A-4DE34262387D}" destId="{CA0BC42F-C78F-40B8-A7C9-9227EF842480}" srcOrd="1" destOrd="0" parTransId="{61D9C6E2-F37A-4743-B850-B2B4FFEA01E6}" sibTransId="{24BA02CD-1E42-4BBC-BE48-D5BB1CBF18BD}"/>
    <dgm:cxn modelId="{0E25FE70-99D1-4612-918E-C41B25EFB468}" type="presOf" srcId="{A9ABEB37-95D1-43B6-8565-75A25C98842C}" destId="{99AF213D-9B7C-486F-9195-4AA58238B5E7}" srcOrd="0" destOrd="0" presId="urn:microsoft.com/office/officeart/2018/2/layout/IconVerticalSolidList"/>
    <dgm:cxn modelId="{437D74BC-DFBA-4404-944A-A565FADCA2BB}" type="presOf" srcId="{01D4190E-CE2B-48A8-960A-4DE34262387D}" destId="{07694F1F-F598-4EC8-9B80-E71AE48F1C95}" srcOrd="0" destOrd="0" presId="urn:microsoft.com/office/officeart/2018/2/layout/IconVerticalSolidList"/>
    <dgm:cxn modelId="{067E7EF5-6499-4270-9A38-EEB17FBC839A}" srcId="{01D4190E-CE2B-48A8-960A-4DE34262387D}" destId="{A9ABEB37-95D1-43B6-8565-75A25C98842C}" srcOrd="0" destOrd="0" parTransId="{8A849865-971F-40C3-B70F-0FC315E6A848}" sibTransId="{BE1479CC-171D-4C68-84B1-D94C560A2F2C}"/>
    <dgm:cxn modelId="{4C64D702-4C1A-43FF-A210-0AE3C5715D97}" type="presParOf" srcId="{07694F1F-F598-4EC8-9B80-E71AE48F1C95}" destId="{74D18DF5-50F0-4432-A261-EBF50F466DC3}" srcOrd="0" destOrd="0" presId="urn:microsoft.com/office/officeart/2018/2/layout/IconVerticalSolidList"/>
    <dgm:cxn modelId="{3082B34A-E30F-42E8-A175-6A224D4D1F26}" type="presParOf" srcId="{74D18DF5-50F0-4432-A261-EBF50F466DC3}" destId="{FFFEBA7B-E846-4420-9D17-FF0D4D1883E3}" srcOrd="0" destOrd="0" presId="urn:microsoft.com/office/officeart/2018/2/layout/IconVerticalSolidList"/>
    <dgm:cxn modelId="{4C74AF02-0A3B-4532-A6B2-9A8391880750}" type="presParOf" srcId="{74D18DF5-50F0-4432-A261-EBF50F466DC3}" destId="{DA2A91C4-A064-4A8B-A11B-7295AD8F2BAA}" srcOrd="1" destOrd="0" presId="urn:microsoft.com/office/officeart/2018/2/layout/IconVerticalSolidList"/>
    <dgm:cxn modelId="{E68EE105-9E00-4AA8-9BB3-7BBBE4710972}" type="presParOf" srcId="{74D18DF5-50F0-4432-A261-EBF50F466DC3}" destId="{12B02051-CCCF-48E5-913E-D72AA3385E4C}" srcOrd="2" destOrd="0" presId="urn:microsoft.com/office/officeart/2018/2/layout/IconVerticalSolidList"/>
    <dgm:cxn modelId="{AEA28954-DDEE-4CED-BB52-01CBCB6E83AA}" type="presParOf" srcId="{74D18DF5-50F0-4432-A261-EBF50F466DC3}" destId="{99AF213D-9B7C-486F-9195-4AA58238B5E7}" srcOrd="3" destOrd="0" presId="urn:microsoft.com/office/officeart/2018/2/layout/IconVerticalSolidList"/>
    <dgm:cxn modelId="{A45B7B99-3FFD-4BEE-BDF1-7601ADD0AD96}" type="presParOf" srcId="{07694F1F-F598-4EC8-9B80-E71AE48F1C95}" destId="{BCD99638-FF31-4E90-90D6-F073799E2F6A}" srcOrd="1" destOrd="0" presId="urn:microsoft.com/office/officeart/2018/2/layout/IconVerticalSolidList"/>
    <dgm:cxn modelId="{571E68CE-D686-4B97-8A36-2786FED6DFC4}" type="presParOf" srcId="{07694F1F-F598-4EC8-9B80-E71AE48F1C95}" destId="{6D047CB0-9A9C-4A09-A6EF-46145EC0D990}" srcOrd="2" destOrd="0" presId="urn:microsoft.com/office/officeart/2018/2/layout/IconVerticalSolidList"/>
    <dgm:cxn modelId="{06A6DDC8-17F7-4B41-AEC9-D364EE38AC71}" type="presParOf" srcId="{6D047CB0-9A9C-4A09-A6EF-46145EC0D990}" destId="{B2E14D80-8462-4A9F-8A64-606B7AF8DC21}" srcOrd="0" destOrd="0" presId="urn:microsoft.com/office/officeart/2018/2/layout/IconVerticalSolidList"/>
    <dgm:cxn modelId="{91D2E397-45D2-4019-B080-CA7DA64ECE80}" type="presParOf" srcId="{6D047CB0-9A9C-4A09-A6EF-46145EC0D990}" destId="{54C9AEA2-9DD4-4651-AAB8-817F549B5E8A}" srcOrd="1" destOrd="0" presId="urn:microsoft.com/office/officeart/2018/2/layout/IconVerticalSolidList"/>
    <dgm:cxn modelId="{192E06A4-202D-412C-A59D-89A2507A7F12}" type="presParOf" srcId="{6D047CB0-9A9C-4A09-A6EF-46145EC0D990}" destId="{4275052A-D422-4D58-97D2-B3ACB5B36FF4}" srcOrd="2" destOrd="0" presId="urn:microsoft.com/office/officeart/2018/2/layout/IconVerticalSolidList"/>
    <dgm:cxn modelId="{5C616F78-8310-42F2-B369-2A965E754A7B}" type="presParOf" srcId="{6D047CB0-9A9C-4A09-A6EF-46145EC0D990}" destId="{C0BEFAA7-429F-427C-A160-3DC046A008B8}" srcOrd="3" destOrd="0" presId="urn:microsoft.com/office/officeart/2018/2/layout/IconVerticalSolidList"/>
    <dgm:cxn modelId="{4AB57FBE-397C-43F8-B1B2-C64B25DFEBE4}" type="presParOf" srcId="{07694F1F-F598-4EC8-9B80-E71AE48F1C95}" destId="{EB71E358-71A0-4CC7-A788-1A36A5D682BA}" srcOrd="3" destOrd="0" presId="urn:microsoft.com/office/officeart/2018/2/layout/IconVerticalSolidList"/>
    <dgm:cxn modelId="{FC768B20-E85A-44C7-8E66-8F59AA2F137A}" type="presParOf" srcId="{07694F1F-F598-4EC8-9B80-E71AE48F1C95}" destId="{9E7F1AE1-15B6-49ED-80D8-8FE866BCA9EE}" srcOrd="4" destOrd="0" presId="urn:microsoft.com/office/officeart/2018/2/layout/IconVerticalSolidList"/>
    <dgm:cxn modelId="{21A4C697-4771-4001-9F4A-59F0E9D2625F}" type="presParOf" srcId="{9E7F1AE1-15B6-49ED-80D8-8FE866BCA9EE}" destId="{7F0C6C9D-FDF8-4033-8F7B-000B031C06FA}" srcOrd="0" destOrd="0" presId="urn:microsoft.com/office/officeart/2018/2/layout/IconVerticalSolidList"/>
    <dgm:cxn modelId="{223E3448-03AF-426D-86B5-E522B350CC8A}" type="presParOf" srcId="{9E7F1AE1-15B6-49ED-80D8-8FE866BCA9EE}" destId="{3B2F5BF4-8CF4-4EC9-AFBB-0973BB90019B}" srcOrd="1" destOrd="0" presId="urn:microsoft.com/office/officeart/2018/2/layout/IconVerticalSolidList"/>
    <dgm:cxn modelId="{CB4F17DB-F656-4E98-A590-BF917F09EE3D}" type="presParOf" srcId="{9E7F1AE1-15B6-49ED-80D8-8FE866BCA9EE}" destId="{3C12EB1D-E06A-4D2A-9F91-5FFB70699B94}" srcOrd="2" destOrd="0" presId="urn:microsoft.com/office/officeart/2018/2/layout/IconVerticalSolidList"/>
    <dgm:cxn modelId="{6EEE107A-87A0-4459-B031-B6BD3BC9AA89}" type="presParOf" srcId="{9E7F1AE1-15B6-49ED-80D8-8FE866BCA9EE}" destId="{C6E0BA58-9EE8-44E7-8B85-D73E58D1D4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EBA7B-E846-4420-9D17-FF0D4D1883E3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A91C4-A064-4A8B-A11B-7295AD8F2BAA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F213D-9B7C-486F-9195-4AA58238B5E7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number of chronic undernutrition is increasing</a:t>
          </a:r>
        </a:p>
      </dsp:txBody>
      <dsp:txXfrm>
        <a:off x="1666563" y="616"/>
        <a:ext cx="5243823" cy="1442911"/>
      </dsp:txXfrm>
    </dsp:sp>
    <dsp:sp modelId="{B2E14D80-8462-4A9F-8A64-606B7AF8DC21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9AEA2-9DD4-4651-AAB8-817F549B5E8A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EFAA7-429F-427C-A160-3DC046A008B8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World hunger is not due to a lack of production</a:t>
          </a:r>
        </a:p>
      </dsp:txBody>
      <dsp:txXfrm>
        <a:off x="1666563" y="1804256"/>
        <a:ext cx="5243823" cy="1442911"/>
      </dsp:txXfrm>
    </dsp:sp>
    <dsp:sp modelId="{7F0C6C9D-FDF8-4033-8F7B-000B031C06FA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F5BF4-8CF4-4EC9-AFBB-0973BB90019B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0BA58-9EE8-44E7-8B85-D73E58D1D4C0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population is increasing, yet we are producing enough food for the entire planet. </a:t>
          </a:r>
        </a:p>
      </dsp:txBody>
      <dsp:txXfrm>
        <a:off x="1666563" y="3607896"/>
        <a:ext cx="5243823" cy="1442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EBA7B-E846-4420-9D17-FF0D4D1883E3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A91C4-A064-4A8B-A11B-7295AD8F2BAA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F213D-9B7C-486F-9195-4AA58238B5E7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Reduce The Meat Consumption</a:t>
          </a:r>
        </a:p>
      </dsp:txBody>
      <dsp:txXfrm>
        <a:off x="1666563" y="616"/>
        <a:ext cx="5243823" cy="1442911"/>
      </dsp:txXfrm>
    </dsp:sp>
    <dsp:sp modelId="{B2E14D80-8462-4A9F-8A64-606B7AF8DC21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9AEA2-9DD4-4651-AAB8-817F549B5E8A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EFAA7-429F-427C-A160-3DC046A008B8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Improve the Logistic to avoid food shortage</a:t>
          </a:r>
        </a:p>
      </dsp:txBody>
      <dsp:txXfrm>
        <a:off x="1666563" y="1804256"/>
        <a:ext cx="5243823" cy="1442911"/>
      </dsp:txXfrm>
    </dsp:sp>
    <dsp:sp modelId="{7F0C6C9D-FDF8-4033-8F7B-000B031C06FA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F5BF4-8CF4-4EC9-AFBB-0973BB90019B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0BA58-9EE8-44E7-8B85-D73E58D1D4C0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Governments must change their exportation politics</a:t>
          </a:r>
        </a:p>
      </dsp:txBody>
      <dsp:txXfrm>
        <a:off x="1666563" y="3607896"/>
        <a:ext cx="5243823" cy="1442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E3A18-9A65-4165-923B-8574AF832DB3}" type="datetimeFigureOut">
              <a:rPr lang="it-IT" smtClean="0"/>
              <a:t>06/05/2020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33BEC-247D-4C05-BB08-179C762017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61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2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5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5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8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2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3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1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1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6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2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1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14/relationships/chartEx" Target="../charts/chartEx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fao.org/faostat/en/#dat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0984A-F69A-4BDD-BB3D-2D0C4A6DC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791"/>
          <a:stretch/>
        </p:blipFill>
        <p:spPr>
          <a:xfrm>
            <a:off x="-32" y="10"/>
            <a:ext cx="121920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468F7-3034-4373-AA90-18732D408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GLOBAL UNDERNUTRITION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1 IN 9 PEOPLE AROUND THE WORLD GO HUNGRY EACH DAY</a:t>
            </a:r>
            <a:endParaRPr lang="it-IT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97BAD-5FBB-4756-8FED-A1EEF25AA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Public health study(</a:t>
            </a:r>
            <a:r>
              <a:rPr lang="en-US" dirty="0" err="1">
                <a:solidFill>
                  <a:srgbClr val="FFFFFF"/>
                </a:solidFill>
              </a:rPr>
              <a:t>fao</a:t>
            </a:r>
            <a:r>
              <a:rPr lang="en-US" dirty="0">
                <a:solidFill>
                  <a:srgbClr val="FFFFFF"/>
                </a:solidFill>
              </a:rPr>
              <a:t>*)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48905-D80F-411B-B480-4D40C1FE2702}"/>
              </a:ext>
            </a:extLst>
          </p:cNvPr>
          <p:cNvSpPr txBox="1"/>
          <p:nvPr/>
        </p:nvSpPr>
        <p:spPr>
          <a:xfrm>
            <a:off x="93306" y="6444734"/>
            <a:ext cx="1014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(*)Food and agriculture organization of the united nations</a:t>
            </a:r>
            <a:endParaRPr lang="it-IT" dirty="0">
              <a:solidFill>
                <a:srgbClr val="FFFFFF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790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7160C1-DD19-40A7-B1C9-FDB429920EE7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3 Highest  Exportations </a:t>
            </a:r>
            <a:endParaRPr lang="it-IT" sz="2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98989-4C75-45C0-9034-4FDDF70F2737}"/>
              </a:ext>
            </a:extLst>
          </p:cNvPr>
          <p:cNvSpPr txBox="1"/>
          <p:nvPr/>
        </p:nvSpPr>
        <p:spPr>
          <a:xfrm>
            <a:off x="1362649" y="646279"/>
            <a:ext cx="3409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Considering Other Supply Ratio</a:t>
            </a:r>
            <a:endParaRPr lang="it-IT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0AA6-8F72-4F88-B48B-724655E75DEF}"/>
              </a:ext>
            </a:extLst>
          </p:cNvPr>
          <p:cNvSpPr txBox="1"/>
          <p:nvPr/>
        </p:nvSpPr>
        <p:spPr>
          <a:xfrm>
            <a:off x="8058704" y="666908"/>
            <a:ext cx="2882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Considering Feed Food </a:t>
            </a:r>
            <a:r>
              <a:rPr lang="en-US" sz="2000" dirty="0"/>
              <a:t>Ratio</a:t>
            </a:r>
            <a:endParaRPr lang="it-IT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97C440-45A7-4057-AA77-66FCBA4F8344}"/>
              </a:ext>
            </a:extLst>
          </p:cNvPr>
          <p:cNvCxnSpPr>
            <a:stCxn id="9" idx="2"/>
            <a:endCxn id="9" idx="2"/>
          </p:cNvCxnSpPr>
          <p:nvPr/>
        </p:nvCxnSpPr>
        <p:spPr>
          <a:xfrm>
            <a:off x="6096000" y="5232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64CEFF-8DF0-4833-A54C-BF214728913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96000" y="523220"/>
            <a:ext cx="0" cy="584412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glass of orange juice&#10;&#10;Description automatically generated">
            <a:extLst>
              <a:ext uri="{FF2B5EF4-FFF2-40B4-BE49-F238E27FC236}">
                <a16:creationId xmlns:a16="http://schemas.microsoft.com/office/drawing/2014/main" id="{FA9487A0-0E4A-4158-8AC1-CDED2CE64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0" y="1700768"/>
            <a:ext cx="2490733" cy="24310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809ECF-FC4A-4398-A618-935CD9363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9" y="4500446"/>
            <a:ext cx="5243445" cy="1866900"/>
          </a:xfrm>
          <a:prstGeom prst="rect">
            <a:avLst/>
          </a:prstGeom>
        </p:spPr>
      </p:pic>
      <p:pic>
        <p:nvPicPr>
          <p:cNvPr id="19" name="Picture 18" descr="A picture containing table, sitting, cup, grass&#10;&#10;Description automatically generated">
            <a:extLst>
              <a:ext uri="{FF2B5EF4-FFF2-40B4-BE49-F238E27FC236}">
                <a16:creationId xmlns:a16="http://schemas.microsoft.com/office/drawing/2014/main" id="{A4BA4C3B-E5A0-4456-A767-7B29DCD10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24" y="1671961"/>
            <a:ext cx="2490730" cy="2431006"/>
          </a:xfrm>
          <a:prstGeom prst="rect">
            <a:avLst/>
          </a:prstGeom>
        </p:spPr>
      </p:pic>
      <p:pic>
        <p:nvPicPr>
          <p:cNvPr id="21" name="Picture 20" descr="A white plate&#10;&#10;Description automatically generated">
            <a:extLst>
              <a:ext uri="{FF2B5EF4-FFF2-40B4-BE49-F238E27FC236}">
                <a16:creationId xmlns:a16="http://schemas.microsoft.com/office/drawing/2014/main" id="{4C10711F-8331-4579-99A2-F6A471452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99" y="1671961"/>
            <a:ext cx="2833148" cy="2431006"/>
          </a:xfrm>
          <a:prstGeom prst="rect">
            <a:avLst/>
          </a:prstGeom>
        </p:spPr>
      </p:pic>
      <p:pic>
        <p:nvPicPr>
          <p:cNvPr id="23" name="Picture 22" descr="A picture containing fruit&#10;&#10;Description automatically generated">
            <a:extLst>
              <a:ext uri="{FF2B5EF4-FFF2-40B4-BE49-F238E27FC236}">
                <a16:creationId xmlns:a16="http://schemas.microsoft.com/office/drawing/2014/main" id="{8677312C-9D51-4F8F-88E5-8F9B7A2D81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745" y="1671961"/>
            <a:ext cx="2549381" cy="2431006"/>
          </a:xfrm>
          <a:prstGeom prst="rect">
            <a:avLst/>
          </a:prstGeom>
        </p:spPr>
      </p:pic>
      <p:pic>
        <p:nvPicPr>
          <p:cNvPr id="25" name="Picture 24" descr="A group of corn&#10;&#10;Description automatically generated">
            <a:extLst>
              <a:ext uri="{FF2B5EF4-FFF2-40B4-BE49-F238E27FC236}">
                <a16:creationId xmlns:a16="http://schemas.microsoft.com/office/drawing/2014/main" id="{C052FBA6-BC35-47F5-8DFF-51C3E65E02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99" y="4500445"/>
            <a:ext cx="5541292" cy="186690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67BB497-AE47-47EF-A0EB-0D112E408E9C}"/>
              </a:ext>
            </a:extLst>
          </p:cNvPr>
          <p:cNvSpPr txBox="1"/>
          <p:nvPr/>
        </p:nvSpPr>
        <p:spPr>
          <a:xfrm>
            <a:off x="991897" y="124905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Palm </a:t>
            </a:r>
            <a:r>
              <a:rPr lang="en-US" sz="1400" dirty="0"/>
              <a:t>Oil</a:t>
            </a:r>
            <a:endParaRPr lang="it-IT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0EE3CC-315C-4168-8F5A-EA2DE85EDDF2}"/>
              </a:ext>
            </a:extLst>
          </p:cNvPr>
          <p:cNvSpPr txBox="1"/>
          <p:nvPr/>
        </p:nvSpPr>
        <p:spPr>
          <a:xfrm>
            <a:off x="3804970" y="1249052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Coconut</a:t>
            </a:r>
            <a:r>
              <a:rPr lang="en-US" dirty="0"/>
              <a:t> </a:t>
            </a:r>
            <a:r>
              <a:rPr lang="en-US" sz="1400" dirty="0"/>
              <a:t>Oil</a:t>
            </a:r>
            <a:endParaRPr lang="it-IT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894A62-E4B9-4A76-B57B-3F8376C8AFFE}"/>
              </a:ext>
            </a:extLst>
          </p:cNvPr>
          <p:cNvSpPr txBox="1"/>
          <p:nvPr/>
        </p:nvSpPr>
        <p:spPr>
          <a:xfrm>
            <a:off x="7556103" y="1249052"/>
            <a:ext cx="98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Barley</a:t>
            </a:r>
            <a:r>
              <a:rPr lang="en-US" dirty="0"/>
              <a:t> </a:t>
            </a:r>
            <a:endParaRPr lang="it-IT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382E71-ADF4-4F69-80DA-A01DAB45B83C}"/>
              </a:ext>
            </a:extLst>
          </p:cNvPr>
          <p:cNvSpPr txBox="1"/>
          <p:nvPr/>
        </p:nvSpPr>
        <p:spPr>
          <a:xfrm>
            <a:off x="10253976" y="1249052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Soya beans</a:t>
            </a:r>
            <a:endParaRPr lang="it-IT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066ECF-481C-4C70-87C7-568A92393309}"/>
              </a:ext>
            </a:extLst>
          </p:cNvPr>
          <p:cNvSpPr txBox="1"/>
          <p:nvPr/>
        </p:nvSpPr>
        <p:spPr>
          <a:xfrm>
            <a:off x="2432172" y="411704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Alcohol</a:t>
            </a:r>
            <a:endParaRPr lang="it-IT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9FDCAC-42C9-40F5-81AE-1ED895E67B5C}"/>
              </a:ext>
            </a:extLst>
          </p:cNvPr>
          <p:cNvSpPr txBox="1"/>
          <p:nvPr/>
        </p:nvSpPr>
        <p:spPr>
          <a:xfrm>
            <a:off x="8697118" y="4131774"/>
            <a:ext cx="98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Maize</a:t>
            </a:r>
            <a:r>
              <a:rPr lang="en-US" dirty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68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7160C1-DD19-40A7-B1C9-FDB429920EE7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We Are Producing Enough Food For The Entire Planet</a:t>
            </a:r>
            <a:endParaRPr lang="it-IT" sz="2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98989-4C75-45C0-9034-4FDDF70F2737}"/>
              </a:ext>
            </a:extLst>
          </p:cNvPr>
          <p:cNvSpPr txBox="1"/>
          <p:nvPr/>
        </p:nvSpPr>
        <p:spPr>
          <a:xfrm>
            <a:off x="1362649" y="646279"/>
            <a:ext cx="2326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Considering </a:t>
            </a:r>
            <a:r>
              <a:rPr lang="en-US" sz="2000" dirty="0" err="1"/>
              <a:t>Vegetals</a:t>
            </a:r>
            <a:endParaRPr lang="it-IT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0AA6-8F72-4F88-B48B-724655E75DEF}"/>
              </a:ext>
            </a:extLst>
          </p:cNvPr>
          <p:cNvSpPr txBox="1"/>
          <p:nvPr/>
        </p:nvSpPr>
        <p:spPr>
          <a:xfrm>
            <a:off x="8058704" y="666908"/>
            <a:ext cx="311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Considering Global Food Supply</a:t>
            </a:r>
            <a:endParaRPr lang="it-IT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97C440-45A7-4057-AA77-66FCBA4F8344}"/>
              </a:ext>
            </a:extLst>
          </p:cNvPr>
          <p:cNvCxnSpPr>
            <a:stCxn id="9" idx="2"/>
            <a:endCxn id="9" idx="2"/>
          </p:cNvCxnSpPr>
          <p:nvPr/>
        </p:nvCxnSpPr>
        <p:spPr>
          <a:xfrm>
            <a:off x="6096000" y="5232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64CEFF-8DF0-4833-A54C-BF214728913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96000" y="523220"/>
            <a:ext cx="0" cy="547479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85113DBC-1B38-4D43-A747-31862C0F4CD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92058520"/>
                  </p:ext>
                </p:extLst>
              </p:nvPr>
            </p:nvGraphicFramePr>
            <p:xfrm>
              <a:off x="163892" y="1433718"/>
              <a:ext cx="5168660" cy="420440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85113DBC-1B38-4D43-A747-31862C0F4C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892" y="1433718"/>
                <a:ext cx="5168660" cy="4204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22" name="Chart 21">
                <a:extLst>
                  <a:ext uri="{FF2B5EF4-FFF2-40B4-BE49-F238E27FC236}">
                    <a16:creationId xmlns:a16="http://schemas.microsoft.com/office/drawing/2014/main" id="{C14132EF-FDBA-4984-A5DA-53110790EB2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84508052"/>
                  </p:ext>
                </p:extLst>
              </p:nvPr>
            </p:nvGraphicFramePr>
            <p:xfrm>
              <a:off x="6453180" y="1433718"/>
              <a:ext cx="5168660" cy="420440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2" name="Chart 21">
                <a:extLst>
                  <a:ext uri="{FF2B5EF4-FFF2-40B4-BE49-F238E27FC236}">
                    <a16:creationId xmlns:a16="http://schemas.microsoft.com/office/drawing/2014/main" id="{C14132EF-FDBA-4984-A5DA-53110790EB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3180" y="1433718"/>
                <a:ext cx="5168660" cy="420440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865DE7F-9257-4B64-B127-C19C796D370D}"/>
              </a:ext>
            </a:extLst>
          </p:cNvPr>
          <p:cNvSpPr txBox="1"/>
          <p:nvPr/>
        </p:nvSpPr>
        <p:spPr>
          <a:xfrm>
            <a:off x="0" y="599801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Dietary Guidelines A human need an average of </a:t>
            </a:r>
            <a:r>
              <a:rPr lang="en-US" b="1" dirty="0"/>
              <a:t>2400</a:t>
            </a:r>
            <a:r>
              <a:rPr lang="en-US" dirty="0"/>
              <a:t> calories per Day.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959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01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ow standing next to a fence&#10;&#10;Description automatically generated">
            <a:extLst>
              <a:ext uri="{FF2B5EF4-FFF2-40B4-BE49-F238E27FC236}">
                <a16:creationId xmlns:a16="http://schemas.microsoft.com/office/drawing/2014/main" id="{790BB3F7-7EC1-4632-B465-D172DB8CFD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4" r="1" b="3599"/>
          <a:stretch/>
        </p:blipFill>
        <p:spPr>
          <a:xfrm>
            <a:off x="20" y="10"/>
            <a:ext cx="12186295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8599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A9422-283A-4C6D-B92E-86971E1E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772" y="1419273"/>
            <a:ext cx="3153580" cy="135818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46% of Cereals is used for feed</a:t>
            </a:r>
            <a:endParaRPr lang="it-IT" sz="3600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3792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A62D81-55F9-4AF5-A1F1-4B4919F41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772" y="2978254"/>
            <a:ext cx="3153580" cy="24442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If United States reduces its production of animal products by 10% 14 million tons of cereals could be released.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777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ile of fries&#10;&#10;Description automatically generated">
            <a:extLst>
              <a:ext uri="{FF2B5EF4-FFF2-40B4-BE49-F238E27FC236}">
                <a16:creationId xmlns:a16="http://schemas.microsoft.com/office/drawing/2014/main" id="{D7A444BF-9455-4507-A03E-382D28BEE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"/>
          <a:stretch/>
        </p:blipFill>
        <p:spPr>
          <a:xfrm>
            <a:off x="20" y="10"/>
            <a:ext cx="12186295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8599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A9422-283A-4C6D-B92E-86971E1E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772" y="1419273"/>
            <a:ext cx="3153580" cy="135818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Exportation is Another Insanity</a:t>
            </a:r>
            <a:endParaRPr lang="it-IT" sz="3600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3792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A62D81-55F9-4AF5-A1F1-4B4919F41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772" y="2978254"/>
            <a:ext cx="3153580" cy="24442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Thailand export 83% of its production of Cassava, while around 9% of its population is undernourished.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857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712D8-67FF-4258-AA38-77A79155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100">
                <a:solidFill>
                  <a:srgbClr val="C696A1"/>
                </a:solidFill>
              </a:rPr>
              <a:t>Population Growth is Not a Problem</a:t>
            </a:r>
            <a:endParaRPr lang="en-US" sz="4100" dirty="0">
              <a:solidFill>
                <a:srgbClr val="C696A1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DC22FC8-4FF7-4894-98E8-40080CA84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7" r="1" b="1"/>
          <a:stretch/>
        </p:blipFill>
        <p:spPr>
          <a:xfrm>
            <a:off x="-1" y="10"/>
            <a:ext cx="8111272" cy="685799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B24A92-C3BF-459B-B73C-AE37D5979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786" y="2790855"/>
            <a:ext cx="3084844" cy="3311766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87994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EDEC1-61A8-45DF-839E-F03C3B8F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  <a:endParaRPr lang="it-IT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3CFB60-9655-4A58-9A69-8BB49D278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671134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405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EDEC1-61A8-45DF-839E-F03C3B8F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But There are some Solutions</a:t>
            </a:r>
            <a:endParaRPr lang="it-IT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3CFB60-9655-4A58-9A69-8BB49D278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869802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593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565C-6BA6-41F9-9564-05C4DC7D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ABOUT THE DATASET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6E10-C438-405A-9B93-7F4A73D1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data has been downloaded from the FAO(</a:t>
            </a:r>
            <a:r>
              <a:rPr lang="it-IT" dirty="0">
                <a:hlinkClick r:id="rId2"/>
              </a:rPr>
              <a:t>http://www.fao.org/faostat/en/#data</a:t>
            </a:r>
            <a:r>
              <a:rPr lang="it-IT" dirty="0"/>
              <a:t>) website.</a:t>
            </a:r>
          </a:p>
          <a:p>
            <a:r>
              <a:rPr lang="it-IT" dirty="0"/>
              <a:t>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090C5A-E0F7-40BE-95B1-13A565B7C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67" y="2698044"/>
            <a:ext cx="7507111" cy="317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3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D3E-9C92-4800-8C16-806EF4D1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Food_balance_animal.csv</a:t>
            </a:r>
            <a:endParaRPr lang="it-IT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91659B8-6C0D-4F7F-B49E-E37EC0177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7" y="1956990"/>
            <a:ext cx="10622844" cy="3163651"/>
          </a:xfrm>
        </p:spPr>
      </p:pic>
    </p:spTree>
    <p:extLst>
      <p:ext uri="{BB962C8B-B14F-4D97-AF65-F5344CB8AC3E}">
        <p14:creationId xmlns:p14="http://schemas.microsoft.com/office/powerpoint/2010/main" val="44084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person, eating, sitting, young&#10;&#10;Description automatically generated">
            <a:extLst>
              <a:ext uri="{FF2B5EF4-FFF2-40B4-BE49-F238E27FC236}">
                <a16:creationId xmlns:a16="http://schemas.microsoft.com/office/drawing/2014/main" id="{23969E33-09F7-4D36-A276-D65F73D63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8" b="31446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43" name="Rectangle 3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1F5FE-D1C2-4264-AB43-B952A55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>
                <a:solidFill>
                  <a:srgbClr val="FFFFFF"/>
                </a:solidFill>
              </a:rPr>
              <a:t>A Child Dies From Hunger Every 10 Seconds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755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D3E-9C92-4800-8C16-806EF4D1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Food_balance_vegetal.csv</a:t>
            </a:r>
            <a:endParaRPr lang="it-IT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CB1E2CF-1115-4CA3-BB6C-C540B6A4D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1378"/>
            <a:ext cx="12192000" cy="4165600"/>
          </a:xfrm>
        </p:spPr>
      </p:pic>
    </p:spTree>
    <p:extLst>
      <p:ext uri="{BB962C8B-B14F-4D97-AF65-F5344CB8AC3E}">
        <p14:creationId xmlns:p14="http://schemas.microsoft.com/office/powerpoint/2010/main" val="253725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D3E-9C92-4800-8C16-806EF4D1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Food_balance_cereals.csv</a:t>
            </a:r>
            <a:endParaRPr lang="it-IT" dirty="0"/>
          </a:p>
        </p:txBody>
      </p:sp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173A25A-EE3A-4FA1-84F4-CEF7CE9F9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4" y="2156140"/>
            <a:ext cx="11379200" cy="3341549"/>
          </a:xfrm>
        </p:spPr>
      </p:pic>
    </p:spTree>
    <p:extLst>
      <p:ext uri="{BB962C8B-B14F-4D97-AF65-F5344CB8AC3E}">
        <p14:creationId xmlns:p14="http://schemas.microsoft.com/office/powerpoint/2010/main" val="2155968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D3E-9C92-4800-8C16-806EF4D1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food_security_indicators.csv</a:t>
            </a:r>
            <a:endParaRPr lang="it-IT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DC8BD0C-CB01-400C-957A-27F8F218C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44" y="2106558"/>
            <a:ext cx="11706578" cy="3379842"/>
          </a:xfrm>
        </p:spPr>
      </p:pic>
    </p:spTree>
    <p:extLst>
      <p:ext uri="{BB962C8B-B14F-4D97-AF65-F5344CB8AC3E}">
        <p14:creationId xmlns:p14="http://schemas.microsoft.com/office/powerpoint/2010/main" val="1396505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D3E-9C92-4800-8C16-806EF4D1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population.csv</a:t>
            </a:r>
            <a:endParaRPr lang="it-IT" dirty="0"/>
          </a:p>
        </p:txBody>
      </p:sp>
      <p:pic>
        <p:nvPicPr>
          <p:cNvPr id="9" name="Content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990F6C2-E6A1-40D4-BCB7-81ED95E06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2023675"/>
            <a:ext cx="11469511" cy="3435016"/>
          </a:xfrm>
        </p:spPr>
      </p:pic>
    </p:spTree>
    <p:extLst>
      <p:ext uri="{BB962C8B-B14F-4D97-AF65-F5344CB8AC3E}">
        <p14:creationId xmlns:p14="http://schemas.microsoft.com/office/powerpoint/2010/main" val="3878448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D3E-9C92-4800-8C16-806EF4D1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Relational Algebra Operations 1.Aggregation </a:t>
            </a:r>
            <a:endParaRPr lang="it-IT" dirty="0"/>
          </a:p>
        </p:txBody>
      </p:sp>
      <p:pic>
        <p:nvPicPr>
          <p:cNvPr id="6" name="Content Placeholder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C2F5C45-835E-4E87-AA64-A5440BD0C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78" y="1919112"/>
            <a:ext cx="9482666" cy="4425244"/>
          </a:xfrm>
        </p:spPr>
      </p:pic>
    </p:spTree>
    <p:extLst>
      <p:ext uri="{BB962C8B-B14F-4D97-AF65-F5344CB8AC3E}">
        <p14:creationId xmlns:p14="http://schemas.microsoft.com/office/powerpoint/2010/main" val="3273382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D3E-9C92-4800-8C16-806EF4D1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Relational Algebra Operations </a:t>
            </a:r>
            <a:br>
              <a:rPr lang="en-US" dirty="0"/>
            </a:br>
            <a:r>
              <a:rPr lang="en-US" dirty="0"/>
              <a:t>1.Join </a:t>
            </a:r>
            <a:endParaRPr lang="it-IT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A7D97F-B6D2-40F8-999A-2B62EFF94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5" y="1998133"/>
            <a:ext cx="11921066" cy="4323645"/>
          </a:xfrm>
        </p:spPr>
      </p:pic>
    </p:spTree>
    <p:extLst>
      <p:ext uri="{BB962C8B-B14F-4D97-AF65-F5344CB8AC3E}">
        <p14:creationId xmlns:p14="http://schemas.microsoft.com/office/powerpoint/2010/main" val="2784676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D3E-9C92-4800-8C16-806EF4D1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Relational Algebra Operations </a:t>
            </a:r>
            <a:br>
              <a:rPr lang="en-US" dirty="0"/>
            </a:br>
            <a:r>
              <a:rPr lang="en-US" dirty="0"/>
              <a:t>1.Projection </a:t>
            </a:r>
            <a:endParaRPr lang="it-IT" dirty="0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5029BD-298B-4BAD-B202-0DF250B8C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2" y="1930402"/>
            <a:ext cx="12011378" cy="4165598"/>
          </a:xfrm>
        </p:spPr>
      </p:pic>
    </p:spTree>
    <p:extLst>
      <p:ext uri="{BB962C8B-B14F-4D97-AF65-F5344CB8AC3E}">
        <p14:creationId xmlns:p14="http://schemas.microsoft.com/office/powerpoint/2010/main" val="2607016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D3E-9C92-4800-8C16-806EF4D1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Relational Algebra Operations </a:t>
            </a:r>
            <a:br>
              <a:rPr lang="en-US" dirty="0"/>
            </a:br>
            <a:r>
              <a:rPr lang="en-US" dirty="0"/>
              <a:t>1.Restriction </a:t>
            </a:r>
            <a:endParaRPr lang="it-IT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F7D9C6-7A95-4775-A562-C031001C1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5244"/>
            <a:ext cx="12207875" cy="4526845"/>
          </a:xfrm>
        </p:spPr>
      </p:pic>
    </p:spTree>
    <p:extLst>
      <p:ext uri="{BB962C8B-B14F-4D97-AF65-F5344CB8AC3E}">
        <p14:creationId xmlns:p14="http://schemas.microsoft.com/office/powerpoint/2010/main" val="412931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3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1F5FE-D1C2-4264-AB43-B952A55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>
                <a:solidFill>
                  <a:srgbClr val="FFFFFF"/>
                </a:solidFill>
              </a:rPr>
              <a:t>The Number Of  Chronic Undernutrition is Increasing 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EEE14E3A-B4C2-44B3-85D4-765E43125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" y="45720"/>
            <a:ext cx="12190459" cy="486935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F6F36-F6B8-4B7F-8CD4-A2C263245218}"/>
              </a:ext>
            </a:extLst>
          </p:cNvPr>
          <p:cNvSpPr txBox="1"/>
          <p:nvPr/>
        </p:nvSpPr>
        <p:spPr>
          <a:xfrm>
            <a:off x="3447466" y="933062"/>
            <a:ext cx="5395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Around 11% of the global population is undernourished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9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0DAE-D661-420C-BC4D-A828DF67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causes of HUNGER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5CD10-7815-4A0F-8EBE-15784D35C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30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Content Placeholder 12" descr="A picture containing building, outdoor, man, truck&#10;&#10;Description automatically generated">
            <a:extLst>
              <a:ext uri="{FF2B5EF4-FFF2-40B4-BE49-F238E27FC236}">
                <a16:creationId xmlns:a16="http://schemas.microsoft.com/office/drawing/2014/main" id="{FA095AC3-4EC6-4075-A68A-D41C71837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6" r="1" b="10089"/>
          <a:stretch/>
        </p:blipFill>
        <p:spPr>
          <a:xfrm>
            <a:off x="20" y="10"/>
            <a:ext cx="12186295" cy="68579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8599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C13DF-B12E-4D86-B899-E2B48209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772" y="1419273"/>
            <a:ext cx="3153580" cy="13581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Absolute Poverty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The complete lack of the means necessary to meet basic personal needs, such as food, clothing and shelter(Wikipedia)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3792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5C34FDAB-008D-4997-B256-C3B8B489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772" y="2978254"/>
            <a:ext cx="3153580" cy="2444238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409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A picture containing person, sitting, man, table&#10;&#10;Description automatically generated">
            <a:extLst>
              <a:ext uri="{FF2B5EF4-FFF2-40B4-BE49-F238E27FC236}">
                <a16:creationId xmlns:a16="http://schemas.microsoft.com/office/drawing/2014/main" id="{5DDC648E-9F97-40A2-9883-FC227D719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/>
          <a:stretch/>
        </p:blipFill>
        <p:spPr>
          <a:xfrm>
            <a:off x="20" y="10"/>
            <a:ext cx="12186295" cy="68579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8599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C13DF-B12E-4D86-B899-E2B48209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772" y="1419273"/>
            <a:ext cx="3153580" cy="13581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Food Shortage</a:t>
            </a: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3792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3DB976E6-9198-41BF-AE01-10D42CF7D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772" y="2978254"/>
            <a:ext cx="3153580" cy="24442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In country afflicted by pandemic like COVID-19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8177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icture containing outdoor, building, vegetable, food&#10;&#10;Description automatically generated">
            <a:extLst>
              <a:ext uri="{FF2B5EF4-FFF2-40B4-BE49-F238E27FC236}">
                <a16:creationId xmlns:a16="http://schemas.microsoft.com/office/drawing/2014/main" id="{F83BDAE5-9B09-4B30-8BF6-6F4E23467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" y="0"/>
            <a:ext cx="12180630" cy="64008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8599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C13DF-B12E-4D86-B899-E2B48209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772" y="1419273"/>
            <a:ext cx="3153580" cy="13581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Food Waste</a:t>
            </a: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3792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3DB976E6-9198-41BF-AE01-10D42CF7D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772" y="2978254"/>
            <a:ext cx="3153580" cy="24442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1/3 of the global food production is wasted.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Mention other causes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War and conflict, migration, </a:t>
            </a:r>
            <a:r>
              <a:rPr lang="en-US" sz="1600" dirty="0" err="1">
                <a:solidFill>
                  <a:srgbClr val="FFFFFF"/>
                </a:solidFill>
              </a:rPr>
              <a:t>Climat</a:t>
            </a:r>
            <a:r>
              <a:rPr lang="en-US" sz="1600" dirty="0">
                <a:solidFill>
                  <a:srgbClr val="FFFFFF"/>
                </a:solidFill>
              </a:rPr>
              <a:t> Change, economy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9970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8308-E510-476D-BEC8-0DB31A9F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Irrational Food Consumption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275BA-BCF7-409D-9C2C-4F5A17EC7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74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CED3CEF-366D-4814-9516-C986E4B43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7745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47160C1-DD19-40A7-B1C9-FDB429920EE7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How is the Global Domestic Supply Used Considering Only Plant Products?</a:t>
            </a:r>
            <a:endParaRPr lang="it-IT" sz="2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37163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33F23"/>
      </a:dk2>
      <a:lt2>
        <a:srgbClr val="E2E8E7"/>
      </a:lt2>
      <a:accent1>
        <a:srgbClr val="C696A1"/>
      </a:accent1>
      <a:accent2>
        <a:srgbClr val="BA8A7F"/>
      </a:accent2>
      <a:accent3>
        <a:srgbClr val="B7A17D"/>
      </a:accent3>
      <a:accent4>
        <a:srgbClr val="A5A772"/>
      </a:accent4>
      <a:accent5>
        <a:srgbClr val="97AA80"/>
      </a:accent5>
      <a:accent6>
        <a:srgbClr val="7FAE77"/>
      </a:accent6>
      <a:hlink>
        <a:srgbClr val="568E82"/>
      </a:hlink>
      <a:folHlink>
        <a:srgbClr val="848484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403</Words>
  <Application>Microsoft Office PowerPoint</Application>
  <PresentationFormat>Widescreen</PresentationFormat>
  <Paragraphs>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Georgia Pro Cond Light</vt:lpstr>
      <vt:lpstr>Speak Pro</vt:lpstr>
      <vt:lpstr>RetrospectVTI</vt:lpstr>
      <vt:lpstr>GLOBAL UNDERNUTRITION  1 IN 9 PEOPLE AROUND THE WORLD GO HUNGRY EACH DAY</vt:lpstr>
      <vt:lpstr>A Child Dies From Hunger Every 10 Seconds</vt:lpstr>
      <vt:lpstr>The Number Of  Chronic Undernutrition is Increasing </vt:lpstr>
      <vt:lpstr>There are many causes of HUNGER</vt:lpstr>
      <vt:lpstr>Absolute Poverty The complete lack of the means necessary to meet basic personal needs, such as food, clothing and shelter(Wikipedia)</vt:lpstr>
      <vt:lpstr>Food Shortage </vt:lpstr>
      <vt:lpstr>Food Waste </vt:lpstr>
      <vt:lpstr>An Irrational Food Consumption</vt:lpstr>
      <vt:lpstr>PowerPoint Presentation</vt:lpstr>
      <vt:lpstr>PowerPoint Presentation</vt:lpstr>
      <vt:lpstr>PowerPoint Presentation</vt:lpstr>
      <vt:lpstr>PowerPoint Presentation</vt:lpstr>
      <vt:lpstr>46% of Cereals is used for feed</vt:lpstr>
      <vt:lpstr>Exportation is Another Insanity</vt:lpstr>
      <vt:lpstr>Population Growth is Not a Problem</vt:lpstr>
      <vt:lpstr>Conclusion</vt:lpstr>
      <vt:lpstr>But There are some Solutions</vt:lpstr>
      <vt:lpstr>INFORMATION ABOUT THE DATASET</vt:lpstr>
      <vt:lpstr>Food_balance_animal.csv</vt:lpstr>
      <vt:lpstr>Food_balance_vegetal.csv</vt:lpstr>
      <vt:lpstr>Food_balance_cereals.csv</vt:lpstr>
      <vt:lpstr>food_security_indicators.csv</vt:lpstr>
      <vt:lpstr>population.csv</vt:lpstr>
      <vt:lpstr>Some Relational Algebra Operations 1.Aggregation </vt:lpstr>
      <vt:lpstr>Some Relational Algebra Operations  1.Join </vt:lpstr>
      <vt:lpstr>Some Relational Algebra Operations  1.Projection </vt:lpstr>
      <vt:lpstr>Some Relational Algebra Operations  1.Restriction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UNDERNUTRITION  1 IN 9 PEOPLE AROUND THE WORLD GO HUNGRY EACH DAY</dc:title>
  <dc:creator>frank pouassi</dc:creator>
  <cp:lastModifiedBy>frank pouassi</cp:lastModifiedBy>
  <cp:revision>6</cp:revision>
  <dcterms:created xsi:type="dcterms:W3CDTF">2020-05-06T09:41:29Z</dcterms:created>
  <dcterms:modified xsi:type="dcterms:W3CDTF">2020-05-06T10:20:35Z</dcterms:modified>
</cp:coreProperties>
</file>