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76" r:id="rId5"/>
    <p:sldId id="277" r:id="rId6"/>
    <p:sldId id="278" r:id="rId7"/>
    <p:sldId id="279" r:id="rId8"/>
    <p:sldId id="281" r:id="rId9"/>
    <p:sldId id="280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AF8F9-70E2-4572-97A9-E6942573C7EB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4A3C-EE9A-4BB9-8B6C-0B8518DBC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EBE2-92F5-4F63-BDE0-439C0C1E1BB4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0141-145E-4C49-AABE-087BDF001774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C89A-D4B0-4603-8320-85FB65A546E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B90-169E-430A-AB0E-0FE614BE5F53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895-3907-4A91-938C-B01545730C38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483-9292-48FC-9E12-DD0E6990E17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086C-29A2-4542-931F-F48F46A2413F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8043-EB42-480E-BBFC-6FAC0E17D7E9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1A-BBB9-4021-8E22-FD0C95326F8D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7D2-A2DA-436A-8676-17717743986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77B-518A-474D-A9DF-9D9469625001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810-5CE5-46F8-BA77-3742C4FD68A1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C15A-7486-4E3E-A1F7-F3C485A1B20D}" type="datetime1">
              <a:rPr lang="de-DE" smtClean="0"/>
              <a:t>16.03.2021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32A-1C42-4E83-9648-C60843E6450B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52EF-2D2A-4758-A445-B0E276A1A7B4}" type="datetime1">
              <a:rPr lang="de-DE" smtClean="0"/>
              <a:t>16.03.2021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BA-9593-43B7-9FF7-5BFAF89ACAAA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08E-9026-4ACC-8FCC-0BA95A5D3DAD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D1A7EB-5677-4729-B96F-DBE7B1D4C24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ki.net/site/HyperSpec/Body/any_-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cliki.net/site/HyperSpec/Body/fun_1plcm_1-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iki.net/site/HyperSpec/Body/any_pl.html" TargetMode="External"/><Relationship Id="rId5" Type="http://schemas.openxmlformats.org/officeDocument/2006/relationships/hyperlink" Target="https://www.cliki.net/site/HyperSpec/Body/speope_if.html" TargetMode="External"/><Relationship Id="rId4" Type="http://schemas.openxmlformats.org/officeDocument/2006/relationships/hyperlink" Target="https://www.cliki.net/site/HyperSpec/Body/mac_defun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61D24C-CA92-4FE8-A988-871230F1A3D1}"/>
                  </a:ext>
                </a:extLst>
              </p:cNvPr>
              <p:cNvSpPr txBox="1"/>
              <p:nvPr/>
            </p:nvSpPr>
            <p:spPr>
              <a:xfrm>
                <a:off x="829068" y="3515675"/>
                <a:ext cx="2716564" cy="1680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4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4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4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61D24C-CA92-4FE8-A988-871230F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8" y="3515675"/>
                <a:ext cx="2716564" cy="1680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0BB9F820-2A2B-4019-807A-BD4F5AF74328}"/>
              </a:ext>
            </a:extLst>
          </p:cNvPr>
          <p:cNvSpPr txBox="1"/>
          <p:nvPr/>
        </p:nvSpPr>
        <p:spPr>
          <a:xfrm>
            <a:off x="8005666" y="647391"/>
            <a:ext cx="3829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10101100100110011001100100101010101010101010101010</a:t>
            </a:r>
          </a:p>
          <a:p>
            <a:r>
              <a:rPr lang="de-DE" sz="2000" dirty="0">
                <a:solidFill>
                  <a:schemeClr val="bg1"/>
                </a:solidFill>
              </a:rPr>
              <a:t>1110001110001110001110001</a:t>
            </a:r>
          </a:p>
          <a:p>
            <a:r>
              <a:rPr lang="de-DE" sz="2000" dirty="0">
                <a:solidFill>
                  <a:schemeClr val="bg1"/>
                </a:solidFill>
              </a:rPr>
              <a:t>1101001100110001011001101</a:t>
            </a:r>
          </a:p>
          <a:p>
            <a:r>
              <a:rPr lang="de-DE" sz="2000" dirty="0">
                <a:solidFill>
                  <a:schemeClr val="bg1"/>
                </a:solidFill>
              </a:rPr>
              <a:t>1010110010011001100110010</a:t>
            </a:r>
          </a:p>
          <a:p>
            <a:r>
              <a:rPr lang="de-DE" sz="2000" dirty="0">
                <a:solidFill>
                  <a:schemeClr val="bg1"/>
                </a:solidFill>
              </a:rPr>
              <a:t>0111111000011111000011111</a:t>
            </a:r>
          </a:p>
          <a:p>
            <a:r>
              <a:rPr lang="de-DE" sz="2000" dirty="0">
                <a:solidFill>
                  <a:schemeClr val="bg1"/>
                </a:solidFill>
              </a:rPr>
              <a:t>1010110010011001100110010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E0D408-B138-443D-B247-0A6115BFC974}"/>
              </a:ext>
            </a:extLst>
          </p:cNvPr>
          <p:cNvSpPr txBox="1"/>
          <p:nvPr/>
        </p:nvSpPr>
        <p:spPr>
          <a:xfrm>
            <a:off x="357092" y="709330"/>
            <a:ext cx="7506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1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defun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28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(n) </a:t>
            </a:r>
          </a:p>
          <a:p>
            <a:r>
              <a:rPr lang="de-DE" sz="2800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1" u="none" strike="noStrike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(&lt; n 2) </a:t>
            </a:r>
          </a:p>
          <a:p>
            <a:r>
              <a:rPr lang="de-DE" sz="2800" dirty="0">
                <a:solidFill>
                  <a:schemeClr val="bg1"/>
                </a:solidFill>
                <a:latin typeface="Courier New" panose="02070309020205020404" pitchFamily="49" charset="0"/>
              </a:rPr>
              <a:t>		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 </a:t>
            </a:r>
          </a:p>
          <a:p>
            <a:r>
              <a:rPr lang="de-DE" sz="2800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28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1-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n)) (</a:t>
            </a:r>
            <a:r>
              <a:rPr lang="de-DE" sz="28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fib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28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n 2))))</a:t>
            </a:r>
          </a:p>
          <a:p>
            <a:r>
              <a:rPr lang="de-DE" sz="2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30F35C-68D9-4BFD-B9C1-7D95C9C615B4}"/>
              </a:ext>
            </a:extLst>
          </p:cNvPr>
          <p:cNvSpPr txBox="1"/>
          <p:nvPr/>
        </p:nvSpPr>
        <p:spPr>
          <a:xfrm>
            <a:off x="5239138" y="3201936"/>
            <a:ext cx="490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chemeClr val="bg1"/>
                </a:solidFill>
              </a:rPr>
              <a:t> System;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static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class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Program</a:t>
            </a:r>
            <a:r>
              <a:rPr lang="de-DE" dirty="0">
                <a:solidFill>
                  <a:schemeClr val="bg1"/>
                </a:solidFill>
              </a:rPr>
              <a:t> {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static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r>
              <a:rPr lang="de-DE" dirty="0">
                <a:solidFill>
                  <a:schemeClr val="bg1"/>
                </a:solidFill>
              </a:rPr>
              <a:t> Main() {</a:t>
            </a:r>
          </a:p>
          <a:p>
            <a:r>
              <a:rPr lang="de-DE" dirty="0">
                <a:solidFill>
                  <a:schemeClr val="bg1"/>
                </a:solidFill>
              </a:rPr>
              <a:t>		</a:t>
            </a:r>
            <a:r>
              <a:rPr lang="de-DE" dirty="0" err="1">
                <a:solidFill>
                  <a:schemeClr val="bg1"/>
                </a:solidFill>
              </a:rPr>
              <a:t>Console.WriteLine</a:t>
            </a:r>
            <a:r>
              <a:rPr lang="de-DE" dirty="0">
                <a:solidFill>
                  <a:schemeClr val="bg1"/>
                </a:solidFill>
              </a:rPr>
              <a:t>(“Hello World“);</a:t>
            </a:r>
          </a:p>
          <a:p>
            <a:r>
              <a:rPr lang="de-DE" dirty="0">
                <a:solidFill>
                  <a:schemeClr val="bg1"/>
                </a:solidFill>
              </a:rPr>
              <a:t>	}</a:t>
            </a:r>
          </a:p>
          <a:p>
            <a:r>
              <a:rPr lang="de-DE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6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9015"/>
            <a:ext cx="12192000" cy="2733233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>
                <a:solidFill>
                  <a:schemeClr val="bg1"/>
                </a:solidFill>
              </a:rPr>
              <a:t>Fragen</a:t>
            </a:r>
            <a:endParaRPr lang="de-DE" sz="4400" dirty="0">
              <a:solidFill>
                <a:schemeClr val="bg1"/>
              </a:solidFill>
            </a:endParaRPr>
          </a:p>
        </p:txBody>
      </p:sp>
      <p:pic>
        <p:nvPicPr>
          <p:cNvPr id="4" name="Grafik 3" descr="Fragezeichen">
            <a:extLst>
              <a:ext uri="{FF2B5EF4-FFF2-40B4-BE49-F238E27FC236}">
                <a16:creationId xmlns:a16="http://schemas.microsoft.com/office/drawing/2014/main" id="{3D7EF081-6429-4AAE-BA24-E49BDFA0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151598"/>
            <a:ext cx="4348066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9015"/>
            <a:ext cx="10448082" cy="2733233"/>
          </a:xfrm>
        </p:spPr>
        <p:txBody>
          <a:bodyPr/>
          <a:lstStyle/>
          <a:p>
            <a:pPr marL="0" indent="0">
              <a:buNone/>
            </a:pPr>
            <a:r>
              <a:rPr lang="de-DE" sz="4400" dirty="0">
                <a:solidFill>
                  <a:schemeClr val="bg1"/>
                </a:solidFill>
              </a:rPr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3999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A401-39A1-43D7-A9EB-4CE7C39D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717" y="685799"/>
            <a:ext cx="8001000" cy="2971801"/>
          </a:xfrm>
        </p:spPr>
        <p:txBody>
          <a:bodyPr/>
          <a:lstStyle/>
          <a:p>
            <a:r>
              <a:rPr lang="de-DE" dirty="0"/>
              <a:t>Geschichte der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CFB477-A34E-4579-AC80-085083C9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495" y="3843867"/>
            <a:ext cx="6400800" cy="1947333"/>
          </a:xfrm>
        </p:spPr>
        <p:txBody>
          <a:bodyPr/>
          <a:lstStyle/>
          <a:p>
            <a:r>
              <a:rPr lang="de-DE" dirty="0"/>
              <a:t>Und wie sie sich durch die Computerchipentwicklung verändert hat</a:t>
            </a:r>
          </a:p>
        </p:txBody>
      </p:sp>
    </p:spTree>
    <p:extLst>
      <p:ext uri="{BB962C8B-B14F-4D97-AF65-F5344CB8AC3E}">
        <p14:creationId xmlns:p14="http://schemas.microsoft.com/office/powerpoint/2010/main" val="20524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Anfänge der Programmierung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Minimalmaschine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Maschinensprache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Was sind höhere Programmiersprachen?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Fazit</a:t>
            </a:r>
          </a:p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9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Anfänge der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9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Minimalmaschine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4AB2A09B-7415-42CB-89B1-603D3D0B14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8924" y="1153051"/>
            <a:ext cx="6970551" cy="42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Maschinensprache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1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2C5FEC-96BB-4F10-A44B-57A2452F18CD}"/>
              </a:ext>
            </a:extLst>
          </p:cNvPr>
          <p:cNvCxnSpPr/>
          <p:nvPr/>
        </p:nvCxnSpPr>
        <p:spPr>
          <a:xfrm>
            <a:off x="1660467" y="2199577"/>
            <a:ext cx="0" cy="564205"/>
          </a:xfrm>
          <a:prstGeom prst="line">
            <a:avLst/>
          </a:prstGeom>
          <a:ln w="92075">
            <a:solidFill>
              <a:schemeClr val="accent1">
                <a:tint val="76000"/>
                <a:hueMod val="94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E9B5A20-DF7F-486B-BECB-76D81575414B}"/>
              </a:ext>
            </a:extLst>
          </p:cNvPr>
          <p:cNvCxnSpPr/>
          <p:nvPr/>
        </p:nvCxnSpPr>
        <p:spPr>
          <a:xfrm>
            <a:off x="4209114" y="3113977"/>
            <a:ext cx="0" cy="564205"/>
          </a:xfrm>
          <a:prstGeom prst="line">
            <a:avLst/>
          </a:prstGeom>
          <a:ln w="92075">
            <a:solidFill>
              <a:schemeClr val="accent1">
                <a:tint val="76000"/>
                <a:hueMod val="94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1FBE00-54A7-4D97-A18F-44D3C48C4C64}"/>
              </a:ext>
            </a:extLst>
          </p:cNvPr>
          <p:cNvCxnSpPr/>
          <p:nvPr/>
        </p:nvCxnSpPr>
        <p:spPr>
          <a:xfrm>
            <a:off x="6329743" y="2277398"/>
            <a:ext cx="0" cy="564205"/>
          </a:xfrm>
          <a:prstGeom prst="line">
            <a:avLst/>
          </a:prstGeom>
          <a:ln w="92075">
            <a:solidFill>
              <a:schemeClr val="accent1">
                <a:tint val="76000"/>
                <a:hueMod val="94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5FF3EB-1CF5-46A8-8C74-9EE0DA58D4E1}"/>
              </a:ext>
            </a:extLst>
          </p:cNvPr>
          <p:cNvCxnSpPr/>
          <p:nvPr/>
        </p:nvCxnSpPr>
        <p:spPr>
          <a:xfrm>
            <a:off x="10561492" y="3058853"/>
            <a:ext cx="0" cy="564205"/>
          </a:xfrm>
          <a:prstGeom prst="line">
            <a:avLst/>
          </a:prstGeom>
          <a:ln w="92075">
            <a:solidFill>
              <a:schemeClr val="accent1">
                <a:tint val="76000"/>
                <a:hueMod val="94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ED4766A-6C08-42DF-BDD7-BEA739CFE539}"/>
              </a:ext>
            </a:extLst>
          </p:cNvPr>
          <p:cNvCxnSpPr/>
          <p:nvPr/>
        </p:nvCxnSpPr>
        <p:spPr>
          <a:xfrm>
            <a:off x="700671" y="3058854"/>
            <a:ext cx="0" cy="564205"/>
          </a:xfrm>
          <a:prstGeom prst="line">
            <a:avLst/>
          </a:prstGeom>
          <a:ln w="92075">
            <a:solidFill>
              <a:schemeClr val="accent1">
                <a:tint val="76000"/>
                <a:hueMod val="94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Höhere Programmiersprachen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F1682BB-3A0D-4958-8134-AD685C2518A9}"/>
              </a:ext>
            </a:extLst>
          </p:cNvPr>
          <p:cNvCxnSpPr/>
          <p:nvPr/>
        </p:nvCxnSpPr>
        <p:spPr>
          <a:xfrm>
            <a:off x="735563" y="2942122"/>
            <a:ext cx="10720874" cy="0"/>
          </a:xfrm>
          <a:prstGeom prst="line">
            <a:avLst/>
          </a:prstGeom>
          <a:ln w="295275">
            <a:solidFill>
              <a:schemeClr val="bg1">
                <a:lumMod val="75000"/>
                <a:lumOff val="2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2033561-F9D1-482E-8A5D-9794C6D629F1}"/>
              </a:ext>
            </a:extLst>
          </p:cNvPr>
          <p:cNvSpPr txBox="1"/>
          <p:nvPr/>
        </p:nvSpPr>
        <p:spPr>
          <a:xfrm>
            <a:off x="83976" y="3661971"/>
            <a:ext cx="276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Maschinensprache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BE546F-CB8B-4FB1-A7FB-E26AC9C798AA}"/>
              </a:ext>
            </a:extLst>
          </p:cNvPr>
          <p:cNvSpPr txBox="1"/>
          <p:nvPr/>
        </p:nvSpPr>
        <p:spPr>
          <a:xfrm>
            <a:off x="1284050" y="1741075"/>
            <a:ext cx="241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Assembly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4D2B43-F05D-4340-B4D2-83A66E0965AA}"/>
              </a:ext>
            </a:extLst>
          </p:cNvPr>
          <p:cNvSpPr txBox="1"/>
          <p:nvPr/>
        </p:nvSpPr>
        <p:spPr>
          <a:xfrm>
            <a:off x="4017519" y="3714434"/>
            <a:ext cx="6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48BD39-737E-46F1-B318-8E82CF95A867}"/>
              </a:ext>
            </a:extLst>
          </p:cNvPr>
          <p:cNvSpPr txBox="1"/>
          <p:nvPr/>
        </p:nvSpPr>
        <p:spPr>
          <a:xfrm>
            <a:off x="6094200" y="1852942"/>
            <a:ext cx="16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917CD7-FF13-46FA-ADFF-DEB90A9407E1}"/>
              </a:ext>
            </a:extLst>
          </p:cNvPr>
          <p:cNvSpPr txBox="1"/>
          <p:nvPr/>
        </p:nvSpPr>
        <p:spPr>
          <a:xfrm>
            <a:off x="10304987" y="3640982"/>
            <a:ext cx="13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C#</a:t>
            </a:r>
          </a:p>
          <a:p>
            <a:r>
              <a:rPr lang="de-DE" dirty="0">
                <a:solidFill>
                  <a:schemeClr val="bg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902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BDBE60C7-0B65-4FEA-9EAE-C0F7DC36D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9" y="1043632"/>
            <a:ext cx="5960056" cy="41713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F13381C-04D6-4A00-832A-0C30B9D17A63}"/>
              </a:ext>
            </a:extLst>
          </p:cNvPr>
          <p:cNvSpPr txBox="1"/>
          <p:nvPr/>
        </p:nvSpPr>
        <p:spPr>
          <a:xfrm>
            <a:off x="6517530" y="1121839"/>
            <a:ext cx="50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Lexer: Gruppierung in Tokens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FF5878F-55B4-4D70-A14C-8DB7A3177F10}"/>
              </a:ext>
            </a:extLst>
          </p:cNvPr>
          <p:cNvSpPr txBox="1"/>
          <p:nvPr/>
        </p:nvSpPr>
        <p:spPr>
          <a:xfrm>
            <a:off x="6517528" y="1983322"/>
            <a:ext cx="506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Parser: Anwendung Grammatikalischer Regeln auf die Tokens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50D681-B9C0-4D87-8C07-EA2DD2DC323C}"/>
              </a:ext>
            </a:extLst>
          </p:cNvPr>
          <p:cNvSpPr txBox="1"/>
          <p:nvPr/>
        </p:nvSpPr>
        <p:spPr>
          <a:xfrm>
            <a:off x="6517528" y="3285346"/>
            <a:ext cx="506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Generator: Generierung ausführbaren Programmcodes</a:t>
            </a:r>
          </a:p>
        </p:txBody>
      </p:sp>
    </p:spTree>
    <p:extLst>
      <p:ext uri="{BB962C8B-B14F-4D97-AF65-F5344CB8AC3E}">
        <p14:creationId xmlns:p14="http://schemas.microsoft.com/office/powerpoint/2010/main" val="10748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54134"/>
            <a:ext cx="12020449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7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371A73B-7EBC-4C86-9566-F757BE4563F8}">
  <we:reference id="wa104178141" version="4.3.3.0" store="de-DE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1E3272-6F5A-4DC0-9690-D89FEA871AC8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146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Courier New</vt:lpstr>
      <vt:lpstr>Wingdings 3</vt:lpstr>
      <vt:lpstr>Segment</vt:lpstr>
      <vt:lpstr>PowerPoint-Präsentation</vt:lpstr>
      <vt:lpstr>Geschichte der Programmierung</vt:lpstr>
      <vt:lpstr>Agenda</vt:lpstr>
      <vt:lpstr>Anfänge der Programmierung</vt:lpstr>
      <vt:lpstr>Minimalmaschine</vt:lpstr>
      <vt:lpstr>Maschinensprache</vt:lpstr>
      <vt:lpstr>Höhere Programmiersprachen</vt:lpstr>
      <vt:lpstr>Compiler</vt:lpstr>
      <vt:lpstr>Fazit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Anders</dc:creator>
  <cp:lastModifiedBy>Chris Anders</cp:lastModifiedBy>
  <cp:revision>353</cp:revision>
  <dcterms:created xsi:type="dcterms:W3CDTF">2019-12-13T11:15:42Z</dcterms:created>
  <dcterms:modified xsi:type="dcterms:W3CDTF">2021-03-16T15:18:17Z</dcterms:modified>
</cp:coreProperties>
</file>