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ormorant Garamond Bold Italics" charset="1" panose="00000800000000000000"/>
      <p:regular r:id="rId16"/>
    </p:embeddedFont>
    <p:embeddedFont>
      <p:font typeface="Quicksand" charset="1" panose="00000000000000000000"/>
      <p:regular r:id="rId17"/>
    </p:embeddedFont>
    <p:embeddedFont>
      <p:font typeface="Quicksand Bold"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8816990" y="1016898"/>
            <a:ext cx="8114971" cy="0"/>
          </a:xfrm>
          <a:prstGeom prst="line">
            <a:avLst/>
          </a:prstGeom>
          <a:ln cap="flat" w="76200">
            <a:solidFill>
              <a:srgbClr val="0F4662"/>
            </a:solidFill>
            <a:prstDash val="solid"/>
            <a:headEnd type="none" len="sm" w="sm"/>
            <a:tailEnd type="none" len="sm" w="sm"/>
          </a:ln>
        </p:spPr>
      </p:sp>
      <p:sp>
        <p:nvSpPr>
          <p:cNvPr name="AutoShape 3" id="3"/>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081753" y="0"/>
            <a:ext cx="1063769" cy="1028700"/>
          </a:xfrm>
          <a:custGeom>
            <a:avLst/>
            <a:gdLst/>
            <a:ahLst/>
            <a:cxnLst/>
            <a:rect r="r" b="b" t="t" l="l"/>
            <a:pathLst>
              <a:path h="1028700" w="1063769">
                <a:moveTo>
                  <a:pt x="0" y="0"/>
                </a:moveTo>
                <a:lnTo>
                  <a:pt x="1063769" y="0"/>
                </a:lnTo>
                <a:lnTo>
                  <a:pt x="1063769" y="1028700"/>
                </a:lnTo>
                <a:lnTo>
                  <a:pt x="0" y="1028700"/>
                </a:lnTo>
                <a:lnTo>
                  <a:pt x="0" y="0"/>
                </a:lnTo>
                <a:close/>
              </a:path>
            </a:pathLst>
          </a:custGeom>
          <a:blipFill>
            <a:blip r:embed="rId4"/>
            <a:stretch>
              <a:fillRect l="0" t="0" r="0" b="0"/>
            </a:stretch>
          </a:blipFill>
        </p:spPr>
      </p:sp>
      <p:sp>
        <p:nvSpPr>
          <p:cNvPr name="Freeform 7" id="7"/>
          <p:cNvSpPr/>
          <p:nvPr/>
        </p:nvSpPr>
        <p:spPr>
          <a:xfrm flipH="false" flipV="false" rot="0">
            <a:off x="31598" y="37351"/>
            <a:ext cx="3110341" cy="829424"/>
          </a:xfrm>
          <a:custGeom>
            <a:avLst/>
            <a:gdLst/>
            <a:ahLst/>
            <a:cxnLst/>
            <a:rect r="r" b="b" t="t" l="l"/>
            <a:pathLst>
              <a:path h="829424" w="3110341">
                <a:moveTo>
                  <a:pt x="0" y="0"/>
                </a:moveTo>
                <a:lnTo>
                  <a:pt x="3110341" y="0"/>
                </a:lnTo>
                <a:lnTo>
                  <a:pt x="3110341" y="829424"/>
                </a:lnTo>
                <a:lnTo>
                  <a:pt x="0" y="829424"/>
                </a:lnTo>
                <a:lnTo>
                  <a:pt x="0" y="0"/>
                </a:lnTo>
                <a:close/>
              </a:path>
            </a:pathLst>
          </a:custGeom>
          <a:blipFill>
            <a:blip r:embed="rId5"/>
            <a:stretch>
              <a:fillRect l="0" t="0" r="0" b="0"/>
            </a:stretch>
          </a:blipFill>
        </p:spPr>
      </p:sp>
      <p:sp>
        <p:nvSpPr>
          <p:cNvPr name="TextBox 8" id="8"/>
          <p:cNvSpPr txBox="true"/>
          <p:nvPr/>
        </p:nvSpPr>
        <p:spPr>
          <a:xfrm rot="0">
            <a:off x="1043764" y="1732153"/>
            <a:ext cx="16229942"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Projet MLOps </a:t>
            </a:r>
          </a:p>
        </p:txBody>
      </p:sp>
      <p:sp>
        <p:nvSpPr>
          <p:cNvPr name="TextBox 9" id="9"/>
          <p:cNvSpPr txBox="true"/>
          <p:nvPr/>
        </p:nvSpPr>
        <p:spPr>
          <a:xfrm rot="0">
            <a:off x="2737539" y="5908475"/>
            <a:ext cx="12812922" cy="837844"/>
          </a:xfrm>
          <a:prstGeom prst="rect">
            <a:avLst/>
          </a:prstGeom>
        </p:spPr>
        <p:txBody>
          <a:bodyPr anchor="t" rtlCol="false" tIns="0" lIns="0" bIns="0" rIns="0">
            <a:spAutoFit/>
          </a:bodyPr>
          <a:lstStyle/>
          <a:p>
            <a:pPr algn="ctr" marL="0" indent="0" lvl="0">
              <a:lnSpc>
                <a:spcPts val="6844"/>
              </a:lnSpc>
              <a:spcBef>
                <a:spcPct val="0"/>
              </a:spcBef>
            </a:pPr>
            <a:r>
              <a:rPr lang="en-US" sz="4889">
                <a:solidFill>
                  <a:srgbClr val="0F4662"/>
                </a:solidFill>
                <a:latin typeface="Quicksand"/>
                <a:ea typeface="Quicksand"/>
                <a:cs typeface="Quicksand"/>
                <a:sym typeface="Quicksand"/>
              </a:rPr>
              <a:t>Prédiction des Survivants du Titanic</a:t>
            </a:r>
          </a:p>
        </p:txBody>
      </p:sp>
      <p:sp>
        <p:nvSpPr>
          <p:cNvPr name="TextBox 10" id="10"/>
          <p:cNvSpPr txBox="true"/>
          <p:nvPr/>
        </p:nvSpPr>
        <p:spPr>
          <a:xfrm rot="0">
            <a:off x="5649752" y="7041594"/>
            <a:ext cx="6988496" cy="913985"/>
          </a:xfrm>
          <a:prstGeom prst="rect">
            <a:avLst/>
          </a:prstGeom>
        </p:spPr>
        <p:txBody>
          <a:bodyPr anchor="t" rtlCol="false" tIns="0" lIns="0" bIns="0" rIns="0">
            <a:spAutoFit/>
          </a:bodyPr>
          <a:lstStyle/>
          <a:p>
            <a:pPr algn="ctr" marL="0" indent="0" lvl="0">
              <a:lnSpc>
                <a:spcPts val="3697"/>
              </a:lnSpc>
              <a:spcBef>
                <a:spcPct val="0"/>
              </a:spcBef>
            </a:pPr>
            <a:r>
              <a:rPr lang="en-US" sz="2641">
                <a:solidFill>
                  <a:srgbClr val="0F4662"/>
                </a:solidFill>
                <a:latin typeface="Quicksand"/>
                <a:ea typeface="Quicksand"/>
                <a:cs typeface="Quicksand"/>
                <a:sym typeface="Quicksand"/>
              </a:rPr>
              <a:t>  Automatisation et Déploiement des Modèles Machine Learning</a:t>
            </a:r>
          </a:p>
        </p:txBody>
      </p:sp>
      <p:sp>
        <p:nvSpPr>
          <p:cNvPr name="TextBox 11" id="11"/>
          <p:cNvSpPr txBox="true"/>
          <p:nvPr/>
        </p:nvSpPr>
        <p:spPr>
          <a:xfrm rot="0">
            <a:off x="3322179" y="1967581"/>
            <a:ext cx="11643643" cy="529811"/>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Prepared by group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2544715" y="4036492"/>
            <a:ext cx="14617232" cy="2543175"/>
          </a:xfrm>
          <a:prstGeom prst="rect">
            <a:avLst/>
          </a:prstGeom>
        </p:spPr>
        <p:txBody>
          <a:bodyPr anchor="t" rtlCol="false" tIns="0" lIns="0" bIns="0" rIns="0">
            <a:spAutoFit/>
          </a:bodyPr>
          <a:lstStyle/>
          <a:p>
            <a:pPr algn="ctr" marL="0" indent="0" lvl="0">
              <a:lnSpc>
                <a:spcPts val="4079"/>
              </a:lnSpc>
            </a:pPr>
            <a:r>
              <a:rPr lang="en-US" sz="2400">
                <a:solidFill>
                  <a:srgbClr val="0F4662"/>
                </a:solidFill>
                <a:latin typeface="Quicksand"/>
                <a:ea typeface="Quicksand"/>
                <a:cs typeface="Quicksand"/>
                <a:sym typeface="Quicksand"/>
              </a:rPr>
              <a:t>MLOps combine les concepts du Machine Learning et des pratiques DevOps pour faciliter l’industrialisation des modèles. Il permet d’automatiser, déployer et maintenir les modèles en production de manière efficace, collaborative et scalable, tout en relevant les défis liés au cycle de vie des modèles et en surmontant les freins techniques et organisationnels pour offrir des solutions fiables adaptées aux besoins métiers.</a:t>
            </a:r>
          </a:p>
        </p:txBody>
      </p:sp>
      <p:sp>
        <p:nvSpPr>
          <p:cNvPr name="AutoShape 3" id="3"/>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5897880" y="7171009"/>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599709"/>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name="Freeform 7" id="7"/>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379644" y="3317403"/>
            <a:ext cx="6563325" cy="3668044"/>
          </a:xfrm>
          <a:custGeom>
            <a:avLst/>
            <a:gdLst/>
            <a:ahLst/>
            <a:cxnLst/>
            <a:rect r="r" b="b" t="t" l="l"/>
            <a:pathLst>
              <a:path h="3668044" w="6563325">
                <a:moveTo>
                  <a:pt x="0" y="0"/>
                </a:moveTo>
                <a:lnTo>
                  <a:pt x="6563326" y="0"/>
                </a:lnTo>
                <a:lnTo>
                  <a:pt x="6563326" y="3668043"/>
                </a:lnTo>
                <a:lnTo>
                  <a:pt x="0" y="3668043"/>
                </a:lnTo>
                <a:lnTo>
                  <a:pt x="0" y="0"/>
                </a:lnTo>
                <a:close/>
              </a:path>
            </a:pathLst>
          </a:custGeom>
          <a:blipFill>
            <a:blip r:embed="rId4"/>
            <a:stretch>
              <a:fillRect l="0" t="0" r="0" b="0"/>
            </a:stretch>
          </a:blipFill>
        </p:spPr>
      </p:sp>
      <p:sp>
        <p:nvSpPr>
          <p:cNvPr name="TextBox 7" id="7"/>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Objectifs du Projet</a:t>
            </a:r>
          </a:p>
        </p:txBody>
      </p:sp>
      <p:sp>
        <p:nvSpPr>
          <p:cNvPr name="TextBox 8" id="8"/>
          <p:cNvSpPr txBox="true"/>
          <p:nvPr/>
        </p:nvSpPr>
        <p:spPr>
          <a:xfrm rot="0">
            <a:off x="299606" y="1989931"/>
            <a:ext cx="10523919" cy="6470650"/>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Développer un code respectant les bonnes pratiques de MLOps en mettant l'accent sur :</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Collaboration sur Git : création d'un compte, ajout des membres de l'équipe, gestion des versions (push, pull) pour un travail collaboratif efficace.</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Construction de fonctions documentées pour chaque étape du projet, incluant :</a:t>
            </a:r>
          </a:p>
          <a:p>
            <a:pPr algn="l" marL="1036320" indent="-345440" lvl="2">
              <a:lnSpc>
                <a:spcPts val="4079"/>
              </a:lnSpc>
              <a:buFont typeface="Arial"/>
              <a:buChar char="⚬"/>
            </a:pPr>
            <a:r>
              <a:rPr lang="en-US" sz="2400">
                <a:solidFill>
                  <a:srgbClr val="0F4662"/>
                </a:solidFill>
                <a:latin typeface="Quicksand"/>
                <a:ea typeface="Quicksand"/>
                <a:cs typeface="Quicksand"/>
                <a:sym typeface="Quicksand"/>
              </a:rPr>
              <a:t>Nettoyage des données</a:t>
            </a:r>
          </a:p>
          <a:p>
            <a:pPr algn="l" marL="1036320" indent="-345440" lvl="2">
              <a:lnSpc>
                <a:spcPts val="4079"/>
              </a:lnSpc>
              <a:buFont typeface="Arial"/>
              <a:buChar char="⚬"/>
            </a:pPr>
            <a:r>
              <a:rPr lang="en-US" sz="2400">
                <a:solidFill>
                  <a:srgbClr val="0F4662"/>
                </a:solidFill>
                <a:latin typeface="Quicksand"/>
                <a:ea typeface="Quicksand"/>
                <a:cs typeface="Quicksand"/>
                <a:sym typeface="Quicksand"/>
              </a:rPr>
              <a:t>Préparation des données</a:t>
            </a:r>
          </a:p>
          <a:p>
            <a:pPr algn="l" marL="1036320" indent="-345440" lvl="2">
              <a:lnSpc>
                <a:spcPts val="4079"/>
              </a:lnSpc>
              <a:buFont typeface="Arial"/>
              <a:buChar char="⚬"/>
            </a:pPr>
            <a:r>
              <a:rPr lang="en-US" sz="2400">
                <a:solidFill>
                  <a:srgbClr val="0F4662"/>
                </a:solidFill>
                <a:latin typeface="Quicksand"/>
                <a:ea typeface="Quicksand"/>
                <a:cs typeface="Quicksand"/>
                <a:sym typeface="Quicksand"/>
              </a:rPr>
              <a:t>Feature engineering</a:t>
            </a:r>
          </a:p>
          <a:p>
            <a:pPr algn="l" marL="1036320" indent="-345440" lvl="2">
              <a:lnSpc>
                <a:spcPts val="4079"/>
              </a:lnSpc>
              <a:buFont typeface="Arial"/>
              <a:buChar char="⚬"/>
            </a:pPr>
            <a:r>
              <a:rPr lang="en-US" sz="2400">
                <a:solidFill>
                  <a:srgbClr val="0F4662"/>
                </a:solidFill>
                <a:latin typeface="Quicksand"/>
                <a:ea typeface="Quicksand"/>
                <a:cs typeface="Quicksand"/>
                <a:sym typeface="Quicksand"/>
              </a:rPr>
              <a:t>Modélisation</a:t>
            </a:r>
          </a:p>
          <a:p>
            <a:pPr algn="l" marL="1036320" indent="-345440" lvl="2">
              <a:lnSpc>
                <a:spcPts val="4079"/>
              </a:lnSpc>
              <a:buFont typeface="Arial"/>
              <a:buChar char="⚬"/>
            </a:pPr>
            <a:r>
              <a:rPr lang="en-US" sz="2400">
                <a:solidFill>
                  <a:srgbClr val="0F4662"/>
                </a:solidFill>
                <a:latin typeface="Quicksand"/>
                <a:ea typeface="Quicksand"/>
                <a:cs typeface="Quicksand"/>
                <a:sym typeface="Quicksand"/>
              </a:rPr>
              <a:t>Prédiction</a:t>
            </a:r>
          </a:p>
          <a:p>
            <a:pPr algn="l" marL="0" indent="0" lvl="0">
              <a:lnSpc>
                <a:spcPts val="2380"/>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86761" y="2456695"/>
            <a:ext cx="5385764" cy="6426664"/>
            <a:chOff x="0" y="0"/>
            <a:chExt cx="1418473" cy="1692619"/>
          </a:xfrm>
        </p:grpSpPr>
        <p:sp>
          <p:nvSpPr>
            <p:cNvPr name="Freeform 3" id="3"/>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4" id="4"/>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grpSp>
        <p:nvGrpSpPr>
          <p:cNvPr name="Group 5" id="5"/>
          <p:cNvGrpSpPr/>
          <p:nvPr/>
        </p:nvGrpSpPr>
        <p:grpSpPr>
          <a:xfrm rot="0">
            <a:off x="6451118" y="2456695"/>
            <a:ext cx="5385764" cy="6426664"/>
            <a:chOff x="0" y="0"/>
            <a:chExt cx="1418473" cy="1692619"/>
          </a:xfrm>
        </p:grpSpPr>
        <p:sp>
          <p:nvSpPr>
            <p:cNvPr name="Freeform 6" id="6"/>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sp>
        <p:sp>
          <p:nvSpPr>
            <p:cNvPr name="TextBox 7" id="7"/>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grpSp>
        <p:nvGrpSpPr>
          <p:cNvPr name="Group 8" id="8"/>
          <p:cNvGrpSpPr/>
          <p:nvPr/>
        </p:nvGrpSpPr>
        <p:grpSpPr>
          <a:xfrm rot="0">
            <a:off x="12015475" y="2456695"/>
            <a:ext cx="5385764" cy="6426664"/>
            <a:chOff x="0" y="0"/>
            <a:chExt cx="1418473" cy="1692619"/>
          </a:xfrm>
        </p:grpSpPr>
        <p:sp>
          <p:nvSpPr>
            <p:cNvPr name="Freeform 9" id="9"/>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10" id="10"/>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TextBox 11" id="11"/>
          <p:cNvSpPr txBox="true"/>
          <p:nvPr/>
        </p:nvSpPr>
        <p:spPr>
          <a:xfrm rot="0">
            <a:off x="1028700" y="599709"/>
            <a:ext cx="811530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Project Objectives</a:t>
            </a:r>
          </a:p>
        </p:txBody>
      </p:sp>
      <p:sp>
        <p:nvSpPr>
          <p:cNvPr name="TextBox 12" id="12"/>
          <p:cNvSpPr txBox="true"/>
          <p:nvPr/>
        </p:nvSpPr>
        <p:spPr>
          <a:xfrm rot="0">
            <a:off x="1028700" y="5976542"/>
            <a:ext cx="5101887" cy="2365374"/>
          </a:xfrm>
          <a:prstGeom prst="rect">
            <a:avLst/>
          </a:prstGeom>
        </p:spPr>
        <p:txBody>
          <a:bodyPr anchor="t" rtlCol="false" tIns="0" lIns="0" bIns="0" rIns="0">
            <a:spAutoFit/>
          </a:bodyPr>
          <a:lstStyle/>
          <a:p>
            <a:pPr algn="l" marL="345444" indent="-172722" lvl="1">
              <a:lnSpc>
                <a:spcPts val="2720"/>
              </a:lnSpc>
              <a:buFont typeface="Arial"/>
              <a:buChar char="•"/>
            </a:pPr>
            <a:r>
              <a:rPr lang="en-US" b="true" sz="1600">
                <a:solidFill>
                  <a:srgbClr val="0F4662"/>
                </a:solidFill>
                <a:latin typeface="Quicksand Bold"/>
                <a:ea typeface="Quicksand Bold"/>
                <a:cs typeface="Quicksand Bold"/>
                <a:sym typeface="Quicksand Bold"/>
              </a:rPr>
              <a:t>Création d'un compte Git</a:t>
            </a:r>
          </a:p>
          <a:p>
            <a:pPr algn="l" marL="345444" indent="-172722" lvl="1">
              <a:lnSpc>
                <a:spcPts val="2720"/>
              </a:lnSpc>
              <a:buFont typeface="Arial"/>
              <a:buChar char="•"/>
            </a:pPr>
            <a:r>
              <a:rPr lang="en-US" b="true" sz="1600">
                <a:solidFill>
                  <a:srgbClr val="0F4662"/>
                </a:solidFill>
                <a:latin typeface="Quicksand Bold"/>
                <a:ea typeface="Quicksand Bold"/>
                <a:cs typeface="Quicksand Bold"/>
                <a:sym typeface="Quicksand Bold"/>
              </a:rPr>
              <a:t>Ajout et gestion des membres de l'équipe</a:t>
            </a:r>
          </a:p>
          <a:p>
            <a:pPr algn="l" marL="345444" indent="-172722" lvl="1">
              <a:lnSpc>
                <a:spcPts val="2720"/>
              </a:lnSpc>
              <a:buFont typeface="Arial"/>
              <a:buChar char="•"/>
            </a:pPr>
            <a:r>
              <a:rPr lang="en-US" b="true" sz="1600">
                <a:solidFill>
                  <a:srgbClr val="0F4662"/>
                </a:solidFill>
                <a:latin typeface="Quicksand Bold"/>
                <a:ea typeface="Quicksand Bold"/>
                <a:cs typeface="Quicksand Bold"/>
                <a:sym typeface="Quicksand Bold"/>
              </a:rPr>
              <a:t>Gestion des versions </a:t>
            </a:r>
            <a:r>
              <a:rPr lang="en-US" sz="1600">
                <a:solidFill>
                  <a:srgbClr val="0F4662"/>
                </a:solidFill>
                <a:latin typeface="Quicksand"/>
                <a:ea typeface="Quicksand"/>
                <a:cs typeface="Quicksand"/>
                <a:sym typeface="Quicksand"/>
              </a:rPr>
              <a:t>: pousser (push), récupérer (pull) et fusionner les modifications.</a:t>
            </a:r>
          </a:p>
          <a:p>
            <a:pPr algn="l" marL="345444" indent="-172722" lvl="1">
              <a:lnSpc>
                <a:spcPts val="2720"/>
              </a:lnSpc>
              <a:buFont typeface="Arial"/>
              <a:buChar char="•"/>
            </a:pPr>
            <a:r>
              <a:rPr lang="en-US" b="true" sz="1600">
                <a:solidFill>
                  <a:srgbClr val="0F4662"/>
                </a:solidFill>
                <a:latin typeface="Quicksand Bold"/>
                <a:ea typeface="Quicksand Bold"/>
                <a:cs typeface="Quicksand Bold"/>
                <a:sym typeface="Quicksand Bold"/>
              </a:rPr>
              <a:t>Travail collaboratif structuré</a:t>
            </a:r>
            <a:r>
              <a:rPr lang="en-US" sz="1600">
                <a:solidFill>
                  <a:srgbClr val="0F4662"/>
                </a:solidFill>
                <a:latin typeface="Quicksand"/>
                <a:ea typeface="Quicksand"/>
                <a:cs typeface="Quicksand"/>
                <a:sym typeface="Quicksand"/>
              </a:rPr>
              <a:t> pour faciliter le partage et la synchronisation du code.</a:t>
            </a:r>
          </a:p>
          <a:p>
            <a:pPr algn="l">
              <a:lnSpc>
                <a:spcPts val="2720"/>
              </a:lnSpc>
            </a:pPr>
          </a:p>
        </p:txBody>
      </p:sp>
      <p:sp>
        <p:nvSpPr>
          <p:cNvPr name="TextBox 13" id="13"/>
          <p:cNvSpPr txBox="true"/>
          <p:nvPr/>
        </p:nvSpPr>
        <p:spPr>
          <a:xfrm rot="0">
            <a:off x="1028700" y="4635192"/>
            <a:ext cx="5101887" cy="9861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Collaboration et Gestion de Version avec Git</a:t>
            </a:r>
          </a:p>
        </p:txBody>
      </p:sp>
      <p:sp>
        <p:nvSpPr>
          <p:cNvPr name="TextBox 14" id="14"/>
          <p:cNvSpPr txBox="true"/>
          <p:nvPr/>
        </p:nvSpPr>
        <p:spPr>
          <a:xfrm rot="0">
            <a:off x="6593057" y="5967017"/>
            <a:ext cx="5101887" cy="2501899"/>
          </a:xfrm>
          <a:prstGeom prst="rect">
            <a:avLst/>
          </a:prstGeom>
        </p:spPr>
        <p:txBody>
          <a:bodyPr anchor="t" rtlCol="false" tIns="0" lIns="0" bIns="0" rIns="0">
            <a:spAutoFit/>
          </a:bodyPr>
          <a:lstStyle/>
          <a:p>
            <a:pPr algn="l" marL="367034" indent="-183517" lvl="1">
              <a:lnSpc>
                <a:spcPts val="2890"/>
              </a:lnSpc>
              <a:buFont typeface="Arial"/>
              <a:buChar char="•"/>
            </a:pPr>
            <a:r>
              <a:rPr lang="en-US" sz="1700">
                <a:solidFill>
                  <a:srgbClr val="0F4662"/>
                </a:solidFill>
                <a:latin typeface="Quicksand"/>
                <a:ea typeface="Quicksand"/>
                <a:cs typeface="Quicksand"/>
                <a:sym typeface="Quicksand"/>
              </a:rPr>
              <a:t>Collecte des données</a:t>
            </a:r>
          </a:p>
          <a:p>
            <a:pPr algn="l" marL="367034" indent="-183517" lvl="1">
              <a:lnSpc>
                <a:spcPts val="2890"/>
              </a:lnSpc>
              <a:buFont typeface="Arial"/>
              <a:buChar char="•"/>
            </a:pPr>
            <a:r>
              <a:rPr lang="en-US" sz="1700">
                <a:solidFill>
                  <a:srgbClr val="0F4662"/>
                </a:solidFill>
                <a:latin typeface="Quicksand"/>
                <a:ea typeface="Quicksand"/>
                <a:cs typeface="Quicksand"/>
                <a:sym typeface="Quicksand"/>
              </a:rPr>
              <a:t>Nettoyage des données</a:t>
            </a:r>
          </a:p>
          <a:p>
            <a:pPr algn="l" marL="367034" indent="-183517" lvl="1">
              <a:lnSpc>
                <a:spcPts val="2890"/>
              </a:lnSpc>
              <a:buFont typeface="Arial"/>
              <a:buChar char="•"/>
            </a:pPr>
            <a:r>
              <a:rPr lang="en-US" sz="1700">
                <a:solidFill>
                  <a:srgbClr val="0F4662"/>
                </a:solidFill>
                <a:latin typeface="Quicksand"/>
                <a:ea typeface="Quicksand"/>
                <a:cs typeface="Quicksand"/>
                <a:sym typeface="Quicksand"/>
              </a:rPr>
              <a:t>Préparation des données</a:t>
            </a:r>
          </a:p>
          <a:p>
            <a:pPr algn="l" marL="367034" indent="-183517" lvl="1">
              <a:lnSpc>
                <a:spcPts val="2890"/>
              </a:lnSpc>
              <a:buFont typeface="Arial"/>
              <a:buChar char="•"/>
            </a:pPr>
            <a:r>
              <a:rPr lang="en-US" sz="1700">
                <a:solidFill>
                  <a:srgbClr val="0F4662"/>
                </a:solidFill>
                <a:latin typeface="Quicksand"/>
                <a:ea typeface="Quicksand"/>
                <a:cs typeface="Quicksand"/>
                <a:sym typeface="Quicksand"/>
              </a:rPr>
              <a:t>Feature Engineering</a:t>
            </a:r>
          </a:p>
          <a:p>
            <a:pPr algn="l" marL="367034" indent="-183517" lvl="1">
              <a:lnSpc>
                <a:spcPts val="2890"/>
              </a:lnSpc>
              <a:buFont typeface="Arial"/>
              <a:buChar char="•"/>
            </a:pPr>
            <a:r>
              <a:rPr lang="en-US" sz="1700">
                <a:solidFill>
                  <a:srgbClr val="0F4662"/>
                </a:solidFill>
                <a:latin typeface="Quicksand"/>
                <a:ea typeface="Quicksand"/>
                <a:cs typeface="Quicksand"/>
                <a:sym typeface="Quicksand"/>
              </a:rPr>
              <a:t>Modélisation des modèles de machine learning</a:t>
            </a:r>
          </a:p>
          <a:p>
            <a:pPr algn="l" marL="367034" indent="-183517" lvl="1">
              <a:lnSpc>
                <a:spcPts val="2890"/>
              </a:lnSpc>
              <a:buFont typeface="Arial"/>
              <a:buChar char="•"/>
            </a:pPr>
            <a:r>
              <a:rPr lang="en-US" sz="1700">
                <a:solidFill>
                  <a:srgbClr val="0F4662"/>
                </a:solidFill>
                <a:latin typeface="Quicksand"/>
                <a:ea typeface="Quicksand"/>
                <a:cs typeface="Quicksand"/>
                <a:sym typeface="Quicksand"/>
              </a:rPr>
              <a:t>Prédiction</a:t>
            </a:r>
          </a:p>
          <a:p>
            <a:pPr algn="l">
              <a:lnSpc>
                <a:spcPts val="2890"/>
              </a:lnSpc>
            </a:pPr>
          </a:p>
        </p:txBody>
      </p:sp>
      <p:sp>
        <p:nvSpPr>
          <p:cNvPr name="TextBox 15" id="15"/>
          <p:cNvSpPr txBox="true"/>
          <p:nvPr/>
        </p:nvSpPr>
        <p:spPr>
          <a:xfrm rot="0">
            <a:off x="6593057" y="4683872"/>
            <a:ext cx="5101887" cy="9861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Structuration et Construction du Code</a:t>
            </a:r>
          </a:p>
        </p:txBody>
      </p:sp>
      <p:sp>
        <p:nvSpPr>
          <p:cNvPr name="TextBox 16" id="16"/>
          <p:cNvSpPr txBox="true"/>
          <p:nvPr/>
        </p:nvSpPr>
        <p:spPr>
          <a:xfrm rot="0">
            <a:off x="12017857" y="5328347"/>
            <a:ext cx="5241443" cy="2838511"/>
          </a:xfrm>
          <a:prstGeom prst="rect">
            <a:avLst/>
          </a:prstGeom>
        </p:spPr>
        <p:txBody>
          <a:bodyPr anchor="t" rtlCol="false" tIns="0" lIns="0" bIns="0" rIns="0">
            <a:spAutoFit/>
          </a:bodyPr>
          <a:lstStyle/>
          <a:p>
            <a:pPr algn="l" marL="323855" indent="-161927" lvl="1">
              <a:lnSpc>
                <a:spcPts val="2550"/>
              </a:lnSpc>
              <a:buFont typeface="Arial"/>
              <a:buChar char="•"/>
            </a:pPr>
            <a:r>
              <a:rPr lang="en-US" b="true" sz="1500">
                <a:solidFill>
                  <a:srgbClr val="0F4662"/>
                </a:solidFill>
                <a:latin typeface="Quicksand Bold"/>
                <a:ea typeface="Quicksand Bold"/>
                <a:cs typeface="Quicksand Bold"/>
                <a:sym typeface="Quicksand Bold"/>
              </a:rPr>
              <a:t>Repo Git </a:t>
            </a:r>
            <a:r>
              <a:rPr lang="en-US" sz="1500">
                <a:solidFill>
                  <a:srgbClr val="0F4662"/>
                </a:solidFill>
                <a:latin typeface="Quicksand"/>
                <a:ea typeface="Quicksand"/>
                <a:cs typeface="Quicksand"/>
                <a:sym typeface="Quicksand"/>
              </a:rPr>
              <a:t>:</a:t>
            </a:r>
          </a:p>
          <a:p>
            <a:pPr algn="l">
              <a:lnSpc>
                <a:spcPts val="2550"/>
              </a:lnSpc>
            </a:pPr>
            <a:r>
              <a:rPr lang="en-US" sz="1500">
                <a:solidFill>
                  <a:srgbClr val="0F4662"/>
                </a:solidFill>
                <a:latin typeface="Quicksand"/>
                <a:ea typeface="Quicksand"/>
                <a:cs typeface="Quicksand"/>
                <a:sym typeface="Quicksand"/>
              </a:rPr>
              <a:t>         </a:t>
            </a:r>
            <a:r>
              <a:rPr lang="en-US" sz="1500">
                <a:solidFill>
                  <a:srgbClr val="0F4662"/>
                </a:solidFill>
                <a:latin typeface="Quicksand"/>
                <a:ea typeface="Quicksand"/>
                <a:cs typeface="Quicksand"/>
                <a:sym typeface="Quicksand"/>
              </a:rPr>
              <a:t>Lien du dépôt Git contenant le projet complet.</a:t>
            </a:r>
          </a:p>
          <a:p>
            <a:pPr algn="l" marL="323855" indent="-161927" lvl="1">
              <a:lnSpc>
                <a:spcPts val="2550"/>
              </a:lnSpc>
              <a:buFont typeface="Arial"/>
              <a:buChar char="•"/>
            </a:pPr>
            <a:r>
              <a:rPr lang="en-US" b="true" sz="1500">
                <a:solidFill>
                  <a:srgbClr val="0F4662"/>
                </a:solidFill>
                <a:latin typeface="Quicksand Bold"/>
                <a:ea typeface="Quicksand Bold"/>
                <a:cs typeface="Quicksand Bold"/>
                <a:sym typeface="Quicksand Bold"/>
              </a:rPr>
              <a:t>Documentation</a:t>
            </a:r>
            <a:r>
              <a:rPr lang="en-US" sz="1500">
                <a:solidFill>
                  <a:srgbClr val="0F4662"/>
                </a:solidFill>
                <a:latin typeface="Quicksand"/>
                <a:ea typeface="Quicksand"/>
                <a:cs typeface="Quicksand"/>
                <a:sym typeface="Quicksand"/>
              </a:rPr>
              <a:t> :</a:t>
            </a:r>
          </a:p>
          <a:p>
            <a:pPr algn="l">
              <a:lnSpc>
                <a:spcPts val="2550"/>
              </a:lnSpc>
            </a:pPr>
            <a:r>
              <a:rPr lang="en-US" sz="1500">
                <a:solidFill>
                  <a:srgbClr val="0F4662"/>
                </a:solidFill>
                <a:latin typeface="Quicksand"/>
                <a:ea typeface="Quicksand"/>
                <a:cs typeface="Quicksand"/>
                <a:sym typeface="Quicksand"/>
              </a:rPr>
              <a:t>            </a:t>
            </a:r>
            <a:r>
              <a:rPr lang="en-US" sz="1500">
                <a:solidFill>
                  <a:srgbClr val="0F4662"/>
                </a:solidFill>
                <a:latin typeface="Quicksand"/>
                <a:ea typeface="Quicksand"/>
                <a:cs typeface="Quicksand"/>
                <a:sym typeface="Quicksand"/>
              </a:rPr>
              <a:t>Présentation (slides), rapport décrivant :</a:t>
            </a:r>
          </a:p>
          <a:p>
            <a:pPr algn="l">
              <a:lnSpc>
                <a:spcPts val="2550"/>
              </a:lnSpc>
            </a:pPr>
            <a:r>
              <a:rPr lang="en-US" sz="1500">
                <a:solidFill>
                  <a:srgbClr val="0F4662"/>
                </a:solidFill>
                <a:latin typeface="Quicksand"/>
                <a:ea typeface="Quicksand"/>
                <a:cs typeface="Quicksand"/>
                <a:sym typeface="Quicksand"/>
              </a:rPr>
              <a:t>                   </a:t>
            </a:r>
            <a:r>
              <a:rPr lang="en-US" sz="1500">
                <a:solidFill>
                  <a:srgbClr val="0F4662"/>
                </a:solidFill>
                <a:latin typeface="Quicksand"/>
                <a:ea typeface="Quicksand"/>
                <a:cs typeface="Quicksand"/>
                <a:sym typeface="Quicksand"/>
              </a:rPr>
              <a:t>L'équipe projet</a:t>
            </a:r>
          </a:p>
          <a:p>
            <a:pPr algn="l">
              <a:lnSpc>
                <a:spcPts val="2550"/>
              </a:lnSpc>
            </a:pPr>
            <a:r>
              <a:rPr lang="en-US" sz="1500">
                <a:solidFill>
                  <a:srgbClr val="0F4662"/>
                </a:solidFill>
                <a:latin typeface="Quicksand"/>
                <a:ea typeface="Quicksand"/>
                <a:cs typeface="Quicksand"/>
                <a:sym typeface="Quicksand"/>
              </a:rPr>
              <a:t>                   </a:t>
            </a:r>
            <a:r>
              <a:rPr lang="en-US" sz="1500">
                <a:solidFill>
                  <a:srgbClr val="0F4662"/>
                </a:solidFill>
                <a:latin typeface="Quicksand"/>
                <a:ea typeface="Quicksand"/>
                <a:cs typeface="Quicksand"/>
                <a:sym typeface="Quicksand"/>
              </a:rPr>
              <a:t>Les choix techniques et méthodologiques</a:t>
            </a:r>
          </a:p>
          <a:p>
            <a:pPr algn="l">
              <a:lnSpc>
                <a:spcPts val="2550"/>
              </a:lnSpc>
            </a:pPr>
            <a:r>
              <a:rPr lang="en-US" sz="1500">
                <a:solidFill>
                  <a:srgbClr val="0F4662"/>
                </a:solidFill>
                <a:latin typeface="Quicksand"/>
                <a:ea typeface="Quicksand"/>
                <a:cs typeface="Quicksand"/>
                <a:sym typeface="Quicksand"/>
              </a:rPr>
              <a:t>                  </a:t>
            </a:r>
            <a:r>
              <a:rPr lang="en-US" sz="1500">
                <a:solidFill>
                  <a:srgbClr val="0F4662"/>
                </a:solidFill>
                <a:latin typeface="Quicksand"/>
                <a:ea typeface="Quicksand"/>
                <a:cs typeface="Quicksand"/>
                <a:sym typeface="Quicksand"/>
              </a:rPr>
              <a:t>Tutoriel d'utilisation du projet</a:t>
            </a:r>
          </a:p>
          <a:p>
            <a:pPr algn="l" marL="323855" indent="-161927" lvl="1">
              <a:lnSpc>
                <a:spcPts val="2550"/>
              </a:lnSpc>
              <a:buFont typeface="Arial"/>
              <a:buChar char="•"/>
            </a:pPr>
            <a:r>
              <a:rPr lang="en-US" b="true" sz="1500">
                <a:solidFill>
                  <a:srgbClr val="0F4662"/>
                </a:solidFill>
                <a:latin typeface="Quicksand Bold"/>
                <a:ea typeface="Quicksand Bold"/>
                <a:cs typeface="Quicksand Bold"/>
                <a:sym typeface="Quicksand Bold"/>
              </a:rPr>
              <a:t>Démo/Notebook</a:t>
            </a:r>
            <a:r>
              <a:rPr lang="en-US" sz="1500">
                <a:solidFill>
                  <a:srgbClr val="0F4662"/>
                </a:solidFill>
                <a:latin typeface="Quicksand"/>
                <a:ea typeface="Quicksand"/>
                <a:cs typeface="Quicksand"/>
                <a:sym typeface="Quicksand"/>
              </a:rPr>
              <a:t> :</a:t>
            </a:r>
          </a:p>
          <a:p>
            <a:pPr algn="l">
              <a:lnSpc>
                <a:spcPts val="2550"/>
              </a:lnSpc>
            </a:pPr>
            <a:r>
              <a:rPr lang="en-US" sz="1500">
                <a:solidFill>
                  <a:srgbClr val="0F4662"/>
                </a:solidFill>
                <a:latin typeface="Quicksand"/>
                <a:ea typeface="Quicksand"/>
                <a:cs typeface="Quicksand"/>
                <a:sym typeface="Quicksand"/>
              </a:rPr>
              <a:t>          </a:t>
            </a:r>
            <a:r>
              <a:rPr lang="en-US" sz="1500">
                <a:solidFill>
                  <a:srgbClr val="0F4662"/>
                </a:solidFill>
                <a:latin typeface="Quicksand"/>
                <a:ea typeface="Quicksand"/>
                <a:cs typeface="Quicksand"/>
                <a:sym typeface="Quicksand"/>
              </a:rPr>
              <a:t>Un notebook démontrant les étapes clés du projet      </a:t>
            </a:r>
          </a:p>
        </p:txBody>
      </p:sp>
      <p:sp>
        <p:nvSpPr>
          <p:cNvPr name="TextBox 17" id="17"/>
          <p:cNvSpPr txBox="true"/>
          <p:nvPr/>
        </p:nvSpPr>
        <p:spPr>
          <a:xfrm rot="0">
            <a:off x="12299352" y="4719432"/>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Livrables</a:t>
            </a:r>
          </a:p>
        </p:txBody>
      </p:sp>
      <p:sp>
        <p:nvSpPr>
          <p:cNvPr name="AutoShape 18" id="18"/>
          <p:cNvSpPr/>
          <p:nvPr/>
        </p:nvSpPr>
        <p:spPr>
          <a:xfrm>
            <a:off x="10767060" y="990600"/>
            <a:ext cx="6492240" cy="0"/>
          </a:xfrm>
          <a:prstGeom prst="line">
            <a:avLst/>
          </a:prstGeom>
          <a:ln cap="flat" w="76200">
            <a:solidFill>
              <a:srgbClr val="0F4662"/>
            </a:solidFill>
            <a:prstDash val="solid"/>
            <a:headEnd type="none" len="sm" w="sm"/>
            <a:tailEnd type="none" len="sm" w="sm"/>
          </a:ln>
        </p:spPr>
      </p:sp>
      <p:sp>
        <p:nvSpPr>
          <p:cNvPr name="TextBox 19" id="19"/>
          <p:cNvSpPr txBox="true"/>
          <p:nvPr/>
        </p:nvSpPr>
        <p:spPr>
          <a:xfrm rot="0">
            <a:off x="2461129" y="2716988"/>
            <a:ext cx="2796055" cy="1563010"/>
          </a:xfrm>
          <a:prstGeom prst="rect">
            <a:avLst/>
          </a:prstGeom>
        </p:spPr>
        <p:txBody>
          <a:bodyPr anchor="t" rtlCol="false" tIns="0" lIns="0" bIns="0" rIns="0">
            <a:spAutoFit/>
          </a:bodyPr>
          <a:lstStyle/>
          <a:p>
            <a:pPr algn="ctr">
              <a:lnSpc>
                <a:spcPts val="13392"/>
              </a:lnSpc>
              <a:spcBef>
                <a:spcPct val="0"/>
              </a:spcBef>
            </a:pPr>
            <a:r>
              <a:rPr lang="en-US" sz="7877">
                <a:solidFill>
                  <a:srgbClr val="0F4662"/>
                </a:solidFill>
                <a:latin typeface="Quicksand"/>
                <a:ea typeface="Quicksand"/>
                <a:cs typeface="Quicksand"/>
                <a:sym typeface="Quicksand"/>
              </a:rPr>
              <a:t>🚀</a:t>
            </a:r>
          </a:p>
        </p:txBody>
      </p:sp>
      <p:sp>
        <p:nvSpPr>
          <p:cNvPr name="TextBox 20" id="20"/>
          <p:cNvSpPr txBox="true"/>
          <p:nvPr/>
        </p:nvSpPr>
        <p:spPr>
          <a:xfrm rot="0">
            <a:off x="8262455" y="2294271"/>
            <a:ext cx="2041798" cy="2323445"/>
          </a:xfrm>
          <a:prstGeom prst="rect">
            <a:avLst/>
          </a:prstGeom>
        </p:spPr>
        <p:txBody>
          <a:bodyPr anchor="t" rtlCol="false" tIns="0" lIns="0" bIns="0" rIns="0">
            <a:spAutoFit/>
          </a:bodyPr>
          <a:lstStyle/>
          <a:p>
            <a:pPr algn="ctr">
              <a:lnSpc>
                <a:spcPts val="19905"/>
              </a:lnSpc>
              <a:spcBef>
                <a:spcPct val="0"/>
              </a:spcBef>
            </a:pPr>
            <a:r>
              <a:rPr lang="en-US" sz="11709">
                <a:solidFill>
                  <a:srgbClr val="0F4662"/>
                </a:solidFill>
                <a:latin typeface="Quicksand"/>
                <a:ea typeface="Quicksand"/>
                <a:cs typeface="Quicksand"/>
                <a:sym typeface="Quicksand"/>
              </a:rPr>
              <a:t>🛠️</a:t>
            </a:r>
          </a:p>
        </p:txBody>
      </p:sp>
      <p:sp>
        <p:nvSpPr>
          <p:cNvPr name="TextBox 21" id="21"/>
          <p:cNvSpPr txBox="true"/>
          <p:nvPr/>
        </p:nvSpPr>
        <p:spPr>
          <a:xfrm rot="0">
            <a:off x="12157413" y="2632407"/>
            <a:ext cx="5034441" cy="1700902"/>
          </a:xfrm>
          <a:prstGeom prst="rect">
            <a:avLst/>
          </a:prstGeom>
        </p:spPr>
        <p:txBody>
          <a:bodyPr anchor="t" rtlCol="false" tIns="0" lIns="0" bIns="0" rIns="0">
            <a:spAutoFit/>
          </a:bodyPr>
          <a:lstStyle/>
          <a:p>
            <a:pPr algn="ctr">
              <a:lnSpc>
                <a:spcPts val="14443"/>
              </a:lnSpc>
              <a:spcBef>
                <a:spcPct val="0"/>
              </a:spcBef>
            </a:pPr>
            <a:r>
              <a:rPr lang="en-US" sz="8496">
                <a:solidFill>
                  <a:srgbClr val="0F4662"/>
                </a:solidFill>
                <a:latin typeface="Quicksand"/>
                <a:ea typeface="Quicksand"/>
                <a:cs typeface="Quicksand"/>
                <a:sym typeface="Quicksand"/>
              </a:rPr>
              <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grpSp>
        <p:nvGrpSpPr>
          <p:cNvPr name="Group 5" id="5"/>
          <p:cNvGrpSpPr/>
          <p:nvPr/>
        </p:nvGrpSpPr>
        <p:grpSpPr>
          <a:xfrm rot="0">
            <a:off x="2569877" y="1718140"/>
            <a:ext cx="4514433" cy="451443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3235" t="0" r="-3235" b="0"/>
              </a:stretch>
            </a:blipFill>
          </p:spPr>
        </p:sp>
      </p:grpSp>
      <p:grpSp>
        <p:nvGrpSpPr>
          <p:cNvPr name="Group 7" id="7"/>
          <p:cNvGrpSpPr/>
          <p:nvPr/>
        </p:nvGrpSpPr>
        <p:grpSpPr>
          <a:xfrm rot="0">
            <a:off x="9983999" y="1585716"/>
            <a:ext cx="4646857" cy="464685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0" t="0" r="0" b="0"/>
              </a:stretch>
            </a:blipFill>
          </p:spPr>
        </p:sp>
      </p:grpSp>
      <p:sp>
        <p:nvSpPr>
          <p:cNvPr name="AutoShape 9" id="9"/>
          <p:cNvSpPr/>
          <p:nvPr/>
        </p:nvSpPr>
        <p:spPr>
          <a:xfrm>
            <a:off x="5897880" y="8978520"/>
            <a:ext cx="6492240" cy="0"/>
          </a:xfrm>
          <a:prstGeom prst="line">
            <a:avLst/>
          </a:prstGeom>
          <a:ln cap="flat" w="76200">
            <a:solidFill>
              <a:srgbClr val="0F4662"/>
            </a:solidFill>
            <a:prstDash val="solid"/>
            <a:headEnd type="none" len="sm" w="sm"/>
            <a:tailEnd type="none" len="sm" w="sm"/>
          </a:ln>
        </p:spPr>
      </p:sp>
      <p:sp>
        <p:nvSpPr>
          <p:cNvPr name="Freeform 10" id="10"/>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623061" y="428942"/>
            <a:ext cx="99149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Team Members</a:t>
            </a:r>
          </a:p>
        </p:txBody>
      </p:sp>
      <p:sp>
        <p:nvSpPr>
          <p:cNvPr name="TextBox 12" id="12"/>
          <p:cNvSpPr txBox="true"/>
          <p:nvPr/>
        </p:nvSpPr>
        <p:spPr>
          <a:xfrm rot="0">
            <a:off x="10083657" y="6251623"/>
            <a:ext cx="5017320" cy="570378"/>
          </a:xfrm>
          <a:prstGeom prst="rect">
            <a:avLst/>
          </a:prstGeom>
        </p:spPr>
        <p:txBody>
          <a:bodyPr anchor="t" rtlCol="false" tIns="0" lIns="0" bIns="0" rIns="0">
            <a:spAutoFit/>
          </a:bodyPr>
          <a:lstStyle/>
          <a:p>
            <a:pPr algn="ctr" marL="0" indent="0" lvl="0">
              <a:lnSpc>
                <a:spcPts val="4786"/>
              </a:lnSpc>
              <a:spcBef>
                <a:spcPct val="0"/>
              </a:spcBef>
            </a:pPr>
            <a:r>
              <a:rPr lang="en-US" b="true" sz="3419">
                <a:solidFill>
                  <a:srgbClr val="0F4662"/>
                </a:solidFill>
                <a:latin typeface="Quicksand Bold"/>
                <a:ea typeface="Quicksand Bold"/>
                <a:cs typeface="Quicksand Bold"/>
                <a:sym typeface="Quicksand Bold"/>
              </a:rPr>
              <a:t>Soda DIAW</a:t>
            </a:r>
          </a:p>
        </p:txBody>
      </p:sp>
      <p:sp>
        <p:nvSpPr>
          <p:cNvPr name="TextBox 13" id="13"/>
          <p:cNvSpPr txBox="true"/>
          <p:nvPr/>
        </p:nvSpPr>
        <p:spPr>
          <a:xfrm rot="0">
            <a:off x="10083657" y="6764851"/>
            <a:ext cx="5017320" cy="570378"/>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0F4662"/>
                </a:solidFill>
                <a:latin typeface="Quicksand"/>
                <a:ea typeface="Quicksand"/>
                <a:cs typeface="Quicksand"/>
                <a:sym typeface="Quicksand"/>
              </a:rPr>
              <a:t>Member</a:t>
            </a:r>
          </a:p>
        </p:txBody>
      </p:sp>
      <p:sp>
        <p:nvSpPr>
          <p:cNvPr name="TextBox 14" id="14"/>
          <p:cNvSpPr txBox="true"/>
          <p:nvPr/>
        </p:nvSpPr>
        <p:spPr>
          <a:xfrm rot="0">
            <a:off x="2456551" y="6246982"/>
            <a:ext cx="5017320" cy="570378"/>
          </a:xfrm>
          <a:prstGeom prst="rect">
            <a:avLst/>
          </a:prstGeom>
        </p:spPr>
        <p:txBody>
          <a:bodyPr anchor="t" rtlCol="false" tIns="0" lIns="0" bIns="0" rIns="0">
            <a:spAutoFit/>
          </a:bodyPr>
          <a:lstStyle/>
          <a:p>
            <a:pPr algn="ctr" marL="0" indent="0" lvl="0">
              <a:lnSpc>
                <a:spcPts val="4786"/>
              </a:lnSpc>
              <a:spcBef>
                <a:spcPct val="0"/>
              </a:spcBef>
            </a:pPr>
            <a:r>
              <a:rPr lang="en-US" b="true" sz="3419">
                <a:solidFill>
                  <a:srgbClr val="0F4662"/>
                </a:solidFill>
                <a:latin typeface="Quicksand Bold"/>
                <a:ea typeface="Quicksand Bold"/>
                <a:cs typeface="Quicksand Bold"/>
                <a:sym typeface="Quicksand Bold"/>
              </a:rPr>
              <a:t>Quentyn</a:t>
            </a:r>
          </a:p>
        </p:txBody>
      </p:sp>
      <p:sp>
        <p:nvSpPr>
          <p:cNvPr name="TextBox 15" id="15"/>
          <p:cNvSpPr txBox="true"/>
          <p:nvPr/>
        </p:nvSpPr>
        <p:spPr>
          <a:xfrm rot="0">
            <a:off x="2456551" y="6760210"/>
            <a:ext cx="5017320" cy="570378"/>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0F4662"/>
                </a:solidFill>
                <a:latin typeface="Quicksand"/>
                <a:ea typeface="Quicksand"/>
                <a:cs typeface="Quicksand"/>
                <a:sym typeface="Quicksand"/>
              </a:rPr>
              <a:t>Member</a:t>
            </a:r>
          </a:p>
        </p:txBody>
      </p:sp>
      <p:sp>
        <p:nvSpPr>
          <p:cNvPr name="TextBox 16" id="16"/>
          <p:cNvSpPr txBox="true"/>
          <p:nvPr/>
        </p:nvSpPr>
        <p:spPr>
          <a:xfrm rot="0">
            <a:off x="2456551" y="7427192"/>
            <a:ext cx="14617232" cy="1000125"/>
          </a:xfrm>
          <a:prstGeom prst="rect">
            <a:avLst/>
          </a:prstGeom>
        </p:spPr>
        <p:txBody>
          <a:bodyPr anchor="t" rtlCol="false" tIns="0" lIns="0" bIns="0" rIns="0">
            <a:spAutoFit/>
          </a:bodyPr>
          <a:lstStyle/>
          <a:p>
            <a:pPr algn="ctr" marL="0" indent="0" lvl="0">
              <a:lnSpc>
                <a:spcPts val="4079"/>
              </a:lnSpc>
            </a:pPr>
            <a:r>
              <a:rPr lang="en-US" sz="2400">
                <a:solidFill>
                  <a:srgbClr val="0F4662"/>
                </a:solidFill>
                <a:latin typeface="Quicksand"/>
                <a:ea typeface="Quicksand"/>
                <a:cs typeface="Quicksand"/>
                <a:sym typeface="Quicksand"/>
              </a:rPr>
              <a:t>Au sein de léquipe, nous avons souhaité que l’ensemble des membres travaille sur tout le projet afin de s’assurer la bonne compréhension du sujet et des données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grpSp>
        <p:nvGrpSpPr>
          <p:cNvPr name="Group 5" id="5"/>
          <p:cNvGrpSpPr/>
          <p:nvPr/>
        </p:nvGrpSpPr>
        <p:grpSpPr>
          <a:xfrm rot="0">
            <a:off x="11915073" y="1684924"/>
            <a:ext cx="5344227" cy="7573376"/>
            <a:chOff x="0" y="0"/>
            <a:chExt cx="827961" cy="1173314"/>
          </a:xfrm>
        </p:grpSpPr>
        <p:sp>
          <p:nvSpPr>
            <p:cNvPr name="Freeform 6" id="6"/>
            <p:cNvSpPr/>
            <p:nvPr/>
          </p:nvSpPr>
          <p:spPr>
            <a:xfrm flipH="false" flipV="false" rot="0">
              <a:off x="0" y="0"/>
              <a:ext cx="827961" cy="1173314"/>
            </a:xfrm>
            <a:custGeom>
              <a:avLst/>
              <a:gdLst/>
              <a:ahLst/>
              <a:cxnLst/>
              <a:rect r="r" b="b" t="t" l="l"/>
              <a:pathLst>
                <a:path h="1173314" w="827961">
                  <a:moveTo>
                    <a:pt x="33319" y="0"/>
                  </a:moveTo>
                  <a:lnTo>
                    <a:pt x="794642" y="0"/>
                  </a:lnTo>
                  <a:cubicBezTo>
                    <a:pt x="813043" y="0"/>
                    <a:pt x="827961" y="14917"/>
                    <a:pt x="827961" y="33319"/>
                  </a:cubicBezTo>
                  <a:lnTo>
                    <a:pt x="827961" y="1139995"/>
                  </a:lnTo>
                  <a:cubicBezTo>
                    <a:pt x="827961" y="1158397"/>
                    <a:pt x="813043" y="1173314"/>
                    <a:pt x="794642" y="1173314"/>
                  </a:cubicBezTo>
                  <a:lnTo>
                    <a:pt x="33319" y="1173314"/>
                  </a:lnTo>
                  <a:cubicBezTo>
                    <a:pt x="14917" y="1173314"/>
                    <a:pt x="0" y="1158397"/>
                    <a:pt x="0" y="1139995"/>
                  </a:cubicBezTo>
                  <a:lnTo>
                    <a:pt x="0" y="33319"/>
                  </a:lnTo>
                  <a:cubicBezTo>
                    <a:pt x="0" y="14917"/>
                    <a:pt x="14917" y="0"/>
                    <a:pt x="33319" y="0"/>
                  </a:cubicBezTo>
                  <a:close/>
                </a:path>
              </a:pathLst>
            </a:custGeom>
            <a:blipFill>
              <a:blip r:embed="rId2"/>
              <a:stretch>
                <a:fillRect l="-56349" t="0" r="-56349" b="0"/>
              </a:stretch>
            </a:blipFill>
          </p:spPr>
        </p:sp>
      </p:grpSp>
      <p:sp>
        <p:nvSpPr>
          <p:cNvPr name="TextBox 7" id="7"/>
          <p:cNvSpPr txBox="true"/>
          <p:nvPr/>
        </p:nvSpPr>
        <p:spPr>
          <a:xfrm rot="0">
            <a:off x="1028700" y="599709"/>
            <a:ext cx="1165608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Les choix techniques et méthodologique</a:t>
            </a:r>
          </a:p>
        </p:txBody>
      </p:sp>
      <p:sp>
        <p:nvSpPr>
          <p:cNvPr name="TextBox 8" id="8"/>
          <p:cNvSpPr txBox="true"/>
          <p:nvPr/>
        </p:nvSpPr>
        <p:spPr>
          <a:xfrm rot="0">
            <a:off x="1028700" y="3366587"/>
            <a:ext cx="10527757" cy="20288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Comme on cherche à réduire le nombre de modalité, on va remplacer ces variables en se servant de l’écart inter-quartile</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Chaque quartile sera ensuite transformé en variable catégorielle qui sera injectée dans le modèle</a:t>
            </a:r>
          </a:p>
        </p:txBody>
      </p:sp>
      <p:sp>
        <p:nvSpPr>
          <p:cNvPr name="TextBox 9" id="9"/>
          <p:cNvSpPr txBox="true"/>
          <p:nvPr/>
        </p:nvSpPr>
        <p:spPr>
          <a:xfrm rot="0">
            <a:off x="1028700" y="5996630"/>
            <a:ext cx="10527757" cy="20288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Certaines Variables ont été ignorées dans le modèle du fait de leur faible apport </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Toutes les variables catégorielles ont étés ensuite binarisées afin de pouvoir les exploiter dans le modèle</a:t>
            </a:r>
          </a:p>
        </p:txBody>
      </p:sp>
      <p:sp>
        <p:nvSpPr>
          <p:cNvPr name="TextBox 10" id="10"/>
          <p:cNvSpPr txBox="true"/>
          <p:nvPr/>
        </p:nvSpPr>
        <p:spPr>
          <a:xfrm rot="0">
            <a:off x="1028700" y="2774895"/>
            <a:ext cx="10527757" cy="565150"/>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Traitement des variables quantitatives</a:t>
            </a:r>
          </a:p>
        </p:txBody>
      </p:sp>
      <p:sp>
        <p:nvSpPr>
          <p:cNvPr name="TextBox 11" id="11"/>
          <p:cNvSpPr txBox="true"/>
          <p:nvPr/>
        </p:nvSpPr>
        <p:spPr>
          <a:xfrm rot="0">
            <a:off x="1028700" y="5404937"/>
            <a:ext cx="10527757" cy="565150"/>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Traitement des variables quantitatives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2027699" y="6078435"/>
            <a:ext cx="4344915" cy="0"/>
          </a:xfrm>
          <a:prstGeom prst="line">
            <a:avLst/>
          </a:prstGeom>
          <a:ln cap="flat" w="57150">
            <a:solidFill>
              <a:srgbClr val="7994A0"/>
            </a:solidFill>
            <a:prstDash val="solid"/>
            <a:headEnd type="none" len="sm" w="sm"/>
            <a:tailEnd type="none" len="sm" w="sm"/>
          </a:ln>
        </p:spPr>
      </p:sp>
      <p:sp>
        <p:nvSpPr>
          <p:cNvPr name="Freeform 3" id="3"/>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576993" y="6078435"/>
            <a:ext cx="11301259" cy="2472150"/>
          </a:xfrm>
          <a:custGeom>
            <a:avLst/>
            <a:gdLst/>
            <a:ahLst/>
            <a:cxnLst/>
            <a:rect r="r" b="b" t="t" l="l"/>
            <a:pathLst>
              <a:path h="2472150" w="11301259">
                <a:moveTo>
                  <a:pt x="0" y="0"/>
                </a:moveTo>
                <a:lnTo>
                  <a:pt x="11301259" y="0"/>
                </a:lnTo>
                <a:lnTo>
                  <a:pt x="11301259" y="2472150"/>
                </a:lnTo>
                <a:lnTo>
                  <a:pt x="0" y="2472150"/>
                </a:lnTo>
                <a:lnTo>
                  <a:pt x="0" y="0"/>
                </a:lnTo>
                <a:close/>
              </a:path>
            </a:pathLst>
          </a:custGeom>
          <a:blipFill>
            <a:blip r:embed="rId4"/>
            <a:stretch>
              <a:fillRect l="0" t="0" r="0" b="0"/>
            </a:stretch>
          </a:blipFill>
        </p:spPr>
      </p:sp>
      <p:sp>
        <p:nvSpPr>
          <p:cNvPr name="TextBox 6" id="6"/>
          <p:cNvSpPr txBox="true"/>
          <p:nvPr/>
        </p:nvSpPr>
        <p:spPr>
          <a:xfrm rot="0">
            <a:off x="1024384" y="599709"/>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Démo/Notebook - Guide d’utilisation</a:t>
            </a:r>
          </a:p>
        </p:txBody>
      </p:sp>
      <p:sp>
        <p:nvSpPr>
          <p:cNvPr name="TextBox 7" id="7"/>
          <p:cNvSpPr txBox="true"/>
          <p:nvPr/>
        </p:nvSpPr>
        <p:spPr>
          <a:xfrm rot="0">
            <a:off x="1028700" y="3777195"/>
            <a:ext cx="5348229" cy="2091690"/>
          </a:xfrm>
          <a:prstGeom prst="rect">
            <a:avLst/>
          </a:prstGeom>
        </p:spPr>
        <p:txBody>
          <a:bodyPr anchor="t" rtlCol="false" tIns="0" lIns="0" bIns="0" rIns="0">
            <a:spAutoFit/>
          </a:bodyPr>
          <a:lstStyle/>
          <a:p>
            <a:pPr algn="r" marL="0" indent="0" lvl="0">
              <a:lnSpc>
                <a:spcPts val="3359"/>
              </a:lnSpc>
              <a:spcBef>
                <a:spcPct val="0"/>
              </a:spcBef>
            </a:pPr>
            <a:r>
              <a:rPr lang="en-US" sz="2400">
                <a:solidFill>
                  <a:srgbClr val="0F4662"/>
                </a:solidFill>
                <a:latin typeface="Quicksand"/>
                <a:ea typeface="Quicksand"/>
                <a:cs typeface="Quicksand"/>
                <a:sym typeface="Quicksand"/>
              </a:rPr>
              <a:t>Il suffit pour cette étape de l’utilisation du Notebook de renseigner le chemin qui vous mène au fihcier csv d’entrainement (transmi en pièce jointe) </a:t>
            </a:r>
          </a:p>
        </p:txBody>
      </p:sp>
      <p:sp>
        <p:nvSpPr>
          <p:cNvPr name="TextBox 8" id="8"/>
          <p:cNvSpPr txBox="true"/>
          <p:nvPr/>
        </p:nvSpPr>
        <p:spPr>
          <a:xfrm rot="0">
            <a:off x="0" y="3161819"/>
            <a:ext cx="6576993" cy="490855"/>
          </a:xfrm>
          <a:prstGeom prst="rect">
            <a:avLst/>
          </a:prstGeom>
        </p:spPr>
        <p:txBody>
          <a:bodyPr anchor="t" rtlCol="false" tIns="0" lIns="0" bIns="0" rIns="0">
            <a:spAutoFit/>
          </a:bodyPr>
          <a:lstStyle/>
          <a:p>
            <a:pPr algn="r" marL="0" indent="0" lvl="0">
              <a:lnSpc>
                <a:spcPts val="3919"/>
              </a:lnSpc>
              <a:spcBef>
                <a:spcPct val="0"/>
              </a:spcBef>
            </a:pPr>
            <a:r>
              <a:rPr lang="en-US" b="true" sz="2799">
                <a:solidFill>
                  <a:srgbClr val="0F4662"/>
                </a:solidFill>
                <a:latin typeface="Quicksand Bold"/>
                <a:ea typeface="Quicksand Bold"/>
                <a:cs typeface="Quicksand Bold"/>
                <a:sym typeface="Quicksand Bold"/>
              </a:rPr>
              <a:t>Import des données d’entraînement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1864383" y="6591198"/>
            <a:ext cx="4344915" cy="0"/>
          </a:xfrm>
          <a:prstGeom prst="line">
            <a:avLst/>
          </a:prstGeom>
          <a:ln cap="flat" w="57150">
            <a:solidFill>
              <a:srgbClr val="7994A0"/>
            </a:solidFill>
            <a:prstDash val="solid"/>
            <a:headEnd type="none" len="sm" w="sm"/>
            <a:tailEnd type="none" len="sm" w="sm"/>
          </a:ln>
        </p:spPr>
      </p:sp>
      <p:sp>
        <p:nvSpPr>
          <p:cNvPr name="Freeform 3" id="3"/>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576993" y="6885036"/>
            <a:ext cx="11301259" cy="2373264"/>
          </a:xfrm>
          <a:custGeom>
            <a:avLst/>
            <a:gdLst/>
            <a:ahLst/>
            <a:cxnLst/>
            <a:rect r="r" b="b" t="t" l="l"/>
            <a:pathLst>
              <a:path h="2373264" w="11301259">
                <a:moveTo>
                  <a:pt x="0" y="0"/>
                </a:moveTo>
                <a:lnTo>
                  <a:pt x="11301259" y="0"/>
                </a:lnTo>
                <a:lnTo>
                  <a:pt x="11301259" y="2373264"/>
                </a:lnTo>
                <a:lnTo>
                  <a:pt x="0" y="2373264"/>
                </a:lnTo>
                <a:lnTo>
                  <a:pt x="0" y="0"/>
                </a:lnTo>
                <a:close/>
              </a:path>
            </a:pathLst>
          </a:custGeom>
          <a:blipFill>
            <a:blip r:embed="rId4"/>
            <a:stretch>
              <a:fillRect l="0" t="0" r="0" b="0"/>
            </a:stretch>
          </a:blipFill>
        </p:spPr>
      </p:sp>
      <p:sp>
        <p:nvSpPr>
          <p:cNvPr name="TextBox 6" id="6"/>
          <p:cNvSpPr txBox="true"/>
          <p:nvPr/>
        </p:nvSpPr>
        <p:spPr>
          <a:xfrm rot="0">
            <a:off x="1024384" y="599709"/>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Démo/Notebook - Guide d’utilisation</a:t>
            </a:r>
          </a:p>
        </p:txBody>
      </p:sp>
      <p:sp>
        <p:nvSpPr>
          <p:cNvPr name="TextBox 7" id="7"/>
          <p:cNvSpPr txBox="true"/>
          <p:nvPr/>
        </p:nvSpPr>
        <p:spPr>
          <a:xfrm rot="0">
            <a:off x="1228764" y="3823679"/>
            <a:ext cx="5348229" cy="2510790"/>
          </a:xfrm>
          <a:prstGeom prst="rect">
            <a:avLst/>
          </a:prstGeom>
        </p:spPr>
        <p:txBody>
          <a:bodyPr anchor="t" rtlCol="false" tIns="0" lIns="0" bIns="0" rIns="0">
            <a:spAutoFit/>
          </a:bodyPr>
          <a:lstStyle/>
          <a:p>
            <a:pPr algn="r" marL="0" indent="0" lvl="0">
              <a:lnSpc>
                <a:spcPts val="3359"/>
              </a:lnSpc>
              <a:spcBef>
                <a:spcPct val="0"/>
              </a:spcBef>
            </a:pPr>
            <a:r>
              <a:rPr lang="en-US" sz="2400">
                <a:solidFill>
                  <a:srgbClr val="0F4662"/>
                </a:solidFill>
                <a:latin typeface="Quicksand"/>
                <a:ea typeface="Quicksand"/>
                <a:cs typeface="Quicksand"/>
                <a:sym typeface="Quicksand"/>
              </a:rPr>
              <a:t>Il suffit pour cette étape de l’utilisation du Notebook de renseigner le chemin qui vous mène au fichier csv à tester. Celui-ci doit contenir les mêmes variables (sauf la survie des passager).</a:t>
            </a:r>
          </a:p>
        </p:txBody>
      </p:sp>
      <p:sp>
        <p:nvSpPr>
          <p:cNvPr name="TextBox 8" id="8"/>
          <p:cNvSpPr txBox="true"/>
          <p:nvPr/>
        </p:nvSpPr>
        <p:spPr>
          <a:xfrm rot="0">
            <a:off x="0" y="3161819"/>
            <a:ext cx="6576993" cy="490855"/>
          </a:xfrm>
          <a:prstGeom prst="rect">
            <a:avLst/>
          </a:prstGeom>
        </p:spPr>
        <p:txBody>
          <a:bodyPr anchor="t" rtlCol="false" tIns="0" lIns="0" bIns="0" rIns="0">
            <a:spAutoFit/>
          </a:bodyPr>
          <a:lstStyle/>
          <a:p>
            <a:pPr algn="r" marL="0" indent="0" lvl="0">
              <a:lnSpc>
                <a:spcPts val="3919"/>
              </a:lnSpc>
              <a:spcBef>
                <a:spcPct val="0"/>
              </a:spcBef>
            </a:pPr>
            <a:r>
              <a:rPr lang="en-US" b="true" sz="2799">
                <a:solidFill>
                  <a:srgbClr val="0F4662"/>
                </a:solidFill>
                <a:latin typeface="Quicksand Bold"/>
                <a:ea typeface="Quicksand Bold"/>
                <a:cs typeface="Quicksand Bold"/>
                <a:sym typeface="Quicksand Bold"/>
              </a:rPr>
              <a:t>Import des données à prédire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664771" y="2846631"/>
            <a:ext cx="5539941" cy="6411669"/>
            <a:chOff x="0" y="0"/>
            <a:chExt cx="858282" cy="993335"/>
          </a:xfrm>
        </p:grpSpPr>
        <p:sp>
          <p:nvSpPr>
            <p:cNvPr name="Freeform 3" id="3"/>
            <p:cNvSpPr/>
            <p:nvPr/>
          </p:nvSpPr>
          <p:spPr>
            <a:xfrm flipH="false" flipV="false" rot="0">
              <a:off x="0" y="0"/>
              <a:ext cx="858282" cy="993335"/>
            </a:xfrm>
            <a:custGeom>
              <a:avLst/>
              <a:gdLst/>
              <a:ahLst/>
              <a:cxnLst/>
              <a:rect r="r" b="b" t="t" l="l"/>
              <a:pathLst>
                <a:path h="993335" w="858282">
                  <a:moveTo>
                    <a:pt x="32142" y="0"/>
                  </a:moveTo>
                  <a:lnTo>
                    <a:pt x="826140" y="0"/>
                  </a:lnTo>
                  <a:cubicBezTo>
                    <a:pt x="843892" y="0"/>
                    <a:pt x="858282" y="14390"/>
                    <a:pt x="858282" y="32142"/>
                  </a:cubicBezTo>
                  <a:lnTo>
                    <a:pt x="858282" y="961193"/>
                  </a:lnTo>
                  <a:cubicBezTo>
                    <a:pt x="858282" y="969718"/>
                    <a:pt x="854896" y="977893"/>
                    <a:pt x="848868" y="983921"/>
                  </a:cubicBezTo>
                  <a:cubicBezTo>
                    <a:pt x="842840" y="989949"/>
                    <a:pt x="834665" y="993335"/>
                    <a:pt x="826140" y="993335"/>
                  </a:cubicBezTo>
                  <a:lnTo>
                    <a:pt x="32142" y="993335"/>
                  </a:lnTo>
                  <a:cubicBezTo>
                    <a:pt x="14390" y="993335"/>
                    <a:pt x="0" y="978945"/>
                    <a:pt x="0" y="961193"/>
                  </a:cubicBezTo>
                  <a:lnTo>
                    <a:pt x="0" y="32142"/>
                  </a:lnTo>
                  <a:cubicBezTo>
                    <a:pt x="0" y="14390"/>
                    <a:pt x="14390" y="0"/>
                    <a:pt x="32142" y="0"/>
                  </a:cubicBezTo>
                  <a:close/>
                </a:path>
              </a:pathLst>
            </a:custGeom>
            <a:blipFill>
              <a:blip r:embed="rId2"/>
              <a:stretch>
                <a:fillRect l="0" t="-14722" r="0" b="-14722"/>
              </a:stretch>
            </a:blipFill>
          </p:spPr>
        </p:sp>
      </p:grpSp>
      <p:grpSp>
        <p:nvGrpSpPr>
          <p:cNvPr name="Group 4" id="4"/>
          <p:cNvGrpSpPr/>
          <p:nvPr/>
        </p:nvGrpSpPr>
        <p:grpSpPr>
          <a:xfrm rot="0">
            <a:off x="8449761" y="0"/>
            <a:ext cx="9838239" cy="10287000"/>
            <a:chOff x="0" y="0"/>
            <a:chExt cx="2591141" cy="2709333"/>
          </a:xfrm>
        </p:grpSpPr>
        <p:sp>
          <p:nvSpPr>
            <p:cNvPr name="Freeform 5" id="5"/>
            <p:cNvSpPr/>
            <p:nvPr/>
          </p:nvSpPr>
          <p:spPr>
            <a:xfrm flipH="false" flipV="false" rot="0">
              <a:off x="0" y="0"/>
              <a:ext cx="2591141" cy="2709333"/>
            </a:xfrm>
            <a:custGeom>
              <a:avLst/>
              <a:gdLst/>
              <a:ahLst/>
              <a:cxnLst/>
              <a:rect r="r" b="b" t="t" l="l"/>
              <a:pathLst>
                <a:path h="2709333" w="2591141">
                  <a:moveTo>
                    <a:pt x="0" y="0"/>
                  </a:moveTo>
                  <a:lnTo>
                    <a:pt x="2591141" y="0"/>
                  </a:lnTo>
                  <a:lnTo>
                    <a:pt x="2591141" y="2709333"/>
                  </a:lnTo>
                  <a:lnTo>
                    <a:pt x="0" y="2709333"/>
                  </a:lnTo>
                  <a:close/>
                </a:path>
              </a:pathLst>
            </a:custGeom>
            <a:solidFill>
              <a:srgbClr val="DBE5EA"/>
            </a:solidFill>
          </p:spPr>
        </p:sp>
        <p:sp>
          <p:nvSpPr>
            <p:cNvPr name="TextBox 6" id="6"/>
            <p:cNvSpPr txBox="true"/>
            <p:nvPr/>
          </p:nvSpPr>
          <p:spPr>
            <a:xfrm>
              <a:off x="0" y="-123825"/>
              <a:ext cx="2591141" cy="2833158"/>
            </a:xfrm>
            <a:prstGeom prst="rect">
              <a:avLst/>
            </a:prstGeom>
          </p:spPr>
          <p:txBody>
            <a:bodyPr anchor="ctr" rtlCol="false" tIns="50800" lIns="50800" bIns="50800" rIns="50800"/>
            <a:lstStyle/>
            <a:p>
              <a:pPr algn="ctr">
                <a:lnSpc>
                  <a:spcPts val="4079"/>
                </a:lnSpc>
              </a:pPr>
            </a:p>
          </p:txBody>
        </p:sp>
      </p:grpSp>
      <p:sp>
        <p:nvSpPr>
          <p:cNvPr name="AutoShape 7" id="7"/>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8" id="8"/>
          <p:cNvSpPr/>
          <p:nvPr/>
        </p:nvSpPr>
        <p:spPr>
          <a:xfrm>
            <a:off x="10767060" y="1028700"/>
            <a:ext cx="6492240" cy="0"/>
          </a:xfrm>
          <a:prstGeom prst="line">
            <a:avLst/>
          </a:prstGeom>
          <a:ln cap="flat" w="76200">
            <a:solidFill>
              <a:srgbClr val="0F4662"/>
            </a:solidFill>
            <a:prstDash val="solid"/>
            <a:headEnd type="none" len="sm" w="sm"/>
            <a:tailEnd type="none" len="sm" w="sm"/>
          </a:ln>
        </p:spPr>
      </p:sp>
      <p:sp>
        <p:nvSpPr>
          <p:cNvPr name="Freeform 9" id="9"/>
          <p:cNvSpPr/>
          <p:nvPr/>
        </p:nvSpPr>
        <p:spPr>
          <a:xfrm flipH="false" flipV="false" rot="0">
            <a:off x="8631044" y="5020752"/>
            <a:ext cx="9475672" cy="629803"/>
          </a:xfrm>
          <a:custGeom>
            <a:avLst/>
            <a:gdLst/>
            <a:ahLst/>
            <a:cxnLst/>
            <a:rect r="r" b="b" t="t" l="l"/>
            <a:pathLst>
              <a:path h="629803" w="9475672">
                <a:moveTo>
                  <a:pt x="0" y="0"/>
                </a:moveTo>
                <a:lnTo>
                  <a:pt x="9475672" y="0"/>
                </a:lnTo>
                <a:lnTo>
                  <a:pt x="9475672" y="629803"/>
                </a:lnTo>
                <a:lnTo>
                  <a:pt x="0" y="629803"/>
                </a:lnTo>
                <a:lnTo>
                  <a:pt x="0" y="0"/>
                </a:lnTo>
                <a:close/>
              </a:path>
            </a:pathLst>
          </a:custGeom>
          <a:blipFill>
            <a:blip r:embed="rId3"/>
            <a:stretch>
              <a:fillRect l="0" t="0" r="0" b="0"/>
            </a:stretch>
          </a:blipFill>
        </p:spPr>
      </p:sp>
      <p:sp>
        <p:nvSpPr>
          <p:cNvPr name="Freeform 10" id="10"/>
          <p:cNvSpPr/>
          <p:nvPr/>
        </p:nvSpPr>
        <p:spPr>
          <a:xfrm flipH="false" flipV="false" rot="0">
            <a:off x="7309146" y="8102385"/>
            <a:ext cx="10797570" cy="1179427"/>
          </a:xfrm>
          <a:custGeom>
            <a:avLst/>
            <a:gdLst/>
            <a:ahLst/>
            <a:cxnLst/>
            <a:rect r="r" b="b" t="t" l="l"/>
            <a:pathLst>
              <a:path h="1179427" w="10797570">
                <a:moveTo>
                  <a:pt x="0" y="0"/>
                </a:moveTo>
                <a:lnTo>
                  <a:pt x="10797570" y="0"/>
                </a:lnTo>
                <a:lnTo>
                  <a:pt x="10797570" y="1179427"/>
                </a:lnTo>
                <a:lnTo>
                  <a:pt x="0" y="1179427"/>
                </a:lnTo>
                <a:lnTo>
                  <a:pt x="0" y="0"/>
                </a:lnTo>
                <a:close/>
              </a:path>
            </a:pathLst>
          </a:custGeom>
          <a:blipFill>
            <a:blip r:embed="rId4"/>
            <a:stretch>
              <a:fillRect l="0" t="0" r="0" b="0"/>
            </a:stretch>
          </a:blipFill>
        </p:spPr>
      </p:sp>
      <p:sp>
        <p:nvSpPr>
          <p:cNvPr name="TextBox 11" id="11"/>
          <p:cNvSpPr txBox="true"/>
          <p:nvPr/>
        </p:nvSpPr>
        <p:spPr>
          <a:xfrm rot="0">
            <a:off x="1028700" y="599709"/>
            <a:ext cx="9480749" cy="2218690"/>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Démo/Notebook - Résultats à interpréter</a:t>
            </a:r>
          </a:p>
        </p:txBody>
      </p:sp>
      <p:sp>
        <p:nvSpPr>
          <p:cNvPr name="TextBox 12" id="12"/>
          <p:cNvSpPr txBox="true"/>
          <p:nvPr/>
        </p:nvSpPr>
        <p:spPr>
          <a:xfrm rot="0">
            <a:off x="8652617" y="3162643"/>
            <a:ext cx="8606683" cy="1080230"/>
          </a:xfrm>
          <a:prstGeom prst="rect">
            <a:avLst/>
          </a:prstGeom>
        </p:spPr>
        <p:txBody>
          <a:bodyPr anchor="t" rtlCol="false" tIns="0" lIns="0" bIns="0" rIns="0">
            <a:spAutoFit/>
          </a:bodyPr>
          <a:lstStyle/>
          <a:p>
            <a:pPr algn="l" marL="0" indent="0" lvl="0">
              <a:lnSpc>
                <a:spcPts val="4485"/>
              </a:lnSpc>
            </a:pPr>
            <a:r>
              <a:rPr lang="en-US" b="true" sz="2638">
                <a:solidFill>
                  <a:srgbClr val="0F4662"/>
                </a:solidFill>
                <a:latin typeface="Quicksand Bold"/>
                <a:ea typeface="Quicksand Bold"/>
                <a:cs typeface="Quicksand Bold"/>
                <a:sym typeface="Quicksand Bold"/>
              </a:rPr>
              <a:t>Au lancement le Notebook affichera le nombre de Survivants Prédits</a:t>
            </a:r>
          </a:p>
        </p:txBody>
      </p:sp>
      <p:sp>
        <p:nvSpPr>
          <p:cNvPr name="TextBox 13" id="13"/>
          <p:cNvSpPr txBox="true"/>
          <p:nvPr/>
        </p:nvSpPr>
        <p:spPr>
          <a:xfrm rot="0">
            <a:off x="8652617" y="5993455"/>
            <a:ext cx="8606683" cy="1642205"/>
          </a:xfrm>
          <a:prstGeom prst="rect">
            <a:avLst/>
          </a:prstGeom>
        </p:spPr>
        <p:txBody>
          <a:bodyPr anchor="t" rtlCol="false" tIns="0" lIns="0" bIns="0" rIns="0">
            <a:spAutoFit/>
          </a:bodyPr>
          <a:lstStyle/>
          <a:p>
            <a:pPr algn="l" marL="0" indent="0" lvl="0">
              <a:lnSpc>
                <a:spcPts val="4485"/>
              </a:lnSpc>
            </a:pPr>
            <a:r>
              <a:rPr lang="en-US" b="true" sz="2638">
                <a:solidFill>
                  <a:srgbClr val="0F4662"/>
                </a:solidFill>
                <a:latin typeface="Quicksand Bold"/>
                <a:ea typeface="Quicksand Bold"/>
                <a:cs typeface="Quicksand Bold"/>
                <a:sym typeface="Quicksand Bold"/>
              </a:rPr>
              <a:t>Il suffira ensuite de remplacer le nom du fichier de sortie pour avoir les prédictions détaillées dans un csv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DAGZeMH-ghM</dc:identifier>
  <dcterms:modified xsi:type="dcterms:W3CDTF">2011-08-01T06:04:30Z</dcterms:modified>
  <cp:revision>1</cp:revision>
  <dc:title>White Blue Simple Modern Enhancing Sales Strategy Presentation</dc:title>
</cp:coreProperties>
</file>