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Robo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4E6B35B-3896-4AFB-B645-AC26AD799E87}">
  <a:tblStyle styleId="{94E6B35B-3896-4AFB-B645-AC26AD799E8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italic.fntdata"/><Relationship Id="rId10" Type="http://schemas.openxmlformats.org/officeDocument/2006/relationships/slide" Target="slides/slide4.xml"/><Relationship Id="rId32" Type="http://schemas.openxmlformats.org/officeDocument/2006/relationships/font" Target="fonts/Roboto-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Roboto-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ef30d8399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ef30d8399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ef30d8399c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ef30d8399c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ef30d8399c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ef30d8399c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ef2c6dda2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ef2c6dda2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ef2c6dda2d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ef2c6dda2d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ef2c6dda2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ef2c6dda2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ef2c6dda2d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ef2c6dda2d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ef2c6dda2d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ef2c6dda2d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ef2c6dda2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ef2c6dda2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ef2c6dda2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ef2c6dda2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ef4504cb4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ef4504cb4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ef2c6dda2d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ef2c6dda2d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ef4504cb49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ef4504cb49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ef4504cb4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ef4504cb4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ef2c6dda2d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ef2c6dda2d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ef4504cb49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ef4504cb49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ef4504cb49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ef4504cb49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ef4504cb49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ef4504cb49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ef2c6dda2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ef2c6dda2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ef30d8399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ef30d8399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ef30d8399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ef30d8399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ef30d8399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ef30d8399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ef2c6dda2d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ef2c6dda2d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14.png"/><Relationship Id="rId5" Type="http://schemas.openxmlformats.org/officeDocument/2006/relationships/image" Target="../media/image36.png"/><Relationship Id="rId6"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9.png"/><Relationship Id="rId4" Type="http://schemas.openxmlformats.org/officeDocument/2006/relationships/image" Target="../media/image3.png"/><Relationship Id="rId11" Type="http://schemas.openxmlformats.org/officeDocument/2006/relationships/image" Target="../media/image29.png"/><Relationship Id="rId10" Type="http://schemas.openxmlformats.org/officeDocument/2006/relationships/image" Target="../media/image26.png"/><Relationship Id="rId12" Type="http://schemas.openxmlformats.org/officeDocument/2006/relationships/image" Target="../media/image22.png"/><Relationship Id="rId9" Type="http://schemas.openxmlformats.org/officeDocument/2006/relationships/image" Target="../media/image18.png"/><Relationship Id="rId5" Type="http://schemas.openxmlformats.org/officeDocument/2006/relationships/image" Target="../media/image10.png"/><Relationship Id="rId6" Type="http://schemas.openxmlformats.org/officeDocument/2006/relationships/image" Target="../media/image4.png"/><Relationship Id="rId7" Type="http://schemas.openxmlformats.org/officeDocument/2006/relationships/image" Target="../media/image23.png"/><Relationship Id="rId8"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30.png"/><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31.png"/><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2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4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4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34.png"/><Relationship Id="rId4" Type="http://schemas.openxmlformats.org/officeDocument/2006/relationships/image" Target="../media/image28.png"/><Relationship Id="rId5" Type="http://schemas.openxmlformats.org/officeDocument/2006/relationships/image" Target="../media/image37.png"/><Relationship Id="rId6" Type="http://schemas.openxmlformats.org/officeDocument/2006/relationships/image" Target="../media/image39.png"/><Relationship Id="rId7" Type="http://schemas.openxmlformats.org/officeDocument/2006/relationships/image" Target="../media/image3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3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1.png"/><Relationship Id="rId5" Type="http://schemas.openxmlformats.org/officeDocument/2006/relationships/image" Target="../media/image5.png"/><Relationship Id="rId6"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412800" y="394250"/>
            <a:ext cx="8222100" cy="2493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it" sz="3600">
                <a:latin typeface="Droid Serif"/>
                <a:ea typeface="Droid Serif"/>
                <a:cs typeface="Droid Serif"/>
                <a:sym typeface="Droid Serif"/>
              </a:rPr>
              <a:t>Attributing Fake Images to GANs: </a:t>
            </a:r>
            <a:br>
              <a:rPr lang="it" sz="3600">
                <a:latin typeface="Droid Serif"/>
                <a:ea typeface="Droid Serif"/>
                <a:cs typeface="Droid Serif"/>
                <a:sym typeface="Droid Serif"/>
              </a:rPr>
            </a:br>
            <a:r>
              <a:rPr lang="it" sz="3600">
                <a:latin typeface="Droid Serif"/>
                <a:ea typeface="Droid Serif"/>
                <a:cs typeface="Droid Serif"/>
                <a:sym typeface="Droid Serif"/>
              </a:rPr>
              <a:t>Learning and Analyzing GAN Fingerprints</a:t>
            </a:r>
            <a:endParaRPr sz="3600">
              <a:latin typeface="Droid Serif"/>
              <a:ea typeface="Droid Serif"/>
              <a:cs typeface="Droid Serif"/>
              <a:sym typeface="Droid Serif"/>
            </a:endParaRPr>
          </a:p>
        </p:txBody>
      </p:sp>
      <p:sp>
        <p:nvSpPr>
          <p:cNvPr id="68" name="Google Shape;68;p13"/>
          <p:cNvSpPr txBox="1"/>
          <p:nvPr>
            <p:ph type="ctrTitle"/>
          </p:nvPr>
        </p:nvSpPr>
        <p:spPr>
          <a:xfrm>
            <a:off x="490975" y="3955975"/>
            <a:ext cx="8222100" cy="879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it" sz="2900">
                <a:latin typeface="Droid Serif"/>
                <a:ea typeface="Droid Serif"/>
                <a:cs typeface="Droid Serif"/>
                <a:sym typeface="Droid Serif"/>
              </a:rPr>
              <a:t>Alessio Parmeggiani-Fulvio Sanguigni</a:t>
            </a:r>
            <a:endParaRPr sz="2900">
              <a:latin typeface="Droid Serif"/>
              <a:ea typeface="Droid Serif"/>
              <a:cs typeface="Droid Serif"/>
              <a:sym typeface="Droid Serif"/>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nvSpPr>
        <p:spPr>
          <a:xfrm>
            <a:off x="1668163" y="1582563"/>
            <a:ext cx="120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t>MMDGAN</a:t>
            </a:r>
            <a:endParaRPr/>
          </a:p>
        </p:txBody>
      </p:sp>
      <p:pic>
        <p:nvPicPr>
          <p:cNvPr id="144" name="Google Shape;144;p22"/>
          <p:cNvPicPr preferRelativeResize="0"/>
          <p:nvPr/>
        </p:nvPicPr>
        <p:blipFill>
          <a:blip r:embed="rId3">
            <a:alphaModFix/>
          </a:blip>
          <a:stretch>
            <a:fillRect/>
          </a:stretch>
        </p:blipFill>
        <p:spPr>
          <a:xfrm>
            <a:off x="169825" y="2034150"/>
            <a:ext cx="1116425" cy="1116425"/>
          </a:xfrm>
          <a:prstGeom prst="rect">
            <a:avLst/>
          </a:prstGeom>
          <a:noFill/>
          <a:ln>
            <a:noFill/>
          </a:ln>
        </p:spPr>
      </p:pic>
      <p:pic>
        <p:nvPicPr>
          <p:cNvPr id="145" name="Google Shape;145;p22"/>
          <p:cNvPicPr preferRelativeResize="0"/>
          <p:nvPr/>
        </p:nvPicPr>
        <p:blipFill>
          <a:blip r:embed="rId4">
            <a:alphaModFix/>
          </a:blip>
          <a:stretch>
            <a:fillRect/>
          </a:stretch>
        </p:blipFill>
        <p:spPr>
          <a:xfrm>
            <a:off x="3208863" y="1982763"/>
            <a:ext cx="1219200" cy="1219200"/>
          </a:xfrm>
          <a:prstGeom prst="rect">
            <a:avLst/>
          </a:prstGeom>
          <a:noFill/>
          <a:ln>
            <a:noFill/>
          </a:ln>
        </p:spPr>
      </p:pic>
      <p:pic>
        <p:nvPicPr>
          <p:cNvPr id="146" name="Google Shape;146;p22"/>
          <p:cNvPicPr preferRelativeResize="0"/>
          <p:nvPr/>
        </p:nvPicPr>
        <p:blipFill>
          <a:blip r:embed="rId5">
            <a:alphaModFix/>
          </a:blip>
          <a:stretch>
            <a:fillRect/>
          </a:stretch>
        </p:blipFill>
        <p:spPr>
          <a:xfrm>
            <a:off x="4673687" y="2006588"/>
            <a:ext cx="1219200" cy="1219200"/>
          </a:xfrm>
          <a:prstGeom prst="rect">
            <a:avLst/>
          </a:prstGeom>
          <a:noFill/>
          <a:ln>
            <a:noFill/>
          </a:ln>
        </p:spPr>
      </p:pic>
      <p:sp>
        <p:nvSpPr>
          <p:cNvPr id="147" name="Google Shape;147;p22"/>
          <p:cNvSpPr txBox="1"/>
          <p:nvPr/>
        </p:nvSpPr>
        <p:spPr>
          <a:xfrm>
            <a:off x="6308581" y="1582575"/>
            <a:ext cx="129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t>CramerGAN</a:t>
            </a:r>
            <a:endParaRPr/>
          </a:p>
        </p:txBody>
      </p:sp>
      <p:pic>
        <p:nvPicPr>
          <p:cNvPr id="148" name="Google Shape;148;p22"/>
          <p:cNvPicPr preferRelativeResize="0"/>
          <p:nvPr/>
        </p:nvPicPr>
        <p:blipFill>
          <a:blip r:embed="rId6">
            <a:alphaModFix/>
          </a:blip>
          <a:stretch>
            <a:fillRect/>
          </a:stretch>
        </p:blipFill>
        <p:spPr>
          <a:xfrm>
            <a:off x="7600363" y="2010174"/>
            <a:ext cx="1200900" cy="1212071"/>
          </a:xfrm>
          <a:prstGeom prst="rect">
            <a:avLst/>
          </a:prstGeom>
          <a:noFill/>
          <a:ln>
            <a:noFill/>
          </a:ln>
        </p:spPr>
      </p:pic>
      <p:sp>
        <p:nvSpPr>
          <p:cNvPr id="149" name="Google Shape;149;p22"/>
          <p:cNvSpPr txBox="1"/>
          <p:nvPr/>
        </p:nvSpPr>
        <p:spPr>
          <a:xfrm>
            <a:off x="306696" y="3433213"/>
            <a:ext cx="842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it" sz="1200"/>
              <a:t>128x128 </a:t>
            </a:r>
            <a:endParaRPr i="1" sz="1200"/>
          </a:p>
        </p:txBody>
      </p:sp>
      <p:sp>
        <p:nvSpPr>
          <p:cNvPr id="150" name="Google Shape;150;p22"/>
          <p:cNvSpPr txBox="1"/>
          <p:nvPr/>
        </p:nvSpPr>
        <p:spPr>
          <a:xfrm>
            <a:off x="3582198" y="3433213"/>
            <a:ext cx="693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it" sz="1200"/>
              <a:t>8x8</a:t>
            </a:r>
            <a:endParaRPr i="1" sz="1200"/>
          </a:p>
        </p:txBody>
      </p:sp>
      <p:cxnSp>
        <p:nvCxnSpPr>
          <p:cNvPr id="151" name="Google Shape;151;p22"/>
          <p:cNvCxnSpPr>
            <a:stCxn id="149" idx="3"/>
            <a:endCxn id="150" idx="1"/>
          </p:cNvCxnSpPr>
          <p:nvPr/>
        </p:nvCxnSpPr>
        <p:spPr>
          <a:xfrm>
            <a:off x="1149396" y="3617863"/>
            <a:ext cx="2432700" cy="0"/>
          </a:xfrm>
          <a:prstGeom prst="straightConnector1">
            <a:avLst/>
          </a:prstGeom>
          <a:noFill/>
          <a:ln cap="flat" cmpd="sng" w="9525">
            <a:solidFill>
              <a:schemeClr val="dk1"/>
            </a:solidFill>
            <a:prstDash val="dash"/>
            <a:round/>
            <a:headEnd len="med" w="med" type="none"/>
            <a:tailEnd len="med" w="med" type="none"/>
          </a:ln>
        </p:spPr>
      </p:cxnSp>
      <p:sp>
        <p:nvSpPr>
          <p:cNvPr id="152" name="Google Shape;152;p22"/>
          <p:cNvSpPr txBox="1"/>
          <p:nvPr/>
        </p:nvSpPr>
        <p:spPr>
          <a:xfrm>
            <a:off x="1740454" y="3241755"/>
            <a:ext cx="8946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it" sz="800">
                <a:solidFill>
                  <a:schemeClr val="dk2"/>
                </a:solidFill>
              </a:rPr>
              <a:t>Downsampling</a:t>
            </a:r>
            <a:endParaRPr i="1" sz="800">
              <a:solidFill>
                <a:schemeClr val="dk2"/>
              </a:solidFill>
            </a:endParaRPr>
          </a:p>
        </p:txBody>
      </p:sp>
      <p:sp>
        <p:nvSpPr>
          <p:cNvPr id="153" name="Google Shape;153;p22"/>
          <p:cNvSpPr txBox="1"/>
          <p:nvPr/>
        </p:nvSpPr>
        <p:spPr>
          <a:xfrm>
            <a:off x="4925121" y="3493038"/>
            <a:ext cx="842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it" sz="1200"/>
              <a:t>128x128 </a:t>
            </a:r>
            <a:endParaRPr i="1" sz="1200"/>
          </a:p>
        </p:txBody>
      </p:sp>
      <p:sp>
        <p:nvSpPr>
          <p:cNvPr id="154" name="Google Shape;154;p22"/>
          <p:cNvSpPr txBox="1"/>
          <p:nvPr/>
        </p:nvSpPr>
        <p:spPr>
          <a:xfrm>
            <a:off x="8002452" y="3493050"/>
            <a:ext cx="57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it" sz="1200"/>
              <a:t>8x8</a:t>
            </a:r>
            <a:endParaRPr i="1" sz="1200"/>
          </a:p>
        </p:txBody>
      </p:sp>
      <p:cxnSp>
        <p:nvCxnSpPr>
          <p:cNvPr id="155" name="Google Shape;155;p22"/>
          <p:cNvCxnSpPr>
            <a:stCxn id="153" idx="3"/>
            <a:endCxn id="154" idx="1"/>
          </p:cNvCxnSpPr>
          <p:nvPr/>
        </p:nvCxnSpPr>
        <p:spPr>
          <a:xfrm>
            <a:off x="5767821" y="3677688"/>
            <a:ext cx="2234700" cy="0"/>
          </a:xfrm>
          <a:prstGeom prst="straightConnector1">
            <a:avLst/>
          </a:prstGeom>
          <a:noFill/>
          <a:ln cap="flat" cmpd="sng" w="9525">
            <a:solidFill>
              <a:schemeClr val="dk1"/>
            </a:solidFill>
            <a:prstDash val="dash"/>
            <a:round/>
            <a:headEnd len="med" w="med" type="none"/>
            <a:tailEnd len="med" w="med" type="none"/>
          </a:ln>
        </p:spPr>
      </p:cxnSp>
      <p:sp>
        <p:nvSpPr>
          <p:cNvPr id="156" name="Google Shape;156;p22"/>
          <p:cNvSpPr txBox="1"/>
          <p:nvPr/>
        </p:nvSpPr>
        <p:spPr>
          <a:xfrm>
            <a:off x="6507167" y="3369880"/>
            <a:ext cx="8946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it" sz="800">
                <a:solidFill>
                  <a:schemeClr val="dk2"/>
                </a:solidFill>
              </a:rPr>
              <a:t>Downsampling</a:t>
            </a:r>
            <a:endParaRPr i="1" sz="800">
              <a:solidFill>
                <a:schemeClr val="dk2"/>
              </a:solidFill>
            </a:endParaRPr>
          </a:p>
        </p:txBody>
      </p:sp>
      <p:sp>
        <p:nvSpPr>
          <p:cNvPr id="157" name="Google Shape;157;p22"/>
          <p:cNvSpPr txBox="1"/>
          <p:nvPr/>
        </p:nvSpPr>
        <p:spPr>
          <a:xfrm>
            <a:off x="1678800" y="0"/>
            <a:ext cx="57864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t" sz="3000">
                <a:solidFill>
                  <a:schemeClr val="lt1"/>
                </a:solidFill>
                <a:latin typeface="Roboto"/>
                <a:ea typeface="Roboto"/>
                <a:cs typeface="Roboto"/>
                <a:sym typeface="Roboto"/>
              </a:rPr>
              <a:t>Downsampling</a:t>
            </a:r>
            <a:endParaRPr sz="3000">
              <a:solidFill>
                <a:schemeClr val="lt1"/>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3"/>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it" sz="3000"/>
              <a:t>Results</a:t>
            </a:r>
            <a:endParaRPr sz="3000"/>
          </a:p>
        </p:txBody>
      </p:sp>
      <p:sp>
        <p:nvSpPr>
          <p:cNvPr id="163" name="Google Shape;163;p23"/>
          <p:cNvSpPr txBox="1"/>
          <p:nvPr>
            <p:ph idx="4294967295" type="body"/>
          </p:nvPr>
        </p:nvSpPr>
        <p:spPr>
          <a:xfrm>
            <a:off x="241375" y="1054825"/>
            <a:ext cx="4590600" cy="3696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it">
                <a:solidFill>
                  <a:srgbClr val="000000"/>
                </a:solidFill>
              </a:rPr>
              <a:t>It was necessary to add a batch normalization layer to boost its the accuracy, and then two dropouts layers and an L2 regularization helped to control overfitting. Then, we finally tested it with a lower train accuracy (0.8509) but without overfitting</a:t>
            </a:r>
            <a:endParaRPr>
              <a:solidFill>
                <a:srgbClr val="000000"/>
              </a:solidFill>
            </a:endParaRPr>
          </a:p>
          <a:p>
            <a:pPr indent="0" lvl="0" marL="0" rtl="0" algn="l">
              <a:spcBef>
                <a:spcPts val="1200"/>
              </a:spcBef>
              <a:spcAft>
                <a:spcPts val="1200"/>
              </a:spcAft>
              <a:buNone/>
            </a:pPr>
            <a:r>
              <a:t/>
            </a:r>
            <a:endParaRPr/>
          </a:p>
        </p:txBody>
      </p:sp>
      <p:pic>
        <p:nvPicPr>
          <p:cNvPr id="164" name="Google Shape;164;p23"/>
          <p:cNvPicPr preferRelativeResize="0"/>
          <p:nvPr/>
        </p:nvPicPr>
        <p:blipFill>
          <a:blip r:embed="rId3">
            <a:alphaModFix/>
          </a:blip>
          <a:stretch>
            <a:fillRect/>
          </a:stretch>
        </p:blipFill>
        <p:spPr>
          <a:xfrm>
            <a:off x="4831975" y="1054825"/>
            <a:ext cx="4069149" cy="3074225"/>
          </a:xfrm>
          <a:prstGeom prst="rect">
            <a:avLst/>
          </a:prstGeom>
          <a:noFill/>
          <a:ln>
            <a:noFill/>
          </a:ln>
        </p:spPr>
      </p:pic>
      <p:sp>
        <p:nvSpPr>
          <p:cNvPr id="165" name="Google Shape;165;p23"/>
          <p:cNvSpPr txBox="1"/>
          <p:nvPr/>
        </p:nvSpPr>
        <p:spPr>
          <a:xfrm>
            <a:off x="6575975" y="3995450"/>
            <a:ext cx="875700" cy="400200"/>
          </a:xfrm>
          <a:prstGeom prst="rect">
            <a:avLst/>
          </a:prstGeom>
          <a:solidFill>
            <a:srgbClr val="FF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rgbClr val="434343"/>
                </a:solidFill>
                <a:latin typeface="Roboto"/>
                <a:ea typeface="Roboto"/>
                <a:cs typeface="Roboto"/>
                <a:sym typeface="Roboto"/>
              </a:rPr>
              <a:t>epoch</a:t>
            </a:r>
            <a:endParaRPr>
              <a:solidFill>
                <a:srgbClr val="434343"/>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4"/>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it" sz="3000"/>
              <a:t>results: classification report and confusion matrix</a:t>
            </a:r>
            <a:endParaRPr sz="3000"/>
          </a:p>
        </p:txBody>
      </p:sp>
      <p:graphicFrame>
        <p:nvGraphicFramePr>
          <p:cNvPr id="171" name="Google Shape;171;p24"/>
          <p:cNvGraphicFramePr/>
          <p:nvPr/>
        </p:nvGraphicFramePr>
        <p:xfrm>
          <a:off x="2259800" y="744495"/>
          <a:ext cx="3000000" cy="3000000"/>
        </p:xfrm>
        <a:graphic>
          <a:graphicData uri="http://schemas.openxmlformats.org/drawingml/2006/table">
            <a:tbl>
              <a:tblPr>
                <a:noFill/>
                <a:tableStyleId>{94E6B35B-3896-4AFB-B645-AC26AD799E87}</a:tableStyleId>
              </a:tblPr>
              <a:tblGrid>
                <a:gridCol w="1156100"/>
                <a:gridCol w="1156100"/>
                <a:gridCol w="1156100"/>
                <a:gridCol w="1156100"/>
              </a:tblGrid>
              <a:tr h="505875">
                <a:tc>
                  <a:txBody>
                    <a:bodyPr/>
                    <a:lstStyle/>
                    <a:p>
                      <a:pPr indent="0" lvl="0" marL="0" rtl="0" algn="l">
                        <a:spcBef>
                          <a:spcPts val="0"/>
                        </a:spcBef>
                        <a:spcAft>
                          <a:spcPts val="0"/>
                        </a:spcAft>
                        <a:buNone/>
                      </a:pPr>
                      <a:r>
                        <a:rPr lang="it"/>
                        <a:t>Accuracy</a:t>
                      </a:r>
                      <a:endParaRPr/>
                    </a:p>
                  </a:txBody>
                  <a:tcPr marT="91425" marB="91425" marR="91425" marL="91425"/>
                </a:tc>
                <a:tc>
                  <a:txBody>
                    <a:bodyPr/>
                    <a:lstStyle/>
                    <a:p>
                      <a:pPr indent="0" lvl="0" marL="0" rtl="0" algn="l">
                        <a:spcBef>
                          <a:spcPts val="0"/>
                        </a:spcBef>
                        <a:spcAft>
                          <a:spcPts val="0"/>
                        </a:spcAft>
                        <a:buNone/>
                      </a:pPr>
                      <a:r>
                        <a:rPr lang="it"/>
                        <a:t>Precision</a:t>
                      </a:r>
                      <a:endParaRPr/>
                    </a:p>
                  </a:txBody>
                  <a:tcPr marT="91425" marB="91425" marR="91425" marL="91425"/>
                </a:tc>
                <a:tc>
                  <a:txBody>
                    <a:bodyPr/>
                    <a:lstStyle/>
                    <a:p>
                      <a:pPr indent="0" lvl="0" marL="0" rtl="0" algn="l">
                        <a:spcBef>
                          <a:spcPts val="0"/>
                        </a:spcBef>
                        <a:spcAft>
                          <a:spcPts val="0"/>
                        </a:spcAft>
                        <a:buNone/>
                      </a:pPr>
                      <a:r>
                        <a:rPr lang="it"/>
                        <a:t>recall </a:t>
                      </a:r>
                      <a:endParaRPr/>
                    </a:p>
                  </a:txBody>
                  <a:tcPr marT="91425" marB="91425" marR="91425" marL="91425"/>
                </a:tc>
                <a:tc>
                  <a:txBody>
                    <a:bodyPr/>
                    <a:lstStyle/>
                    <a:p>
                      <a:pPr indent="0" lvl="0" marL="0" rtl="0" algn="l">
                        <a:spcBef>
                          <a:spcPts val="0"/>
                        </a:spcBef>
                        <a:spcAft>
                          <a:spcPts val="0"/>
                        </a:spcAft>
                        <a:buNone/>
                      </a:pPr>
                      <a:r>
                        <a:rPr lang="it"/>
                        <a:t>F1</a:t>
                      </a:r>
                      <a:endParaRPr/>
                    </a:p>
                  </a:txBody>
                  <a:tcPr marT="91425" marB="91425" marR="91425" marL="91425"/>
                </a:tc>
              </a:tr>
              <a:tr h="505875">
                <a:tc>
                  <a:txBody>
                    <a:bodyPr/>
                    <a:lstStyle/>
                    <a:p>
                      <a:pPr indent="0" lvl="0" marL="0" rtl="0" algn="l">
                        <a:spcBef>
                          <a:spcPts val="0"/>
                        </a:spcBef>
                        <a:spcAft>
                          <a:spcPts val="0"/>
                        </a:spcAft>
                        <a:buNone/>
                      </a:pPr>
                      <a:r>
                        <a:rPr lang="it"/>
                        <a:t>84.2</a:t>
                      </a:r>
                      <a:endParaRPr/>
                    </a:p>
                  </a:txBody>
                  <a:tcPr marT="91425" marB="91425" marR="91425" marL="91425"/>
                </a:tc>
                <a:tc>
                  <a:txBody>
                    <a:bodyPr/>
                    <a:lstStyle/>
                    <a:p>
                      <a:pPr indent="0" lvl="0" marL="0" rtl="0" algn="l">
                        <a:spcBef>
                          <a:spcPts val="0"/>
                        </a:spcBef>
                        <a:spcAft>
                          <a:spcPts val="0"/>
                        </a:spcAft>
                        <a:buNone/>
                      </a:pPr>
                      <a:r>
                        <a:rPr lang="it"/>
                        <a:t>86.0</a:t>
                      </a:r>
                      <a:endParaRPr/>
                    </a:p>
                  </a:txBody>
                  <a:tcPr marT="91425" marB="91425" marR="91425" marL="91425"/>
                </a:tc>
                <a:tc>
                  <a:txBody>
                    <a:bodyPr/>
                    <a:lstStyle/>
                    <a:p>
                      <a:pPr indent="0" lvl="0" marL="0" rtl="0" algn="l">
                        <a:spcBef>
                          <a:spcPts val="0"/>
                        </a:spcBef>
                        <a:spcAft>
                          <a:spcPts val="0"/>
                        </a:spcAft>
                        <a:buNone/>
                      </a:pPr>
                      <a:r>
                        <a:rPr lang="it"/>
                        <a:t>84.3</a:t>
                      </a:r>
                      <a:endParaRPr/>
                    </a:p>
                  </a:txBody>
                  <a:tcPr marT="91425" marB="91425" marR="91425" marL="91425"/>
                </a:tc>
                <a:tc>
                  <a:txBody>
                    <a:bodyPr/>
                    <a:lstStyle/>
                    <a:p>
                      <a:pPr indent="0" lvl="0" marL="0" rtl="0" algn="l">
                        <a:spcBef>
                          <a:spcPts val="0"/>
                        </a:spcBef>
                        <a:spcAft>
                          <a:spcPts val="0"/>
                        </a:spcAft>
                        <a:buNone/>
                      </a:pPr>
                      <a:r>
                        <a:rPr lang="it"/>
                        <a:t>85.1</a:t>
                      </a:r>
                      <a:endParaRPr/>
                    </a:p>
                  </a:txBody>
                  <a:tcPr marT="91425" marB="91425" marR="91425" marL="91425"/>
                </a:tc>
              </a:tr>
            </a:tbl>
          </a:graphicData>
        </a:graphic>
      </p:graphicFrame>
      <p:pic>
        <p:nvPicPr>
          <p:cNvPr id="172" name="Google Shape;172;p24"/>
          <p:cNvPicPr preferRelativeResize="0"/>
          <p:nvPr/>
        </p:nvPicPr>
        <p:blipFill>
          <a:blip r:embed="rId3">
            <a:alphaModFix/>
          </a:blip>
          <a:stretch>
            <a:fillRect/>
          </a:stretch>
        </p:blipFill>
        <p:spPr>
          <a:xfrm>
            <a:off x="2288475" y="1801325"/>
            <a:ext cx="4567072" cy="3196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it"/>
              <a:t>Model C</a:t>
            </a:r>
            <a:endParaRPr/>
          </a:p>
        </p:txBody>
      </p:sp>
      <p:sp>
        <p:nvSpPr>
          <p:cNvPr id="178" name="Google Shape;178;p25"/>
          <p:cNvSpPr txBox="1"/>
          <p:nvPr>
            <p:ph idx="1" type="body"/>
          </p:nvPr>
        </p:nvSpPr>
        <p:spPr>
          <a:xfrm>
            <a:off x="471900" y="1919075"/>
            <a:ext cx="5874000" cy="10572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1200"/>
              </a:spcAft>
              <a:buNone/>
            </a:pPr>
            <a:r>
              <a:rPr lang="it">
                <a:solidFill>
                  <a:srgbClr val="000000"/>
                </a:solidFill>
              </a:rPr>
              <a:t>This model is complementary to the model B, and extract high frequency features using an approach similar to the laplacian pyramid, it subtracts an upscaled version of the low resolution image from the base version and then use the results as the input of the fully convolutional layer.</a:t>
            </a:r>
            <a:endParaRPr>
              <a:solidFill>
                <a:srgbClr val="000000"/>
              </a:solidFill>
            </a:endParaRPr>
          </a:p>
        </p:txBody>
      </p:sp>
      <p:pic>
        <p:nvPicPr>
          <p:cNvPr id="179" name="Google Shape;179;p25"/>
          <p:cNvPicPr preferRelativeResize="0"/>
          <p:nvPr/>
        </p:nvPicPr>
        <p:blipFill>
          <a:blip r:embed="rId3">
            <a:alphaModFix/>
          </a:blip>
          <a:stretch>
            <a:fillRect/>
          </a:stretch>
        </p:blipFill>
        <p:spPr>
          <a:xfrm>
            <a:off x="6442150" y="667975"/>
            <a:ext cx="2538575" cy="3970149"/>
          </a:xfrm>
          <a:prstGeom prst="rect">
            <a:avLst/>
          </a:prstGeom>
          <a:noFill/>
          <a:ln>
            <a:noFill/>
          </a:ln>
        </p:spPr>
      </p:pic>
      <p:sp>
        <p:nvSpPr>
          <p:cNvPr id="180" name="Google Shape;180;p25"/>
          <p:cNvSpPr txBox="1"/>
          <p:nvPr/>
        </p:nvSpPr>
        <p:spPr>
          <a:xfrm>
            <a:off x="467600" y="3302825"/>
            <a:ext cx="5433000" cy="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it">
                <a:latin typeface="Roboto"/>
                <a:ea typeface="Roboto"/>
                <a:cs typeface="Roboto"/>
                <a:sym typeface="Roboto"/>
              </a:rPr>
              <a:t>The resulting image will highlight edges, changes of colour,sharp details and other high frequency information.</a:t>
            </a:r>
            <a:endParaRPr>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6"/>
          <p:cNvSpPr txBox="1"/>
          <p:nvPr/>
        </p:nvSpPr>
        <p:spPr>
          <a:xfrm>
            <a:off x="3800863" y="645125"/>
            <a:ext cx="123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t>CramerGAN</a:t>
            </a:r>
            <a:endParaRPr/>
          </a:p>
        </p:txBody>
      </p:sp>
      <p:sp>
        <p:nvSpPr>
          <p:cNvPr id="186" name="Google Shape;186;p26"/>
          <p:cNvSpPr txBox="1"/>
          <p:nvPr/>
        </p:nvSpPr>
        <p:spPr>
          <a:xfrm>
            <a:off x="3931596" y="2882555"/>
            <a:ext cx="88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t>SNGAN</a:t>
            </a:r>
            <a:endParaRPr/>
          </a:p>
        </p:txBody>
      </p:sp>
      <p:sp>
        <p:nvSpPr>
          <p:cNvPr id="187" name="Google Shape;187;p26"/>
          <p:cNvSpPr txBox="1"/>
          <p:nvPr/>
        </p:nvSpPr>
        <p:spPr>
          <a:xfrm>
            <a:off x="741612" y="2192563"/>
            <a:ext cx="819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it" sz="1200"/>
              <a:t>128x128 </a:t>
            </a:r>
            <a:endParaRPr i="1" sz="1200"/>
          </a:p>
        </p:txBody>
      </p:sp>
      <p:sp>
        <p:nvSpPr>
          <p:cNvPr id="188" name="Google Shape;188;p26"/>
          <p:cNvSpPr txBox="1"/>
          <p:nvPr/>
        </p:nvSpPr>
        <p:spPr>
          <a:xfrm>
            <a:off x="2453770" y="2192563"/>
            <a:ext cx="675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it" sz="1200"/>
              <a:t>16x16</a:t>
            </a:r>
            <a:endParaRPr i="1" sz="1200"/>
          </a:p>
        </p:txBody>
      </p:sp>
      <p:sp>
        <p:nvSpPr>
          <p:cNvPr id="189" name="Google Shape;189;p26"/>
          <p:cNvSpPr txBox="1"/>
          <p:nvPr/>
        </p:nvSpPr>
        <p:spPr>
          <a:xfrm>
            <a:off x="4142120" y="2192563"/>
            <a:ext cx="509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it" sz="1200"/>
              <a:t>8x8</a:t>
            </a:r>
            <a:endParaRPr i="1" sz="1200"/>
          </a:p>
        </p:txBody>
      </p:sp>
      <p:sp>
        <p:nvSpPr>
          <p:cNvPr id="190" name="Google Shape;190;p26"/>
          <p:cNvSpPr txBox="1"/>
          <p:nvPr/>
        </p:nvSpPr>
        <p:spPr>
          <a:xfrm>
            <a:off x="5787894" y="2192563"/>
            <a:ext cx="845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it" sz="1200"/>
              <a:t>16x16</a:t>
            </a:r>
            <a:endParaRPr i="1" sz="1200"/>
          </a:p>
        </p:txBody>
      </p:sp>
      <p:sp>
        <p:nvSpPr>
          <p:cNvPr id="191" name="Google Shape;191;p26"/>
          <p:cNvSpPr txBox="1"/>
          <p:nvPr/>
        </p:nvSpPr>
        <p:spPr>
          <a:xfrm>
            <a:off x="7548509" y="2171188"/>
            <a:ext cx="707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it" sz="1200"/>
              <a:t>16x16</a:t>
            </a:r>
            <a:endParaRPr i="1" sz="1200"/>
          </a:p>
        </p:txBody>
      </p:sp>
      <p:sp>
        <p:nvSpPr>
          <p:cNvPr id="192" name="Google Shape;192;p26"/>
          <p:cNvSpPr/>
          <p:nvPr/>
        </p:nvSpPr>
        <p:spPr>
          <a:xfrm>
            <a:off x="6764686" y="2247618"/>
            <a:ext cx="277800" cy="2166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6"/>
          <p:cNvSpPr/>
          <p:nvPr/>
        </p:nvSpPr>
        <p:spPr>
          <a:xfrm>
            <a:off x="6836693" y="2337165"/>
            <a:ext cx="133800" cy="37500"/>
          </a:xfrm>
          <a:prstGeom prst="rect">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4" name="Google Shape;194;p26"/>
          <p:cNvCxnSpPr>
            <a:stCxn id="192" idx="4"/>
            <a:endCxn id="188" idx="2"/>
          </p:cNvCxnSpPr>
          <p:nvPr/>
        </p:nvCxnSpPr>
        <p:spPr>
          <a:xfrm rot="5400000">
            <a:off x="4798636" y="456768"/>
            <a:ext cx="97500" cy="4112400"/>
          </a:xfrm>
          <a:prstGeom prst="bentConnector3">
            <a:avLst>
              <a:gd fmla="val 344380" name="adj1"/>
            </a:avLst>
          </a:prstGeom>
          <a:noFill/>
          <a:ln cap="flat" cmpd="sng" w="9525">
            <a:solidFill>
              <a:schemeClr val="dk1"/>
            </a:solidFill>
            <a:prstDash val="solid"/>
            <a:round/>
            <a:headEnd len="med" w="med" type="none"/>
            <a:tailEnd len="med" w="med" type="none"/>
          </a:ln>
        </p:spPr>
      </p:cxnSp>
      <p:cxnSp>
        <p:nvCxnSpPr>
          <p:cNvPr id="195" name="Google Shape;195;p26"/>
          <p:cNvCxnSpPr>
            <a:stCxn id="192" idx="2"/>
          </p:cNvCxnSpPr>
          <p:nvPr/>
        </p:nvCxnSpPr>
        <p:spPr>
          <a:xfrm rot="10800000">
            <a:off x="6361786" y="2355918"/>
            <a:ext cx="402900" cy="0"/>
          </a:xfrm>
          <a:prstGeom prst="straightConnector1">
            <a:avLst/>
          </a:prstGeom>
          <a:noFill/>
          <a:ln cap="flat" cmpd="sng" w="9525">
            <a:solidFill>
              <a:schemeClr val="dk1"/>
            </a:solidFill>
            <a:prstDash val="solid"/>
            <a:round/>
            <a:headEnd len="med" w="med" type="none"/>
            <a:tailEnd len="med" w="med" type="none"/>
          </a:ln>
        </p:spPr>
      </p:cxnSp>
      <p:cxnSp>
        <p:nvCxnSpPr>
          <p:cNvPr id="196" name="Google Shape;196;p26"/>
          <p:cNvCxnSpPr>
            <a:stCxn id="187" idx="3"/>
            <a:endCxn id="188" idx="1"/>
          </p:cNvCxnSpPr>
          <p:nvPr/>
        </p:nvCxnSpPr>
        <p:spPr>
          <a:xfrm>
            <a:off x="1561512" y="2377213"/>
            <a:ext cx="892200" cy="0"/>
          </a:xfrm>
          <a:prstGeom prst="straightConnector1">
            <a:avLst/>
          </a:prstGeom>
          <a:noFill/>
          <a:ln cap="flat" cmpd="sng" w="9525">
            <a:solidFill>
              <a:schemeClr val="dk1"/>
            </a:solidFill>
            <a:prstDash val="dash"/>
            <a:round/>
            <a:headEnd len="med" w="med" type="none"/>
            <a:tailEnd len="med" w="med" type="none"/>
          </a:ln>
        </p:spPr>
      </p:cxnSp>
      <p:cxnSp>
        <p:nvCxnSpPr>
          <p:cNvPr id="197" name="Google Shape;197;p26"/>
          <p:cNvCxnSpPr>
            <a:stCxn id="188" idx="3"/>
            <a:endCxn id="189" idx="1"/>
          </p:cNvCxnSpPr>
          <p:nvPr/>
        </p:nvCxnSpPr>
        <p:spPr>
          <a:xfrm>
            <a:off x="3128770" y="2377213"/>
            <a:ext cx="1013400" cy="0"/>
          </a:xfrm>
          <a:prstGeom prst="straightConnector1">
            <a:avLst/>
          </a:prstGeom>
          <a:noFill/>
          <a:ln cap="flat" cmpd="sng" w="9525">
            <a:solidFill>
              <a:schemeClr val="dk1"/>
            </a:solidFill>
            <a:prstDash val="dash"/>
            <a:round/>
            <a:headEnd len="med" w="med" type="none"/>
            <a:tailEnd len="med" w="med" type="none"/>
          </a:ln>
        </p:spPr>
      </p:cxnSp>
      <p:cxnSp>
        <p:nvCxnSpPr>
          <p:cNvPr id="198" name="Google Shape;198;p26"/>
          <p:cNvCxnSpPr>
            <a:stCxn id="189" idx="3"/>
            <a:endCxn id="190" idx="1"/>
          </p:cNvCxnSpPr>
          <p:nvPr/>
        </p:nvCxnSpPr>
        <p:spPr>
          <a:xfrm>
            <a:off x="4651820" y="2377213"/>
            <a:ext cx="1136100" cy="0"/>
          </a:xfrm>
          <a:prstGeom prst="straightConnector1">
            <a:avLst/>
          </a:prstGeom>
          <a:noFill/>
          <a:ln cap="flat" cmpd="sng" w="9525">
            <a:solidFill>
              <a:schemeClr val="dk1"/>
            </a:solidFill>
            <a:prstDash val="dash"/>
            <a:round/>
            <a:headEnd len="med" w="med" type="none"/>
            <a:tailEnd len="med" w="med" type="none"/>
          </a:ln>
        </p:spPr>
      </p:cxnSp>
      <p:cxnSp>
        <p:nvCxnSpPr>
          <p:cNvPr id="199" name="Google Shape;199;p26"/>
          <p:cNvCxnSpPr>
            <a:stCxn id="192" idx="6"/>
            <a:endCxn id="191" idx="1"/>
          </p:cNvCxnSpPr>
          <p:nvPr/>
        </p:nvCxnSpPr>
        <p:spPr>
          <a:xfrm>
            <a:off x="7042486" y="2355918"/>
            <a:ext cx="506100" cy="0"/>
          </a:xfrm>
          <a:prstGeom prst="straightConnector1">
            <a:avLst/>
          </a:prstGeom>
          <a:noFill/>
          <a:ln cap="flat" cmpd="sng" w="9525">
            <a:solidFill>
              <a:schemeClr val="dk1"/>
            </a:solidFill>
            <a:prstDash val="dash"/>
            <a:round/>
            <a:headEnd len="med" w="med" type="none"/>
            <a:tailEnd len="med" w="med" type="none"/>
          </a:ln>
        </p:spPr>
      </p:cxnSp>
      <p:sp>
        <p:nvSpPr>
          <p:cNvPr id="200" name="Google Shape;200;p26"/>
          <p:cNvSpPr txBox="1"/>
          <p:nvPr/>
        </p:nvSpPr>
        <p:spPr>
          <a:xfrm>
            <a:off x="1572528" y="2137796"/>
            <a:ext cx="8703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it" sz="800">
                <a:solidFill>
                  <a:schemeClr val="dk2"/>
                </a:solidFill>
              </a:rPr>
              <a:t>Downsampling</a:t>
            </a:r>
            <a:endParaRPr i="1" sz="800">
              <a:solidFill>
                <a:schemeClr val="dk2"/>
              </a:solidFill>
            </a:endParaRPr>
          </a:p>
        </p:txBody>
      </p:sp>
      <p:sp>
        <p:nvSpPr>
          <p:cNvPr id="201" name="Google Shape;201;p26"/>
          <p:cNvSpPr txBox="1"/>
          <p:nvPr/>
        </p:nvSpPr>
        <p:spPr>
          <a:xfrm>
            <a:off x="3200170" y="2137796"/>
            <a:ext cx="8703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it" sz="800">
                <a:solidFill>
                  <a:schemeClr val="dk2"/>
                </a:solidFill>
              </a:rPr>
              <a:t>Downsampling</a:t>
            </a:r>
            <a:endParaRPr i="1" sz="800">
              <a:solidFill>
                <a:schemeClr val="dk2"/>
              </a:solidFill>
            </a:endParaRPr>
          </a:p>
        </p:txBody>
      </p:sp>
      <p:sp>
        <p:nvSpPr>
          <p:cNvPr id="202" name="Google Shape;202;p26"/>
          <p:cNvSpPr txBox="1"/>
          <p:nvPr/>
        </p:nvSpPr>
        <p:spPr>
          <a:xfrm>
            <a:off x="4816854" y="2137796"/>
            <a:ext cx="8703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it" sz="800">
                <a:solidFill>
                  <a:schemeClr val="dk2"/>
                </a:solidFill>
              </a:rPr>
              <a:t>Upsampling</a:t>
            </a:r>
            <a:endParaRPr i="1" sz="800">
              <a:solidFill>
                <a:schemeClr val="dk2"/>
              </a:solidFill>
            </a:endParaRPr>
          </a:p>
        </p:txBody>
      </p:sp>
      <p:sp>
        <p:nvSpPr>
          <p:cNvPr id="203" name="Google Shape;203;p26"/>
          <p:cNvSpPr txBox="1"/>
          <p:nvPr/>
        </p:nvSpPr>
        <p:spPr>
          <a:xfrm>
            <a:off x="785748" y="4494430"/>
            <a:ext cx="815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it" sz="1200"/>
              <a:t>128x128 </a:t>
            </a:r>
            <a:endParaRPr i="1" sz="1200"/>
          </a:p>
        </p:txBody>
      </p:sp>
      <p:sp>
        <p:nvSpPr>
          <p:cNvPr id="204" name="Google Shape;204;p26"/>
          <p:cNvSpPr txBox="1"/>
          <p:nvPr/>
        </p:nvSpPr>
        <p:spPr>
          <a:xfrm>
            <a:off x="2488060" y="4494430"/>
            <a:ext cx="671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it" sz="1200"/>
              <a:t>16x16</a:t>
            </a:r>
            <a:endParaRPr i="1" sz="1200"/>
          </a:p>
        </p:txBody>
      </p:sp>
      <p:sp>
        <p:nvSpPr>
          <p:cNvPr id="205" name="Google Shape;205;p26"/>
          <p:cNvSpPr txBox="1"/>
          <p:nvPr/>
        </p:nvSpPr>
        <p:spPr>
          <a:xfrm>
            <a:off x="4166702" y="4494430"/>
            <a:ext cx="506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it" sz="1200"/>
              <a:t>8x8</a:t>
            </a:r>
            <a:endParaRPr i="1" sz="1200"/>
          </a:p>
        </p:txBody>
      </p:sp>
      <p:sp>
        <p:nvSpPr>
          <p:cNvPr id="206" name="Google Shape;206;p26"/>
          <p:cNvSpPr txBox="1"/>
          <p:nvPr/>
        </p:nvSpPr>
        <p:spPr>
          <a:xfrm>
            <a:off x="5803013" y="4494430"/>
            <a:ext cx="84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it" sz="1200"/>
              <a:t>16x16</a:t>
            </a:r>
            <a:endParaRPr i="1" sz="1200"/>
          </a:p>
        </p:txBody>
      </p:sp>
      <p:sp>
        <p:nvSpPr>
          <p:cNvPr id="207" name="Google Shape;207;p26"/>
          <p:cNvSpPr txBox="1"/>
          <p:nvPr/>
        </p:nvSpPr>
        <p:spPr>
          <a:xfrm>
            <a:off x="7564717" y="4485145"/>
            <a:ext cx="675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it" sz="1200"/>
              <a:t>16x16</a:t>
            </a:r>
            <a:endParaRPr i="1" sz="1200"/>
          </a:p>
        </p:txBody>
      </p:sp>
      <p:sp>
        <p:nvSpPr>
          <p:cNvPr id="208" name="Google Shape;208;p26"/>
          <p:cNvSpPr/>
          <p:nvPr/>
        </p:nvSpPr>
        <p:spPr>
          <a:xfrm>
            <a:off x="6774188" y="4550394"/>
            <a:ext cx="276000" cy="2202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6"/>
          <p:cNvSpPr/>
          <p:nvPr/>
        </p:nvSpPr>
        <p:spPr>
          <a:xfrm>
            <a:off x="6845781" y="4641419"/>
            <a:ext cx="133200" cy="38100"/>
          </a:xfrm>
          <a:prstGeom prst="rect">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0" name="Google Shape;210;p26"/>
          <p:cNvCxnSpPr>
            <a:stCxn id="208" idx="4"/>
            <a:endCxn id="204" idx="2"/>
          </p:cNvCxnSpPr>
          <p:nvPr/>
        </p:nvCxnSpPr>
        <p:spPr>
          <a:xfrm rot="5400000">
            <a:off x="4821338" y="2772744"/>
            <a:ext cx="93000" cy="4088700"/>
          </a:xfrm>
          <a:prstGeom prst="bentConnector3">
            <a:avLst>
              <a:gd fmla="val 356195" name="adj1"/>
            </a:avLst>
          </a:prstGeom>
          <a:noFill/>
          <a:ln cap="flat" cmpd="sng" w="9525">
            <a:solidFill>
              <a:schemeClr val="dk1"/>
            </a:solidFill>
            <a:prstDash val="solid"/>
            <a:round/>
            <a:headEnd len="med" w="med" type="none"/>
            <a:tailEnd len="med" w="med" type="none"/>
          </a:ln>
        </p:spPr>
      </p:cxnSp>
      <p:cxnSp>
        <p:nvCxnSpPr>
          <p:cNvPr id="211" name="Google Shape;211;p26"/>
          <p:cNvCxnSpPr>
            <a:stCxn id="208" idx="2"/>
          </p:cNvCxnSpPr>
          <p:nvPr/>
        </p:nvCxnSpPr>
        <p:spPr>
          <a:xfrm rot="10800000">
            <a:off x="6373688" y="4660494"/>
            <a:ext cx="400500" cy="0"/>
          </a:xfrm>
          <a:prstGeom prst="straightConnector1">
            <a:avLst/>
          </a:prstGeom>
          <a:noFill/>
          <a:ln cap="flat" cmpd="sng" w="9525">
            <a:solidFill>
              <a:schemeClr val="dk1"/>
            </a:solidFill>
            <a:prstDash val="solid"/>
            <a:round/>
            <a:headEnd len="med" w="med" type="none"/>
            <a:tailEnd len="med" w="med" type="none"/>
          </a:ln>
        </p:spPr>
      </p:cxnSp>
      <p:cxnSp>
        <p:nvCxnSpPr>
          <p:cNvPr id="212" name="Google Shape;212;p26"/>
          <p:cNvCxnSpPr>
            <a:stCxn id="203" idx="3"/>
            <a:endCxn id="204" idx="1"/>
          </p:cNvCxnSpPr>
          <p:nvPr/>
        </p:nvCxnSpPr>
        <p:spPr>
          <a:xfrm>
            <a:off x="1601148" y="4679080"/>
            <a:ext cx="886800" cy="0"/>
          </a:xfrm>
          <a:prstGeom prst="straightConnector1">
            <a:avLst/>
          </a:prstGeom>
          <a:noFill/>
          <a:ln cap="flat" cmpd="sng" w="9525">
            <a:solidFill>
              <a:schemeClr val="dk1"/>
            </a:solidFill>
            <a:prstDash val="dash"/>
            <a:round/>
            <a:headEnd len="med" w="med" type="none"/>
            <a:tailEnd len="med" w="med" type="none"/>
          </a:ln>
        </p:spPr>
      </p:cxnSp>
      <p:cxnSp>
        <p:nvCxnSpPr>
          <p:cNvPr id="213" name="Google Shape;213;p26"/>
          <p:cNvCxnSpPr>
            <a:stCxn id="204" idx="3"/>
            <a:endCxn id="205" idx="1"/>
          </p:cNvCxnSpPr>
          <p:nvPr/>
        </p:nvCxnSpPr>
        <p:spPr>
          <a:xfrm>
            <a:off x="3159160" y="4679080"/>
            <a:ext cx="1007400" cy="0"/>
          </a:xfrm>
          <a:prstGeom prst="straightConnector1">
            <a:avLst/>
          </a:prstGeom>
          <a:noFill/>
          <a:ln cap="flat" cmpd="sng" w="9525">
            <a:solidFill>
              <a:schemeClr val="dk1"/>
            </a:solidFill>
            <a:prstDash val="dash"/>
            <a:round/>
            <a:headEnd len="med" w="med" type="none"/>
            <a:tailEnd len="med" w="med" type="none"/>
          </a:ln>
        </p:spPr>
      </p:cxnSp>
      <p:cxnSp>
        <p:nvCxnSpPr>
          <p:cNvPr id="214" name="Google Shape;214;p26"/>
          <p:cNvCxnSpPr>
            <a:stCxn id="205" idx="3"/>
            <a:endCxn id="206" idx="1"/>
          </p:cNvCxnSpPr>
          <p:nvPr/>
        </p:nvCxnSpPr>
        <p:spPr>
          <a:xfrm>
            <a:off x="4673402" y="4679080"/>
            <a:ext cx="1129500" cy="0"/>
          </a:xfrm>
          <a:prstGeom prst="straightConnector1">
            <a:avLst/>
          </a:prstGeom>
          <a:noFill/>
          <a:ln cap="flat" cmpd="sng" w="9525">
            <a:solidFill>
              <a:schemeClr val="dk1"/>
            </a:solidFill>
            <a:prstDash val="dash"/>
            <a:round/>
            <a:headEnd len="med" w="med" type="none"/>
            <a:tailEnd len="med" w="med" type="none"/>
          </a:ln>
        </p:spPr>
      </p:cxnSp>
      <p:cxnSp>
        <p:nvCxnSpPr>
          <p:cNvPr id="215" name="Google Shape;215;p26"/>
          <p:cNvCxnSpPr>
            <a:stCxn id="208" idx="6"/>
            <a:endCxn id="207" idx="1"/>
          </p:cNvCxnSpPr>
          <p:nvPr/>
        </p:nvCxnSpPr>
        <p:spPr>
          <a:xfrm>
            <a:off x="7050188" y="4660494"/>
            <a:ext cx="514500" cy="9300"/>
          </a:xfrm>
          <a:prstGeom prst="straightConnector1">
            <a:avLst/>
          </a:prstGeom>
          <a:noFill/>
          <a:ln cap="flat" cmpd="sng" w="9525">
            <a:solidFill>
              <a:schemeClr val="dk1"/>
            </a:solidFill>
            <a:prstDash val="dash"/>
            <a:round/>
            <a:headEnd len="med" w="med" type="none"/>
            <a:tailEnd len="med" w="med" type="none"/>
          </a:ln>
        </p:spPr>
      </p:cxnSp>
      <p:sp>
        <p:nvSpPr>
          <p:cNvPr id="216" name="Google Shape;216;p26"/>
          <p:cNvSpPr txBox="1"/>
          <p:nvPr/>
        </p:nvSpPr>
        <p:spPr>
          <a:xfrm>
            <a:off x="1611886" y="4438759"/>
            <a:ext cx="8655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it" sz="800">
                <a:solidFill>
                  <a:schemeClr val="dk2"/>
                </a:solidFill>
              </a:rPr>
              <a:t>Downsampling</a:t>
            </a:r>
            <a:endParaRPr i="1" sz="800">
              <a:solidFill>
                <a:schemeClr val="dk2"/>
              </a:solidFill>
            </a:endParaRPr>
          </a:p>
        </p:txBody>
      </p:sp>
      <p:sp>
        <p:nvSpPr>
          <p:cNvPr id="217" name="Google Shape;217;p26"/>
          <p:cNvSpPr txBox="1"/>
          <p:nvPr/>
        </p:nvSpPr>
        <p:spPr>
          <a:xfrm>
            <a:off x="3230168" y="4438759"/>
            <a:ext cx="8655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it" sz="800">
                <a:solidFill>
                  <a:schemeClr val="dk2"/>
                </a:solidFill>
              </a:rPr>
              <a:t>Downsampling</a:t>
            </a:r>
            <a:endParaRPr i="1" sz="800">
              <a:solidFill>
                <a:schemeClr val="dk2"/>
              </a:solidFill>
            </a:endParaRPr>
          </a:p>
        </p:txBody>
      </p:sp>
      <p:sp>
        <p:nvSpPr>
          <p:cNvPr id="218" name="Google Shape;218;p26"/>
          <p:cNvSpPr txBox="1"/>
          <p:nvPr/>
        </p:nvSpPr>
        <p:spPr>
          <a:xfrm>
            <a:off x="4837557" y="4438759"/>
            <a:ext cx="8655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it" sz="800">
                <a:solidFill>
                  <a:schemeClr val="dk2"/>
                </a:solidFill>
              </a:rPr>
              <a:t>Upsampling</a:t>
            </a:r>
            <a:endParaRPr i="1" sz="800">
              <a:solidFill>
                <a:schemeClr val="dk2"/>
              </a:solidFill>
            </a:endParaRPr>
          </a:p>
        </p:txBody>
      </p:sp>
      <p:pic>
        <p:nvPicPr>
          <p:cNvPr id="219" name="Google Shape;219;p26"/>
          <p:cNvPicPr preferRelativeResize="0"/>
          <p:nvPr/>
        </p:nvPicPr>
        <p:blipFill>
          <a:blip r:embed="rId3">
            <a:alphaModFix/>
          </a:blip>
          <a:stretch>
            <a:fillRect/>
          </a:stretch>
        </p:blipFill>
        <p:spPr>
          <a:xfrm>
            <a:off x="644851" y="1148270"/>
            <a:ext cx="1013479" cy="991521"/>
          </a:xfrm>
          <a:prstGeom prst="rect">
            <a:avLst/>
          </a:prstGeom>
          <a:noFill/>
          <a:ln>
            <a:noFill/>
          </a:ln>
        </p:spPr>
      </p:pic>
      <p:pic>
        <p:nvPicPr>
          <p:cNvPr id="220" name="Google Shape;220;p26"/>
          <p:cNvPicPr preferRelativeResize="0"/>
          <p:nvPr/>
        </p:nvPicPr>
        <p:blipFill>
          <a:blip r:embed="rId4">
            <a:alphaModFix/>
          </a:blip>
          <a:stretch>
            <a:fillRect/>
          </a:stretch>
        </p:blipFill>
        <p:spPr>
          <a:xfrm>
            <a:off x="2286500" y="1155443"/>
            <a:ext cx="1013479" cy="982361"/>
          </a:xfrm>
          <a:prstGeom prst="rect">
            <a:avLst/>
          </a:prstGeom>
          <a:noFill/>
          <a:ln>
            <a:noFill/>
          </a:ln>
        </p:spPr>
      </p:pic>
      <p:pic>
        <p:nvPicPr>
          <p:cNvPr id="221" name="Google Shape;221;p26"/>
          <p:cNvPicPr preferRelativeResize="0"/>
          <p:nvPr/>
        </p:nvPicPr>
        <p:blipFill>
          <a:blip r:embed="rId5">
            <a:alphaModFix/>
          </a:blip>
          <a:stretch>
            <a:fillRect/>
          </a:stretch>
        </p:blipFill>
        <p:spPr>
          <a:xfrm>
            <a:off x="3868456" y="1143701"/>
            <a:ext cx="1013479" cy="1000660"/>
          </a:xfrm>
          <a:prstGeom prst="rect">
            <a:avLst/>
          </a:prstGeom>
          <a:noFill/>
          <a:ln>
            <a:noFill/>
          </a:ln>
        </p:spPr>
      </p:pic>
      <p:pic>
        <p:nvPicPr>
          <p:cNvPr id="222" name="Google Shape;222;p26"/>
          <p:cNvPicPr preferRelativeResize="0"/>
          <p:nvPr/>
        </p:nvPicPr>
        <p:blipFill>
          <a:blip r:embed="rId6">
            <a:alphaModFix/>
          </a:blip>
          <a:stretch>
            <a:fillRect/>
          </a:stretch>
        </p:blipFill>
        <p:spPr>
          <a:xfrm>
            <a:off x="5612112" y="1144283"/>
            <a:ext cx="1007641" cy="999494"/>
          </a:xfrm>
          <a:prstGeom prst="rect">
            <a:avLst/>
          </a:prstGeom>
          <a:noFill/>
          <a:ln>
            <a:noFill/>
          </a:ln>
        </p:spPr>
      </p:pic>
      <p:pic>
        <p:nvPicPr>
          <p:cNvPr id="223" name="Google Shape;223;p26"/>
          <p:cNvPicPr preferRelativeResize="0"/>
          <p:nvPr/>
        </p:nvPicPr>
        <p:blipFill>
          <a:blip r:embed="rId7">
            <a:alphaModFix/>
          </a:blip>
          <a:stretch>
            <a:fillRect/>
          </a:stretch>
        </p:blipFill>
        <p:spPr>
          <a:xfrm>
            <a:off x="7323805" y="1143713"/>
            <a:ext cx="1057403" cy="1048851"/>
          </a:xfrm>
          <a:prstGeom prst="rect">
            <a:avLst/>
          </a:prstGeom>
          <a:noFill/>
          <a:ln>
            <a:noFill/>
          </a:ln>
        </p:spPr>
      </p:pic>
      <p:pic>
        <p:nvPicPr>
          <p:cNvPr id="224" name="Google Shape;224;p26"/>
          <p:cNvPicPr preferRelativeResize="0"/>
          <p:nvPr/>
        </p:nvPicPr>
        <p:blipFill>
          <a:blip r:embed="rId8">
            <a:alphaModFix/>
          </a:blip>
          <a:stretch>
            <a:fillRect/>
          </a:stretch>
        </p:blipFill>
        <p:spPr>
          <a:xfrm>
            <a:off x="600238" y="3306588"/>
            <a:ext cx="1129655" cy="1105180"/>
          </a:xfrm>
          <a:prstGeom prst="rect">
            <a:avLst/>
          </a:prstGeom>
          <a:noFill/>
          <a:ln>
            <a:noFill/>
          </a:ln>
        </p:spPr>
      </p:pic>
      <p:pic>
        <p:nvPicPr>
          <p:cNvPr id="225" name="Google Shape;225;p26"/>
          <p:cNvPicPr preferRelativeResize="0"/>
          <p:nvPr/>
        </p:nvPicPr>
        <p:blipFill>
          <a:blip r:embed="rId9">
            <a:alphaModFix/>
          </a:blip>
          <a:stretch>
            <a:fillRect/>
          </a:stretch>
        </p:blipFill>
        <p:spPr>
          <a:xfrm>
            <a:off x="2170274" y="3307017"/>
            <a:ext cx="1156802" cy="1131739"/>
          </a:xfrm>
          <a:prstGeom prst="rect">
            <a:avLst/>
          </a:prstGeom>
          <a:noFill/>
          <a:ln>
            <a:noFill/>
          </a:ln>
        </p:spPr>
      </p:pic>
      <p:pic>
        <p:nvPicPr>
          <p:cNvPr id="226" name="Google Shape;226;p26"/>
          <p:cNvPicPr preferRelativeResize="0"/>
          <p:nvPr/>
        </p:nvPicPr>
        <p:blipFill>
          <a:blip r:embed="rId10">
            <a:alphaModFix/>
          </a:blip>
          <a:stretch>
            <a:fillRect/>
          </a:stretch>
        </p:blipFill>
        <p:spPr>
          <a:xfrm>
            <a:off x="3796744" y="3310491"/>
            <a:ext cx="1156803" cy="1136951"/>
          </a:xfrm>
          <a:prstGeom prst="rect">
            <a:avLst/>
          </a:prstGeom>
          <a:noFill/>
          <a:ln>
            <a:noFill/>
          </a:ln>
        </p:spPr>
      </p:pic>
      <p:pic>
        <p:nvPicPr>
          <p:cNvPr id="227" name="Google Shape;227;p26"/>
          <p:cNvPicPr preferRelativeResize="0"/>
          <p:nvPr/>
        </p:nvPicPr>
        <p:blipFill>
          <a:blip r:embed="rId11">
            <a:alphaModFix/>
          </a:blip>
          <a:stretch>
            <a:fillRect/>
          </a:stretch>
        </p:blipFill>
        <p:spPr>
          <a:xfrm>
            <a:off x="5619866" y="3298581"/>
            <a:ext cx="1181022" cy="1160773"/>
          </a:xfrm>
          <a:prstGeom prst="rect">
            <a:avLst/>
          </a:prstGeom>
          <a:noFill/>
          <a:ln>
            <a:noFill/>
          </a:ln>
        </p:spPr>
      </p:pic>
      <p:pic>
        <p:nvPicPr>
          <p:cNvPr id="228" name="Google Shape;228;p26"/>
          <p:cNvPicPr preferRelativeResize="0"/>
          <p:nvPr/>
        </p:nvPicPr>
        <p:blipFill>
          <a:blip r:embed="rId12">
            <a:alphaModFix/>
          </a:blip>
          <a:stretch>
            <a:fillRect/>
          </a:stretch>
        </p:blipFill>
        <p:spPr>
          <a:xfrm>
            <a:off x="7362724" y="3306565"/>
            <a:ext cx="1181030" cy="1144828"/>
          </a:xfrm>
          <a:prstGeom prst="rect">
            <a:avLst/>
          </a:prstGeom>
          <a:noFill/>
          <a:ln>
            <a:noFill/>
          </a:ln>
        </p:spPr>
      </p:pic>
      <p:sp>
        <p:nvSpPr>
          <p:cNvPr id="229" name="Google Shape;229;p26"/>
          <p:cNvSpPr txBox="1"/>
          <p:nvPr/>
        </p:nvSpPr>
        <p:spPr>
          <a:xfrm>
            <a:off x="237500" y="178125"/>
            <a:ext cx="393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lt1"/>
                </a:solidFill>
                <a:latin typeface="Roboto"/>
                <a:ea typeface="Roboto"/>
                <a:cs typeface="Roboto"/>
                <a:sym typeface="Roboto"/>
              </a:rPr>
              <a:t>Model C preprocessing</a:t>
            </a:r>
            <a:endParaRPr>
              <a:solidFill>
                <a:schemeClr val="lt1"/>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7"/>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Results</a:t>
            </a:r>
            <a:endParaRPr/>
          </a:p>
        </p:txBody>
      </p:sp>
      <p:sp>
        <p:nvSpPr>
          <p:cNvPr id="235" name="Google Shape;235;p27"/>
          <p:cNvSpPr txBox="1"/>
          <p:nvPr>
            <p:ph idx="4294967295" type="body"/>
          </p:nvPr>
        </p:nvSpPr>
        <p:spPr>
          <a:xfrm>
            <a:off x="289450" y="1028238"/>
            <a:ext cx="4390500" cy="34164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0"/>
              </a:spcAft>
              <a:buNone/>
            </a:pPr>
            <a:r>
              <a:rPr lang="it">
                <a:solidFill>
                  <a:srgbClr val="000000"/>
                </a:solidFill>
              </a:rPr>
              <a:t>The model obtained good results even with no hyperparameter tuning and it reached an accuracy of 93% on the validation set with some overfitting.</a:t>
            </a:r>
            <a:endParaRPr>
              <a:solidFill>
                <a:srgbClr val="000000"/>
              </a:solidFill>
            </a:endParaRPr>
          </a:p>
          <a:p>
            <a:pPr indent="0" lvl="0" marL="0" rtl="0" algn="l">
              <a:spcBef>
                <a:spcPts val="1200"/>
              </a:spcBef>
              <a:spcAft>
                <a:spcPts val="0"/>
              </a:spcAft>
              <a:buNone/>
            </a:pPr>
            <a:r>
              <a:rPr lang="it">
                <a:solidFill>
                  <a:srgbClr val="000000"/>
                </a:solidFill>
              </a:rPr>
              <a:t>By adding dropout before the final dense layer and weight decaying on the convolutional layer the overfitting reduced but the performances were slightly worse even with more epochs of training</a:t>
            </a:r>
            <a:endParaRPr>
              <a:solidFill>
                <a:srgbClr val="000000"/>
              </a:solidFill>
            </a:endParaRPr>
          </a:p>
          <a:p>
            <a:pPr indent="0" lvl="0" marL="0" rtl="0" algn="l">
              <a:spcBef>
                <a:spcPts val="1200"/>
              </a:spcBef>
              <a:spcAft>
                <a:spcPts val="0"/>
              </a:spcAft>
              <a:buNone/>
            </a:pPr>
            <a:r>
              <a:t/>
            </a:r>
            <a:endParaRPr>
              <a:solidFill>
                <a:srgbClr val="000000"/>
              </a:solidFill>
            </a:endParaRPr>
          </a:p>
          <a:p>
            <a:pPr indent="0" lvl="0" marL="0" rtl="0" algn="l">
              <a:spcBef>
                <a:spcPts val="1200"/>
              </a:spcBef>
              <a:spcAft>
                <a:spcPts val="1200"/>
              </a:spcAft>
              <a:buNone/>
            </a:pPr>
            <a:r>
              <a:rPr lang="it">
                <a:solidFill>
                  <a:srgbClr val="000000"/>
                </a:solidFill>
              </a:rPr>
              <a:t>The best results were obtained using batch normalization after every convolutional layer and it increased the results to 95% of overall accuracy.</a:t>
            </a:r>
            <a:endParaRPr>
              <a:solidFill>
                <a:srgbClr val="000000"/>
              </a:solidFill>
            </a:endParaRPr>
          </a:p>
        </p:txBody>
      </p:sp>
      <p:pic>
        <p:nvPicPr>
          <p:cNvPr id="236" name="Google Shape;236;p27"/>
          <p:cNvPicPr preferRelativeResize="0"/>
          <p:nvPr/>
        </p:nvPicPr>
        <p:blipFill>
          <a:blip r:embed="rId3">
            <a:alphaModFix/>
          </a:blip>
          <a:stretch>
            <a:fillRect/>
          </a:stretch>
        </p:blipFill>
        <p:spPr>
          <a:xfrm>
            <a:off x="5706300" y="2711563"/>
            <a:ext cx="2958925" cy="2098425"/>
          </a:xfrm>
          <a:prstGeom prst="rect">
            <a:avLst/>
          </a:prstGeom>
          <a:noFill/>
          <a:ln>
            <a:noFill/>
          </a:ln>
        </p:spPr>
      </p:pic>
      <p:sp>
        <p:nvSpPr>
          <p:cNvPr id="237" name="Google Shape;237;p27"/>
          <p:cNvSpPr txBox="1"/>
          <p:nvPr/>
        </p:nvSpPr>
        <p:spPr>
          <a:xfrm>
            <a:off x="5654450" y="4750475"/>
            <a:ext cx="31407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it" sz="900"/>
              <a:t>loss plot after dropout and batch normalization.</a:t>
            </a:r>
            <a:endParaRPr i="1" sz="900"/>
          </a:p>
        </p:txBody>
      </p:sp>
      <p:sp>
        <p:nvSpPr>
          <p:cNvPr id="238" name="Google Shape;238;p27"/>
          <p:cNvSpPr txBox="1"/>
          <p:nvPr/>
        </p:nvSpPr>
        <p:spPr>
          <a:xfrm>
            <a:off x="5654450" y="2230425"/>
            <a:ext cx="31407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it" sz="900"/>
              <a:t>Loss plot of the original model showing some  overfitting.</a:t>
            </a:r>
            <a:endParaRPr i="1" sz="900"/>
          </a:p>
        </p:txBody>
      </p:sp>
      <p:pic>
        <p:nvPicPr>
          <p:cNvPr id="239" name="Google Shape;239;p27"/>
          <p:cNvPicPr preferRelativeResize="0"/>
          <p:nvPr/>
        </p:nvPicPr>
        <p:blipFill>
          <a:blip r:embed="rId4">
            <a:alphaModFix/>
          </a:blip>
          <a:stretch>
            <a:fillRect/>
          </a:stretch>
        </p:blipFill>
        <p:spPr>
          <a:xfrm>
            <a:off x="6016350" y="399324"/>
            <a:ext cx="2617200" cy="18793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8"/>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Results</a:t>
            </a:r>
            <a:endParaRPr/>
          </a:p>
        </p:txBody>
      </p:sp>
      <p:sp>
        <p:nvSpPr>
          <p:cNvPr id="245" name="Google Shape;245;p28"/>
          <p:cNvSpPr txBox="1"/>
          <p:nvPr>
            <p:ph idx="4294967295" type="body"/>
          </p:nvPr>
        </p:nvSpPr>
        <p:spPr>
          <a:xfrm>
            <a:off x="304275" y="849825"/>
            <a:ext cx="8311500" cy="7905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1200"/>
              </a:spcAft>
              <a:buNone/>
            </a:pPr>
            <a:r>
              <a:rPr lang="it">
                <a:solidFill>
                  <a:srgbClr val="000000"/>
                </a:solidFill>
              </a:rPr>
              <a:t>The evaluation on the test set showed good results on the first three GANs but some problems on the classification of the images belonging to the SNGAN class.</a:t>
            </a:r>
            <a:endParaRPr>
              <a:solidFill>
                <a:srgbClr val="000000"/>
              </a:solidFill>
            </a:endParaRPr>
          </a:p>
        </p:txBody>
      </p:sp>
      <p:graphicFrame>
        <p:nvGraphicFramePr>
          <p:cNvPr id="246" name="Google Shape;246;p28"/>
          <p:cNvGraphicFramePr/>
          <p:nvPr/>
        </p:nvGraphicFramePr>
        <p:xfrm>
          <a:off x="371650" y="1757570"/>
          <a:ext cx="3000000" cy="3000000"/>
        </p:xfrm>
        <a:graphic>
          <a:graphicData uri="http://schemas.openxmlformats.org/drawingml/2006/table">
            <a:tbl>
              <a:tblPr>
                <a:noFill/>
                <a:tableStyleId>{94E6B35B-3896-4AFB-B645-AC26AD799E87}</a:tableStyleId>
              </a:tblPr>
              <a:tblGrid>
                <a:gridCol w="1250275"/>
                <a:gridCol w="1250275"/>
                <a:gridCol w="1250275"/>
                <a:gridCol w="1250275"/>
              </a:tblGrid>
              <a:tr h="505875">
                <a:tc>
                  <a:txBody>
                    <a:bodyPr/>
                    <a:lstStyle/>
                    <a:p>
                      <a:pPr indent="0" lvl="0" marL="0" rtl="0" algn="ctr">
                        <a:spcBef>
                          <a:spcPts val="0"/>
                        </a:spcBef>
                        <a:spcAft>
                          <a:spcPts val="0"/>
                        </a:spcAft>
                        <a:buNone/>
                      </a:pPr>
                      <a:r>
                        <a:rPr lang="it"/>
                        <a:t>Accuracy</a:t>
                      </a:r>
                      <a:endParaRPr/>
                    </a:p>
                  </a:txBody>
                  <a:tcPr marT="91425" marB="91425" marR="91425" marL="91425"/>
                </a:tc>
                <a:tc>
                  <a:txBody>
                    <a:bodyPr/>
                    <a:lstStyle/>
                    <a:p>
                      <a:pPr indent="0" lvl="0" marL="0" rtl="0" algn="ctr">
                        <a:spcBef>
                          <a:spcPts val="0"/>
                        </a:spcBef>
                        <a:spcAft>
                          <a:spcPts val="0"/>
                        </a:spcAft>
                        <a:buNone/>
                      </a:pPr>
                      <a:r>
                        <a:rPr lang="it"/>
                        <a:t> Macro Precision</a:t>
                      </a:r>
                      <a:endParaRPr/>
                    </a:p>
                  </a:txBody>
                  <a:tcPr marT="91425" marB="91425" marR="91425" marL="91425"/>
                </a:tc>
                <a:tc>
                  <a:txBody>
                    <a:bodyPr/>
                    <a:lstStyle/>
                    <a:p>
                      <a:pPr indent="0" lvl="0" marL="0" rtl="0" algn="ctr">
                        <a:spcBef>
                          <a:spcPts val="0"/>
                        </a:spcBef>
                        <a:spcAft>
                          <a:spcPts val="0"/>
                        </a:spcAft>
                        <a:buNone/>
                      </a:pPr>
                      <a:r>
                        <a:rPr lang="it"/>
                        <a:t>Macro </a:t>
                      </a:r>
                      <a:endParaRPr/>
                    </a:p>
                    <a:p>
                      <a:pPr indent="0" lvl="0" marL="0" rtl="0" algn="ctr">
                        <a:spcBef>
                          <a:spcPts val="0"/>
                        </a:spcBef>
                        <a:spcAft>
                          <a:spcPts val="0"/>
                        </a:spcAft>
                        <a:buNone/>
                      </a:pPr>
                      <a:r>
                        <a:rPr lang="it"/>
                        <a:t>recall </a:t>
                      </a:r>
                      <a:endParaRPr/>
                    </a:p>
                  </a:txBody>
                  <a:tcPr marT="91425" marB="91425" marR="91425" marL="91425"/>
                </a:tc>
                <a:tc>
                  <a:txBody>
                    <a:bodyPr/>
                    <a:lstStyle/>
                    <a:p>
                      <a:pPr indent="0" lvl="0" marL="0" rtl="0" algn="ctr">
                        <a:spcBef>
                          <a:spcPts val="0"/>
                        </a:spcBef>
                        <a:spcAft>
                          <a:spcPts val="0"/>
                        </a:spcAft>
                        <a:buNone/>
                      </a:pPr>
                      <a:r>
                        <a:rPr lang="it"/>
                        <a:t>Macro </a:t>
                      </a:r>
                      <a:endParaRPr/>
                    </a:p>
                    <a:p>
                      <a:pPr indent="0" lvl="0" marL="0" rtl="0" algn="ctr">
                        <a:spcBef>
                          <a:spcPts val="0"/>
                        </a:spcBef>
                        <a:spcAft>
                          <a:spcPts val="0"/>
                        </a:spcAft>
                        <a:buNone/>
                      </a:pPr>
                      <a:r>
                        <a:rPr lang="it"/>
                        <a:t>F1</a:t>
                      </a:r>
                      <a:endParaRPr/>
                    </a:p>
                  </a:txBody>
                  <a:tcPr marT="91425" marB="91425" marR="91425" marL="91425"/>
                </a:tc>
              </a:tr>
              <a:tr h="505875">
                <a:tc>
                  <a:txBody>
                    <a:bodyPr/>
                    <a:lstStyle/>
                    <a:p>
                      <a:pPr indent="0" lvl="0" marL="0" rtl="0" algn="l">
                        <a:spcBef>
                          <a:spcPts val="0"/>
                        </a:spcBef>
                        <a:spcAft>
                          <a:spcPts val="0"/>
                        </a:spcAft>
                        <a:buNone/>
                      </a:pPr>
                      <a:r>
                        <a:rPr lang="it"/>
                        <a:t>95</a:t>
                      </a:r>
                      <a:endParaRPr/>
                    </a:p>
                  </a:txBody>
                  <a:tcPr marT="91425" marB="91425" marR="91425" marL="91425"/>
                </a:tc>
                <a:tc>
                  <a:txBody>
                    <a:bodyPr/>
                    <a:lstStyle/>
                    <a:p>
                      <a:pPr indent="0" lvl="0" marL="0" rtl="0" algn="l">
                        <a:spcBef>
                          <a:spcPts val="0"/>
                        </a:spcBef>
                        <a:spcAft>
                          <a:spcPts val="0"/>
                        </a:spcAft>
                        <a:buNone/>
                      </a:pPr>
                      <a:r>
                        <a:rPr lang="it"/>
                        <a:t>95.2</a:t>
                      </a:r>
                      <a:endParaRPr/>
                    </a:p>
                  </a:txBody>
                  <a:tcPr marT="91425" marB="91425" marR="91425" marL="91425"/>
                </a:tc>
                <a:tc>
                  <a:txBody>
                    <a:bodyPr/>
                    <a:lstStyle/>
                    <a:p>
                      <a:pPr indent="0" lvl="0" marL="0" rtl="0" algn="l">
                        <a:spcBef>
                          <a:spcPts val="0"/>
                        </a:spcBef>
                        <a:spcAft>
                          <a:spcPts val="0"/>
                        </a:spcAft>
                        <a:buNone/>
                      </a:pPr>
                      <a:r>
                        <a:rPr lang="it"/>
                        <a:t>95</a:t>
                      </a:r>
                      <a:endParaRPr/>
                    </a:p>
                  </a:txBody>
                  <a:tcPr marT="91425" marB="91425" marR="91425" marL="91425"/>
                </a:tc>
                <a:tc>
                  <a:txBody>
                    <a:bodyPr/>
                    <a:lstStyle/>
                    <a:p>
                      <a:pPr indent="0" lvl="0" marL="0" rtl="0" algn="l">
                        <a:spcBef>
                          <a:spcPts val="0"/>
                        </a:spcBef>
                        <a:spcAft>
                          <a:spcPts val="0"/>
                        </a:spcAft>
                        <a:buNone/>
                      </a:pPr>
                      <a:r>
                        <a:rPr lang="it"/>
                        <a:t>94.8</a:t>
                      </a:r>
                      <a:endParaRPr/>
                    </a:p>
                  </a:txBody>
                  <a:tcPr marT="91425" marB="91425" marR="91425" marL="91425"/>
                </a:tc>
              </a:tr>
            </a:tbl>
          </a:graphicData>
        </a:graphic>
      </p:graphicFrame>
      <p:graphicFrame>
        <p:nvGraphicFramePr>
          <p:cNvPr id="247" name="Google Shape;247;p28"/>
          <p:cNvGraphicFramePr/>
          <p:nvPr/>
        </p:nvGraphicFramePr>
        <p:xfrm>
          <a:off x="371650" y="3274570"/>
          <a:ext cx="3000000" cy="3000000"/>
        </p:xfrm>
        <a:graphic>
          <a:graphicData uri="http://schemas.openxmlformats.org/drawingml/2006/table">
            <a:tbl>
              <a:tblPr>
                <a:noFill/>
                <a:tableStyleId>{94E6B35B-3896-4AFB-B645-AC26AD799E87}</a:tableStyleId>
              </a:tblPr>
              <a:tblGrid>
                <a:gridCol w="1250275"/>
                <a:gridCol w="1250275"/>
                <a:gridCol w="1250275"/>
                <a:gridCol w="1250275"/>
              </a:tblGrid>
              <a:tr h="526025">
                <a:tc>
                  <a:txBody>
                    <a:bodyPr/>
                    <a:lstStyle/>
                    <a:p>
                      <a:pPr indent="0" lvl="0" marL="0" rtl="0" algn="l">
                        <a:spcBef>
                          <a:spcPts val="0"/>
                        </a:spcBef>
                        <a:spcAft>
                          <a:spcPts val="0"/>
                        </a:spcAft>
                        <a:buNone/>
                      </a:pPr>
                      <a:r>
                        <a:rPr lang="it"/>
                        <a:t>Cramer</a:t>
                      </a:r>
                      <a:endParaRPr/>
                    </a:p>
                  </a:txBody>
                  <a:tcPr marT="91425" marB="91425" marR="91425" marL="91425"/>
                </a:tc>
                <a:tc>
                  <a:txBody>
                    <a:bodyPr/>
                    <a:lstStyle/>
                    <a:p>
                      <a:pPr indent="0" lvl="0" marL="0" rtl="0" algn="l">
                        <a:spcBef>
                          <a:spcPts val="0"/>
                        </a:spcBef>
                        <a:spcAft>
                          <a:spcPts val="0"/>
                        </a:spcAft>
                        <a:buNone/>
                      </a:pPr>
                      <a:r>
                        <a:rPr lang="it"/>
                        <a:t>MMD</a:t>
                      </a:r>
                      <a:endParaRPr/>
                    </a:p>
                  </a:txBody>
                  <a:tcPr marT="91425" marB="91425" marR="91425" marL="91425"/>
                </a:tc>
                <a:tc>
                  <a:txBody>
                    <a:bodyPr/>
                    <a:lstStyle/>
                    <a:p>
                      <a:pPr indent="0" lvl="0" marL="0" rtl="0" algn="l">
                        <a:spcBef>
                          <a:spcPts val="0"/>
                        </a:spcBef>
                        <a:spcAft>
                          <a:spcPts val="0"/>
                        </a:spcAft>
                        <a:buNone/>
                      </a:pPr>
                      <a:r>
                        <a:rPr lang="it"/>
                        <a:t>PROGAN</a:t>
                      </a:r>
                      <a:endParaRPr/>
                    </a:p>
                  </a:txBody>
                  <a:tcPr marT="91425" marB="91425" marR="91425" marL="91425"/>
                </a:tc>
                <a:tc>
                  <a:txBody>
                    <a:bodyPr/>
                    <a:lstStyle/>
                    <a:p>
                      <a:pPr indent="0" lvl="0" marL="0" rtl="0" algn="l">
                        <a:spcBef>
                          <a:spcPts val="0"/>
                        </a:spcBef>
                        <a:spcAft>
                          <a:spcPts val="0"/>
                        </a:spcAft>
                        <a:buNone/>
                      </a:pPr>
                      <a:r>
                        <a:rPr lang="it"/>
                        <a:t>SN</a:t>
                      </a:r>
                      <a:endParaRPr/>
                    </a:p>
                  </a:txBody>
                  <a:tcPr marT="91425" marB="91425" marR="91425" marL="91425"/>
                </a:tc>
              </a:tr>
              <a:tr h="505875">
                <a:tc>
                  <a:txBody>
                    <a:bodyPr/>
                    <a:lstStyle/>
                    <a:p>
                      <a:pPr indent="0" lvl="0" marL="0" rtl="0" algn="l">
                        <a:spcBef>
                          <a:spcPts val="0"/>
                        </a:spcBef>
                        <a:spcAft>
                          <a:spcPts val="0"/>
                        </a:spcAft>
                        <a:buNone/>
                      </a:pPr>
                      <a:r>
                        <a:rPr lang="it"/>
                        <a:t>96.8</a:t>
                      </a:r>
                      <a:endParaRPr/>
                    </a:p>
                  </a:txBody>
                  <a:tcPr marT="91425" marB="91425" marR="91425" marL="91425"/>
                </a:tc>
                <a:tc>
                  <a:txBody>
                    <a:bodyPr/>
                    <a:lstStyle/>
                    <a:p>
                      <a:pPr indent="0" lvl="0" marL="0" rtl="0" algn="l">
                        <a:spcBef>
                          <a:spcPts val="0"/>
                        </a:spcBef>
                        <a:spcAft>
                          <a:spcPts val="0"/>
                        </a:spcAft>
                        <a:buNone/>
                      </a:pPr>
                      <a:r>
                        <a:rPr lang="it"/>
                        <a:t>96.2</a:t>
                      </a:r>
                      <a:endParaRPr/>
                    </a:p>
                  </a:txBody>
                  <a:tcPr marT="91425" marB="91425" marR="91425" marL="91425"/>
                </a:tc>
                <a:tc>
                  <a:txBody>
                    <a:bodyPr/>
                    <a:lstStyle/>
                    <a:p>
                      <a:pPr indent="0" lvl="0" marL="0" rtl="0" algn="l">
                        <a:spcBef>
                          <a:spcPts val="0"/>
                        </a:spcBef>
                        <a:spcAft>
                          <a:spcPts val="0"/>
                        </a:spcAft>
                        <a:buNone/>
                      </a:pPr>
                      <a:r>
                        <a:rPr lang="it"/>
                        <a:t>96.7</a:t>
                      </a:r>
                      <a:endParaRPr/>
                    </a:p>
                  </a:txBody>
                  <a:tcPr marT="91425" marB="91425" marR="91425" marL="91425"/>
                </a:tc>
                <a:tc>
                  <a:txBody>
                    <a:bodyPr/>
                    <a:lstStyle/>
                    <a:p>
                      <a:pPr indent="0" lvl="0" marL="0" rtl="0" algn="l">
                        <a:spcBef>
                          <a:spcPts val="0"/>
                        </a:spcBef>
                        <a:spcAft>
                          <a:spcPts val="0"/>
                        </a:spcAft>
                        <a:buNone/>
                      </a:pPr>
                      <a:r>
                        <a:rPr lang="it"/>
                        <a:t>89.5</a:t>
                      </a:r>
                      <a:endParaRPr/>
                    </a:p>
                  </a:txBody>
                  <a:tcPr marT="91425" marB="91425" marR="91425" marL="91425"/>
                </a:tc>
              </a:tr>
            </a:tbl>
          </a:graphicData>
        </a:graphic>
      </p:graphicFrame>
      <p:pic>
        <p:nvPicPr>
          <p:cNvPr id="248" name="Google Shape;248;p28"/>
          <p:cNvPicPr preferRelativeResize="0"/>
          <p:nvPr/>
        </p:nvPicPr>
        <p:blipFill>
          <a:blip r:embed="rId3">
            <a:alphaModFix/>
          </a:blip>
          <a:stretch>
            <a:fillRect/>
          </a:stretch>
        </p:blipFill>
        <p:spPr>
          <a:xfrm>
            <a:off x="5708625" y="1757575"/>
            <a:ext cx="3268751" cy="2786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9"/>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Adding the real label</a:t>
            </a:r>
            <a:endParaRPr/>
          </a:p>
        </p:txBody>
      </p:sp>
      <p:sp>
        <p:nvSpPr>
          <p:cNvPr id="254" name="Google Shape;254;p29"/>
          <p:cNvSpPr txBox="1"/>
          <p:nvPr>
            <p:ph idx="4294967295" type="body"/>
          </p:nvPr>
        </p:nvSpPr>
        <p:spPr>
          <a:xfrm>
            <a:off x="356225" y="896650"/>
            <a:ext cx="8520600" cy="6675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1200"/>
              </a:spcAft>
              <a:buNone/>
            </a:pPr>
            <a:r>
              <a:rPr lang="it">
                <a:solidFill>
                  <a:srgbClr val="000000"/>
                </a:solidFill>
              </a:rPr>
              <a:t>We trained the mo</a:t>
            </a:r>
            <a:r>
              <a:rPr lang="it">
                <a:solidFill>
                  <a:srgbClr val="000000"/>
                </a:solidFill>
              </a:rPr>
              <a:t>d</a:t>
            </a:r>
            <a:r>
              <a:rPr lang="it">
                <a:solidFill>
                  <a:srgbClr val="000000"/>
                </a:solidFill>
              </a:rPr>
              <a:t>el also on the dataset that contains the real images and found out that it’s really good in the classification of the real images but it’s really unstable on the other classes, in particular the SNGAN class.</a:t>
            </a:r>
            <a:endParaRPr>
              <a:solidFill>
                <a:srgbClr val="000000"/>
              </a:solidFill>
            </a:endParaRPr>
          </a:p>
        </p:txBody>
      </p:sp>
      <p:pic>
        <p:nvPicPr>
          <p:cNvPr id="255" name="Google Shape;255;p29"/>
          <p:cNvPicPr preferRelativeResize="0"/>
          <p:nvPr/>
        </p:nvPicPr>
        <p:blipFill rotWithShape="1">
          <a:blip r:embed="rId3">
            <a:alphaModFix/>
          </a:blip>
          <a:srcRect b="1689" l="0" r="13919" t="663"/>
          <a:stretch/>
        </p:blipFill>
        <p:spPr>
          <a:xfrm>
            <a:off x="932350" y="1964800"/>
            <a:ext cx="3488349" cy="2577500"/>
          </a:xfrm>
          <a:prstGeom prst="rect">
            <a:avLst/>
          </a:prstGeom>
          <a:noFill/>
          <a:ln>
            <a:noFill/>
          </a:ln>
        </p:spPr>
      </p:pic>
      <p:pic>
        <p:nvPicPr>
          <p:cNvPr id="256" name="Google Shape;256;p29"/>
          <p:cNvPicPr preferRelativeResize="0"/>
          <p:nvPr/>
        </p:nvPicPr>
        <p:blipFill rotWithShape="1">
          <a:blip r:embed="rId4">
            <a:alphaModFix/>
          </a:blip>
          <a:srcRect b="0" l="0" r="0" t="1700"/>
          <a:stretch/>
        </p:blipFill>
        <p:spPr>
          <a:xfrm>
            <a:off x="4420700" y="1994550"/>
            <a:ext cx="4052424" cy="2577500"/>
          </a:xfrm>
          <a:prstGeom prst="rect">
            <a:avLst/>
          </a:prstGeom>
          <a:noFill/>
          <a:ln>
            <a:noFill/>
          </a:ln>
        </p:spPr>
      </p:pic>
      <p:sp>
        <p:nvSpPr>
          <p:cNvPr id="257" name="Google Shape;257;p29"/>
          <p:cNvSpPr txBox="1"/>
          <p:nvPr/>
        </p:nvSpPr>
        <p:spPr>
          <a:xfrm>
            <a:off x="955725" y="4594375"/>
            <a:ext cx="75174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it" sz="1200">
                <a:solidFill>
                  <a:srgbClr val="434343"/>
                </a:solidFill>
              </a:rPr>
              <a:t>The results from the same model and with one epoch of training of difference</a:t>
            </a:r>
            <a:endParaRPr i="1" sz="1200">
              <a:solidFill>
                <a:srgbClr val="434343"/>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it"/>
              <a:t>Model D</a:t>
            </a:r>
            <a:endParaRPr/>
          </a:p>
        </p:txBody>
      </p:sp>
      <p:sp>
        <p:nvSpPr>
          <p:cNvPr id="263" name="Google Shape;263;p30"/>
          <p:cNvSpPr txBox="1"/>
          <p:nvPr>
            <p:ph idx="1" type="body"/>
          </p:nvPr>
        </p:nvSpPr>
        <p:spPr>
          <a:xfrm>
            <a:off x="296875" y="2109925"/>
            <a:ext cx="5070600" cy="1987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it">
                <a:solidFill>
                  <a:srgbClr val="000000"/>
                </a:solidFill>
              </a:rPr>
              <a:t>With this model we test if fingerprints of a GAN can be derived from a patch of the input.</a:t>
            </a:r>
            <a:endParaRPr>
              <a:solidFill>
                <a:srgbClr val="000000"/>
              </a:solidFill>
            </a:endParaRPr>
          </a:p>
          <a:p>
            <a:pPr indent="0" lvl="0" marL="0" rtl="0" algn="l">
              <a:spcBef>
                <a:spcPts val="1200"/>
              </a:spcBef>
              <a:spcAft>
                <a:spcPts val="1200"/>
              </a:spcAft>
              <a:buClr>
                <a:schemeClr val="dk1"/>
              </a:buClr>
              <a:buSzPts val="1100"/>
              <a:buFont typeface="Arial"/>
              <a:buNone/>
            </a:pPr>
            <a:r>
              <a:rPr lang="it">
                <a:solidFill>
                  <a:srgbClr val="000000"/>
                </a:solidFill>
              </a:rPr>
              <a:t>The network is composed of a fully convolutional network and the output is then downsampled into a single value using average pooling.</a:t>
            </a:r>
            <a:endParaRPr>
              <a:solidFill>
                <a:srgbClr val="000000"/>
              </a:solidFill>
            </a:endParaRPr>
          </a:p>
        </p:txBody>
      </p:sp>
      <p:pic>
        <p:nvPicPr>
          <p:cNvPr id="264" name="Google Shape;264;p30"/>
          <p:cNvPicPr preferRelativeResize="0"/>
          <p:nvPr/>
        </p:nvPicPr>
        <p:blipFill>
          <a:blip r:embed="rId3">
            <a:alphaModFix/>
          </a:blip>
          <a:stretch>
            <a:fillRect/>
          </a:stretch>
        </p:blipFill>
        <p:spPr>
          <a:xfrm>
            <a:off x="6063750" y="1114013"/>
            <a:ext cx="2977849" cy="38209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1"/>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Results</a:t>
            </a:r>
            <a:endParaRPr/>
          </a:p>
        </p:txBody>
      </p:sp>
      <p:sp>
        <p:nvSpPr>
          <p:cNvPr id="270" name="Google Shape;270;p31"/>
          <p:cNvSpPr txBox="1"/>
          <p:nvPr>
            <p:ph idx="4294967295" type="body"/>
          </p:nvPr>
        </p:nvSpPr>
        <p:spPr>
          <a:xfrm>
            <a:off x="415575" y="943575"/>
            <a:ext cx="8065500" cy="7635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1200"/>
              </a:spcAft>
              <a:buNone/>
            </a:pPr>
            <a:r>
              <a:rPr lang="it">
                <a:solidFill>
                  <a:srgbClr val="000000"/>
                </a:solidFill>
              </a:rPr>
              <a:t>The results from the evaluation on the model D showed that the model performs really well on the classes on which the model C had more difficulties.</a:t>
            </a:r>
            <a:endParaRPr>
              <a:solidFill>
                <a:srgbClr val="000000"/>
              </a:solidFill>
            </a:endParaRPr>
          </a:p>
        </p:txBody>
      </p:sp>
      <p:pic>
        <p:nvPicPr>
          <p:cNvPr id="271" name="Google Shape;271;p31"/>
          <p:cNvPicPr preferRelativeResize="0"/>
          <p:nvPr/>
        </p:nvPicPr>
        <p:blipFill rotWithShape="1">
          <a:blip r:embed="rId3">
            <a:alphaModFix/>
          </a:blip>
          <a:srcRect b="602" l="-13326" r="14169" t="612"/>
          <a:stretch/>
        </p:blipFill>
        <p:spPr>
          <a:xfrm>
            <a:off x="5165375" y="1965125"/>
            <a:ext cx="3827800" cy="2862775"/>
          </a:xfrm>
          <a:prstGeom prst="rect">
            <a:avLst/>
          </a:prstGeom>
          <a:noFill/>
          <a:ln>
            <a:noFill/>
          </a:ln>
        </p:spPr>
      </p:pic>
      <p:graphicFrame>
        <p:nvGraphicFramePr>
          <p:cNvPr id="272" name="Google Shape;272;p31"/>
          <p:cNvGraphicFramePr/>
          <p:nvPr/>
        </p:nvGraphicFramePr>
        <p:xfrm>
          <a:off x="311700" y="1965120"/>
          <a:ext cx="3000000" cy="3000000"/>
        </p:xfrm>
        <a:graphic>
          <a:graphicData uri="http://schemas.openxmlformats.org/drawingml/2006/table">
            <a:tbl>
              <a:tblPr>
                <a:noFill/>
                <a:tableStyleId>{94E6B35B-3896-4AFB-B645-AC26AD799E87}</a:tableStyleId>
              </a:tblPr>
              <a:tblGrid>
                <a:gridCol w="1163475"/>
                <a:gridCol w="1163475"/>
                <a:gridCol w="1163475"/>
                <a:gridCol w="1163475"/>
              </a:tblGrid>
              <a:tr h="505875">
                <a:tc>
                  <a:txBody>
                    <a:bodyPr/>
                    <a:lstStyle/>
                    <a:p>
                      <a:pPr indent="0" lvl="0" marL="0" rtl="0" algn="l">
                        <a:spcBef>
                          <a:spcPts val="0"/>
                        </a:spcBef>
                        <a:spcAft>
                          <a:spcPts val="0"/>
                        </a:spcAft>
                        <a:buNone/>
                      </a:pPr>
                      <a:r>
                        <a:rPr lang="it"/>
                        <a:t>Accuracy</a:t>
                      </a:r>
                      <a:endParaRPr/>
                    </a:p>
                  </a:txBody>
                  <a:tcPr marT="91425" marB="91425" marR="91425" marL="91425"/>
                </a:tc>
                <a:tc>
                  <a:txBody>
                    <a:bodyPr/>
                    <a:lstStyle/>
                    <a:p>
                      <a:pPr indent="0" lvl="0" marL="0" rtl="0" algn="l">
                        <a:spcBef>
                          <a:spcPts val="0"/>
                        </a:spcBef>
                        <a:spcAft>
                          <a:spcPts val="0"/>
                        </a:spcAft>
                        <a:buNone/>
                      </a:pPr>
                      <a:r>
                        <a:rPr lang="it"/>
                        <a:t>Precision</a:t>
                      </a:r>
                      <a:endParaRPr/>
                    </a:p>
                  </a:txBody>
                  <a:tcPr marT="91425" marB="91425" marR="91425" marL="91425"/>
                </a:tc>
                <a:tc>
                  <a:txBody>
                    <a:bodyPr/>
                    <a:lstStyle/>
                    <a:p>
                      <a:pPr indent="0" lvl="0" marL="0" rtl="0" algn="l">
                        <a:spcBef>
                          <a:spcPts val="0"/>
                        </a:spcBef>
                        <a:spcAft>
                          <a:spcPts val="0"/>
                        </a:spcAft>
                        <a:buNone/>
                      </a:pPr>
                      <a:r>
                        <a:rPr lang="it"/>
                        <a:t>recall </a:t>
                      </a:r>
                      <a:endParaRPr/>
                    </a:p>
                  </a:txBody>
                  <a:tcPr marT="91425" marB="91425" marR="91425" marL="91425"/>
                </a:tc>
                <a:tc>
                  <a:txBody>
                    <a:bodyPr/>
                    <a:lstStyle/>
                    <a:p>
                      <a:pPr indent="0" lvl="0" marL="0" rtl="0" algn="l">
                        <a:spcBef>
                          <a:spcPts val="0"/>
                        </a:spcBef>
                        <a:spcAft>
                          <a:spcPts val="0"/>
                        </a:spcAft>
                        <a:buNone/>
                      </a:pPr>
                      <a:r>
                        <a:rPr lang="it"/>
                        <a:t>F1</a:t>
                      </a:r>
                      <a:endParaRPr/>
                    </a:p>
                  </a:txBody>
                  <a:tcPr marT="91425" marB="91425" marR="91425" marL="91425"/>
                </a:tc>
              </a:tr>
              <a:tr h="505875">
                <a:tc>
                  <a:txBody>
                    <a:bodyPr/>
                    <a:lstStyle/>
                    <a:p>
                      <a:pPr indent="0" lvl="0" marL="0" rtl="0" algn="l">
                        <a:spcBef>
                          <a:spcPts val="0"/>
                        </a:spcBef>
                        <a:spcAft>
                          <a:spcPts val="0"/>
                        </a:spcAft>
                        <a:buNone/>
                      </a:pPr>
                      <a:r>
                        <a:rPr lang="it"/>
                        <a:t>95.8</a:t>
                      </a:r>
                      <a:endParaRPr/>
                    </a:p>
                  </a:txBody>
                  <a:tcPr marT="91425" marB="91425" marR="91425" marL="91425"/>
                </a:tc>
                <a:tc>
                  <a:txBody>
                    <a:bodyPr/>
                    <a:lstStyle/>
                    <a:p>
                      <a:pPr indent="0" lvl="0" marL="0" rtl="0" algn="l">
                        <a:spcBef>
                          <a:spcPts val="0"/>
                        </a:spcBef>
                        <a:spcAft>
                          <a:spcPts val="0"/>
                        </a:spcAft>
                        <a:buNone/>
                      </a:pPr>
                      <a:r>
                        <a:rPr lang="it"/>
                        <a:t>96.4</a:t>
                      </a:r>
                      <a:endParaRPr/>
                    </a:p>
                  </a:txBody>
                  <a:tcPr marT="91425" marB="91425" marR="91425" marL="91425"/>
                </a:tc>
                <a:tc>
                  <a:txBody>
                    <a:bodyPr/>
                    <a:lstStyle/>
                    <a:p>
                      <a:pPr indent="0" lvl="0" marL="0" rtl="0" algn="l">
                        <a:spcBef>
                          <a:spcPts val="0"/>
                        </a:spcBef>
                        <a:spcAft>
                          <a:spcPts val="0"/>
                        </a:spcAft>
                        <a:buNone/>
                      </a:pPr>
                      <a:r>
                        <a:rPr lang="it"/>
                        <a:t>95.8</a:t>
                      </a:r>
                      <a:endParaRPr/>
                    </a:p>
                  </a:txBody>
                  <a:tcPr marT="91425" marB="91425" marR="91425" marL="91425"/>
                </a:tc>
                <a:tc>
                  <a:txBody>
                    <a:bodyPr/>
                    <a:lstStyle/>
                    <a:p>
                      <a:pPr indent="0" lvl="0" marL="0" rtl="0" algn="l">
                        <a:spcBef>
                          <a:spcPts val="0"/>
                        </a:spcBef>
                        <a:spcAft>
                          <a:spcPts val="0"/>
                        </a:spcAft>
                        <a:buNone/>
                      </a:pPr>
                      <a:r>
                        <a:rPr lang="it"/>
                        <a:t>95.1</a:t>
                      </a:r>
                      <a:endParaRPr/>
                    </a:p>
                  </a:txBody>
                  <a:tcPr marT="91425" marB="91425" marR="91425" marL="91425"/>
                </a:tc>
              </a:tr>
            </a:tbl>
          </a:graphicData>
        </a:graphic>
      </p:graphicFrame>
      <p:graphicFrame>
        <p:nvGraphicFramePr>
          <p:cNvPr id="273" name="Google Shape;273;p31"/>
          <p:cNvGraphicFramePr/>
          <p:nvPr/>
        </p:nvGraphicFramePr>
        <p:xfrm>
          <a:off x="311700" y="3739770"/>
          <a:ext cx="3000000" cy="3000000"/>
        </p:xfrm>
        <a:graphic>
          <a:graphicData uri="http://schemas.openxmlformats.org/drawingml/2006/table">
            <a:tbl>
              <a:tblPr>
                <a:noFill/>
                <a:tableStyleId>{94E6B35B-3896-4AFB-B645-AC26AD799E87}</a:tableStyleId>
              </a:tblPr>
              <a:tblGrid>
                <a:gridCol w="1250275"/>
                <a:gridCol w="1250275"/>
                <a:gridCol w="1250275"/>
                <a:gridCol w="903025"/>
              </a:tblGrid>
              <a:tr h="438500">
                <a:tc>
                  <a:txBody>
                    <a:bodyPr/>
                    <a:lstStyle/>
                    <a:p>
                      <a:pPr indent="0" lvl="0" marL="0" rtl="0" algn="l">
                        <a:spcBef>
                          <a:spcPts val="0"/>
                        </a:spcBef>
                        <a:spcAft>
                          <a:spcPts val="0"/>
                        </a:spcAft>
                        <a:buNone/>
                      </a:pPr>
                      <a:r>
                        <a:rPr lang="it"/>
                        <a:t>Cramer</a:t>
                      </a:r>
                      <a:endParaRPr/>
                    </a:p>
                  </a:txBody>
                  <a:tcPr marT="91425" marB="91425" marR="91425" marL="91425"/>
                </a:tc>
                <a:tc>
                  <a:txBody>
                    <a:bodyPr/>
                    <a:lstStyle/>
                    <a:p>
                      <a:pPr indent="0" lvl="0" marL="0" rtl="0" algn="l">
                        <a:spcBef>
                          <a:spcPts val="0"/>
                        </a:spcBef>
                        <a:spcAft>
                          <a:spcPts val="0"/>
                        </a:spcAft>
                        <a:buNone/>
                      </a:pPr>
                      <a:r>
                        <a:rPr lang="it"/>
                        <a:t>MMD</a:t>
                      </a:r>
                      <a:endParaRPr/>
                    </a:p>
                  </a:txBody>
                  <a:tcPr marT="91425" marB="91425" marR="91425" marL="91425"/>
                </a:tc>
                <a:tc>
                  <a:txBody>
                    <a:bodyPr/>
                    <a:lstStyle/>
                    <a:p>
                      <a:pPr indent="0" lvl="0" marL="0" rtl="0" algn="l">
                        <a:spcBef>
                          <a:spcPts val="0"/>
                        </a:spcBef>
                        <a:spcAft>
                          <a:spcPts val="0"/>
                        </a:spcAft>
                        <a:buNone/>
                      </a:pPr>
                      <a:r>
                        <a:rPr lang="it"/>
                        <a:t>PROGAN</a:t>
                      </a:r>
                      <a:endParaRPr/>
                    </a:p>
                  </a:txBody>
                  <a:tcPr marT="91425" marB="91425" marR="91425" marL="91425"/>
                </a:tc>
                <a:tc>
                  <a:txBody>
                    <a:bodyPr/>
                    <a:lstStyle/>
                    <a:p>
                      <a:pPr indent="0" lvl="0" marL="0" rtl="0" algn="l">
                        <a:spcBef>
                          <a:spcPts val="0"/>
                        </a:spcBef>
                        <a:spcAft>
                          <a:spcPts val="0"/>
                        </a:spcAft>
                        <a:buNone/>
                      </a:pPr>
                      <a:r>
                        <a:rPr lang="it"/>
                        <a:t>SN</a:t>
                      </a:r>
                      <a:endParaRPr/>
                    </a:p>
                  </a:txBody>
                  <a:tcPr marT="91425" marB="91425" marR="91425" marL="91425"/>
                </a:tc>
              </a:tr>
              <a:tr h="385175">
                <a:tc>
                  <a:txBody>
                    <a:bodyPr/>
                    <a:lstStyle/>
                    <a:p>
                      <a:pPr indent="0" lvl="0" marL="0" rtl="0" algn="l">
                        <a:spcBef>
                          <a:spcPts val="0"/>
                        </a:spcBef>
                        <a:spcAft>
                          <a:spcPts val="0"/>
                        </a:spcAft>
                        <a:buNone/>
                      </a:pPr>
                      <a:r>
                        <a:rPr lang="it"/>
                        <a:t>91.4</a:t>
                      </a:r>
                      <a:endParaRPr/>
                    </a:p>
                  </a:txBody>
                  <a:tcPr marT="91425" marB="91425" marR="91425" marL="91425"/>
                </a:tc>
                <a:tc>
                  <a:txBody>
                    <a:bodyPr/>
                    <a:lstStyle/>
                    <a:p>
                      <a:pPr indent="0" lvl="0" marL="0" rtl="0" algn="l">
                        <a:spcBef>
                          <a:spcPts val="0"/>
                        </a:spcBef>
                        <a:spcAft>
                          <a:spcPts val="0"/>
                        </a:spcAft>
                        <a:buNone/>
                      </a:pPr>
                      <a:r>
                        <a:rPr lang="it"/>
                        <a:t>92.4</a:t>
                      </a:r>
                      <a:endParaRPr/>
                    </a:p>
                  </a:txBody>
                  <a:tcPr marT="91425" marB="91425" marR="91425" marL="91425"/>
                </a:tc>
                <a:tc>
                  <a:txBody>
                    <a:bodyPr/>
                    <a:lstStyle/>
                    <a:p>
                      <a:pPr indent="0" lvl="0" marL="0" rtl="0" algn="l">
                        <a:spcBef>
                          <a:spcPts val="0"/>
                        </a:spcBef>
                        <a:spcAft>
                          <a:spcPts val="0"/>
                        </a:spcAft>
                        <a:buNone/>
                      </a:pPr>
                      <a:r>
                        <a:rPr lang="it"/>
                        <a:t>99.8</a:t>
                      </a:r>
                      <a:endParaRPr/>
                    </a:p>
                  </a:txBody>
                  <a:tcPr marT="91425" marB="91425" marR="91425" marL="91425"/>
                </a:tc>
                <a:tc>
                  <a:txBody>
                    <a:bodyPr/>
                    <a:lstStyle/>
                    <a:p>
                      <a:pPr indent="0" lvl="0" marL="0" rtl="0" algn="l">
                        <a:spcBef>
                          <a:spcPts val="0"/>
                        </a:spcBef>
                        <a:spcAft>
                          <a:spcPts val="0"/>
                        </a:spcAft>
                        <a:buNone/>
                      </a:pPr>
                      <a:r>
                        <a:rPr lang="it"/>
                        <a:t>99.7</a:t>
                      </a:r>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it" sz="3600"/>
              <a:t>Identify GAN Fingerprints: why and how</a:t>
            </a:r>
            <a:endParaRPr sz="3600"/>
          </a:p>
        </p:txBody>
      </p:sp>
      <p:sp>
        <p:nvSpPr>
          <p:cNvPr id="74" name="Google Shape;74;p14"/>
          <p:cNvSpPr txBox="1"/>
          <p:nvPr>
            <p:ph idx="1" type="body"/>
          </p:nvPr>
        </p:nvSpPr>
        <p:spPr>
          <a:xfrm>
            <a:off x="434800" y="2408950"/>
            <a:ext cx="4011000" cy="12501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000000"/>
              </a:buClr>
              <a:buSzPts val="1400"/>
              <a:buAutoNum type="arabicPeriod"/>
            </a:pPr>
            <a:r>
              <a:rPr lang="it">
                <a:solidFill>
                  <a:srgbClr val="000000"/>
                </a:solidFill>
              </a:rPr>
              <a:t>Privacy and attribution problems</a:t>
            </a:r>
            <a:endParaRPr>
              <a:solidFill>
                <a:srgbClr val="000000"/>
              </a:solidFill>
            </a:endParaRPr>
          </a:p>
          <a:p>
            <a:pPr indent="-317500" lvl="0" marL="457200" rtl="0" algn="l">
              <a:spcBef>
                <a:spcPts val="0"/>
              </a:spcBef>
              <a:spcAft>
                <a:spcPts val="0"/>
              </a:spcAft>
              <a:buClr>
                <a:srgbClr val="000000"/>
              </a:buClr>
              <a:buSzPts val="1400"/>
              <a:buAutoNum type="arabicPeriod"/>
            </a:pPr>
            <a:r>
              <a:rPr lang="it">
                <a:solidFill>
                  <a:srgbClr val="000000"/>
                </a:solidFill>
              </a:rPr>
              <a:t>Human inspection impossible nowadays</a:t>
            </a:r>
            <a:endParaRPr>
              <a:solidFill>
                <a:srgbClr val="000000"/>
              </a:solidFill>
            </a:endParaRPr>
          </a:p>
          <a:p>
            <a:pPr indent="-317500" lvl="0" marL="457200" rtl="0" algn="l">
              <a:spcBef>
                <a:spcPts val="0"/>
              </a:spcBef>
              <a:spcAft>
                <a:spcPts val="0"/>
              </a:spcAft>
              <a:buClr>
                <a:srgbClr val="000000"/>
              </a:buClr>
              <a:buSzPts val="1400"/>
              <a:buAutoNum type="arabicPeriod"/>
            </a:pPr>
            <a:r>
              <a:rPr lang="it">
                <a:solidFill>
                  <a:srgbClr val="000000"/>
                </a:solidFill>
              </a:rPr>
              <a:t>Identify key GAN parameters for image attribution</a:t>
            </a:r>
            <a:endParaRPr>
              <a:solidFill>
                <a:srgbClr val="000000"/>
              </a:solidFill>
            </a:endParaRPr>
          </a:p>
        </p:txBody>
      </p:sp>
      <p:pic>
        <p:nvPicPr>
          <p:cNvPr id="75" name="Google Shape;75;p14"/>
          <p:cNvPicPr preferRelativeResize="0"/>
          <p:nvPr/>
        </p:nvPicPr>
        <p:blipFill>
          <a:blip r:embed="rId3">
            <a:alphaModFix/>
          </a:blip>
          <a:stretch>
            <a:fillRect/>
          </a:stretch>
        </p:blipFill>
        <p:spPr>
          <a:xfrm>
            <a:off x="4642725" y="1935913"/>
            <a:ext cx="4324350" cy="26765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2"/>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Adding real label</a:t>
            </a:r>
            <a:endParaRPr/>
          </a:p>
        </p:txBody>
      </p:sp>
      <p:sp>
        <p:nvSpPr>
          <p:cNvPr id="279" name="Google Shape;279;p32"/>
          <p:cNvSpPr txBox="1"/>
          <p:nvPr>
            <p:ph idx="4294967295" type="body"/>
          </p:nvPr>
        </p:nvSpPr>
        <p:spPr>
          <a:xfrm>
            <a:off x="311700" y="1152475"/>
            <a:ext cx="38847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it">
                <a:solidFill>
                  <a:srgbClr val="000000"/>
                </a:solidFill>
              </a:rPr>
              <a:t>After a retraining on the new dataset with added the real images the model still performs well on the GAN labels and obtains good results on the real images. </a:t>
            </a:r>
            <a:endParaRPr>
              <a:solidFill>
                <a:srgbClr val="000000"/>
              </a:solidFill>
            </a:endParaRPr>
          </a:p>
          <a:p>
            <a:pPr indent="0" lvl="0" marL="0" rtl="0" algn="l">
              <a:spcBef>
                <a:spcPts val="1200"/>
              </a:spcBef>
              <a:spcAft>
                <a:spcPts val="1200"/>
              </a:spcAft>
              <a:buNone/>
            </a:pPr>
            <a:r>
              <a:rPr lang="it">
                <a:solidFill>
                  <a:srgbClr val="000000"/>
                </a:solidFill>
              </a:rPr>
              <a:t>In particular it score a precision of 98 and a recall of 100, this means that classify correctly every real image and only a few times it classify GAN images as real.</a:t>
            </a:r>
            <a:endParaRPr>
              <a:solidFill>
                <a:srgbClr val="000000"/>
              </a:solidFill>
            </a:endParaRPr>
          </a:p>
        </p:txBody>
      </p:sp>
      <p:pic>
        <p:nvPicPr>
          <p:cNvPr id="280" name="Google Shape;280;p32"/>
          <p:cNvPicPr preferRelativeResize="0"/>
          <p:nvPr/>
        </p:nvPicPr>
        <p:blipFill rotWithShape="1">
          <a:blip r:embed="rId3">
            <a:alphaModFix/>
          </a:blip>
          <a:srcRect b="1881" l="0" r="773" t="1153"/>
          <a:stretch/>
        </p:blipFill>
        <p:spPr>
          <a:xfrm>
            <a:off x="4346175" y="1063525"/>
            <a:ext cx="4621524" cy="301645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3"/>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Using a bigger dataset</a:t>
            </a:r>
            <a:endParaRPr/>
          </a:p>
        </p:txBody>
      </p:sp>
      <p:sp>
        <p:nvSpPr>
          <p:cNvPr id="286" name="Google Shape;286;p33"/>
          <p:cNvSpPr txBox="1"/>
          <p:nvPr>
            <p:ph idx="4294967295" type="body"/>
          </p:nvPr>
        </p:nvSpPr>
        <p:spPr>
          <a:xfrm>
            <a:off x="428300" y="729650"/>
            <a:ext cx="8520600" cy="737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it" sz="1400">
                <a:solidFill>
                  <a:srgbClr val="000000"/>
                </a:solidFill>
              </a:rPr>
              <a:t>We tried also to train the best model (model D) on a bigger dataset composed of 20000 images per class, in order to obtain better results and more similar to the one of the paper that used 100000 images for each GAN.</a:t>
            </a:r>
            <a:endParaRPr sz="1400">
              <a:solidFill>
                <a:srgbClr val="000000"/>
              </a:solidFill>
            </a:endParaRPr>
          </a:p>
        </p:txBody>
      </p:sp>
      <p:sp>
        <p:nvSpPr>
          <p:cNvPr id="287" name="Google Shape;287;p33"/>
          <p:cNvSpPr txBox="1"/>
          <p:nvPr/>
        </p:nvSpPr>
        <p:spPr>
          <a:xfrm>
            <a:off x="428300" y="2298350"/>
            <a:ext cx="4218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t>With a total of 80000 images the model reached as expected better results than the previous model and improved on every class.</a:t>
            </a:r>
            <a:endParaRPr/>
          </a:p>
        </p:txBody>
      </p:sp>
      <p:pic>
        <p:nvPicPr>
          <p:cNvPr id="288" name="Google Shape;288;p33"/>
          <p:cNvPicPr preferRelativeResize="0"/>
          <p:nvPr/>
        </p:nvPicPr>
        <p:blipFill rotWithShape="1">
          <a:blip r:embed="rId3">
            <a:alphaModFix/>
          </a:blip>
          <a:srcRect b="0" l="0" r="12686" t="0"/>
          <a:stretch/>
        </p:blipFill>
        <p:spPr>
          <a:xfrm>
            <a:off x="5090175" y="1716625"/>
            <a:ext cx="3645599" cy="3063200"/>
          </a:xfrm>
          <a:prstGeom prst="rect">
            <a:avLst/>
          </a:prstGeom>
          <a:noFill/>
          <a:ln>
            <a:noFill/>
          </a:ln>
        </p:spPr>
      </p:pic>
      <p:sp>
        <p:nvSpPr>
          <p:cNvPr id="289" name="Google Shape;289;p33"/>
          <p:cNvSpPr txBox="1"/>
          <p:nvPr/>
        </p:nvSpPr>
        <p:spPr>
          <a:xfrm>
            <a:off x="271850" y="4426050"/>
            <a:ext cx="450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it" sz="1300">
                <a:solidFill>
                  <a:schemeClr val="dk2"/>
                </a:solidFill>
              </a:rPr>
              <a:t>Results after only 15 epochs of training.</a:t>
            </a:r>
            <a:endParaRPr i="1" sz="1300">
              <a:solidFill>
                <a:schemeClr val="dk2"/>
              </a:solidFill>
            </a:endParaRPr>
          </a:p>
        </p:txBody>
      </p:sp>
      <p:sp>
        <p:nvSpPr>
          <p:cNvPr id="290" name="Google Shape;290;p33"/>
          <p:cNvSpPr txBox="1"/>
          <p:nvPr/>
        </p:nvSpPr>
        <p:spPr>
          <a:xfrm>
            <a:off x="428300" y="1467050"/>
            <a:ext cx="4188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latin typeface="Roboto"/>
                <a:ea typeface="Roboto"/>
                <a:cs typeface="Roboto"/>
                <a:sym typeface="Roboto"/>
              </a:rPr>
              <a:t>We decided to not include the real images because the previous model already obtained almost perfect performances on that class.</a:t>
            </a:r>
            <a:endParaRPr>
              <a:latin typeface="Roboto"/>
              <a:ea typeface="Roboto"/>
              <a:cs typeface="Roboto"/>
              <a:sym typeface="Roboto"/>
            </a:endParaRPr>
          </a:p>
        </p:txBody>
      </p:sp>
      <p:graphicFrame>
        <p:nvGraphicFramePr>
          <p:cNvPr id="291" name="Google Shape;291;p33"/>
          <p:cNvGraphicFramePr/>
          <p:nvPr/>
        </p:nvGraphicFramePr>
        <p:xfrm>
          <a:off x="428300" y="3581520"/>
          <a:ext cx="3000000" cy="3000000"/>
        </p:xfrm>
        <a:graphic>
          <a:graphicData uri="http://schemas.openxmlformats.org/drawingml/2006/table">
            <a:tbl>
              <a:tblPr>
                <a:noFill/>
                <a:tableStyleId>{94E6B35B-3896-4AFB-B645-AC26AD799E87}</a:tableStyleId>
              </a:tblPr>
              <a:tblGrid>
                <a:gridCol w="1201400"/>
                <a:gridCol w="1008450"/>
                <a:gridCol w="889675"/>
                <a:gridCol w="837725"/>
              </a:tblGrid>
              <a:tr h="340100">
                <a:tc>
                  <a:txBody>
                    <a:bodyPr/>
                    <a:lstStyle/>
                    <a:p>
                      <a:pPr indent="0" lvl="0" marL="0" rtl="0" algn="l">
                        <a:spcBef>
                          <a:spcPts val="0"/>
                        </a:spcBef>
                        <a:spcAft>
                          <a:spcPts val="0"/>
                        </a:spcAft>
                        <a:buNone/>
                      </a:pPr>
                      <a:r>
                        <a:rPr lang="it"/>
                        <a:t>CramerGan</a:t>
                      </a:r>
                      <a:endParaRPr/>
                    </a:p>
                  </a:txBody>
                  <a:tcPr marT="91425" marB="91425" marR="91425" marL="91425"/>
                </a:tc>
                <a:tc>
                  <a:txBody>
                    <a:bodyPr/>
                    <a:lstStyle/>
                    <a:p>
                      <a:pPr indent="0" lvl="0" marL="0" rtl="0" algn="l">
                        <a:spcBef>
                          <a:spcPts val="0"/>
                        </a:spcBef>
                        <a:spcAft>
                          <a:spcPts val="0"/>
                        </a:spcAft>
                        <a:buNone/>
                      </a:pPr>
                      <a:r>
                        <a:rPr lang="it"/>
                        <a:t>MMDGAN</a:t>
                      </a:r>
                      <a:r>
                        <a:rPr lang="it"/>
                        <a:t> </a:t>
                      </a:r>
                      <a:endParaRPr/>
                    </a:p>
                  </a:txBody>
                  <a:tcPr marT="91425" marB="91425" marR="91425" marL="91425"/>
                </a:tc>
                <a:tc>
                  <a:txBody>
                    <a:bodyPr/>
                    <a:lstStyle/>
                    <a:p>
                      <a:pPr indent="0" lvl="0" marL="0" rtl="0" algn="l">
                        <a:spcBef>
                          <a:spcPts val="0"/>
                        </a:spcBef>
                        <a:spcAft>
                          <a:spcPts val="0"/>
                        </a:spcAft>
                        <a:buNone/>
                      </a:pPr>
                      <a:r>
                        <a:rPr lang="it"/>
                        <a:t>ProGAN</a:t>
                      </a:r>
                      <a:endParaRPr/>
                    </a:p>
                  </a:txBody>
                  <a:tcPr marT="91425" marB="91425" marR="91425" marL="91425"/>
                </a:tc>
                <a:tc>
                  <a:txBody>
                    <a:bodyPr/>
                    <a:lstStyle/>
                    <a:p>
                      <a:pPr indent="0" lvl="0" marL="0" rtl="0" algn="l">
                        <a:spcBef>
                          <a:spcPts val="0"/>
                        </a:spcBef>
                        <a:spcAft>
                          <a:spcPts val="0"/>
                        </a:spcAft>
                        <a:buNone/>
                      </a:pPr>
                      <a:r>
                        <a:rPr lang="it"/>
                        <a:t>SNGAN</a:t>
                      </a:r>
                      <a:endParaRPr/>
                    </a:p>
                  </a:txBody>
                  <a:tcPr marT="91425" marB="91425" marR="91425" marL="91425"/>
                </a:tc>
              </a:tr>
              <a:tr h="393100">
                <a:tc>
                  <a:txBody>
                    <a:bodyPr/>
                    <a:lstStyle/>
                    <a:p>
                      <a:pPr indent="0" lvl="0" marL="0" rtl="0" algn="l">
                        <a:spcBef>
                          <a:spcPts val="0"/>
                        </a:spcBef>
                        <a:spcAft>
                          <a:spcPts val="0"/>
                        </a:spcAft>
                        <a:buNone/>
                      </a:pPr>
                      <a:r>
                        <a:rPr lang="it"/>
                        <a:t>99.2</a:t>
                      </a:r>
                      <a:endParaRPr/>
                    </a:p>
                  </a:txBody>
                  <a:tcPr marT="91425" marB="91425" marR="91425" marL="91425"/>
                </a:tc>
                <a:tc>
                  <a:txBody>
                    <a:bodyPr/>
                    <a:lstStyle/>
                    <a:p>
                      <a:pPr indent="0" lvl="0" marL="0" rtl="0" algn="l">
                        <a:spcBef>
                          <a:spcPts val="0"/>
                        </a:spcBef>
                        <a:spcAft>
                          <a:spcPts val="0"/>
                        </a:spcAft>
                        <a:buNone/>
                      </a:pPr>
                      <a:r>
                        <a:rPr lang="it"/>
                        <a:t>98.3</a:t>
                      </a:r>
                      <a:endParaRPr/>
                    </a:p>
                  </a:txBody>
                  <a:tcPr marT="91425" marB="91425" marR="91425" marL="91425"/>
                </a:tc>
                <a:tc>
                  <a:txBody>
                    <a:bodyPr/>
                    <a:lstStyle/>
                    <a:p>
                      <a:pPr indent="0" lvl="0" marL="0" rtl="0" algn="l">
                        <a:spcBef>
                          <a:spcPts val="0"/>
                        </a:spcBef>
                        <a:spcAft>
                          <a:spcPts val="0"/>
                        </a:spcAft>
                        <a:buNone/>
                      </a:pPr>
                      <a:r>
                        <a:rPr lang="it"/>
                        <a:t>99</a:t>
                      </a:r>
                      <a:endParaRPr/>
                    </a:p>
                  </a:txBody>
                  <a:tcPr marT="91425" marB="91425" marR="91425" marL="91425"/>
                </a:tc>
                <a:tc>
                  <a:txBody>
                    <a:bodyPr/>
                    <a:lstStyle/>
                    <a:p>
                      <a:pPr indent="0" lvl="0" marL="0" rtl="0" algn="l">
                        <a:spcBef>
                          <a:spcPts val="0"/>
                        </a:spcBef>
                        <a:spcAft>
                          <a:spcPts val="0"/>
                        </a:spcAft>
                        <a:buNone/>
                      </a:pPr>
                      <a:r>
                        <a:rPr lang="it"/>
                        <a:t>99.8</a:t>
                      </a:r>
                      <a:endParaRPr/>
                    </a:p>
                  </a:txBody>
                  <a:tcPr marT="91425" marB="91425" marR="91425" marL="91425"/>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4"/>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Perturbation attacks</a:t>
            </a:r>
            <a:endParaRPr/>
          </a:p>
        </p:txBody>
      </p:sp>
      <p:sp>
        <p:nvSpPr>
          <p:cNvPr id="297" name="Google Shape;297;p34"/>
          <p:cNvSpPr txBox="1"/>
          <p:nvPr>
            <p:ph idx="4294967295" type="body"/>
          </p:nvPr>
        </p:nvSpPr>
        <p:spPr>
          <a:xfrm>
            <a:off x="460950" y="813175"/>
            <a:ext cx="8222100" cy="4707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1200"/>
              </a:spcAft>
              <a:buNone/>
            </a:pPr>
            <a:r>
              <a:rPr lang="it">
                <a:solidFill>
                  <a:srgbClr val="000000"/>
                </a:solidFill>
              </a:rPr>
              <a:t>Following the paper we tested </a:t>
            </a:r>
            <a:r>
              <a:rPr lang="it">
                <a:solidFill>
                  <a:srgbClr val="000000"/>
                </a:solidFill>
              </a:rPr>
              <a:t>how much the model is robust to perturbation attacks.</a:t>
            </a:r>
            <a:endParaRPr>
              <a:solidFill>
                <a:srgbClr val="000000"/>
              </a:solidFill>
            </a:endParaRPr>
          </a:p>
        </p:txBody>
      </p:sp>
      <p:pic>
        <p:nvPicPr>
          <p:cNvPr id="298" name="Google Shape;298;p34"/>
          <p:cNvPicPr preferRelativeResize="0"/>
          <p:nvPr/>
        </p:nvPicPr>
        <p:blipFill>
          <a:blip r:embed="rId3">
            <a:alphaModFix/>
          </a:blip>
          <a:stretch>
            <a:fillRect/>
          </a:stretch>
        </p:blipFill>
        <p:spPr>
          <a:xfrm>
            <a:off x="586324" y="1478000"/>
            <a:ext cx="1316133" cy="1322200"/>
          </a:xfrm>
          <a:prstGeom prst="rect">
            <a:avLst/>
          </a:prstGeom>
          <a:noFill/>
          <a:ln>
            <a:noFill/>
          </a:ln>
        </p:spPr>
      </p:pic>
      <p:pic>
        <p:nvPicPr>
          <p:cNvPr id="299" name="Google Shape;299;p34"/>
          <p:cNvPicPr preferRelativeResize="0"/>
          <p:nvPr/>
        </p:nvPicPr>
        <p:blipFill>
          <a:blip r:embed="rId4">
            <a:alphaModFix/>
          </a:blip>
          <a:stretch>
            <a:fillRect/>
          </a:stretch>
        </p:blipFill>
        <p:spPr>
          <a:xfrm>
            <a:off x="2372524" y="1478001"/>
            <a:ext cx="1256141" cy="1322200"/>
          </a:xfrm>
          <a:prstGeom prst="rect">
            <a:avLst/>
          </a:prstGeom>
          <a:noFill/>
          <a:ln>
            <a:noFill/>
          </a:ln>
        </p:spPr>
      </p:pic>
      <p:pic>
        <p:nvPicPr>
          <p:cNvPr id="300" name="Google Shape;300;p34"/>
          <p:cNvPicPr preferRelativeResize="0"/>
          <p:nvPr/>
        </p:nvPicPr>
        <p:blipFill>
          <a:blip r:embed="rId5">
            <a:alphaModFix/>
          </a:blip>
          <a:stretch>
            <a:fillRect/>
          </a:stretch>
        </p:blipFill>
        <p:spPr>
          <a:xfrm>
            <a:off x="3981675" y="1490110"/>
            <a:ext cx="1316125" cy="1310091"/>
          </a:xfrm>
          <a:prstGeom prst="rect">
            <a:avLst/>
          </a:prstGeom>
          <a:noFill/>
          <a:ln>
            <a:noFill/>
          </a:ln>
        </p:spPr>
      </p:pic>
      <p:pic>
        <p:nvPicPr>
          <p:cNvPr id="301" name="Google Shape;301;p34"/>
          <p:cNvPicPr preferRelativeResize="0"/>
          <p:nvPr/>
        </p:nvPicPr>
        <p:blipFill>
          <a:blip r:embed="rId6">
            <a:alphaModFix/>
          </a:blip>
          <a:stretch>
            <a:fillRect/>
          </a:stretch>
        </p:blipFill>
        <p:spPr>
          <a:xfrm>
            <a:off x="5590829" y="1471079"/>
            <a:ext cx="1346665" cy="1322200"/>
          </a:xfrm>
          <a:prstGeom prst="rect">
            <a:avLst/>
          </a:prstGeom>
          <a:noFill/>
          <a:ln>
            <a:noFill/>
          </a:ln>
        </p:spPr>
      </p:pic>
      <p:pic>
        <p:nvPicPr>
          <p:cNvPr id="302" name="Google Shape;302;p34"/>
          <p:cNvPicPr preferRelativeResize="0"/>
          <p:nvPr/>
        </p:nvPicPr>
        <p:blipFill>
          <a:blip r:embed="rId7">
            <a:alphaModFix/>
          </a:blip>
          <a:stretch>
            <a:fillRect/>
          </a:stretch>
        </p:blipFill>
        <p:spPr>
          <a:xfrm>
            <a:off x="7168300" y="1502244"/>
            <a:ext cx="1256150" cy="1261885"/>
          </a:xfrm>
          <a:prstGeom prst="rect">
            <a:avLst/>
          </a:prstGeom>
          <a:noFill/>
          <a:ln>
            <a:noFill/>
          </a:ln>
        </p:spPr>
      </p:pic>
      <p:sp>
        <p:nvSpPr>
          <p:cNvPr id="303" name="Google Shape;303;p34"/>
          <p:cNvSpPr txBox="1"/>
          <p:nvPr/>
        </p:nvSpPr>
        <p:spPr>
          <a:xfrm>
            <a:off x="734525" y="2902025"/>
            <a:ext cx="727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it" sz="1200">
                <a:solidFill>
                  <a:srgbClr val="434343"/>
                </a:solidFill>
                <a:latin typeface="Roboto"/>
                <a:ea typeface="Roboto"/>
                <a:cs typeface="Roboto"/>
                <a:sym typeface="Roboto"/>
              </a:rPr>
              <a:t>Original</a:t>
            </a:r>
            <a:endParaRPr i="1" sz="1200">
              <a:solidFill>
                <a:srgbClr val="434343"/>
              </a:solidFill>
              <a:latin typeface="Roboto"/>
              <a:ea typeface="Roboto"/>
              <a:cs typeface="Roboto"/>
              <a:sym typeface="Roboto"/>
            </a:endParaRPr>
          </a:p>
        </p:txBody>
      </p:sp>
      <p:sp>
        <p:nvSpPr>
          <p:cNvPr id="304" name="Google Shape;304;p34"/>
          <p:cNvSpPr txBox="1"/>
          <p:nvPr/>
        </p:nvSpPr>
        <p:spPr>
          <a:xfrm>
            <a:off x="2350275" y="2902025"/>
            <a:ext cx="1019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it" sz="1200">
                <a:solidFill>
                  <a:srgbClr val="434343"/>
                </a:solidFill>
                <a:latin typeface="Roboto"/>
                <a:ea typeface="Roboto"/>
                <a:cs typeface="Roboto"/>
                <a:sym typeface="Roboto"/>
              </a:rPr>
              <a:t>Relighting</a:t>
            </a:r>
            <a:endParaRPr i="1" sz="1200">
              <a:solidFill>
                <a:srgbClr val="434343"/>
              </a:solidFill>
              <a:latin typeface="Roboto"/>
              <a:ea typeface="Roboto"/>
              <a:cs typeface="Roboto"/>
              <a:sym typeface="Roboto"/>
            </a:endParaRPr>
          </a:p>
        </p:txBody>
      </p:sp>
      <p:sp>
        <p:nvSpPr>
          <p:cNvPr id="305" name="Google Shape;305;p34"/>
          <p:cNvSpPr txBox="1"/>
          <p:nvPr/>
        </p:nvSpPr>
        <p:spPr>
          <a:xfrm>
            <a:off x="4175263" y="2950525"/>
            <a:ext cx="588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it" sz="1200">
                <a:solidFill>
                  <a:srgbClr val="434343"/>
                </a:solidFill>
                <a:latin typeface="Roboto"/>
                <a:ea typeface="Roboto"/>
                <a:cs typeface="Roboto"/>
                <a:sym typeface="Roboto"/>
              </a:rPr>
              <a:t>Noise</a:t>
            </a:r>
            <a:endParaRPr i="1" sz="1200">
              <a:solidFill>
                <a:srgbClr val="434343"/>
              </a:solidFill>
              <a:latin typeface="Roboto"/>
              <a:ea typeface="Roboto"/>
              <a:cs typeface="Roboto"/>
              <a:sym typeface="Roboto"/>
            </a:endParaRPr>
          </a:p>
        </p:txBody>
      </p:sp>
      <p:sp>
        <p:nvSpPr>
          <p:cNvPr id="306" name="Google Shape;306;p34"/>
          <p:cNvSpPr txBox="1"/>
          <p:nvPr/>
        </p:nvSpPr>
        <p:spPr>
          <a:xfrm>
            <a:off x="5784425" y="2950525"/>
            <a:ext cx="588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it" sz="1200">
                <a:solidFill>
                  <a:srgbClr val="434343"/>
                </a:solidFill>
                <a:latin typeface="Roboto"/>
                <a:ea typeface="Roboto"/>
                <a:cs typeface="Roboto"/>
                <a:sym typeface="Roboto"/>
              </a:rPr>
              <a:t>Blur</a:t>
            </a:r>
            <a:endParaRPr i="1" sz="1200">
              <a:solidFill>
                <a:srgbClr val="434343"/>
              </a:solidFill>
              <a:latin typeface="Roboto"/>
              <a:ea typeface="Roboto"/>
              <a:cs typeface="Roboto"/>
              <a:sym typeface="Roboto"/>
            </a:endParaRPr>
          </a:p>
        </p:txBody>
      </p:sp>
      <p:sp>
        <p:nvSpPr>
          <p:cNvPr id="307" name="Google Shape;307;p34"/>
          <p:cNvSpPr txBox="1"/>
          <p:nvPr/>
        </p:nvSpPr>
        <p:spPr>
          <a:xfrm>
            <a:off x="7206850" y="2950525"/>
            <a:ext cx="919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it" sz="1200">
                <a:solidFill>
                  <a:srgbClr val="434343"/>
                </a:solidFill>
                <a:latin typeface="Roboto"/>
                <a:ea typeface="Roboto"/>
                <a:cs typeface="Roboto"/>
                <a:sym typeface="Roboto"/>
              </a:rPr>
              <a:t>Cropping</a:t>
            </a:r>
            <a:endParaRPr i="1" sz="1200">
              <a:solidFill>
                <a:srgbClr val="434343"/>
              </a:solidFill>
              <a:latin typeface="Roboto"/>
              <a:ea typeface="Roboto"/>
              <a:cs typeface="Roboto"/>
              <a:sym typeface="Roboto"/>
            </a:endParaRPr>
          </a:p>
        </p:txBody>
      </p:sp>
      <p:graphicFrame>
        <p:nvGraphicFramePr>
          <p:cNvPr id="308" name="Google Shape;308;p34"/>
          <p:cNvGraphicFramePr/>
          <p:nvPr/>
        </p:nvGraphicFramePr>
        <p:xfrm>
          <a:off x="892050" y="3573550"/>
          <a:ext cx="3000000" cy="3000000"/>
        </p:xfrm>
        <a:graphic>
          <a:graphicData uri="http://schemas.openxmlformats.org/drawingml/2006/table">
            <a:tbl>
              <a:tblPr>
                <a:noFill/>
                <a:tableStyleId>{94E6B35B-3896-4AFB-B645-AC26AD799E87}</a:tableStyleId>
              </a:tblPr>
              <a:tblGrid>
                <a:gridCol w="1206500"/>
                <a:gridCol w="1206500"/>
                <a:gridCol w="1206500"/>
                <a:gridCol w="1206500"/>
                <a:gridCol w="1206500"/>
                <a:gridCol w="120650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it"/>
                        <a:t>Original</a:t>
                      </a:r>
                      <a:endParaRPr/>
                    </a:p>
                  </a:txBody>
                  <a:tcPr marT="91425" marB="91425" marR="91425" marL="91425"/>
                </a:tc>
                <a:tc>
                  <a:txBody>
                    <a:bodyPr/>
                    <a:lstStyle/>
                    <a:p>
                      <a:pPr indent="0" lvl="0" marL="0" rtl="0" algn="l">
                        <a:spcBef>
                          <a:spcPts val="0"/>
                        </a:spcBef>
                        <a:spcAft>
                          <a:spcPts val="0"/>
                        </a:spcAft>
                        <a:buNone/>
                      </a:pPr>
                      <a:r>
                        <a:rPr lang="it"/>
                        <a:t>Relighting</a:t>
                      </a:r>
                      <a:endParaRPr/>
                    </a:p>
                  </a:txBody>
                  <a:tcPr marT="91425" marB="91425" marR="91425" marL="91425"/>
                </a:tc>
                <a:tc>
                  <a:txBody>
                    <a:bodyPr/>
                    <a:lstStyle/>
                    <a:p>
                      <a:pPr indent="0" lvl="0" marL="0" rtl="0" algn="l">
                        <a:spcBef>
                          <a:spcPts val="0"/>
                        </a:spcBef>
                        <a:spcAft>
                          <a:spcPts val="0"/>
                        </a:spcAft>
                        <a:buNone/>
                      </a:pPr>
                      <a:r>
                        <a:rPr lang="it"/>
                        <a:t>Noise</a:t>
                      </a:r>
                      <a:endParaRPr/>
                    </a:p>
                  </a:txBody>
                  <a:tcPr marT="91425" marB="91425" marR="91425" marL="91425"/>
                </a:tc>
                <a:tc>
                  <a:txBody>
                    <a:bodyPr/>
                    <a:lstStyle/>
                    <a:p>
                      <a:pPr indent="0" lvl="0" marL="0" rtl="0" algn="l">
                        <a:spcBef>
                          <a:spcPts val="0"/>
                        </a:spcBef>
                        <a:spcAft>
                          <a:spcPts val="0"/>
                        </a:spcAft>
                        <a:buNone/>
                      </a:pPr>
                      <a:r>
                        <a:rPr lang="it"/>
                        <a:t>Blur</a:t>
                      </a:r>
                      <a:endParaRPr/>
                    </a:p>
                  </a:txBody>
                  <a:tcPr marT="91425" marB="91425" marR="91425" marL="91425"/>
                </a:tc>
                <a:tc>
                  <a:txBody>
                    <a:bodyPr/>
                    <a:lstStyle/>
                    <a:p>
                      <a:pPr indent="0" lvl="0" marL="0" rtl="0" algn="l">
                        <a:spcBef>
                          <a:spcPts val="0"/>
                        </a:spcBef>
                        <a:spcAft>
                          <a:spcPts val="0"/>
                        </a:spcAft>
                        <a:buNone/>
                      </a:pPr>
                      <a:r>
                        <a:rPr lang="it"/>
                        <a:t>Cropping</a:t>
                      </a:r>
                      <a:endParaRPr/>
                    </a:p>
                  </a:txBody>
                  <a:tcPr marT="91425" marB="91425" marR="91425" marL="91425"/>
                </a:tc>
              </a:tr>
              <a:tr h="381000">
                <a:tc>
                  <a:txBody>
                    <a:bodyPr/>
                    <a:lstStyle/>
                    <a:p>
                      <a:pPr indent="0" lvl="0" marL="0" rtl="0" algn="l">
                        <a:spcBef>
                          <a:spcPts val="0"/>
                        </a:spcBef>
                        <a:spcAft>
                          <a:spcPts val="0"/>
                        </a:spcAft>
                        <a:buNone/>
                      </a:pPr>
                      <a:r>
                        <a:rPr lang="it"/>
                        <a:t>Accuracy</a:t>
                      </a:r>
                      <a:endParaRPr/>
                    </a:p>
                  </a:txBody>
                  <a:tcPr marT="91425" marB="91425" marR="91425" marL="91425"/>
                </a:tc>
                <a:tc>
                  <a:txBody>
                    <a:bodyPr/>
                    <a:lstStyle/>
                    <a:p>
                      <a:pPr indent="0" lvl="0" marL="0" rtl="0" algn="l">
                        <a:spcBef>
                          <a:spcPts val="0"/>
                        </a:spcBef>
                        <a:spcAft>
                          <a:spcPts val="0"/>
                        </a:spcAft>
                        <a:buNone/>
                      </a:pPr>
                      <a:r>
                        <a:rPr lang="it"/>
                        <a:t>95.8</a:t>
                      </a:r>
                      <a:endParaRPr/>
                    </a:p>
                  </a:txBody>
                  <a:tcPr marT="91425" marB="91425" marR="91425" marL="91425"/>
                </a:tc>
                <a:tc>
                  <a:txBody>
                    <a:bodyPr/>
                    <a:lstStyle/>
                    <a:p>
                      <a:pPr indent="0" lvl="0" marL="0" rtl="0" algn="l">
                        <a:spcBef>
                          <a:spcPts val="0"/>
                        </a:spcBef>
                        <a:spcAft>
                          <a:spcPts val="0"/>
                        </a:spcAft>
                        <a:buNone/>
                      </a:pPr>
                      <a:r>
                        <a:rPr lang="it"/>
                        <a:t>85.4</a:t>
                      </a:r>
                      <a:endParaRPr/>
                    </a:p>
                  </a:txBody>
                  <a:tcPr marT="91425" marB="91425" marR="91425" marL="91425"/>
                </a:tc>
                <a:tc>
                  <a:txBody>
                    <a:bodyPr/>
                    <a:lstStyle/>
                    <a:p>
                      <a:pPr indent="0" lvl="0" marL="0" rtl="0" algn="l">
                        <a:spcBef>
                          <a:spcPts val="0"/>
                        </a:spcBef>
                        <a:spcAft>
                          <a:spcPts val="0"/>
                        </a:spcAft>
                        <a:buNone/>
                      </a:pPr>
                      <a:r>
                        <a:rPr lang="it"/>
                        <a:t>94</a:t>
                      </a:r>
                      <a:endParaRPr/>
                    </a:p>
                  </a:txBody>
                  <a:tcPr marT="91425" marB="91425" marR="91425" marL="91425"/>
                </a:tc>
                <a:tc>
                  <a:txBody>
                    <a:bodyPr/>
                    <a:lstStyle/>
                    <a:p>
                      <a:pPr indent="0" lvl="0" marL="0" rtl="0" algn="l">
                        <a:spcBef>
                          <a:spcPts val="0"/>
                        </a:spcBef>
                        <a:spcAft>
                          <a:spcPts val="0"/>
                        </a:spcAft>
                        <a:buNone/>
                      </a:pPr>
                      <a:r>
                        <a:rPr lang="it"/>
                        <a:t>60</a:t>
                      </a:r>
                      <a:endParaRPr/>
                    </a:p>
                  </a:txBody>
                  <a:tcPr marT="91425" marB="91425" marR="91425" marL="91425"/>
                </a:tc>
                <a:tc>
                  <a:txBody>
                    <a:bodyPr/>
                    <a:lstStyle/>
                    <a:p>
                      <a:pPr indent="0" lvl="0" marL="0" rtl="0" algn="l">
                        <a:spcBef>
                          <a:spcPts val="0"/>
                        </a:spcBef>
                        <a:spcAft>
                          <a:spcPts val="0"/>
                        </a:spcAft>
                        <a:buNone/>
                      </a:pPr>
                      <a:r>
                        <a:rPr lang="it"/>
                        <a:t>94</a:t>
                      </a:r>
                      <a:endParaRPr/>
                    </a:p>
                  </a:txBody>
                  <a:tcPr marT="91425" marB="91425" marR="91425" marL="91425"/>
                </a:tc>
              </a:tr>
            </a:tbl>
          </a:graphicData>
        </a:graphic>
      </p:graphicFrame>
      <p:sp>
        <p:nvSpPr>
          <p:cNvPr id="309" name="Google Shape;309;p34"/>
          <p:cNvSpPr txBox="1"/>
          <p:nvPr/>
        </p:nvSpPr>
        <p:spPr>
          <a:xfrm>
            <a:off x="2912188" y="4512625"/>
            <a:ext cx="3455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it" sz="1200">
                <a:solidFill>
                  <a:srgbClr val="434343"/>
                </a:solidFill>
                <a:latin typeface="Roboto"/>
                <a:ea typeface="Roboto"/>
                <a:cs typeface="Roboto"/>
                <a:sym typeface="Roboto"/>
              </a:rPr>
              <a:t>Results using model D and 30 epochs of training.</a:t>
            </a:r>
            <a:endParaRPr i="1" sz="1200">
              <a:solidFill>
                <a:srgbClr val="434343"/>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5"/>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Classification using different initialization seed</a:t>
            </a:r>
            <a:endParaRPr/>
          </a:p>
        </p:txBody>
      </p:sp>
      <p:sp>
        <p:nvSpPr>
          <p:cNvPr id="315" name="Google Shape;315;p35"/>
          <p:cNvSpPr txBox="1"/>
          <p:nvPr>
            <p:ph idx="4294967295" type="body"/>
          </p:nvPr>
        </p:nvSpPr>
        <p:spPr>
          <a:xfrm>
            <a:off x="400500" y="801150"/>
            <a:ext cx="8222100" cy="1406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t" sz="1700">
                <a:solidFill>
                  <a:srgbClr val="000000"/>
                </a:solidFill>
              </a:rPr>
              <a:t>We trained the model also on a dataset composed of 6 classes with 5000 images generated by ProGAN and a different seed, to show if is the initialization seed and so the different type of randomness that create the fingerprint that is attributed to a specific type of GAN.</a:t>
            </a:r>
            <a:endParaRPr sz="1700">
              <a:solidFill>
                <a:srgbClr val="000000"/>
              </a:solidFill>
            </a:endParaRPr>
          </a:p>
        </p:txBody>
      </p:sp>
      <p:sp>
        <p:nvSpPr>
          <p:cNvPr id="316" name="Google Shape;316;p35"/>
          <p:cNvSpPr txBox="1"/>
          <p:nvPr/>
        </p:nvSpPr>
        <p:spPr>
          <a:xfrm>
            <a:off x="386975" y="2207250"/>
            <a:ext cx="3740700" cy="175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700">
                <a:latin typeface="Roboto"/>
                <a:ea typeface="Roboto"/>
                <a:cs typeface="Roboto"/>
                <a:sym typeface="Roboto"/>
              </a:rPr>
              <a:t>This time, model D could not learn to correctly classify images and didn’t surpass the performances of a random baseline.</a:t>
            </a:r>
            <a:endParaRPr sz="1700">
              <a:latin typeface="Roboto"/>
              <a:ea typeface="Roboto"/>
              <a:cs typeface="Roboto"/>
              <a:sym typeface="Roboto"/>
            </a:endParaRPr>
          </a:p>
          <a:p>
            <a:pPr indent="0" lvl="0" marL="0" rtl="0" algn="l">
              <a:spcBef>
                <a:spcPts val="0"/>
              </a:spcBef>
              <a:spcAft>
                <a:spcPts val="0"/>
              </a:spcAft>
              <a:buNone/>
            </a:pPr>
            <a:r>
              <a:t/>
            </a:r>
            <a:endParaRPr sz="1700">
              <a:latin typeface="Roboto"/>
              <a:ea typeface="Roboto"/>
              <a:cs typeface="Roboto"/>
              <a:sym typeface="Roboto"/>
            </a:endParaRPr>
          </a:p>
          <a:p>
            <a:pPr indent="0" lvl="0" marL="0" rtl="0" algn="l">
              <a:spcBef>
                <a:spcPts val="0"/>
              </a:spcBef>
              <a:spcAft>
                <a:spcPts val="0"/>
              </a:spcAft>
              <a:buNone/>
            </a:pPr>
            <a:r>
              <a:t/>
            </a:r>
            <a:endParaRPr sz="1700">
              <a:latin typeface="Roboto"/>
              <a:ea typeface="Roboto"/>
              <a:cs typeface="Roboto"/>
              <a:sym typeface="Roboto"/>
            </a:endParaRPr>
          </a:p>
        </p:txBody>
      </p:sp>
      <p:pic>
        <p:nvPicPr>
          <p:cNvPr id="317" name="Google Shape;317;p35"/>
          <p:cNvPicPr preferRelativeResize="0"/>
          <p:nvPr/>
        </p:nvPicPr>
        <p:blipFill rotWithShape="1">
          <a:blip r:embed="rId3">
            <a:alphaModFix/>
          </a:blip>
          <a:srcRect b="0" l="1516" r="0" t="0"/>
          <a:stretch/>
        </p:blipFill>
        <p:spPr>
          <a:xfrm>
            <a:off x="4609225" y="1899675"/>
            <a:ext cx="3827826" cy="2945479"/>
          </a:xfrm>
          <a:prstGeom prst="rect">
            <a:avLst/>
          </a:prstGeom>
          <a:noFill/>
          <a:ln>
            <a:noFill/>
          </a:ln>
        </p:spPr>
      </p:pic>
      <p:sp>
        <p:nvSpPr>
          <p:cNvPr id="318" name="Google Shape;318;p35"/>
          <p:cNvSpPr txBox="1"/>
          <p:nvPr/>
        </p:nvSpPr>
        <p:spPr>
          <a:xfrm>
            <a:off x="341425" y="3785275"/>
            <a:ext cx="42678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700">
                <a:latin typeface="Roboto"/>
                <a:ea typeface="Roboto"/>
                <a:cs typeface="Roboto"/>
                <a:sym typeface="Roboto"/>
              </a:rPr>
              <a:t>We tested also model C using this dataset and it outperformed the previous model.</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it"/>
              <a:t>Conclusions</a:t>
            </a:r>
            <a:endParaRPr/>
          </a:p>
        </p:txBody>
      </p:sp>
      <p:sp>
        <p:nvSpPr>
          <p:cNvPr id="324" name="Google Shape;324;p36"/>
          <p:cNvSpPr txBox="1"/>
          <p:nvPr>
            <p:ph idx="1" type="body"/>
          </p:nvPr>
        </p:nvSpPr>
        <p:spPr>
          <a:xfrm>
            <a:off x="322650" y="2071475"/>
            <a:ext cx="8520600" cy="1997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sz="1400">
                <a:solidFill>
                  <a:srgbClr val="000000"/>
                </a:solidFill>
              </a:rPr>
              <a:t>We found out that the model that performed generally better was model D.</a:t>
            </a:r>
            <a:endParaRPr sz="1400">
              <a:solidFill>
                <a:srgbClr val="000000"/>
              </a:solidFill>
            </a:endParaRPr>
          </a:p>
          <a:p>
            <a:pPr indent="0" lvl="0" marL="0" rtl="0" algn="l">
              <a:spcBef>
                <a:spcPts val="1200"/>
              </a:spcBef>
              <a:spcAft>
                <a:spcPts val="0"/>
              </a:spcAft>
              <a:buNone/>
            </a:pPr>
            <a:r>
              <a:rPr lang="it" sz="1400">
                <a:solidFill>
                  <a:srgbClr val="000000"/>
                </a:solidFill>
              </a:rPr>
              <a:t>This highlight how for each image a patch of size 64x64 carries enough information about the fingerprint of the GAN to correctly classify it among the other GANs but it’s not enough to distinguish between the same GAN with different seeds.</a:t>
            </a:r>
            <a:endParaRPr sz="1400">
              <a:solidFill>
                <a:srgbClr val="000000"/>
              </a:solidFill>
            </a:endParaRPr>
          </a:p>
          <a:p>
            <a:pPr indent="0" lvl="0" marL="0" rtl="0" algn="l">
              <a:spcBef>
                <a:spcPts val="1200"/>
              </a:spcBef>
              <a:spcAft>
                <a:spcPts val="1200"/>
              </a:spcAft>
              <a:buNone/>
            </a:pPr>
            <a:r>
              <a:rPr lang="it" sz="1400">
                <a:solidFill>
                  <a:srgbClr val="000000"/>
                </a:solidFill>
              </a:rPr>
              <a:t>For this last task is necessary a more detailed analysis on the high frequency information of an image and is more suited the model C.</a:t>
            </a:r>
            <a:endParaRPr sz="14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it" sz="3600"/>
              <a:t>Dataset and Models</a:t>
            </a:r>
            <a:endParaRPr sz="3600"/>
          </a:p>
        </p:txBody>
      </p:sp>
      <p:sp>
        <p:nvSpPr>
          <p:cNvPr id="81" name="Google Shape;81;p15"/>
          <p:cNvSpPr txBox="1"/>
          <p:nvPr>
            <p:ph idx="1" type="body"/>
          </p:nvPr>
        </p:nvSpPr>
        <p:spPr>
          <a:xfrm>
            <a:off x="357075" y="2241700"/>
            <a:ext cx="4066500" cy="2843700"/>
          </a:xfrm>
          <a:prstGeom prst="rect">
            <a:avLst/>
          </a:prstGeom>
        </p:spPr>
        <p:txBody>
          <a:bodyPr anchorCtr="0" anchor="t" bIns="91425" lIns="91425" spcFirstLastPara="1" rIns="91425" wrap="square" tIns="91425">
            <a:normAutofit fontScale="25000" lnSpcReduction="10000"/>
          </a:bodyPr>
          <a:lstStyle/>
          <a:p>
            <a:pPr indent="-317500" lvl="0" marL="457200" rtl="0" algn="l">
              <a:lnSpc>
                <a:spcPct val="95000"/>
              </a:lnSpc>
              <a:spcBef>
                <a:spcPts val="0"/>
              </a:spcBef>
              <a:spcAft>
                <a:spcPts val="0"/>
              </a:spcAft>
              <a:buClr>
                <a:srgbClr val="000000"/>
              </a:buClr>
              <a:buSzPct val="100000"/>
              <a:buChar char="●"/>
            </a:pPr>
            <a:r>
              <a:rPr lang="it" sz="5600">
                <a:solidFill>
                  <a:srgbClr val="000000"/>
                </a:solidFill>
              </a:rPr>
              <a:t>We created a dataset by generating 5000 images for each GAN: CramerGAN,MMDGAN, PROGAN, SNGAN.</a:t>
            </a:r>
            <a:endParaRPr sz="5600">
              <a:solidFill>
                <a:srgbClr val="000000"/>
              </a:solidFill>
            </a:endParaRPr>
          </a:p>
          <a:p>
            <a:pPr indent="0" lvl="0" marL="457200" rtl="0" algn="l">
              <a:lnSpc>
                <a:spcPct val="95000"/>
              </a:lnSpc>
              <a:spcBef>
                <a:spcPts val="0"/>
              </a:spcBef>
              <a:spcAft>
                <a:spcPts val="0"/>
              </a:spcAft>
              <a:buNone/>
            </a:pPr>
            <a:r>
              <a:t/>
            </a:r>
            <a:endParaRPr sz="5600">
              <a:solidFill>
                <a:srgbClr val="000000"/>
              </a:solidFill>
            </a:endParaRPr>
          </a:p>
          <a:p>
            <a:pPr indent="-317500" lvl="0" marL="457200" rtl="0" algn="l">
              <a:lnSpc>
                <a:spcPct val="95000"/>
              </a:lnSpc>
              <a:spcBef>
                <a:spcPts val="0"/>
              </a:spcBef>
              <a:spcAft>
                <a:spcPts val="0"/>
              </a:spcAft>
              <a:buClr>
                <a:srgbClr val="000000"/>
              </a:buClr>
              <a:buSzPct val="100000"/>
              <a:buChar char="●"/>
            </a:pPr>
            <a:r>
              <a:rPr lang="it" sz="5600">
                <a:solidFill>
                  <a:srgbClr val="000000"/>
                </a:solidFill>
              </a:rPr>
              <a:t>We used the CelebA dataset to extract 5000 real images.</a:t>
            </a:r>
            <a:endParaRPr sz="5600">
              <a:solidFill>
                <a:srgbClr val="000000"/>
              </a:solidFill>
            </a:endParaRPr>
          </a:p>
          <a:p>
            <a:pPr indent="0" lvl="0" marL="457200" rtl="0" algn="l">
              <a:lnSpc>
                <a:spcPct val="95000"/>
              </a:lnSpc>
              <a:spcBef>
                <a:spcPts val="0"/>
              </a:spcBef>
              <a:spcAft>
                <a:spcPts val="0"/>
              </a:spcAft>
              <a:buNone/>
            </a:pPr>
            <a:r>
              <a:t/>
            </a:r>
            <a:endParaRPr sz="5600">
              <a:solidFill>
                <a:srgbClr val="000000"/>
              </a:solidFill>
            </a:endParaRPr>
          </a:p>
          <a:p>
            <a:pPr indent="-317500" lvl="0" marL="457200" rtl="0" algn="l">
              <a:lnSpc>
                <a:spcPct val="95000"/>
              </a:lnSpc>
              <a:spcBef>
                <a:spcPts val="0"/>
              </a:spcBef>
              <a:spcAft>
                <a:spcPts val="0"/>
              </a:spcAft>
              <a:buClr>
                <a:srgbClr val="000000"/>
              </a:buClr>
              <a:buSzPct val="100000"/>
              <a:buChar char="●"/>
            </a:pPr>
            <a:r>
              <a:rPr lang="it" sz="5600">
                <a:solidFill>
                  <a:srgbClr val="000000"/>
                </a:solidFill>
              </a:rPr>
              <a:t>In the end we tested the performance of the best model on a bigger dataset composed of 20000 images per GAN and another dataset composed by 30000 images generated by ProGAN with  different seeds.</a:t>
            </a:r>
            <a:endParaRPr sz="5600">
              <a:solidFill>
                <a:srgbClr val="000000"/>
              </a:solidFill>
            </a:endParaRPr>
          </a:p>
          <a:p>
            <a:pPr indent="0" lvl="0" marL="0" rtl="0" algn="l">
              <a:lnSpc>
                <a:spcPct val="95000"/>
              </a:lnSpc>
              <a:spcBef>
                <a:spcPts val="0"/>
              </a:spcBef>
              <a:spcAft>
                <a:spcPts val="1200"/>
              </a:spcAft>
              <a:buSzPct val="85146"/>
              <a:buNone/>
            </a:pPr>
            <a:r>
              <a:t/>
            </a:r>
            <a:endParaRPr sz="1195"/>
          </a:p>
        </p:txBody>
      </p:sp>
      <p:sp>
        <p:nvSpPr>
          <p:cNvPr id="82" name="Google Shape;82;p15"/>
          <p:cNvSpPr txBox="1"/>
          <p:nvPr/>
        </p:nvSpPr>
        <p:spPr>
          <a:xfrm>
            <a:off x="4572000" y="2149150"/>
            <a:ext cx="43269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latin typeface="Roboto"/>
                <a:ea typeface="Roboto"/>
                <a:cs typeface="Roboto"/>
                <a:sym typeface="Roboto"/>
              </a:rPr>
              <a:t>We train 4 different CNN models. This is due to the difficulty of finding the key parameters to attribute every image, so we must extract them in 4 different ways which we are going to discuss.</a:t>
            </a:r>
            <a:endParaRPr/>
          </a:p>
        </p:txBody>
      </p:sp>
      <p:sp>
        <p:nvSpPr>
          <p:cNvPr id="83" name="Google Shape;83;p15"/>
          <p:cNvSpPr txBox="1"/>
          <p:nvPr>
            <p:ph type="title"/>
          </p:nvPr>
        </p:nvSpPr>
        <p:spPr>
          <a:xfrm>
            <a:off x="646550" y="1848100"/>
            <a:ext cx="2025300" cy="4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sz="1800">
                <a:solidFill>
                  <a:srgbClr val="000000"/>
                </a:solidFill>
              </a:rPr>
              <a:t>Dataset </a:t>
            </a:r>
            <a:endParaRPr sz="1800">
              <a:solidFill>
                <a:srgbClr val="000000"/>
              </a:solidFill>
            </a:endParaRPr>
          </a:p>
        </p:txBody>
      </p:sp>
      <p:sp>
        <p:nvSpPr>
          <p:cNvPr id="84" name="Google Shape;84;p15"/>
          <p:cNvSpPr txBox="1"/>
          <p:nvPr/>
        </p:nvSpPr>
        <p:spPr>
          <a:xfrm>
            <a:off x="4609125" y="1780000"/>
            <a:ext cx="1410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800">
                <a:latin typeface="Roboto"/>
                <a:ea typeface="Roboto"/>
                <a:cs typeface="Roboto"/>
                <a:sym typeface="Roboto"/>
              </a:rPr>
              <a:t>Models</a:t>
            </a:r>
            <a:endParaRPr sz="18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it" sz="3600"/>
              <a:t>Metrics</a:t>
            </a:r>
            <a:endParaRPr sz="3600"/>
          </a:p>
        </p:txBody>
      </p:sp>
      <p:sp>
        <p:nvSpPr>
          <p:cNvPr id="90" name="Google Shape;90;p16"/>
          <p:cNvSpPr txBox="1"/>
          <p:nvPr>
            <p:ph idx="1" type="body"/>
          </p:nvPr>
        </p:nvSpPr>
        <p:spPr>
          <a:xfrm>
            <a:off x="460950" y="1899000"/>
            <a:ext cx="8222100" cy="2710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Char char="●"/>
            </a:pPr>
            <a:r>
              <a:rPr lang="it" sz="2400">
                <a:solidFill>
                  <a:srgbClr val="000000"/>
                </a:solidFill>
              </a:rPr>
              <a:t>Accuracy</a:t>
            </a:r>
            <a:endParaRPr sz="2400">
              <a:solidFill>
                <a:srgbClr val="000000"/>
              </a:solidFill>
            </a:endParaRPr>
          </a:p>
          <a:p>
            <a:pPr indent="-381000" lvl="0" marL="457200" rtl="0" algn="l">
              <a:spcBef>
                <a:spcPts val="0"/>
              </a:spcBef>
              <a:spcAft>
                <a:spcPts val="0"/>
              </a:spcAft>
              <a:buClr>
                <a:srgbClr val="000000"/>
              </a:buClr>
              <a:buSzPts val="2400"/>
              <a:buChar char="●"/>
            </a:pPr>
            <a:r>
              <a:rPr lang="it" sz="2400">
                <a:solidFill>
                  <a:srgbClr val="000000"/>
                </a:solidFill>
              </a:rPr>
              <a:t>macro f1 </a:t>
            </a:r>
            <a:endParaRPr sz="2400">
              <a:solidFill>
                <a:srgbClr val="000000"/>
              </a:solidFill>
            </a:endParaRPr>
          </a:p>
          <a:p>
            <a:pPr indent="-381000" lvl="0" marL="457200" rtl="0" algn="l">
              <a:spcBef>
                <a:spcPts val="0"/>
              </a:spcBef>
              <a:spcAft>
                <a:spcPts val="0"/>
              </a:spcAft>
              <a:buClr>
                <a:srgbClr val="000000"/>
              </a:buClr>
              <a:buSzPts val="2400"/>
              <a:buChar char="●"/>
            </a:pPr>
            <a:r>
              <a:rPr lang="it" sz="2400">
                <a:solidFill>
                  <a:srgbClr val="000000"/>
                </a:solidFill>
              </a:rPr>
              <a:t>f1 (for the single class of GANs)</a:t>
            </a:r>
            <a:endParaRPr sz="24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it" sz="3000"/>
              <a:t>Model A</a:t>
            </a:r>
            <a:endParaRPr sz="3000"/>
          </a:p>
        </p:txBody>
      </p:sp>
      <p:sp>
        <p:nvSpPr>
          <p:cNvPr id="96" name="Google Shape;96;p17"/>
          <p:cNvSpPr txBox="1"/>
          <p:nvPr>
            <p:ph idx="1" type="body"/>
          </p:nvPr>
        </p:nvSpPr>
        <p:spPr>
          <a:xfrm>
            <a:off x="471900" y="1919075"/>
            <a:ext cx="4731900" cy="2710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it">
                <a:solidFill>
                  <a:srgbClr val="000000"/>
                </a:solidFill>
              </a:rPr>
              <a:t>This model is a standard convolutional neural network. We tested two alternative architectures: 1x1 kernels with strides to reduce dimension, or 3x3 kernels with average pooling to reduce image dimension. The latter had the best performance, so we kept this architecture. We trained this model adding two dropout layers to avoid overfitting. </a:t>
            </a:r>
            <a:endParaRPr>
              <a:solidFill>
                <a:srgbClr val="000000"/>
              </a:solidFill>
            </a:endParaRPr>
          </a:p>
          <a:p>
            <a:pPr indent="0" lvl="0" marL="0" rtl="0" algn="l">
              <a:spcBef>
                <a:spcPts val="1200"/>
              </a:spcBef>
              <a:spcAft>
                <a:spcPts val="1200"/>
              </a:spcAft>
              <a:buNone/>
            </a:pPr>
            <a:r>
              <a:t/>
            </a:r>
            <a:endParaRPr>
              <a:solidFill>
                <a:srgbClr val="000000"/>
              </a:solidFill>
            </a:endParaRPr>
          </a:p>
        </p:txBody>
      </p:sp>
      <p:pic>
        <p:nvPicPr>
          <p:cNvPr id="97" name="Google Shape;97;p17"/>
          <p:cNvPicPr preferRelativeResize="0"/>
          <p:nvPr/>
        </p:nvPicPr>
        <p:blipFill>
          <a:blip r:embed="rId3">
            <a:alphaModFix/>
          </a:blip>
          <a:stretch>
            <a:fillRect/>
          </a:stretch>
        </p:blipFill>
        <p:spPr>
          <a:xfrm>
            <a:off x="5409300" y="1727100"/>
            <a:ext cx="3067050" cy="3416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it" sz="3000"/>
              <a:t>Results</a:t>
            </a:r>
            <a:endParaRPr sz="3000"/>
          </a:p>
        </p:txBody>
      </p:sp>
      <p:sp>
        <p:nvSpPr>
          <p:cNvPr id="103" name="Google Shape;103;p18"/>
          <p:cNvSpPr txBox="1"/>
          <p:nvPr>
            <p:ph idx="4294967295" type="body"/>
          </p:nvPr>
        </p:nvSpPr>
        <p:spPr>
          <a:xfrm>
            <a:off x="301650" y="904125"/>
            <a:ext cx="4711200" cy="4137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t">
                <a:solidFill>
                  <a:srgbClr val="000000"/>
                </a:solidFill>
              </a:rPr>
              <a:t>The model was very good at the first trial, on a sub-dataset with 5000 images per GAN without real images. The train accuracy was 0,9649. To reduce its excessive overfitting, we equipped the CNN with two dropout layers. The first after the third hidden layer, the second after the last convolutional layer. The train accuracy dropped a bit to 0,9432, but with a solid test accuracy of 0,9350. Then, we added the real images, obtaining a training accuracy of 0,9811, with a bit of overfit.</a:t>
            </a:r>
            <a:endParaRPr>
              <a:solidFill>
                <a:srgbClr val="000000"/>
              </a:solidFill>
            </a:endParaRPr>
          </a:p>
        </p:txBody>
      </p:sp>
      <p:pic>
        <p:nvPicPr>
          <p:cNvPr id="104" name="Google Shape;104;p18"/>
          <p:cNvPicPr preferRelativeResize="0"/>
          <p:nvPr/>
        </p:nvPicPr>
        <p:blipFill>
          <a:blip r:embed="rId3">
            <a:alphaModFix/>
          </a:blip>
          <a:stretch>
            <a:fillRect/>
          </a:stretch>
        </p:blipFill>
        <p:spPr>
          <a:xfrm>
            <a:off x="5108550" y="1411225"/>
            <a:ext cx="3816300" cy="2767875"/>
          </a:xfrm>
          <a:prstGeom prst="rect">
            <a:avLst/>
          </a:prstGeom>
          <a:noFill/>
          <a:ln>
            <a:noFill/>
          </a:ln>
        </p:spPr>
      </p:pic>
      <p:sp>
        <p:nvSpPr>
          <p:cNvPr id="105" name="Google Shape;105;p18"/>
          <p:cNvSpPr txBox="1"/>
          <p:nvPr/>
        </p:nvSpPr>
        <p:spPr>
          <a:xfrm>
            <a:off x="6761525" y="4084525"/>
            <a:ext cx="875700" cy="400200"/>
          </a:xfrm>
          <a:prstGeom prst="rect">
            <a:avLst/>
          </a:prstGeom>
          <a:solidFill>
            <a:srgbClr val="FF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rgbClr val="434343"/>
                </a:solidFill>
                <a:latin typeface="Roboto"/>
                <a:ea typeface="Roboto"/>
                <a:cs typeface="Roboto"/>
                <a:sym typeface="Roboto"/>
              </a:rPr>
              <a:t>epoch</a:t>
            </a:r>
            <a:endParaRPr>
              <a:solidFill>
                <a:srgbClr val="434343"/>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it" sz="3000"/>
              <a:t>results: classification report and confusion matrix</a:t>
            </a:r>
            <a:endParaRPr sz="3000"/>
          </a:p>
        </p:txBody>
      </p:sp>
      <p:graphicFrame>
        <p:nvGraphicFramePr>
          <p:cNvPr id="111" name="Google Shape;111;p19"/>
          <p:cNvGraphicFramePr/>
          <p:nvPr/>
        </p:nvGraphicFramePr>
        <p:xfrm>
          <a:off x="191725" y="2195695"/>
          <a:ext cx="3000000" cy="3000000"/>
        </p:xfrm>
        <a:graphic>
          <a:graphicData uri="http://schemas.openxmlformats.org/drawingml/2006/table">
            <a:tbl>
              <a:tblPr>
                <a:noFill/>
                <a:tableStyleId>{94E6B35B-3896-4AFB-B645-AC26AD799E87}</a:tableStyleId>
              </a:tblPr>
              <a:tblGrid>
                <a:gridCol w="1156100"/>
                <a:gridCol w="1156100"/>
                <a:gridCol w="807250"/>
                <a:gridCol w="785025"/>
              </a:tblGrid>
              <a:tr h="505875">
                <a:tc>
                  <a:txBody>
                    <a:bodyPr/>
                    <a:lstStyle/>
                    <a:p>
                      <a:pPr indent="0" lvl="0" marL="0" rtl="0" algn="l">
                        <a:spcBef>
                          <a:spcPts val="0"/>
                        </a:spcBef>
                        <a:spcAft>
                          <a:spcPts val="0"/>
                        </a:spcAft>
                        <a:buNone/>
                      </a:pPr>
                      <a:r>
                        <a:rPr lang="it"/>
                        <a:t>Accuracy</a:t>
                      </a:r>
                      <a:endParaRPr/>
                    </a:p>
                  </a:txBody>
                  <a:tcPr marT="91425" marB="91425" marR="91425" marL="91425"/>
                </a:tc>
                <a:tc>
                  <a:txBody>
                    <a:bodyPr/>
                    <a:lstStyle/>
                    <a:p>
                      <a:pPr indent="0" lvl="0" marL="0" rtl="0" algn="l">
                        <a:spcBef>
                          <a:spcPts val="0"/>
                        </a:spcBef>
                        <a:spcAft>
                          <a:spcPts val="0"/>
                        </a:spcAft>
                        <a:buNone/>
                      </a:pPr>
                      <a:r>
                        <a:rPr lang="it"/>
                        <a:t>Precision</a:t>
                      </a:r>
                      <a:endParaRPr/>
                    </a:p>
                  </a:txBody>
                  <a:tcPr marT="91425" marB="91425" marR="91425" marL="91425"/>
                </a:tc>
                <a:tc>
                  <a:txBody>
                    <a:bodyPr/>
                    <a:lstStyle/>
                    <a:p>
                      <a:pPr indent="0" lvl="0" marL="0" rtl="0" algn="l">
                        <a:spcBef>
                          <a:spcPts val="0"/>
                        </a:spcBef>
                        <a:spcAft>
                          <a:spcPts val="0"/>
                        </a:spcAft>
                        <a:buNone/>
                      </a:pPr>
                      <a:r>
                        <a:rPr lang="it"/>
                        <a:t>recall </a:t>
                      </a:r>
                      <a:endParaRPr/>
                    </a:p>
                  </a:txBody>
                  <a:tcPr marT="91425" marB="91425" marR="91425" marL="91425"/>
                </a:tc>
                <a:tc>
                  <a:txBody>
                    <a:bodyPr/>
                    <a:lstStyle/>
                    <a:p>
                      <a:pPr indent="0" lvl="0" marL="0" rtl="0" algn="l">
                        <a:spcBef>
                          <a:spcPts val="0"/>
                        </a:spcBef>
                        <a:spcAft>
                          <a:spcPts val="0"/>
                        </a:spcAft>
                        <a:buNone/>
                      </a:pPr>
                      <a:r>
                        <a:rPr lang="it"/>
                        <a:t>F1</a:t>
                      </a:r>
                      <a:endParaRPr/>
                    </a:p>
                  </a:txBody>
                  <a:tcPr marT="91425" marB="91425" marR="91425" marL="91425"/>
                </a:tc>
              </a:tr>
              <a:tr h="505875">
                <a:tc>
                  <a:txBody>
                    <a:bodyPr/>
                    <a:lstStyle/>
                    <a:p>
                      <a:pPr indent="0" lvl="0" marL="0" rtl="0" algn="l">
                        <a:spcBef>
                          <a:spcPts val="0"/>
                        </a:spcBef>
                        <a:spcAft>
                          <a:spcPts val="0"/>
                        </a:spcAft>
                        <a:buNone/>
                      </a:pPr>
                      <a:r>
                        <a:rPr lang="it"/>
                        <a:t>90.0</a:t>
                      </a:r>
                      <a:endParaRPr/>
                    </a:p>
                  </a:txBody>
                  <a:tcPr marT="91425" marB="91425" marR="91425" marL="91425"/>
                </a:tc>
                <a:tc>
                  <a:txBody>
                    <a:bodyPr/>
                    <a:lstStyle/>
                    <a:p>
                      <a:pPr indent="0" lvl="0" marL="0" rtl="0" algn="l">
                        <a:spcBef>
                          <a:spcPts val="0"/>
                        </a:spcBef>
                        <a:spcAft>
                          <a:spcPts val="0"/>
                        </a:spcAft>
                        <a:buNone/>
                      </a:pPr>
                      <a:r>
                        <a:rPr lang="it"/>
                        <a:t>91.1</a:t>
                      </a:r>
                      <a:endParaRPr/>
                    </a:p>
                  </a:txBody>
                  <a:tcPr marT="91425" marB="91425" marR="91425" marL="91425"/>
                </a:tc>
                <a:tc>
                  <a:txBody>
                    <a:bodyPr/>
                    <a:lstStyle/>
                    <a:p>
                      <a:pPr indent="0" lvl="0" marL="0" rtl="0" algn="l">
                        <a:spcBef>
                          <a:spcPts val="0"/>
                        </a:spcBef>
                        <a:spcAft>
                          <a:spcPts val="0"/>
                        </a:spcAft>
                        <a:buNone/>
                      </a:pPr>
                      <a:r>
                        <a:rPr lang="it"/>
                        <a:t>90.0</a:t>
                      </a:r>
                      <a:endParaRPr/>
                    </a:p>
                  </a:txBody>
                  <a:tcPr marT="91425" marB="91425" marR="91425" marL="91425"/>
                </a:tc>
                <a:tc>
                  <a:txBody>
                    <a:bodyPr/>
                    <a:lstStyle/>
                    <a:p>
                      <a:pPr indent="0" lvl="0" marL="0" rtl="0" algn="l">
                        <a:spcBef>
                          <a:spcPts val="0"/>
                        </a:spcBef>
                        <a:spcAft>
                          <a:spcPts val="0"/>
                        </a:spcAft>
                        <a:buNone/>
                      </a:pPr>
                      <a:r>
                        <a:rPr lang="it"/>
                        <a:t>90.4</a:t>
                      </a:r>
                      <a:endParaRPr/>
                    </a:p>
                  </a:txBody>
                  <a:tcPr marT="91425" marB="91425" marR="91425" marL="91425"/>
                </a:tc>
              </a:tr>
            </a:tbl>
          </a:graphicData>
        </a:graphic>
      </p:graphicFrame>
      <p:pic>
        <p:nvPicPr>
          <p:cNvPr id="112" name="Google Shape;112;p19"/>
          <p:cNvPicPr preferRelativeResize="0"/>
          <p:nvPr/>
        </p:nvPicPr>
        <p:blipFill>
          <a:blip r:embed="rId3">
            <a:alphaModFix/>
          </a:blip>
          <a:stretch>
            <a:fillRect/>
          </a:stretch>
        </p:blipFill>
        <p:spPr>
          <a:xfrm>
            <a:off x="4160650" y="1068800"/>
            <a:ext cx="4983350" cy="3488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it"/>
              <a:t>Model B</a:t>
            </a:r>
            <a:endParaRPr/>
          </a:p>
        </p:txBody>
      </p:sp>
      <p:sp>
        <p:nvSpPr>
          <p:cNvPr id="118" name="Google Shape;118;p20"/>
          <p:cNvSpPr txBox="1"/>
          <p:nvPr>
            <p:ph idx="1" type="body"/>
          </p:nvPr>
        </p:nvSpPr>
        <p:spPr>
          <a:xfrm>
            <a:off x="281550" y="2036525"/>
            <a:ext cx="4590600" cy="2152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it">
                <a:solidFill>
                  <a:srgbClr val="000000"/>
                </a:solidFill>
              </a:rPr>
              <a:t>This model has the same structure of the previous one, except that it receives images downsampled to 8x8. This allows us to attribute fingerprints from a different frequency band. </a:t>
            </a:r>
            <a:endParaRPr>
              <a:solidFill>
                <a:srgbClr val="000000"/>
              </a:solidFill>
            </a:endParaRPr>
          </a:p>
          <a:p>
            <a:pPr indent="0" lvl="0" marL="0" rtl="0" algn="l">
              <a:spcBef>
                <a:spcPts val="1200"/>
              </a:spcBef>
              <a:spcAft>
                <a:spcPts val="1200"/>
              </a:spcAft>
              <a:buNone/>
            </a:pPr>
            <a:r>
              <a:t/>
            </a:r>
            <a:endParaRPr/>
          </a:p>
        </p:txBody>
      </p:sp>
      <p:pic>
        <p:nvPicPr>
          <p:cNvPr id="119" name="Google Shape;119;p20"/>
          <p:cNvPicPr preferRelativeResize="0"/>
          <p:nvPr/>
        </p:nvPicPr>
        <p:blipFill>
          <a:blip r:embed="rId3">
            <a:alphaModFix/>
          </a:blip>
          <a:stretch>
            <a:fillRect/>
          </a:stretch>
        </p:blipFill>
        <p:spPr>
          <a:xfrm>
            <a:off x="5428425" y="1737950"/>
            <a:ext cx="3265575" cy="3335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1"/>
          <p:cNvSpPr txBox="1"/>
          <p:nvPr/>
        </p:nvSpPr>
        <p:spPr>
          <a:xfrm>
            <a:off x="1928475" y="1337925"/>
            <a:ext cx="1056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t>PROGAN</a:t>
            </a:r>
            <a:endParaRPr/>
          </a:p>
        </p:txBody>
      </p:sp>
      <p:sp>
        <p:nvSpPr>
          <p:cNvPr id="125" name="Google Shape;125;p21"/>
          <p:cNvSpPr txBox="1"/>
          <p:nvPr/>
        </p:nvSpPr>
        <p:spPr>
          <a:xfrm>
            <a:off x="6601388" y="1337913"/>
            <a:ext cx="1056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t>SNGAN</a:t>
            </a:r>
            <a:endParaRPr/>
          </a:p>
        </p:txBody>
      </p:sp>
      <p:pic>
        <p:nvPicPr>
          <p:cNvPr id="126" name="Google Shape;126;p21"/>
          <p:cNvPicPr preferRelativeResize="0"/>
          <p:nvPr/>
        </p:nvPicPr>
        <p:blipFill>
          <a:blip r:embed="rId3">
            <a:alphaModFix/>
          </a:blip>
          <a:stretch>
            <a:fillRect/>
          </a:stretch>
        </p:blipFill>
        <p:spPr>
          <a:xfrm>
            <a:off x="4831088" y="1876175"/>
            <a:ext cx="1219200" cy="1219200"/>
          </a:xfrm>
          <a:prstGeom prst="rect">
            <a:avLst/>
          </a:prstGeom>
          <a:noFill/>
          <a:ln>
            <a:noFill/>
          </a:ln>
        </p:spPr>
      </p:pic>
      <p:pic>
        <p:nvPicPr>
          <p:cNvPr id="127" name="Google Shape;127;p21"/>
          <p:cNvPicPr preferRelativeResize="0"/>
          <p:nvPr/>
        </p:nvPicPr>
        <p:blipFill>
          <a:blip r:embed="rId4">
            <a:alphaModFix/>
          </a:blip>
          <a:stretch>
            <a:fillRect/>
          </a:stretch>
        </p:blipFill>
        <p:spPr>
          <a:xfrm>
            <a:off x="7795988" y="1896238"/>
            <a:ext cx="1200900" cy="1179065"/>
          </a:xfrm>
          <a:prstGeom prst="rect">
            <a:avLst/>
          </a:prstGeom>
          <a:noFill/>
          <a:ln>
            <a:noFill/>
          </a:ln>
        </p:spPr>
      </p:pic>
      <p:pic>
        <p:nvPicPr>
          <p:cNvPr id="128" name="Google Shape;128;p21"/>
          <p:cNvPicPr preferRelativeResize="0"/>
          <p:nvPr/>
        </p:nvPicPr>
        <p:blipFill>
          <a:blip r:embed="rId5">
            <a:alphaModFix/>
          </a:blip>
          <a:stretch>
            <a:fillRect/>
          </a:stretch>
        </p:blipFill>
        <p:spPr>
          <a:xfrm>
            <a:off x="325825" y="1876175"/>
            <a:ext cx="1219200" cy="1219200"/>
          </a:xfrm>
          <a:prstGeom prst="rect">
            <a:avLst/>
          </a:prstGeom>
          <a:noFill/>
          <a:ln>
            <a:noFill/>
          </a:ln>
        </p:spPr>
      </p:pic>
      <p:pic>
        <p:nvPicPr>
          <p:cNvPr id="129" name="Google Shape;129;p21"/>
          <p:cNvPicPr preferRelativeResize="0"/>
          <p:nvPr/>
        </p:nvPicPr>
        <p:blipFill>
          <a:blip r:embed="rId6">
            <a:alphaModFix/>
          </a:blip>
          <a:stretch>
            <a:fillRect/>
          </a:stretch>
        </p:blipFill>
        <p:spPr>
          <a:xfrm>
            <a:off x="3240500" y="1888075"/>
            <a:ext cx="1200900" cy="1195399"/>
          </a:xfrm>
          <a:prstGeom prst="rect">
            <a:avLst/>
          </a:prstGeom>
          <a:noFill/>
          <a:ln>
            <a:noFill/>
          </a:ln>
        </p:spPr>
      </p:pic>
      <p:sp>
        <p:nvSpPr>
          <p:cNvPr id="130" name="Google Shape;130;p21"/>
          <p:cNvSpPr txBox="1"/>
          <p:nvPr/>
        </p:nvSpPr>
        <p:spPr>
          <a:xfrm>
            <a:off x="484871" y="3436276"/>
            <a:ext cx="842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it" sz="1200"/>
              <a:t>128x128 </a:t>
            </a:r>
            <a:endParaRPr i="1" sz="1200"/>
          </a:p>
        </p:txBody>
      </p:sp>
      <p:sp>
        <p:nvSpPr>
          <p:cNvPr id="131" name="Google Shape;131;p21"/>
          <p:cNvSpPr txBox="1"/>
          <p:nvPr/>
        </p:nvSpPr>
        <p:spPr>
          <a:xfrm>
            <a:off x="3585686" y="3436276"/>
            <a:ext cx="693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it" sz="1200"/>
              <a:t>8</a:t>
            </a:r>
            <a:r>
              <a:rPr i="1" lang="it" sz="1200"/>
              <a:t>x8</a:t>
            </a:r>
            <a:endParaRPr i="1" sz="1200"/>
          </a:p>
        </p:txBody>
      </p:sp>
      <p:cxnSp>
        <p:nvCxnSpPr>
          <p:cNvPr id="132" name="Google Shape;132;p21"/>
          <p:cNvCxnSpPr>
            <a:stCxn id="130" idx="3"/>
            <a:endCxn id="131" idx="1"/>
          </p:cNvCxnSpPr>
          <p:nvPr/>
        </p:nvCxnSpPr>
        <p:spPr>
          <a:xfrm>
            <a:off x="1327571" y="3620926"/>
            <a:ext cx="2258100" cy="0"/>
          </a:xfrm>
          <a:prstGeom prst="straightConnector1">
            <a:avLst/>
          </a:prstGeom>
          <a:noFill/>
          <a:ln cap="flat" cmpd="sng" w="9525">
            <a:solidFill>
              <a:schemeClr val="dk1"/>
            </a:solidFill>
            <a:prstDash val="dash"/>
            <a:round/>
            <a:headEnd len="med" w="med" type="none"/>
            <a:tailEnd len="med" w="med" type="none"/>
          </a:ln>
        </p:spPr>
      </p:cxnSp>
      <p:sp>
        <p:nvSpPr>
          <p:cNvPr id="133" name="Google Shape;133;p21"/>
          <p:cNvSpPr txBox="1"/>
          <p:nvPr/>
        </p:nvSpPr>
        <p:spPr>
          <a:xfrm>
            <a:off x="2066917" y="3313117"/>
            <a:ext cx="8946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it" sz="800"/>
              <a:t>Downsampling</a:t>
            </a:r>
            <a:endParaRPr i="1" sz="800"/>
          </a:p>
        </p:txBody>
      </p:sp>
      <p:sp>
        <p:nvSpPr>
          <p:cNvPr id="134" name="Google Shape;134;p21"/>
          <p:cNvSpPr txBox="1"/>
          <p:nvPr/>
        </p:nvSpPr>
        <p:spPr>
          <a:xfrm>
            <a:off x="5151546" y="3436276"/>
            <a:ext cx="842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it" sz="1200"/>
              <a:t>128x128 </a:t>
            </a:r>
            <a:endParaRPr i="1" sz="1200"/>
          </a:p>
        </p:txBody>
      </p:sp>
      <p:sp>
        <p:nvSpPr>
          <p:cNvPr id="135" name="Google Shape;135;p21"/>
          <p:cNvSpPr txBox="1"/>
          <p:nvPr/>
        </p:nvSpPr>
        <p:spPr>
          <a:xfrm>
            <a:off x="8252261" y="3436276"/>
            <a:ext cx="693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it" sz="1200"/>
              <a:t>8x8</a:t>
            </a:r>
            <a:endParaRPr i="1" sz="1200"/>
          </a:p>
        </p:txBody>
      </p:sp>
      <p:cxnSp>
        <p:nvCxnSpPr>
          <p:cNvPr id="136" name="Google Shape;136;p21"/>
          <p:cNvCxnSpPr>
            <a:stCxn id="134" idx="3"/>
            <a:endCxn id="135" idx="1"/>
          </p:cNvCxnSpPr>
          <p:nvPr/>
        </p:nvCxnSpPr>
        <p:spPr>
          <a:xfrm>
            <a:off x="5994246" y="3620926"/>
            <a:ext cx="2258100" cy="0"/>
          </a:xfrm>
          <a:prstGeom prst="straightConnector1">
            <a:avLst/>
          </a:prstGeom>
          <a:noFill/>
          <a:ln cap="flat" cmpd="sng" w="9525">
            <a:solidFill>
              <a:schemeClr val="dk1"/>
            </a:solidFill>
            <a:prstDash val="dash"/>
            <a:round/>
            <a:headEnd len="med" w="med" type="none"/>
            <a:tailEnd len="med" w="med" type="none"/>
          </a:ln>
        </p:spPr>
      </p:cxnSp>
      <p:sp>
        <p:nvSpPr>
          <p:cNvPr id="137" name="Google Shape;137;p21"/>
          <p:cNvSpPr txBox="1"/>
          <p:nvPr/>
        </p:nvSpPr>
        <p:spPr>
          <a:xfrm>
            <a:off x="6733592" y="3313117"/>
            <a:ext cx="8946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it" sz="800"/>
              <a:t>Downsampling</a:t>
            </a:r>
            <a:endParaRPr i="1" sz="800"/>
          </a:p>
        </p:txBody>
      </p:sp>
      <p:sp>
        <p:nvSpPr>
          <p:cNvPr id="138" name="Google Shape;138;p21"/>
          <p:cNvSpPr txBox="1"/>
          <p:nvPr/>
        </p:nvSpPr>
        <p:spPr>
          <a:xfrm>
            <a:off x="1678800" y="0"/>
            <a:ext cx="57864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t" sz="3000">
                <a:solidFill>
                  <a:schemeClr val="lt1"/>
                </a:solidFill>
                <a:latin typeface="Roboto"/>
                <a:ea typeface="Roboto"/>
                <a:cs typeface="Roboto"/>
                <a:sym typeface="Roboto"/>
              </a:rPr>
              <a:t>Downsampling</a:t>
            </a:r>
            <a:endParaRPr sz="3000">
              <a:solidFill>
                <a:schemeClr val="lt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