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0" r:id="rId2"/>
    <p:sldId id="256" r:id="rId3"/>
    <p:sldId id="267" r:id="rId4"/>
    <p:sldId id="257" r:id="rId5"/>
    <p:sldId id="258" r:id="rId6"/>
    <p:sldId id="259" r:id="rId7"/>
    <p:sldId id="260" r:id="rId8"/>
    <p:sldId id="261" r:id="rId9"/>
    <p:sldId id="262" r:id="rId10"/>
    <p:sldId id="263" r:id="rId11"/>
    <p:sldId id="264" r:id="rId12"/>
    <p:sldId id="269" r:id="rId13"/>
    <p:sldId id="265" r:id="rId14"/>
    <p:sldId id="266"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7/15/2023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7/15/2023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F831-025E-4876-9735-5B482845C7F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B6B9FC8-2F40-4790-A788-7397BFE9E3F1}"/>
              </a:ext>
            </a:extLst>
          </p:cNvPr>
          <p:cNvPicPr>
            <a:picLocks noGrp="1" noChangeAspect="1"/>
          </p:cNvPicPr>
          <p:nvPr>
            <p:ph idx="1"/>
          </p:nvPr>
        </p:nvPicPr>
        <p:blipFill>
          <a:blip r:embed="rId2"/>
          <a:stretch>
            <a:fillRect/>
          </a:stretch>
        </p:blipFill>
        <p:spPr>
          <a:xfrm>
            <a:off x="0" y="-23527"/>
            <a:ext cx="12233824" cy="6881527"/>
          </a:xfrm>
        </p:spPr>
      </p:pic>
    </p:spTree>
    <p:extLst>
      <p:ext uri="{BB962C8B-B14F-4D97-AF65-F5344CB8AC3E}">
        <p14:creationId xmlns:p14="http://schemas.microsoft.com/office/powerpoint/2010/main" val="2035146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9D539-B2AD-48F5-A002-8AF9B9B961D8}"/>
              </a:ext>
            </a:extLst>
          </p:cNvPr>
          <p:cNvSpPr>
            <a:spLocks noGrp="1"/>
          </p:cNvSpPr>
          <p:nvPr>
            <p:ph type="title"/>
          </p:nvPr>
        </p:nvSpPr>
        <p:spPr/>
        <p:txBody>
          <a:bodyPr/>
          <a:lstStyle/>
          <a:p>
            <a:r>
              <a:rPr lang="en-US" b="1" dirty="0"/>
              <a:t>Model Summary</a:t>
            </a:r>
          </a:p>
        </p:txBody>
      </p:sp>
      <p:sp>
        <p:nvSpPr>
          <p:cNvPr id="3" name="Content Placeholder 2">
            <a:extLst>
              <a:ext uri="{FF2B5EF4-FFF2-40B4-BE49-F238E27FC236}">
                <a16:creationId xmlns:a16="http://schemas.microsoft.com/office/drawing/2014/main" id="{15ED152A-4FDE-4A55-8A0B-DE1C9C589287}"/>
              </a:ext>
            </a:extLst>
          </p:cNvPr>
          <p:cNvSpPr>
            <a:spLocks noGrp="1"/>
          </p:cNvSpPr>
          <p:nvPr>
            <p:ph idx="1"/>
          </p:nvPr>
        </p:nvSpPr>
        <p:spPr/>
        <p:txBody>
          <a:bodyPr>
            <a:normAutofit fontScale="70000" lnSpcReduction="20000"/>
          </a:bodyPr>
          <a:lstStyle/>
          <a:p>
            <a:r>
              <a:rPr lang="en-US" dirty="0"/>
              <a:t>The provided model is a convolutional neural network (CNN) architecture for facial emotion recognition. </a:t>
            </a:r>
          </a:p>
          <a:p>
            <a:r>
              <a:rPr lang="en-US" dirty="0"/>
              <a:t>It consists of multiple layers, including convolutional layers with different filter sizes, batch normalization for normalization, </a:t>
            </a:r>
            <a:r>
              <a:rPr lang="en-US" dirty="0" err="1"/>
              <a:t>ReLU</a:t>
            </a:r>
            <a:r>
              <a:rPr lang="en-US" dirty="0"/>
              <a:t> activation for non-linearity, max pooling for down sampling, and dropout for regularization. </a:t>
            </a:r>
          </a:p>
          <a:p>
            <a:r>
              <a:rPr lang="en-US" dirty="0"/>
              <a:t>The model incorporates both convolutional and fully connected layers to extract relevant features from input images and perform classification.</a:t>
            </a:r>
          </a:p>
          <a:p>
            <a:r>
              <a:rPr lang="en-US" dirty="0"/>
              <a:t>It utilizes the Adam optimizer with a learning rate of 0.0001 and is compiled with categorical cross-entropy loss. The model summary provides a comprehensive overview of its architecture, including the number of parameters in each layer, enabling an understanding of its complexity and potential performance</a:t>
            </a:r>
          </a:p>
        </p:txBody>
      </p:sp>
    </p:spTree>
    <p:extLst>
      <p:ext uri="{BB962C8B-B14F-4D97-AF65-F5344CB8AC3E}">
        <p14:creationId xmlns:p14="http://schemas.microsoft.com/office/powerpoint/2010/main" val="1420998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512DB-0433-4548-B104-47E6F0FA3A6D}"/>
              </a:ext>
            </a:extLst>
          </p:cNvPr>
          <p:cNvSpPr>
            <a:spLocks noGrp="1"/>
          </p:cNvSpPr>
          <p:nvPr>
            <p:ph type="title"/>
          </p:nvPr>
        </p:nvSpPr>
        <p:spPr/>
        <p:txBody>
          <a:bodyPr/>
          <a:lstStyle/>
          <a:p>
            <a:r>
              <a:rPr lang="en-US" b="1" dirty="0"/>
              <a:t>Results</a:t>
            </a:r>
          </a:p>
        </p:txBody>
      </p:sp>
      <p:sp>
        <p:nvSpPr>
          <p:cNvPr id="3" name="Content Placeholder 2">
            <a:extLst>
              <a:ext uri="{FF2B5EF4-FFF2-40B4-BE49-F238E27FC236}">
                <a16:creationId xmlns:a16="http://schemas.microsoft.com/office/drawing/2014/main" id="{9044314C-1C1E-4616-A6B2-9BB1873AAFC0}"/>
              </a:ext>
            </a:extLst>
          </p:cNvPr>
          <p:cNvSpPr>
            <a:spLocks noGrp="1"/>
          </p:cNvSpPr>
          <p:nvPr>
            <p:ph idx="1"/>
          </p:nvPr>
        </p:nvSpPr>
        <p:spPr/>
        <p:txBody>
          <a:bodyPr/>
          <a:lstStyle/>
          <a:p>
            <a:r>
              <a:rPr lang="en-US" dirty="0"/>
              <a:t>Accuracy is a commonly used metric in machine learning that measures the percentage of correctly classified samples out of the total number of samples.</a:t>
            </a:r>
          </a:p>
          <a:p>
            <a:r>
              <a:rPr lang="en-US" dirty="0"/>
              <a:t>The validation accuracy score of 0.88 indicates that our model achieved a classification accuracy of 88% on the evaluation data. </a:t>
            </a:r>
          </a:p>
          <a:p>
            <a:r>
              <a:rPr lang="en-US" dirty="0"/>
              <a:t>In the context of facial expression recognition, an accuracy of 0.88 suggests that the model performed well in identifying and classifying facial expressions with a relatively high level of accuracy.</a:t>
            </a:r>
          </a:p>
        </p:txBody>
      </p:sp>
    </p:spTree>
    <p:extLst>
      <p:ext uri="{BB962C8B-B14F-4D97-AF65-F5344CB8AC3E}">
        <p14:creationId xmlns:p14="http://schemas.microsoft.com/office/powerpoint/2010/main" val="1329614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2F67B-6032-4E20-A616-6C77439C0AA2}"/>
              </a:ext>
            </a:extLst>
          </p:cNvPr>
          <p:cNvSpPr>
            <a:spLocks noGrp="1"/>
          </p:cNvSpPr>
          <p:nvPr>
            <p:ph type="title"/>
          </p:nvPr>
        </p:nvSpPr>
        <p:spPr/>
        <p:txBody>
          <a:bodyPr/>
          <a:lstStyle/>
          <a:p>
            <a:pPr algn="ctr"/>
            <a:r>
              <a:rPr lang="en-US" b="1" dirty="0"/>
              <a:t>Confusion Matrix And Accuracy and loss graph</a:t>
            </a:r>
          </a:p>
        </p:txBody>
      </p:sp>
      <p:pic>
        <p:nvPicPr>
          <p:cNvPr id="5" name="Content Placeholder 4">
            <a:extLst>
              <a:ext uri="{FF2B5EF4-FFF2-40B4-BE49-F238E27FC236}">
                <a16:creationId xmlns:a16="http://schemas.microsoft.com/office/drawing/2014/main" id="{17AE1FF7-7A67-40AA-8A2B-9C95EEF5BDD6}"/>
              </a:ext>
            </a:extLst>
          </p:cNvPr>
          <p:cNvPicPr>
            <a:picLocks noGrp="1" noChangeAspect="1"/>
          </p:cNvPicPr>
          <p:nvPr>
            <p:ph idx="1"/>
          </p:nvPr>
        </p:nvPicPr>
        <p:blipFill>
          <a:blip r:embed="rId2"/>
          <a:stretch>
            <a:fillRect/>
          </a:stretch>
        </p:blipFill>
        <p:spPr>
          <a:xfrm>
            <a:off x="5046732" y="3072951"/>
            <a:ext cx="7083424" cy="3785049"/>
          </a:xfrm>
        </p:spPr>
      </p:pic>
      <p:pic>
        <p:nvPicPr>
          <p:cNvPr id="7" name="Picture 6">
            <a:extLst>
              <a:ext uri="{FF2B5EF4-FFF2-40B4-BE49-F238E27FC236}">
                <a16:creationId xmlns:a16="http://schemas.microsoft.com/office/drawing/2014/main" id="{BA4F04AB-7321-46DF-B4FB-00B1BFFF3351}"/>
              </a:ext>
            </a:extLst>
          </p:cNvPr>
          <p:cNvPicPr>
            <a:picLocks noChangeAspect="1"/>
          </p:cNvPicPr>
          <p:nvPr/>
        </p:nvPicPr>
        <p:blipFill>
          <a:blip r:embed="rId3"/>
          <a:stretch>
            <a:fillRect/>
          </a:stretch>
        </p:blipFill>
        <p:spPr>
          <a:xfrm>
            <a:off x="0" y="3072951"/>
            <a:ext cx="5046732" cy="3785049"/>
          </a:xfrm>
          <a:prstGeom prst="rect">
            <a:avLst/>
          </a:prstGeom>
        </p:spPr>
      </p:pic>
    </p:spTree>
    <p:extLst>
      <p:ext uri="{BB962C8B-B14F-4D97-AF65-F5344CB8AC3E}">
        <p14:creationId xmlns:p14="http://schemas.microsoft.com/office/powerpoint/2010/main" val="4022668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97780-BC5E-4A9C-8DD7-8CEF0EC787BD}"/>
              </a:ext>
            </a:extLst>
          </p:cNvPr>
          <p:cNvSpPr>
            <a:spLocks noGrp="1"/>
          </p:cNvSpPr>
          <p:nvPr>
            <p:ph type="title"/>
          </p:nvPr>
        </p:nvSpPr>
        <p:spPr/>
        <p:txBody>
          <a:bodyPr/>
          <a:lstStyle/>
          <a:p>
            <a:r>
              <a:rPr lang="en-US" b="1" dirty="0"/>
              <a:t>Testing Results</a:t>
            </a:r>
          </a:p>
        </p:txBody>
      </p:sp>
      <p:pic>
        <p:nvPicPr>
          <p:cNvPr id="5" name="Content Placeholder 4">
            <a:extLst>
              <a:ext uri="{FF2B5EF4-FFF2-40B4-BE49-F238E27FC236}">
                <a16:creationId xmlns:a16="http://schemas.microsoft.com/office/drawing/2014/main" id="{1425C165-EBD4-482C-89C1-2A1B36E61F60}"/>
              </a:ext>
            </a:extLst>
          </p:cNvPr>
          <p:cNvPicPr>
            <a:picLocks noGrp="1" noChangeAspect="1"/>
          </p:cNvPicPr>
          <p:nvPr>
            <p:ph idx="1"/>
          </p:nvPr>
        </p:nvPicPr>
        <p:blipFill>
          <a:blip r:embed="rId2"/>
          <a:stretch>
            <a:fillRect/>
          </a:stretch>
        </p:blipFill>
        <p:spPr>
          <a:xfrm>
            <a:off x="3090495" y="1714500"/>
            <a:ext cx="4960578" cy="3429000"/>
          </a:xfrm>
        </p:spPr>
      </p:pic>
      <p:pic>
        <p:nvPicPr>
          <p:cNvPr id="9" name="Picture 8">
            <a:extLst>
              <a:ext uri="{FF2B5EF4-FFF2-40B4-BE49-F238E27FC236}">
                <a16:creationId xmlns:a16="http://schemas.microsoft.com/office/drawing/2014/main" id="{1166731D-A0A9-4FCE-B9F5-EBCCF1648DCE}"/>
              </a:ext>
            </a:extLst>
          </p:cNvPr>
          <p:cNvPicPr>
            <a:picLocks noChangeAspect="1"/>
          </p:cNvPicPr>
          <p:nvPr/>
        </p:nvPicPr>
        <p:blipFill>
          <a:blip r:embed="rId3"/>
          <a:stretch>
            <a:fillRect/>
          </a:stretch>
        </p:blipFill>
        <p:spPr>
          <a:xfrm>
            <a:off x="8051073" y="1714500"/>
            <a:ext cx="2879872" cy="3429000"/>
          </a:xfrm>
          <a:prstGeom prst="rect">
            <a:avLst/>
          </a:prstGeom>
        </p:spPr>
      </p:pic>
      <p:pic>
        <p:nvPicPr>
          <p:cNvPr id="11" name="Picture 10">
            <a:extLst>
              <a:ext uri="{FF2B5EF4-FFF2-40B4-BE49-F238E27FC236}">
                <a16:creationId xmlns:a16="http://schemas.microsoft.com/office/drawing/2014/main" id="{109F1B21-E26E-49B8-ABF7-5994609C36CE}"/>
              </a:ext>
            </a:extLst>
          </p:cNvPr>
          <p:cNvPicPr>
            <a:picLocks noChangeAspect="1"/>
          </p:cNvPicPr>
          <p:nvPr/>
        </p:nvPicPr>
        <p:blipFill>
          <a:blip r:embed="rId4"/>
          <a:stretch>
            <a:fillRect/>
          </a:stretch>
        </p:blipFill>
        <p:spPr>
          <a:xfrm>
            <a:off x="804495" y="1714500"/>
            <a:ext cx="2286000" cy="3429000"/>
          </a:xfrm>
          <a:prstGeom prst="rect">
            <a:avLst/>
          </a:prstGeom>
        </p:spPr>
      </p:pic>
    </p:spTree>
    <p:extLst>
      <p:ext uri="{BB962C8B-B14F-4D97-AF65-F5344CB8AC3E}">
        <p14:creationId xmlns:p14="http://schemas.microsoft.com/office/powerpoint/2010/main" val="12087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C7A2-ED66-4355-BE48-5FDF429A1B6C}"/>
              </a:ext>
            </a:extLst>
          </p:cNvPr>
          <p:cNvSpPr>
            <a:spLocks noGrp="1"/>
          </p:cNvSpPr>
          <p:nvPr>
            <p:ph type="title"/>
          </p:nvPr>
        </p:nvSpPr>
        <p:spPr/>
        <p:txBody>
          <a:bodyPr/>
          <a:lstStyle/>
          <a:p>
            <a:r>
              <a:rPr lang="en-US" b="1" dirty="0"/>
              <a:t>Testing Results</a:t>
            </a:r>
          </a:p>
        </p:txBody>
      </p:sp>
      <p:pic>
        <p:nvPicPr>
          <p:cNvPr id="6" name="Content Placeholder 5">
            <a:extLst>
              <a:ext uri="{FF2B5EF4-FFF2-40B4-BE49-F238E27FC236}">
                <a16:creationId xmlns:a16="http://schemas.microsoft.com/office/drawing/2014/main" id="{5DC743D9-B0A1-4C79-A9E0-BD6953E26028}"/>
              </a:ext>
            </a:extLst>
          </p:cNvPr>
          <p:cNvPicPr>
            <a:picLocks noGrp="1" noChangeAspect="1"/>
          </p:cNvPicPr>
          <p:nvPr>
            <p:ph idx="1"/>
          </p:nvPr>
        </p:nvPicPr>
        <p:blipFill>
          <a:blip r:embed="rId2"/>
          <a:stretch>
            <a:fillRect/>
          </a:stretch>
        </p:blipFill>
        <p:spPr>
          <a:xfrm>
            <a:off x="836612" y="1977818"/>
            <a:ext cx="2361141" cy="3541712"/>
          </a:xfrm>
        </p:spPr>
      </p:pic>
      <p:pic>
        <p:nvPicPr>
          <p:cNvPr id="4" name="Picture 3">
            <a:extLst>
              <a:ext uri="{FF2B5EF4-FFF2-40B4-BE49-F238E27FC236}">
                <a16:creationId xmlns:a16="http://schemas.microsoft.com/office/drawing/2014/main" id="{785BC662-C46B-45EE-83C0-52AEC9244B1E}"/>
              </a:ext>
            </a:extLst>
          </p:cNvPr>
          <p:cNvPicPr>
            <a:picLocks noChangeAspect="1"/>
          </p:cNvPicPr>
          <p:nvPr/>
        </p:nvPicPr>
        <p:blipFill>
          <a:blip r:embed="rId3"/>
          <a:stretch>
            <a:fillRect/>
          </a:stretch>
        </p:blipFill>
        <p:spPr>
          <a:xfrm>
            <a:off x="3197753" y="1977818"/>
            <a:ext cx="5237838" cy="3491892"/>
          </a:xfrm>
          <a:prstGeom prst="rect">
            <a:avLst/>
          </a:prstGeom>
        </p:spPr>
      </p:pic>
      <p:pic>
        <p:nvPicPr>
          <p:cNvPr id="8" name="Picture 7">
            <a:extLst>
              <a:ext uri="{FF2B5EF4-FFF2-40B4-BE49-F238E27FC236}">
                <a16:creationId xmlns:a16="http://schemas.microsoft.com/office/drawing/2014/main" id="{DBCDD5E4-65C4-47AF-82FB-D9B2C0BBFC03}"/>
              </a:ext>
            </a:extLst>
          </p:cNvPr>
          <p:cNvPicPr>
            <a:picLocks noChangeAspect="1"/>
          </p:cNvPicPr>
          <p:nvPr/>
        </p:nvPicPr>
        <p:blipFill>
          <a:blip r:embed="rId4"/>
          <a:stretch>
            <a:fillRect/>
          </a:stretch>
        </p:blipFill>
        <p:spPr>
          <a:xfrm>
            <a:off x="8435591" y="1951188"/>
            <a:ext cx="3467100" cy="3518521"/>
          </a:xfrm>
          <a:prstGeom prst="rect">
            <a:avLst/>
          </a:prstGeom>
        </p:spPr>
      </p:pic>
    </p:spTree>
    <p:extLst>
      <p:ext uri="{BB962C8B-B14F-4D97-AF65-F5344CB8AC3E}">
        <p14:creationId xmlns:p14="http://schemas.microsoft.com/office/powerpoint/2010/main" val="3509418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B6BE-CDD4-4D7E-B3F7-1F32EE7D03F1}"/>
              </a:ext>
            </a:extLst>
          </p:cNvPr>
          <p:cNvSpPr>
            <a:spLocks noGrp="1"/>
          </p:cNvSpPr>
          <p:nvPr>
            <p:ph type="title"/>
          </p:nvPr>
        </p:nvSpPr>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711BA1E9-528B-414D-B588-1CAB540A1C13}"/>
              </a:ext>
            </a:extLst>
          </p:cNvPr>
          <p:cNvSpPr>
            <a:spLocks noGrp="1"/>
          </p:cNvSpPr>
          <p:nvPr>
            <p:ph idx="1"/>
          </p:nvPr>
        </p:nvSpPr>
        <p:spPr/>
        <p:txBody>
          <a:bodyPr>
            <a:normAutofit fontScale="77500" lnSpcReduction="20000"/>
          </a:bodyPr>
          <a:lstStyle/>
          <a:p>
            <a:r>
              <a:rPr lang="en-US" dirty="0"/>
              <a:t>In conclusion, facial expression recognition is a complex technology that has the potential to revolutionize various fields such as healthcare, marketing, and security. By accurately identifying emotions, it can help doctors diagnose mental health disorders, marketers tailor their advertising campaigns, and security personnel detect potential threats.</a:t>
            </a:r>
            <a:endParaRPr lang="en-US" b="1" dirty="0"/>
          </a:p>
          <a:p>
            <a:r>
              <a:rPr lang="en-US" dirty="0"/>
              <a:t>However, there are also significant challenges and ethical implications associated with this technology. Developers must overcome technical difficulties such as lighting and pose variations, while also addressing privacy concerns and potential biases in the data used to train these systems.</a:t>
            </a:r>
          </a:p>
          <a:p>
            <a:r>
              <a:rPr lang="en-US" dirty="0"/>
              <a:t>Despite these challenges, the potential benefits of facial expression recognition are too great to ignore. As we continue to develop and refine this technology, it is important for us to approach it with thoughtfulness and consideration for its impact on society.</a:t>
            </a:r>
          </a:p>
          <a:p>
            <a:endParaRPr lang="en-US" dirty="0"/>
          </a:p>
        </p:txBody>
      </p:sp>
    </p:spTree>
    <p:extLst>
      <p:ext uri="{BB962C8B-B14F-4D97-AF65-F5344CB8AC3E}">
        <p14:creationId xmlns:p14="http://schemas.microsoft.com/office/powerpoint/2010/main" val="48866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8C7F-809F-4823-9584-1DB313600139}"/>
              </a:ext>
            </a:extLst>
          </p:cNvPr>
          <p:cNvSpPr>
            <a:spLocks noGrp="1"/>
          </p:cNvSpPr>
          <p:nvPr>
            <p:ph type="ctrTitle"/>
          </p:nvPr>
        </p:nvSpPr>
        <p:spPr/>
        <p:txBody>
          <a:bodyPr>
            <a:normAutofit/>
          </a:bodyPr>
          <a:lstStyle/>
          <a:p>
            <a:pPr algn="ctr"/>
            <a:r>
              <a:rPr lang="en-US" b="1" dirty="0"/>
              <a:t>Facial Emotion Recognition</a:t>
            </a:r>
          </a:p>
        </p:txBody>
      </p:sp>
      <p:sp>
        <p:nvSpPr>
          <p:cNvPr id="3" name="Subtitle 2">
            <a:extLst>
              <a:ext uri="{FF2B5EF4-FFF2-40B4-BE49-F238E27FC236}">
                <a16:creationId xmlns:a16="http://schemas.microsoft.com/office/drawing/2014/main" id="{5A2AB06A-AE6E-4CB0-9BEF-E879C24079D5}"/>
              </a:ext>
            </a:extLst>
          </p:cNvPr>
          <p:cNvSpPr>
            <a:spLocks noGrp="1"/>
          </p:cNvSpPr>
          <p:nvPr>
            <p:ph type="subTitle" idx="1"/>
          </p:nvPr>
        </p:nvSpPr>
        <p:spPr/>
        <p:txBody>
          <a:bodyPr/>
          <a:lstStyle/>
          <a:p>
            <a:pPr algn="ctr"/>
            <a:r>
              <a:rPr lang="en-US" b="1" dirty="0"/>
              <a:t>A deep learning approach </a:t>
            </a:r>
          </a:p>
        </p:txBody>
      </p:sp>
    </p:spTree>
    <p:extLst>
      <p:ext uri="{BB962C8B-B14F-4D97-AF65-F5344CB8AC3E}">
        <p14:creationId xmlns:p14="http://schemas.microsoft.com/office/powerpoint/2010/main" val="3417926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44E0-700F-4416-9BD7-696F854FB9F3}"/>
              </a:ext>
            </a:extLst>
          </p:cNvPr>
          <p:cNvSpPr>
            <a:spLocks noGrp="1"/>
          </p:cNvSpPr>
          <p:nvPr>
            <p:ph type="title"/>
          </p:nvPr>
        </p:nvSpPr>
        <p:spPr/>
        <p:txBody>
          <a:bodyPr/>
          <a:lstStyle/>
          <a:p>
            <a:r>
              <a:rPr lang="en-US" b="1" dirty="0"/>
              <a:t>Contents</a:t>
            </a:r>
          </a:p>
        </p:txBody>
      </p:sp>
      <p:sp>
        <p:nvSpPr>
          <p:cNvPr id="3" name="Content Placeholder 2">
            <a:extLst>
              <a:ext uri="{FF2B5EF4-FFF2-40B4-BE49-F238E27FC236}">
                <a16:creationId xmlns:a16="http://schemas.microsoft.com/office/drawing/2014/main" id="{6298142B-508B-427F-ACD0-5C03F9634B4B}"/>
              </a:ext>
            </a:extLst>
          </p:cNvPr>
          <p:cNvSpPr>
            <a:spLocks noGrp="1"/>
          </p:cNvSpPr>
          <p:nvPr>
            <p:ph idx="1"/>
          </p:nvPr>
        </p:nvSpPr>
        <p:spPr/>
        <p:txBody>
          <a:bodyPr>
            <a:normAutofit fontScale="92500" lnSpcReduction="10000"/>
          </a:bodyPr>
          <a:lstStyle/>
          <a:p>
            <a:r>
              <a:rPr lang="en-US" b="1" dirty="0"/>
              <a:t>Introduction</a:t>
            </a:r>
          </a:p>
          <a:p>
            <a:r>
              <a:rPr lang="en-US" b="1" dirty="0"/>
              <a:t>What is Facial Emotion Recognition?</a:t>
            </a:r>
          </a:p>
          <a:p>
            <a:r>
              <a:rPr lang="en-US" b="1" dirty="0"/>
              <a:t>Applications of Facial Emotion Recognition</a:t>
            </a:r>
          </a:p>
          <a:p>
            <a:r>
              <a:rPr lang="en-US" b="1" dirty="0"/>
              <a:t>Dataset</a:t>
            </a:r>
          </a:p>
          <a:p>
            <a:r>
              <a:rPr lang="en-US" b="1" dirty="0"/>
              <a:t>Model Summary</a:t>
            </a:r>
          </a:p>
          <a:p>
            <a:r>
              <a:rPr lang="en-US" b="1" dirty="0"/>
              <a:t>Results</a:t>
            </a:r>
          </a:p>
          <a:p>
            <a:r>
              <a:rPr lang="en-US" b="1" dirty="0"/>
              <a:t>Conclusion</a:t>
            </a:r>
          </a:p>
          <a:p>
            <a:endParaRPr lang="en-US" dirty="0"/>
          </a:p>
        </p:txBody>
      </p:sp>
    </p:spTree>
    <p:extLst>
      <p:ext uri="{BB962C8B-B14F-4D97-AF65-F5344CB8AC3E}">
        <p14:creationId xmlns:p14="http://schemas.microsoft.com/office/powerpoint/2010/main" val="3003496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12E6-D450-4003-90A4-1D91702E4BAD}"/>
              </a:ext>
            </a:extLst>
          </p:cNvPr>
          <p:cNvSpPr>
            <a:spLocks noGrp="1"/>
          </p:cNvSpPr>
          <p:nvPr>
            <p:ph type="title"/>
          </p:nvPr>
        </p:nvSpPr>
        <p:spPr/>
        <p:txBody>
          <a:bodyPr/>
          <a:lstStyle/>
          <a:p>
            <a:r>
              <a:rPr lang="en-US" b="1" dirty="0"/>
              <a:t>Emotion Recognition</a:t>
            </a:r>
          </a:p>
        </p:txBody>
      </p:sp>
      <p:sp>
        <p:nvSpPr>
          <p:cNvPr id="3" name="Content Placeholder 2">
            <a:extLst>
              <a:ext uri="{FF2B5EF4-FFF2-40B4-BE49-F238E27FC236}">
                <a16:creationId xmlns:a16="http://schemas.microsoft.com/office/drawing/2014/main" id="{6189C3A6-59BE-47D9-AEFD-62FB710D0794}"/>
              </a:ext>
            </a:extLst>
          </p:cNvPr>
          <p:cNvSpPr>
            <a:spLocks noGrp="1"/>
          </p:cNvSpPr>
          <p:nvPr>
            <p:ph idx="1"/>
          </p:nvPr>
        </p:nvSpPr>
        <p:spPr/>
        <p:txBody>
          <a:bodyPr/>
          <a:lstStyle/>
          <a:p>
            <a:r>
              <a:rPr lang="en-US" dirty="0"/>
              <a:t>Emotion Recognition: Emotion recognition refers to the ability to identify and understand human emotions based on various cues, such as facial expressions, voice tone, body language, and physiological signals. </a:t>
            </a:r>
          </a:p>
          <a:p>
            <a:r>
              <a:rPr lang="en-US" dirty="0"/>
              <a:t>It involves the analysis of emotional states such as happiness, sadness, anger, surprise, fear, and disgust.</a:t>
            </a:r>
          </a:p>
        </p:txBody>
      </p:sp>
    </p:spTree>
    <p:extLst>
      <p:ext uri="{BB962C8B-B14F-4D97-AF65-F5344CB8AC3E}">
        <p14:creationId xmlns:p14="http://schemas.microsoft.com/office/powerpoint/2010/main" val="1573896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1299-BC9F-4204-8A98-34A2448E50A5}"/>
              </a:ext>
            </a:extLst>
          </p:cNvPr>
          <p:cNvSpPr>
            <a:spLocks noGrp="1"/>
          </p:cNvSpPr>
          <p:nvPr>
            <p:ph type="title"/>
          </p:nvPr>
        </p:nvSpPr>
        <p:spPr/>
        <p:txBody>
          <a:bodyPr/>
          <a:lstStyle/>
          <a:p>
            <a:r>
              <a:rPr lang="en-US" b="1" dirty="0"/>
              <a:t>Facial Emotion Recognition</a:t>
            </a:r>
          </a:p>
        </p:txBody>
      </p:sp>
      <p:sp>
        <p:nvSpPr>
          <p:cNvPr id="3" name="Content Placeholder 2">
            <a:extLst>
              <a:ext uri="{FF2B5EF4-FFF2-40B4-BE49-F238E27FC236}">
                <a16:creationId xmlns:a16="http://schemas.microsoft.com/office/drawing/2014/main" id="{C80938A7-ACB1-472C-B671-DF011CA6AC58}"/>
              </a:ext>
            </a:extLst>
          </p:cNvPr>
          <p:cNvSpPr>
            <a:spLocks noGrp="1"/>
          </p:cNvSpPr>
          <p:nvPr>
            <p:ph idx="1"/>
          </p:nvPr>
        </p:nvSpPr>
        <p:spPr/>
        <p:txBody>
          <a:bodyPr>
            <a:normAutofit fontScale="92500"/>
          </a:bodyPr>
          <a:lstStyle/>
          <a:p>
            <a:r>
              <a:rPr lang="en-US" dirty="0"/>
              <a:t>Facial </a:t>
            </a:r>
            <a:r>
              <a:rPr lang="en-US" b="1" dirty="0"/>
              <a:t>Emotion</a:t>
            </a:r>
            <a:r>
              <a:rPr lang="en-US" dirty="0"/>
              <a:t> recognition specifically focuses on analyzing and interpreting emotions through facial expressions. </a:t>
            </a:r>
          </a:p>
          <a:p>
            <a:r>
              <a:rPr lang="en-US" dirty="0"/>
              <a:t>It involves detecting and interpreting different facial cues, such as changes in muscle movements, eyebrow position, eye gaze, mouth shape, and other facial features. </a:t>
            </a:r>
          </a:p>
          <a:p>
            <a:r>
              <a:rPr lang="en-US" dirty="0"/>
              <a:t>Facial expression recognition systems use computer vision techniques and machine learning algorithms to analyze and classify facial expressions into different emotional states</a:t>
            </a:r>
          </a:p>
        </p:txBody>
      </p:sp>
    </p:spTree>
    <p:extLst>
      <p:ext uri="{BB962C8B-B14F-4D97-AF65-F5344CB8AC3E}">
        <p14:creationId xmlns:p14="http://schemas.microsoft.com/office/powerpoint/2010/main" val="201203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920B6-9C90-4407-B4A2-7CD85A5AAAD6}"/>
              </a:ext>
            </a:extLst>
          </p:cNvPr>
          <p:cNvSpPr>
            <a:spLocks noGrp="1"/>
          </p:cNvSpPr>
          <p:nvPr>
            <p:ph type="title"/>
          </p:nvPr>
        </p:nvSpPr>
        <p:spPr/>
        <p:txBody>
          <a:bodyPr/>
          <a:lstStyle/>
          <a:p>
            <a:r>
              <a:rPr lang="en-US" b="1" dirty="0"/>
              <a:t>Application And Usage</a:t>
            </a:r>
          </a:p>
        </p:txBody>
      </p:sp>
      <p:sp>
        <p:nvSpPr>
          <p:cNvPr id="3" name="Content Placeholder 2">
            <a:extLst>
              <a:ext uri="{FF2B5EF4-FFF2-40B4-BE49-F238E27FC236}">
                <a16:creationId xmlns:a16="http://schemas.microsoft.com/office/drawing/2014/main" id="{13D0C674-0A49-4635-ADE3-8D3DF4D78CF4}"/>
              </a:ext>
            </a:extLst>
          </p:cNvPr>
          <p:cNvSpPr>
            <a:spLocks noGrp="1"/>
          </p:cNvSpPr>
          <p:nvPr>
            <p:ph idx="1"/>
          </p:nvPr>
        </p:nvSpPr>
        <p:spPr/>
        <p:txBody>
          <a:bodyPr/>
          <a:lstStyle/>
          <a:p>
            <a:r>
              <a:rPr lang="en-US" dirty="0"/>
              <a:t>Both emotion recognition and facial expression recognition have applications in various fields, including psychology, human-computer interaction, market research, entertainment, and healthcare. </a:t>
            </a:r>
          </a:p>
          <a:p>
            <a:r>
              <a:rPr lang="en-US" dirty="0"/>
              <a:t>They can be used to develop technologies such as affective computing systems, emotion-aware virtual assistants, emotion-driven games, emotion-based marketing strategies, and assistive technologies for individuals with autism or social communication difficulties</a:t>
            </a:r>
          </a:p>
        </p:txBody>
      </p:sp>
    </p:spTree>
    <p:extLst>
      <p:ext uri="{BB962C8B-B14F-4D97-AF65-F5344CB8AC3E}">
        <p14:creationId xmlns:p14="http://schemas.microsoft.com/office/powerpoint/2010/main" val="206521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2F58-B307-4253-B2C9-69D1F2E70097}"/>
              </a:ext>
            </a:extLst>
          </p:cNvPr>
          <p:cNvSpPr>
            <a:spLocks noGrp="1"/>
          </p:cNvSpPr>
          <p:nvPr>
            <p:ph type="title"/>
          </p:nvPr>
        </p:nvSpPr>
        <p:spPr/>
        <p:txBody>
          <a:bodyPr/>
          <a:lstStyle/>
          <a:p>
            <a:r>
              <a:rPr lang="en-US" b="1" dirty="0"/>
              <a:t>Dataset</a:t>
            </a:r>
          </a:p>
        </p:txBody>
      </p:sp>
      <p:sp>
        <p:nvSpPr>
          <p:cNvPr id="3" name="Content Placeholder 2">
            <a:extLst>
              <a:ext uri="{FF2B5EF4-FFF2-40B4-BE49-F238E27FC236}">
                <a16:creationId xmlns:a16="http://schemas.microsoft.com/office/drawing/2014/main" id="{D4E2585A-19E0-4B64-BACF-80D9B0D53B42}"/>
              </a:ext>
            </a:extLst>
          </p:cNvPr>
          <p:cNvSpPr>
            <a:spLocks noGrp="1"/>
          </p:cNvSpPr>
          <p:nvPr>
            <p:ph idx="1"/>
          </p:nvPr>
        </p:nvSpPr>
        <p:spPr/>
        <p:txBody>
          <a:bodyPr>
            <a:normAutofit lnSpcReduction="10000"/>
          </a:bodyPr>
          <a:lstStyle/>
          <a:p>
            <a:r>
              <a:rPr lang="en-US" dirty="0"/>
              <a:t>Facial Expression Recognition Challenge 2013 (FER-2013+):</a:t>
            </a:r>
          </a:p>
          <a:p>
            <a:r>
              <a:rPr lang="en-US" dirty="0"/>
              <a:t>FER-2013+ is an augmented version of the original FER2013 dataset. It contains labeled facial images, including both the original FER2013 images and additional images. The emotion classes and image sizes are the same as in FER2013. Additionally </a:t>
            </a:r>
          </a:p>
          <a:p>
            <a:r>
              <a:rPr lang="en-US" dirty="0"/>
              <a:t>Total 58454 images belonging to 7 classes in the training set.</a:t>
            </a:r>
          </a:p>
          <a:p>
            <a:r>
              <a:rPr lang="en-US" dirty="0"/>
              <a:t>Total 7066 images belonging to 7 classes in the Validation set.</a:t>
            </a:r>
          </a:p>
          <a:p>
            <a:endParaRPr lang="en-US" dirty="0"/>
          </a:p>
        </p:txBody>
      </p:sp>
    </p:spTree>
    <p:extLst>
      <p:ext uri="{BB962C8B-B14F-4D97-AF65-F5344CB8AC3E}">
        <p14:creationId xmlns:p14="http://schemas.microsoft.com/office/powerpoint/2010/main" val="736913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C90FB-3FE7-43F5-83DE-75DD2256023E}"/>
              </a:ext>
            </a:extLst>
          </p:cNvPr>
          <p:cNvSpPr>
            <a:spLocks noGrp="1"/>
          </p:cNvSpPr>
          <p:nvPr>
            <p:ph type="title"/>
          </p:nvPr>
        </p:nvSpPr>
        <p:spPr/>
        <p:txBody>
          <a:bodyPr/>
          <a:lstStyle/>
          <a:p>
            <a:r>
              <a:rPr lang="en-US" b="1" dirty="0"/>
              <a:t>Graph For Total Numbers of emotions</a:t>
            </a:r>
          </a:p>
        </p:txBody>
      </p:sp>
      <p:pic>
        <p:nvPicPr>
          <p:cNvPr id="5" name="Content Placeholder 4">
            <a:extLst>
              <a:ext uri="{FF2B5EF4-FFF2-40B4-BE49-F238E27FC236}">
                <a16:creationId xmlns:a16="http://schemas.microsoft.com/office/drawing/2014/main" id="{D723B9D6-2720-48F4-B07B-690649293534}"/>
              </a:ext>
            </a:extLst>
          </p:cNvPr>
          <p:cNvPicPr>
            <a:picLocks noGrp="1" noChangeAspect="1"/>
          </p:cNvPicPr>
          <p:nvPr>
            <p:ph idx="1"/>
          </p:nvPr>
        </p:nvPicPr>
        <p:blipFill>
          <a:blip r:embed="rId2"/>
          <a:stretch>
            <a:fillRect/>
          </a:stretch>
        </p:blipFill>
        <p:spPr>
          <a:xfrm>
            <a:off x="873712" y="2284739"/>
            <a:ext cx="5110436" cy="3048840"/>
          </a:xfrm>
        </p:spPr>
      </p:pic>
      <p:pic>
        <p:nvPicPr>
          <p:cNvPr id="7" name="Picture 6">
            <a:extLst>
              <a:ext uri="{FF2B5EF4-FFF2-40B4-BE49-F238E27FC236}">
                <a16:creationId xmlns:a16="http://schemas.microsoft.com/office/drawing/2014/main" id="{28E882D0-D3A3-4B5C-976F-35D73A8AD656}"/>
              </a:ext>
            </a:extLst>
          </p:cNvPr>
          <p:cNvPicPr>
            <a:picLocks noChangeAspect="1"/>
          </p:cNvPicPr>
          <p:nvPr/>
        </p:nvPicPr>
        <p:blipFill>
          <a:blip r:embed="rId3"/>
          <a:stretch>
            <a:fillRect/>
          </a:stretch>
        </p:blipFill>
        <p:spPr>
          <a:xfrm>
            <a:off x="5984148" y="2284740"/>
            <a:ext cx="5110436" cy="3048840"/>
          </a:xfrm>
          <a:prstGeom prst="rect">
            <a:avLst/>
          </a:prstGeom>
        </p:spPr>
      </p:pic>
    </p:spTree>
    <p:extLst>
      <p:ext uri="{BB962C8B-B14F-4D97-AF65-F5344CB8AC3E}">
        <p14:creationId xmlns:p14="http://schemas.microsoft.com/office/powerpoint/2010/main" val="3297016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C31A0-677C-4F33-BB30-AFF3CDD0D1C3}"/>
              </a:ext>
            </a:extLst>
          </p:cNvPr>
          <p:cNvSpPr>
            <a:spLocks noGrp="1"/>
          </p:cNvSpPr>
          <p:nvPr>
            <p:ph type="title"/>
          </p:nvPr>
        </p:nvSpPr>
        <p:spPr/>
        <p:txBody>
          <a:bodyPr/>
          <a:lstStyle/>
          <a:p>
            <a:r>
              <a:rPr lang="en-US" b="1" dirty="0"/>
              <a:t>Continued</a:t>
            </a:r>
          </a:p>
        </p:txBody>
      </p:sp>
      <p:sp>
        <p:nvSpPr>
          <p:cNvPr id="3" name="Content Placeholder 2">
            <a:extLst>
              <a:ext uri="{FF2B5EF4-FFF2-40B4-BE49-F238E27FC236}">
                <a16:creationId xmlns:a16="http://schemas.microsoft.com/office/drawing/2014/main" id="{48874869-0527-45B2-98D0-81202DD11156}"/>
              </a:ext>
            </a:extLst>
          </p:cNvPr>
          <p:cNvSpPr>
            <a:spLocks noGrp="1"/>
          </p:cNvSpPr>
          <p:nvPr>
            <p:ph idx="1"/>
          </p:nvPr>
        </p:nvSpPr>
        <p:spPr/>
        <p:txBody>
          <a:bodyPr/>
          <a:lstStyle/>
          <a:p>
            <a:r>
              <a:rPr lang="en-US" dirty="0"/>
              <a:t>A size of 48x48 pixels, as you mentioned, is often used as a standard size for facial expression recognition tasks. Resizing the images to a uniform size ensures consistency and compatibility when training and evaluating models on datasets like FER2013 or FER-2013+.</a:t>
            </a:r>
          </a:p>
        </p:txBody>
      </p:sp>
    </p:spTree>
    <p:extLst>
      <p:ext uri="{BB962C8B-B14F-4D97-AF65-F5344CB8AC3E}">
        <p14:creationId xmlns:p14="http://schemas.microsoft.com/office/powerpoint/2010/main" val="35140565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799</TotalTime>
  <Words>703</Words>
  <Application>Microsoft Office PowerPoint</Application>
  <PresentationFormat>Widescreen</PresentationFormat>
  <Paragraphs>44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Tw Cen MT</vt:lpstr>
      <vt:lpstr>Circuit</vt:lpstr>
      <vt:lpstr>PowerPoint Presentation</vt:lpstr>
      <vt:lpstr>Facial Emotion Recognition</vt:lpstr>
      <vt:lpstr>Contents</vt:lpstr>
      <vt:lpstr>Emotion Recognition</vt:lpstr>
      <vt:lpstr>Facial Emotion Recognition</vt:lpstr>
      <vt:lpstr>Application And Usage</vt:lpstr>
      <vt:lpstr>Dataset</vt:lpstr>
      <vt:lpstr>Graph For Total Numbers of emotions</vt:lpstr>
      <vt:lpstr>Continued</vt:lpstr>
      <vt:lpstr>Model Summary</vt:lpstr>
      <vt:lpstr>Results</vt:lpstr>
      <vt:lpstr>Confusion Matrix And Accuracy and loss graph</vt:lpstr>
      <vt:lpstr>Testing Results</vt:lpstr>
      <vt:lpstr>Testing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Expression Recognition</dc:title>
  <dc:creator>Murtaza</dc:creator>
  <cp:lastModifiedBy>Murtaza</cp:lastModifiedBy>
  <cp:revision>13</cp:revision>
  <dcterms:created xsi:type="dcterms:W3CDTF">2023-07-15T18:02:30Z</dcterms:created>
  <dcterms:modified xsi:type="dcterms:W3CDTF">2023-07-16T07:22:10Z</dcterms:modified>
</cp:coreProperties>
</file>