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70EE2-1098-47EA-8C41-6F2FFB5C3DC6}" v="312" dt="2024-02-29T17:56:5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24416 12557 16383 0 0,'-5'0'0'0'0,"-2"5"0"0"0,0 8 0 0 0,-3 0 0 0 0,-1 5 0 0 0,2 3 0 0 0,-3-1 0 0 0,0 2 0 0 0,3 1 0 0 0,-3-3 0 0 0,1 1 0 0 0,2 2 0 0 0,-2-3 0 0 0,0 0 0 0 0,-3-2 0 0 0,1-1 0 0 0,-3-1 0 0 0,1 0 0 0 0,4 4 0 0 0,-2-2 0 0 0,1 1 0 0 0,3 3 0 0 0,-2-2 0 0 0,0 0 0 0 0,-3-2 0 0 0,1 0 0 0 0,3 2 0 0 0,2 4 0 0 0,-2-3 0 0 0,1 1 0 0 0,-4-4 0 0 0,1 1 0 0 0,2 2 0 0 0,-3-2 0 0 0,-4-5 0 0 0,-4-4 0 0 0,1-5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24997 13065 16383 0 0,'0'5'0'0'0,"0"8"0"0"0,-5 1 0 0 0,-2 3 0 0 0,0 4 0 0 0,2 5 0 0 0,1 2 0 0 0,1 2 0 0 0,2 1 0 0 0,1 1 0 0 0,0 0 0 0 0,0 0 0 0 0,-5-6 0 0 0,-2-1 0 0 0,1-1 0 0 0,0 2 0 0 0,3 2 0 0 0,0 0 0 0 0,2 2 0 0 0,0 1 0 0 0,1 0 0 0 0,1-5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25047 13136 16383 0 0,'5'0'0'0'0,"8"0"0"0"0,0-5 0 0 0,5-2 0 0 0,3 0 0 0 0,5 2 0 0 0,-3 6 0 0 0,0 9 0 0 0,-4 8 0 0 0,0 1 0 0 0,-3 2 0 0 0,-4 3 0 0 0,-4 3 0 0 0,-4 2 0 0 0,-2 1 0 0 0,-2 2 0 0 0,-1-1 0 0 0,1 1 0 0 0,-1-1 0 0 0,0 1 0 0 0,0-1 0 0 0,1 1 0 0 0,0-1 0 0 0,-5-5 0 0 0,-2-2 0 0 0,-5-5 0 0 0,-6-6 0 0 0,0 1 0 0 0,-2-3 0 0 0,3 3 0 0 0,-2-2 0 0 0,-2-2 0 0 0,-4-3 0 0 0,-2-3 0 0 0,-2-2 0 0 0,-1-2 0 0 0,-1 0 0 0 0,4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25294 13361 16383 0 0,'0'6'0'0'0,"0"6"0"0"0,0 7 0 0 0,0 6 0 0 0,0 3 0 0 0,0 3 0 0 0,0 1 0 0 0,0 0 0 0 0,0 0 0 0 0,0 1 0 0 0,5-7 0 0 0,8-6 0 0 0,6-8 0 0 0,5-5 0 0 0,5-4 0 0 0,-4-8 0 0 0,-5-8 0 0 0,-2-2 0 0 0,-3-4 0 0 0,-4-4 0 0 0,-4-3 0 0 0,2 2 0 0 0,-1 1 0 0 0,-1-2 0 0 0,-2-1 0 0 0,-2-2 0 0 0,-2 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25527 13632 16383 0 0,'5'0'0'0'0,"8"0"0"0"0,6 0 0 0 0,0-5 0 0 0,-3-8 0 0 0,1-1 0 0 0,-3-3 0 0 0,-3-5 0 0 0,2 2 0 0 0,-2-1 0 0 0,-3-2 0 0 0,4 2 0 0 0,-2 1 0 0 0,-1-3 0 0 0,2 3 0 0 0,0 0 0 0 0,-3-3 0 0 0,4 3 0 0 0,4 6 0 0 0,5 4 0 0 0,4 4 0 0 0,3 3 0 0 0,3 2 0 0 0,0 1 0 0 0,1 1 0 0 0,0 0 0 0 0,0 0 0 0 0,-5 5 0 0 0,-8 7 0 0 0,-7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25950 13389 16383 0 0,'6'0'0'0'0,"6"5"0"0"0,2 8 0 0 0,-2 6 0 0 0,2 0 0 0 0,0 2 0 0 0,-4 3 0 0 0,-3 3 0 0 0,-2 1 0 0 0,-3 2 0 0 0,-1 1 0 0 0,-2 1 0 0 0,6-6 0 0 0,2-1 0 0 0,-1 0 0 0 0,-1 1 0 0 0,-2 1 0 0 0,-1 2 0 0 0,5-4 0 0 0,0-2 0 0 0,5-4 0 0 0,6-5 0 0 0,5-6 0 0 0,-2-8 0 0 0,1-6 0 0 0,-3-6 0 0 0,1-1 0 0 0,-4-4 0 0 0,1 2 0 0 0,-2-3 0 0 0,-4-4 0 0 0,2 3 0 0 0,-2-1 0 0 0,-2-3 0 0 0,2 3 0 0 0,-1 0 0 0 0,-1-3 0 0 0,2 3 0 0 0,0 0 0 0 0,-3-3 0 0 0,-1-2 0 0 0,-4-2 0 0 0,-1-2 0 0 0,-1-1 0 0 0,5 4 0 0 0,0 1 0 0 0,0 1 0 0 0,-1-3 0 0 0,-1 0 0 0 0,-2-2 0 0 0,4-1 0 0 0,2-1 0 0 0,-1 10 0 0 0,-2 15 0 0 0,-2 7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26674 13224 16383 0 0,'0'-6'0'0'0,"-6"-1"0"0"0,-6 1 0 0 0,-7 0 0 0 0,-5 2 0 0 0,-5 2 0 0 0,-1 1 0 0 0,-2 0 0 0 0,4 6 0 0 0,3 3 0 0 0,-1-1 0 0 0,5 4 0 0 0,0 0 0 0 0,4 3 0 0 0,0 0 0 0 0,-3-3 0 0 0,2 3 0 0 0,-1-3 0 0 0,2 4 0 0 0,5 4 0 0 0,4 4 0 0 0,3 3 0 0 0,3 3 0 0 0,1 2 0 0 0,2 0 0 0 0,5 1 0 0 0,7 0 0 0 0,1 0 0 0 0,4 0 0 0 0,-1-1 0 0 0,-4 0 0 0 0,-4 1 0 0 0,-3-1 0 0 0,-3 0 0 0 0,-2 0 0 0 0,-1 0 0 0 0,-6-5 0 0 0,-2-2 0 0 0,-5 0 0 0 0,-5-3 0 0 0,-5-6 0 0 0,1-6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26522 13307 16383 0 0,'0'5'0'0'0,"0"7"0"0"0,0 7 0 0 0,0 6 0 0 0,0 3 0 0 0,0 3 0 0 0,0 1 0 0 0,0 0 0 0 0,0 1 0 0 0,0-1 0 0 0,0 0 0 0 0,0 0 0 0 0,0-1 0 0 0,0 0 0 0 0,0 0 0 0 0,5-5 0 0 0,7-7 0 0 0,8-7 0 0 0,4-5 0 0 0,4-5 0 0 0,3-1 0 0 0,1-2 0 0 0,-5-6 0 0 0,-1-1 0 0 0,-6-5 0 0 0,-1-1 0 0 0,-3-2 0 0 0,1 1 0 0 0,-3-2 0 0 0,2 1 0 0 0,-2-1 0 0 0,-4-3 0 0 0,3 1 0 0 0,-2 0 0 0 0,-2-4 0 0 0,-3-2 0 0 0,3 3 0 0 0,0 0 0 0 0,-2-2 0 0 0,3 3 0 0 0,1 1 0 0 0,-3-3 0 0 0,4 3 0 0 0,-1 0 0 0 0,-2-2 0 0 0,2 3 0 0 0,6 4 0 0 0,-2-1 0 0 0,-2-2 0 0 0,-3-4 0 0 0,1 2 0 0 0,-6 5 0 0 0,-10 4 0 0 0,-3 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24064 13340 16383 0 0,'0'6'0'0'0,"0"6"0"0"0,0 7 0 0 0,-5 0 0 0 0,-2 2 0 0 0,0 3 0 0 0,2 3 0 0 0,1 2 0 0 0,2 1 0 0 0,-5-5 0 0 0,0 0 0 0 0,0 0 0 0 0,-4-4 0 0 0,1-1 0 0 0,1 3 0 0 0,2 1 0 0 0,-2-2 0 0 0,0 0 0 0 0,1 1 0 0 0,2-8 0 0 0,3-12 0 0 0,1-7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24212 13454 16383 0 0,'-5'0'0'0'0,"-2"6"0"0"0,0 6 0 0 0,-4 2 0 0 0,0 3 0 0 0,2 5 0 0 0,-3-2 0 0 0,1 1 0 0 0,2 2 0 0 0,-3-2 0 0 0,1 0 0 0 0,2 1 0 0 0,3 4 0 0 0,2 1 0 0 0,7-3 0 0 0,4-1 0 0 0,5-4 0 0 0,6-5 0 0 0,5-5 0 0 0,4-5 0 0 0,3-2 0 0 0,2-2 0 0 0,0 0 0 0 0,0-1 0 0 0,-5-6 0 0 0,-2 0 0 0 0,-5-6 0 0 0,-6-5 0 0 0,-1 0 0 0 0,-1-2 0 0 0,1 3 0 0 0,0-2 0 0 0,2 3 0 0 0,-2-2 0 0 0,3 3 0 0 0,-1-1 0 0 0,-4-4 0 0 0,-3-4 0 0 0,2 3 0 0 0,-1 0 0 0 0,-2-3 0 0 0,-1-2 0 0 0,-3-2 0 0 0,-1-1 0 0 0,-2-2 0 0 0,0 0 0 0 0,0 0 0 0 0,0-1 0 0 0,-6 6 0 0 0,-7 7 0 0 0,-6 6 0 0 0,-6 7 0 0 0,-3 3 0 0 0,-3 2 0 0 0,5 7 0 0 0,0 3 0 0 0,0-1 0 0 0,0-2 0 0 0,3 4 0 0 0,1 0 0 0 0,3 4 0 0 0,1-1 0 0 0,3 3 0 0 0,-2-2 0 0 0,3 3 0 0 0,-2-2 0 0 0,2 2 0 0 0,-2-2 0 0 0,1 2 0 0 0,4-3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24704 13319 16383 0 0,'-5'0'0'0'0,"-2"5"0"0"0,-5 2 0 0 0,-1 5 0 0 0,3 6 0 0 0,-3 0 0 0 0,0 2 0 0 0,-1-3 0 0 0,0 2 0 0 0,-2-3 0 0 0,1 1 0 0 0,-1-1 0 0 0,1 0 0 0 0,3 4 0 0 0,-1-2 0 0 0,2 2 0 0 0,-4-4 0 0 0,2 2 0 0 0,-2-2 0 0 0,0 1 0 0 0,-1-3 0 0 0,1 3 0 0 0,4 3 0 0 0,3 3 0 0 0,-2-2 0 0 0,1 1 0 0 0,2 2 0 0 0,1 2 0 0 0,8-4 0 0 0,9-5 0 0 0,7-5 0 0 0,7-6 0 0 0,4-2 0 0 0,-4-9 0 0 0,-5-2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24257 12595 16383 0 0,'0'-5'0'0'0,"0"-7"0"0"0,0-8 0 0 0,5 1 0 0 0,8 3 0 0 0,6 5 0 0 0,5 3 0 0 0,4 4 0 0 0,3 2 0 0 0,1 2 0 0 0,1-5 0 0 0,-1-1 0 0 0,0 0 0 0 0,-5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24782 13446 16383 0 0,'-5'0'0'0'0,"-7"0"0"0"0,-7 0 0 0 0,-6 0 0 0 0,-3 0 0 0 0,-3 0 0 0 0,4 5 0 0 0,7 8 0 0 0,2 0 0 0 0,3 5 0 0 0,-1-2 0 0 0,3 2 0 0 0,3 4 0 0 0,3 3 0 0 0,3 2 0 0 0,2 2 0 0 0,2 2 0 0 0,0 0 0 0 0,6 1 0 0 0,2 0 0 0 0,5-6 0 0 0,5-7 0 0 0,5-6 0 0 0,4-6 0 0 0,3-4 0 0 0,1-3 0 0 0,1-1 0 0 0,0 0 0 0 0,0-1 0 0 0,-5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24575 13510 16383 0 0,'5'0'0'0'0,"7"0"0"0"0,7 0 0 0 0,6 0 0 0 0,3 0 0 0 0,3 0 0 0 0,1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24215 12642 16383 0 0,'0'5'0'0'0,"5"2"0"0"0,7 0 0 0 0,7-2 0 0 0,6-1 0 0 0,-2 4 0 0 0,0 0 0 0 0,3-1 0 0 0,1-1 0 0 0,1-3 0 0 0,2-1 0 0 0,-4-1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24426 12715 16383 0 0,'0'5'0'0'0,"6"2"0"0"0,1 5 0 0 0,-1 6 0 0 0,5-1 0 0 0,0 3 0 0 0,3-2 0 0 0,0 0 0 0 0,2-1 0 0 0,-1 0 0 0 0,2-2 0 0 0,-2 2 0 0 0,2-3 0 0 0,-2 3 0 0 0,2 2 0 0 0,3-1 0 0 0,3-3 0 0 0,4-6 0 0 0,2-3 0 0 0,1-3 0 0 0,2-1 0 0 0,-6-8 0 0 0,-1-2 0 0 0,0 1 0 0 0,-4-5 0 0 0,-6-4 0 0 0,0-1 0 0 0,-2-2 0 0 0,1 2 0 0 0,-1-1 0 0 0,-3-3 0 0 0,-3-4 0 0 0,-3-2 0 0 0,3 3 0 0 0,1 1 0 0 0,-2-2 0 0 0,-1-1 0 0 0,-2 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24934 12954 16383 0 0,'0'-5'0'0'0,"0"-7"0"0"0,0-7 0 0 0,0-6 0 0 0,0-3 0 0 0,0-3 0 0 0,0-1 0 0 0,0 0 0 0 0,0-1 0 0 0,6 6 0 0 0,6 8 0 0 0,7 1 0 0 0,5 4 0 0 0,5 4 0 0 0,1 4 0 0 0,2 3 0 0 0,-4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25358 12367 16383 0 0,'0'5'0'0'0,"0"7"0"0"0,0 7 0 0 0,0 6 0 0 0,0 3 0 0 0,0 3 0 0 0,0 1 0 0 0,0 0 0 0 0,0 1 0 0 0,0-1 0 0 0,0 0 0 0 0,0 0 0 0 0,0-1 0 0 0,0 0 0 0 0,0 0 0 0 0,0 0 0 0 0,0 1 0 0 0,0-1 0 0 0,0 0 0 0 0,0 0 0 0 0,0-5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25653 12705 16383 0 0,'-5'0'0'0'0,"-8"0"0"0"0,-6 0 0 0 0,-5 0 0 0 0,-4 0 0 0 0,-3 0 0 0 0,4 6 0 0 0,2 1 0 0 0,-1-1 0 0 0,-1 0 0 0 0,4 3 0 0 0,1 0 0 0 0,4 5 0 0 0,0-1 0 0 0,2 2 0 0 0,11 0 0 0 0,4 2 0 0 0,9-2 0 0 0,3 2 0 0 0,5-2 0 0 0,4-4 0 0 0,0 2 0 0 0,1-1 0 0 0,3-3 0 0 0,-4 2 0 0 0,1 0 0 0 0,2-3 0 0 0,-3 3 0 0 0,1 0 0 0 0,1-2 0 0 0,-2 2 0 0 0,0 0 0 0 0,3-2 0 0 0,-4-3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25696 12910 16383 0 0,'0'-6'0'0'0,"6"-1"0"0"0,1-5 0 0 0,-1-5 0 0 0,5-1 0 0 0,0-2 0 0 0,3 3 0 0 0,0-2 0 0 0,-3-3 0 0 0,-3-2 0 0 0,2 2 0 0 0,0 0 0 0 0,3 4 0 0 0,5 4 0 0 0,4 6 0 0 0,4 3 0 0 0,3 3 0 0 0,2 1 0 0 0,1 2 0 0 0,0 5 0 0 0,0 2 0 0 0,0 0 0 0 0,-6 3 0 0 0,-2 0 0 0 0,-9-2 0 0 0,-9 4 0 0 0,-10-2 0 0 0,-9-2 0 0 0,-9-3 0 0 0,-5-2 0 0 0,2 4 0 0 0,0 0 0 0 0,4 4 0 0 0,6 5 0 0 0,-1 0 0 0 0,4 2 0 0 0,3 4 0 0 0,3 2 0 0 0,3 3 0 0 0,1 2 0 0 0,2 1 0 0 0,1 0 0 0 0,-1 1 0 0 0,1 0 0 0 0,5-6 0 0 0,7-7 0 0 0,6-6 0 0 0,6-6 0 0 0,3-5 0 0 0,-3-6 0 0 0,-5-10 0 0 0,-1-1 0 0 0,-4-4 0 0 0,-5-3 0 0 0,-3-4 0 0 0,2 2 0 0 0,-1 1 0 0 0,-1-2 0 0 0,-2-1 0 0 0,-2-2 0 0 0,-2-2 0 0 0,0 0 0 0 0,-1-1 0 0 0,0 0 0 0 0,-1-1 0 0 0,1 1 0 0 0,0-1 0 0 0,-1 1 0 0 0,1 0 0 0 0,0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26120 13058 16383 0 0,'5'0'0'0'0,"2"-5"0"0"0,0-7 0 0 0,3-2 0 0 0,1-3 0 0 0,-2-5 0 0 0,-2-3 0 0 0,3 2 0 0 0,-1 0 0 0 0,-1-2 0 0 0,-2-1 0 0 0,-3-2 0 0 0,-1-2 0 0 0,-1 0 0 0 0,-1-1 0 0 0,0 0 0 0 0,5-1 0 0 0,6 6 0 0 0,8 7 0 0 0,5 7 0 0 0,5 5 0 0 0,1 4 0 0 0,2 2 0 0 0,-5 7 0 0 0,-1 3 0 0 0,-1 4 0 0 0,-3 6 0 0 0,-7 5 0 0 0,0-2 0 0 0,-2 1 0 0 0,1-4 0 0 0,-1 1 0 0 0,-3 1 0 0 0,2-2 0 0 0,-1 1 0 0 0,-2 2 0 0 0,-3 3 0 0 0,-3 2 0 0 0,-1 2 0 0 0,-1 2 0 0 0,-1 0 0 0 0,-6-5 0 0 0,-1-7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7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zı elıns ile eski kırışıklı eller">
            <a:extLst>
              <a:ext uri="{FF2B5EF4-FFF2-40B4-BE49-F238E27FC236}">
                <a16:creationId xmlns:a16="http://schemas.microsoft.com/office/drawing/2014/main" id="{83808C48-085F-82C2-8417-E3C283548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5603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Din ve Ekonomi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402C6D-E63A-500E-F315-781E57ED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9A983B-DD91-ED91-97C5-758F8430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İslam,haksız</a:t>
            </a:r>
            <a:r>
              <a:rPr lang="tr-TR" dirty="0">
                <a:ea typeface="+mn-lt"/>
                <a:cs typeface="+mn-lt"/>
              </a:rPr>
              <a:t> kazanca karşıdır. Bu sebeple </a:t>
            </a:r>
            <a:r>
              <a:rPr lang="tr-TR" dirty="0" err="1">
                <a:ea typeface="+mn-lt"/>
                <a:cs typeface="+mn-lt"/>
              </a:rPr>
              <a:t>İslambaşkasının</a:t>
            </a:r>
            <a:r>
              <a:rPr lang="tr-TR" dirty="0">
                <a:ea typeface="+mn-lt"/>
                <a:cs typeface="+mn-lt"/>
              </a:rPr>
              <a:t> malını gasp ve telef etmeyi, aldatmayı, yolsuzluk yapmayı, rüşvet </a:t>
            </a:r>
            <a:r>
              <a:rPr lang="tr-TR" dirty="0" err="1">
                <a:ea typeface="+mn-lt"/>
                <a:cs typeface="+mn-lt"/>
              </a:rPr>
              <a:t>almayı,tefecilik</a:t>
            </a:r>
            <a:r>
              <a:rPr lang="tr-TR" dirty="0">
                <a:ea typeface="+mn-lt"/>
                <a:cs typeface="+mn-lt"/>
              </a:rPr>
              <a:t> yapmayı ve faizi yasaklamıştır.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bk. Nisâ suresi, 160. ayet.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8519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şkı simgeleyen kalp işaretli kilit">
            <a:extLst>
              <a:ext uri="{FF2B5EF4-FFF2-40B4-BE49-F238E27FC236}">
                <a16:creationId xmlns:a16="http://schemas.microsoft.com/office/drawing/2014/main" id="{529FF0A9-B296-A4DA-3ECC-7B3A4D63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" r="-2" b="-2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C7BC88-327C-417D-BF39-3ABC312E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spc="530">
                <a:solidFill>
                  <a:srgbClr val="FFFFFF"/>
                </a:solidFill>
              </a:rPr>
              <a:t>Hz. Peygamber, gençliğinde ticaretle uğraş-</a:t>
            </a:r>
          </a:p>
          <a:p>
            <a:pPr>
              <a:lnSpc>
                <a:spcPct val="110000"/>
              </a:lnSpc>
            </a:pPr>
            <a:r>
              <a:rPr lang="en-US" sz="1500" spc="530">
                <a:solidFill>
                  <a:srgbClr val="FFFFFF"/>
                </a:solidFill>
              </a:rPr>
              <a:t>mış, işini dürüst yapmış, başkalarına hak-</a:t>
            </a:r>
          </a:p>
          <a:p>
            <a:pPr>
              <a:lnSpc>
                <a:spcPct val="110000"/>
              </a:lnSpc>
            </a:pPr>
            <a:r>
              <a:rPr lang="en-US" sz="1500" spc="530">
                <a:solidFill>
                  <a:srgbClr val="FFFFFF"/>
                </a:solidFill>
              </a:rPr>
              <a:t>sızlık etmekten kaçınmıştır.</a:t>
            </a:r>
          </a:p>
        </p:txBody>
      </p:sp>
    </p:spTree>
    <p:extLst>
      <p:ext uri="{BB962C8B-B14F-4D97-AF65-F5344CB8AC3E}">
        <p14:creationId xmlns:p14="http://schemas.microsoft.com/office/powerpoint/2010/main" val="884893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B3EC0-53F3-18F8-1ECB-E7BBAB1F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F046BD-63AA-253B-A14C-42651232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Hz. Peygamber, bir hadisinde </a:t>
            </a:r>
            <a:r>
              <a:rPr lang="tr-TR" dirty="0" err="1">
                <a:ea typeface="+mn-lt"/>
                <a:cs typeface="+mn-lt"/>
              </a:rPr>
              <a:t>şöylebuyurmuştur</a:t>
            </a:r>
            <a:r>
              <a:rPr lang="tr-TR" dirty="0">
                <a:ea typeface="+mn-lt"/>
                <a:cs typeface="+mn-lt"/>
              </a:rPr>
              <a:t>: “Ücretle bir kişiyi </a:t>
            </a:r>
            <a:r>
              <a:rPr lang="tr-TR" dirty="0" err="1">
                <a:ea typeface="+mn-lt"/>
                <a:cs typeface="+mn-lt"/>
              </a:rPr>
              <a:t>çalıştırıpda</a:t>
            </a:r>
            <a:r>
              <a:rPr lang="tr-TR" dirty="0">
                <a:ea typeface="+mn-lt"/>
                <a:cs typeface="+mn-lt"/>
              </a:rPr>
              <a:t> onun ücretini ödemeyen kimsenin kıya-met gününde düşmanıyım.”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Buhârî, </a:t>
            </a:r>
            <a:r>
              <a:rPr lang="tr-TR" dirty="0" err="1">
                <a:ea typeface="+mn-lt"/>
                <a:cs typeface="+mn-lt"/>
              </a:rPr>
              <a:t>Büyû</a:t>
            </a:r>
            <a:r>
              <a:rPr lang="tr-TR" dirty="0">
                <a:ea typeface="+mn-lt"/>
                <a:cs typeface="+mn-lt"/>
              </a:rPr>
              <a:t>, 106.</a:t>
            </a:r>
          </a:p>
        </p:txBody>
      </p:sp>
    </p:spTree>
    <p:extLst>
      <p:ext uri="{BB962C8B-B14F-4D97-AF65-F5344CB8AC3E}">
        <p14:creationId xmlns:p14="http://schemas.microsoft.com/office/powerpoint/2010/main" val="1258284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172580-3C17-93B1-039B-362D8B3D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358" y="5340720"/>
            <a:ext cx="3826150" cy="1265369"/>
          </a:xfrm>
        </p:spPr>
        <p:txBody>
          <a:bodyPr anchor="t"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Haşr</a:t>
            </a:r>
            <a:r>
              <a:rPr lang="tr-TR" dirty="0">
                <a:ea typeface="+mj-lt"/>
                <a:cs typeface="+mj-lt"/>
              </a:rPr>
              <a:t> suresi, 7. ayet.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5C502-85B0-374E-2D92-8116C848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Kur’an-ı Kerim’deki zekât, sadaka ve infak</a:t>
            </a:r>
            <a:endParaRPr lang="tr-TR" dirty="0"/>
          </a:p>
          <a:p>
            <a:pPr>
              <a:buNone/>
            </a:pP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emirleri sosyal dengeyi sağlamaya yöne-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liktir</a:t>
            </a:r>
            <a:r>
              <a:rPr lang="tr-TR" dirty="0">
                <a:ea typeface="+mn-lt"/>
                <a:cs typeface="+mn-lt"/>
              </a:rPr>
              <a:t>. Ayrıca “... o mallar içinizden yalnız</a:t>
            </a:r>
            <a:endParaRPr lang="tr-TR" dirty="0"/>
          </a:p>
          <a:p>
            <a:pPr>
              <a:buNone/>
            </a:pP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zenginler arasında dolaşan bir servet ve</a:t>
            </a:r>
            <a:endParaRPr lang="tr-TR" dirty="0"/>
          </a:p>
          <a:p>
            <a:pPr>
              <a:buNone/>
            </a:pP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güç hâline gelmesin ...”ayeti ile de te-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kelleşmenin önüne geçilmiştir.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3673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368E2C-AAFE-B407-A6FC-0A3C1194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3" y="1674323"/>
            <a:ext cx="13717139" cy="34915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spc="530" dirty="0" err="1">
                <a:ea typeface="+mj-lt"/>
                <a:cs typeface="+mj-lt"/>
              </a:rPr>
              <a:t>Ekonomik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haklar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konusunda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dinimizin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ön</a:t>
            </a:r>
            <a:endParaRPr lang="tr-TR" dirty="0" err="1"/>
          </a:p>
          <a:p>
            <a:endParaRPr lang="en-US"/>
          </a:p>
          <a:p>
            <a:r>
              <a:rPr lang="en-US" sz="3200" spc="530" dirty="0" err="1">
                <a:ea typeface="+mj-lt"/>
                <a:cs typeface="+mj-lt"/>
              </a:rPr>
              <a:t>gördüğü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güzel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uygulamalardan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biri</a:t>
            </a:r>
            <a:r>
              <a:rPr lang="en-US" sz="3200" spc="530" dirty="0">
                <a:ea typeface="+mj-lt"/>
                <a:cs typeface="+mj-lt"/>
              </a:rPr>
              <a:t> de </a:t>
            </a:r>
            <a:r>
              <a:rPr lang="en-US" sz="3200" spc="530" dirty="0" err="1">
                <a:ea typeface="+mj-lt"/>
                <a:cs typeface="+mj-lt"/>
              </a:rPr>
              <a:t>ih</a:t>
            </a:r>
            <a:r>
              <a:rPr lang="en-US" sz="3200" spc="530" dirty="0">
                <a:ea typeface="+mj-lt"/>
                <a:cs typeface="+mj-lt"/>
              </a:rPr>
              <a:t>-</a:t>
            </a:r>
            <a:endParaRPr lang="en-US" dirty="0"/>
          </a:p>
          <a:p>
            <a:r>
              <a:rPr lang="en-US" sz="3200" spc="530" dirty="0" err="1">
                <a:ea typeface="+mj-lt"/>
                <a:cs typeface="+mj-lt"/>
              </a:rPr>
              <a:t>tiyaç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sahiplerinin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korunup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gözetilmesidir</a:t>
            </a:r>
            <a:r>
              <a:rPr lang="en-US" sz="3200" spc="530" dirty="0">
                <a:ea typeface="+mj-lt"/>
                <a:cs typeface="+mj-lt"/>
              </a:rPr>
              <a:t>.</a:t>
            </a:r>
            <a:endParaRPr lang="en-US" dirty="0"/>
          </a:p>
          <a:p>
            <a:endParaRPr lang="en-US"/>
          </a:p>
          <a:p>
            <a:r>
              <a:rPr lang="en-US" sz="3200" spc="530" dirty="0" err="1">
                <a:ea typeface="+mj-lt"/>
                <a:cs typeface="+mj-lt"/>
              </a:rPr>
              <a:t>Kur’an’da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müminlerin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vasıfları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olarak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zikre</a:t>
            </a:r>
            <a:r>
              <a:rPr lang="en-US" sz="3200" spc="530" dirty="0">
                <a:ea typeface="+mj-lt"/>
                <a:cs typeface="+mj-lt"/>
              </a:rPr>
              <a:t>-</a:t>
            </a:r>
            <a:endParaRPr lang="en-US" dirty="0"/>
          </a:p>
          <a:p>
            <a:r>
              <a:rPr lang="en-US" sz="3200" spc="530" dirty="0" err="1">
                <a:ea typeface="+mj-lt"/>
                <a:cs typeface="+mj-lt"/>
              </a:rPr>
              <a:t>dilen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infak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etmek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ve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israftan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kaçınmak</a:t>
            </a:r>
            <a:r>
              <a:rPr lang="en-US" sz="3200" spc="530" dirty="0">
                <a:ea typeface="+mj-lt"/>
                <a:cs typeface="+mj-lt"/>
              </a:rPr>
              <a:t> İs-</a:t>
            </a:r>
            <a:endParaRPr lang="en-US" dirty="0"/>
          </a:p>
          <a:p>
            <a:r>
              <a:rPr lang="en-US" sz="3200" spc="530" dirty="0">
                <a:ea typeface="+mj-lt"/>
                <a:cs typeface="+mj-lt"/>
              </a:rPr>
              <a:t>lam </a:t>
            </a:r>
            <a:r>
              <a:rPr lang="en-US" sz="3200" spc="530" dirty="0" err="1">
                <a:ea typeface="+mj-lt"/>
                <a:cs typeface="+mj-lt"/>
              </a:rPr>
              <a:t>iktisadının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prensipleri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arasında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yer</a:t>
            </a:r>
            <a:r>
              <a:rPr lang="en-US" sz="3200" spc="530" dirty="0">
                <a:ea typeface="+mj-lt"/>
                <a:cs typeface="+mj-lt"/>
              </a:rPr>
              <a:t> </a:t>
            </a:r>
            <a:r>
              <a:rPr lang="en-US" sz="3200" spc="530" dirty="0" err="1">
                <a:ea typeface="+mj-lt"/>
                <a:cs typeface="+mj-lt"/>
              </a:rPr>
              <a:t>alır</a:t>
            </a:r>
            <a:r>
              <a:rPr lang="en-US" sz="3200" spc="530" dirty="0">
                <a:ea typeface="+mj-lt"/>
                <a:cs typeface="+mj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7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arı arka plan üzerinde ünlem işareti">
            <a:extLst>
              <a:ext uri="{FF2B5EF4-FFF2-40B4-BE49-F238E27FC236}">
                <a16:creationId xmlns:a16="http://schemas.microsoft.com/office/drawing/2014/main" id="{5E76EFC3-91C2-F297-7E86-2F6A9C67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2" r="-3" b="-3"/>
          <a:stretch/>
        </p:blipFill>
        <p:spPr>
          <a:xfrm>
            <a:off x="-149" y="-5291"/>
            <a:ext cx="12192149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B8BEF0-AF37-31D1-F7A1-FDEA0918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398143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endParaRPr lang="en-US" sz="2200" spc="53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200" spc="530">
                <a:solidFill>
                  <a:srgbClr val="FFFFFF"/>
                </a:solidFill>
              </a:rPr>
              <a:t>Çalışana emeğinin karşılığını alın teri kurumadan veriniz.” (İbn Mâce, Ruhûn, 4.)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E0A90FCD-6EAF-7749-5541-041DF846B0C8}"/>
                  </a:ext>
                </a:extLst>
              </p14:cNvPr>
              <p14:cNvContentPartPr/>
              <p14:nvPr/>
            </p14:nvContentPartPr>
            <p14:xfrm>
              <a:off x="9868214" y="6059581"/>
              <a:ext cx="155447" cy="235512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E0A90FCD-6EAF-7749-5541-041DF846B0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0623" y="6041603"/>
                <a:ext cx="190988" cy="271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45EC39F8-C2DF-D281-144A-6B131DEB5FA9}"/>
                  </a:ext>
                </a:extLst>
              </p14:cNvPr>
              <p14:cNvContentPartPr/>
              <p14:nvPr/>
            </p14:nvContentPartPr>
            <p14:xfrm>
              <a:off x="10012455" y="6016809"/>
              <a:ext cx="99347" cy="42771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45EC39F8-C2DF-D281-144A-6B131DEB5F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94522" y="5998988"/>
                <a:ext cx="134854" cy="78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0B8D4F1D-6196-AB26-23A2-28552B9167CD}"/>
                  </a:ext>
                </a:extLst>
              </p14:cNvPr>
              <p14:cNvContentPartPr/>
              <p14:nvPr/>
            </p14:nvContentPartPr>
            <p14:xfrm>
              <a:off x="9990045" y="6104404"/>
              <a:ext cx="87835" cy="22909"/>
            </p14:xfrm>
          </p:contentPart>
        </mc:Choice>
        <mc:Fallback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0B8D4F1D-6196-AB26-23A2-28552B9167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72478" y="6087134"/>
                <a:ext cx="123328" cy="57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D845A1FB-4273-A45E-7807-50C7FDF46B07}"/>
                  </a:ext>
                </a:extLst>
              </p14:cNvPr>
              <p14:cNvContentPartPr/>
              <p14:nvPr/>
            </p14:nvContentPartPr>
            <p14:xfrm>
              <a:off x="10102104" y="6127579"/>
              <a:ext cx="201217" cy="11267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D845A1FB-4273-A45E-7807-50C7FDF46B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84138" y="6109997"/>
                <a:ext cx="236789" cy="148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079715A7-6213-B527-2C16-17E8B6FC712A}"/>
                  </a:ext>
                </a:extLst>
              </p14:cNvPr>
              <p14:cNvContentPartPr/>
              <p14:nvPr/>
            </p14:nvContentPartPr>
            <p14:xfrm>
              <a:off x="10371044" y="6103037"/>
              <a:ext cx="64532" cy="113425"/>
            </p14:xfrm>
          </p:contentPart>
        </mc:Choice>
        <mc:Fallback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079715A7-6213-B527-2C16-17E8B6FC71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53118" y="6085090"/>
                <a:ext cx="100025" cy="1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98284312-2047-9EC3-BB3E-E9147D4A76D3}"/>
                  </a:ext>
                </a:extLst>
              </p14:cNvPr>
              <p14:cNvContentPartPr/>
              <p14:nvPr/>
            </p14:nvContentPartPr>
            <p14:xfrm>
              <a:off x="10595161" y="5958727"/>
              <a:ext cx="14007" cy="211669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98284312-2047-9EC3-BB3E-E9147D4A76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08818" y="5941118"/>
                <a:ext cx="1400700" cy="247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7776383B-7BE9-D717-0110-A0BE0A7989E0}"/>
                  </a:ext>
                </a:extLst>
              </p14:cNvPr>
              <p14:cNvContentPartPr/>
              <p14:nvPr/>
            </p14:nvContentPartPr>
            <p14:xfrm>
              <a:off x="10578042" y="6138022"/>
              <a:ext cx="118373" cy="110426"/>
            </p14:xfrm>
          </p:contentPart>
        </mc:Choice>
        <mc:Fallback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7776383B-7BE9-D717-0110-A0BE0A7989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60107" y="6120096"/>
                <a:ext cx="153885" cy="1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8DF6C60A-8313-AB3A-BA3C-BFBF83935858}"/>
                  </a:ext>
                </a:extLst>
              </p14:cNvPr>
              <p14:cNvContentPartPr/>
              <p14:nvPr/>
            </p14:nvContentPartPr>
            <p14:xfrm>
              <a:off x="10774457" y="6083228"/>
              <a:ext cx="168699" cy="191390"/>
            </p14:xfrm>
          </p:contentPart>
        </mc:Choice>
        <mc:Fallback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8DF6C60A-8313-AB3A-BA3C-BFBF839358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56510" y="6065633"/>
                <a:ext cx="204233" cy="22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EA9DF144-D86B-538D-1D92-815CB2A9DA25}"/>
                  </a:ext>
                </a:extLst>
              </p14:cNvPr>
              <p14:cNvContentPartPr/>
              <p14:nvPr/>
            </p14:nvContentPartPr>
            <p14:xfrm>
              <a:off x="10998575" y="6090932"/>
              <a:ext cx="168922" cy="159148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EA9DF144-D86B-538D-1D92-815CB2A9DA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80964" y="6072969"/>
                <a:ext cx="204503" cy="194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Mürekkep 22">
                <a:extLst>
                  <a:ext uri="{FF2B5EF4-FFF2-40B4-BE49-F238E27FC236}">
                    <a16:creationId xmlns:a16="http://schemas.microsoft.com/office/drawing/2014/main" id="{324E0A3B-42A7-B843-E13C-F2FCC9B23DEC}"/>
                  </a:ext>
                </a:extLst>
              </p14:cNvPr>
              <p14:cNvContentPartPr/>
              <p14:nvPr/>
            </p14:nvContentPartPr>
            <p14:xfrm>
              <a:off x="10370573" y="6328522"/>
              <a:ext cx="22881" cy="200062"/>
            </p14:xfrm>
          </p:contentPart>
        </mc:Choice>
        <mc:Fallback>
          <p:pic>
            <p:nvPicPr>
              <p:cNvPr id="23" name="Mürekkep 22">
                <a:extLst>
                  <a:ext uri="{FF2B5EF4-FFF2-40B4-BE49-F238E27FC236}">
                    <a16:creationId xmlns:a16="http://schemas.microsoft.com/office/drawing/2014/main" id="{324E0A3B-42A7-B843-E13C-F2FCC9B23D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52972" y="6310563"/>
                <a:ext cx="57731" cy="23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97248169-4EA5-9F5A-8CFF-793A8B0CFA43}"/>
                  </a:ext>
                </a:extLst>
              </p14:cNvPr>
              <p14:cNvContentPartPr/>
              <p14:nvPr/>
            </p14:nvContentPartPr>
            <p14:xfrm>
              <a:off x="10384234" y="6353335"/>
              <a:ext cx="111465" cy="211453"/>
            </p14:xfrm>
          </p:contentPart>
        </mc:Choice>
        <mc:Fallback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97248169-4EA5-9F5A-8CFF-793A8B0CFA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66314" y="6335714"/>
                <a:ext cx="146947" cy="247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61F67D8D-25FC-B13E-016B-C4AD31A61C26}"/>
                  </a:ext>
                </a:extLst>
              </p14:cNvPr>
              <p14:cNvContentPartPr/>
              <p14:nvPr/>
            </p14:nvContentPartPr>
            <p14:xfrm>
              <a:off x="10561544" y="6485403"/>
              <a:ext cx="78826" cy="114243"/>
            </p14:xfrm>
          </p:contentPart>
        </mc:Choice>
        <mc:Fallback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61F67D8D-25FC-B13E-016B-C4AD31A61C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43629" y="6467440"/>
                <a:ext cx="114298" cy="149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Mürekkep 25">
                <a:extLst>
                  <a:ext uri="{FF2B5EF4-FFF2-40B4-BE49-F238E27FC236}">
                    <a16:creationId xmlns:a16="http://schemas.microsoft.com/office/drawing/2014/main" id="{3D682532-5D1D-BFB6-AB4E-1FC83426BC89}"/>
                  </a:ext>
                </a:extLst>
              </p14:cNvPr>
              <p14:cNvContentPartPr/>
              <p14:nvPr/>
            </p14:nvContentPartPr>
            <p14:xfrm>
              <a:off x="10684808" y="6461407"/>
              <a:ext cx="189175" cy="113643"/>
            </p14:xfrm>
          </p:contentPart>
        </mc:Choice>
        <mc:Fallback>
          <p:pic>
            <p:nvPicPr>
              <p:cNvPr id="26" name="Mürekkep 25">
                <a:extLst>
                  <a:ext uri="{FF2B5EF4-FFF2-40B4-BE49-F238E27FC236}">
                    <a16:creationId xmlns:a16="http://schemas.microsoft.com/office/drawing/2014/main" id="{3D682532-5D1D-BFB6-AB4E-1FC83426BC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66826" y="6443482"/>
                <a:ext cx="224780" cy="149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Mürekkep 26">
                <a:extLst>
                  <a:ext uri="{FF2B5EF4-FFF2-40B4-BE49-F238E27FC236}">
                    <a16:creationId xmlns:a16="http://schemas.microsoft.com/office/drawing/2014/main" id="{AF0687E4-028E-6BE3-1904-4D5EBB214512}"/>
                  </a:ext>
                </a:extLst>
              </p14:cNvPr>
              <p14:cNvContentPartPr/>
              <p14:nvPr/>
            </p14:nvContentPartPr>
            <p14:xfrm>
              <a:off x="10908926" y="6419366"/>
              <a:ext cx="178546" cy="233528"/>
            </p14:xfrm>
          </p:contentPart>
        </mc:Choice>
        <mc:Fallback>
          <p:pic>
            <p:nvPicPr>
              <p:cNvPr id="27" name="Mürekkep 26">
                <a:extLst>
                  <a:ext uri="{FF2B5EF4-FFF2-40B4-BE49-F238E27FC236}">
                    <a16:creationId xmlns:a16="http://schemas.microsoft.com/office/drawing/2014/main" id="{AF0687E4-028E-6BE3-1904-4D5EBB2145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90964" y="6401762"/>
                <a:ext cx="214112" cy="269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Mürekkep 27">
                <a:extLst>
                  <a:ext uri="{FF2B5EF4-FFF2-40B4-BE49-F238E27FC236}">
                    <a16:creationId xmlns:a16="http://schemas.microsoft.com/office/drawing/2014/main" id="{CD8B4481-500C-E348-A966-CC3EF9162D44}"/>
                  </a:ext>
                </a:extLst>
              </p14:cNvPr>
              <p14:cNvContentPartPr/>
              <p14:nvPr/>
            </p14:nvContentPartPr>
            <p14:xfrm>
              <a:off x="11075653" y="6395276"/>
              <a:ext cx="147039" cy="268239"/>
            </p14:xfrm>
          </p:contentPart>
        </mc:Choice>
        <mc:Fallback>
          <p:pic>
            <p:nvPicPr>
              <p:cNvPr id="28" name="Mürekkep 27">
                <a:extLst>
                  <a:ext uri="{FF2B5EF4-FFF2-40B4-BE49-F238E27FC236}">
                    <a16:creationId xmlns:a16="http://schemas.microsoft.com/office/drawing/2014/main" id="{CD8B4481-500C-E348-A966-CC3EF9162D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057678" y="6377298"/>
                <a:ext cx="182630" cy="303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Mürekkep 28">
                <a:extLst>
                  <a:ext uri="{FF2B5EF4-FFF2-40B4-BE49-F238E27FC236}">
                    <a16:creationId xmlns:a16="http://schemas.microsoft.com/office/drawing/2014/main" id="{A11B9F40-646A-7BEA-3806-0B12BBFF10E6}"/>
                  </a:ext>
                </a:extLst>
              </p14:cNvPr>
              <p14:cNvContentPartPr/>
              <p14:nvPr/>
            </p14:nvContentPartPr>
            <p14:xfrm>
              <a:off x="11211485" y="6407043"/>
              <a:ext cx="193673" cy="203870"/>
            </p14:xfrm>
          </p:contentPart>
        </mc:Choice>
        <mc:Fallback>
          <p:pic>
            <p:nvPicPr>
              <p:cNvPr id="29" name="Mürekkep 28">
                <a:extLst>
                  <a:ext uri="{FF2B5EF4-FFF2-40B4-BE49-F238E27FC236}">
                    <a16:creationId xmlns:a16="http://schemas.microsoft.com/office/drawing/2014/main" id="{A11B9F40-646A-7BEA-3806-0B12BBFF10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193878" y="6389065"/>
                <a:ext cx="229246" cy="2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Mürekkep 29">
                <a:extLst>
                  <a:ext uri="{FF2B5EF4-FFF2-40B4-BE49-F238E27FC236}">
                    <a16:creationId xmlns:a16="http://schemas.microsoft.com/office/drawing/2014/main" id="{FF384A4B-B11F-0DB7-6E5B-D75E09B109A4}"/>
                  </a:ext>
                </a:extLst>
              </p14:cNvPr>
              <p14:cNvContentPartPr/>
              <p14:nvPr/>
            </p14:nvContentPartPr>
            <p14:xfrm>
              <a:off x="9844023" y="6474198"/>
              <a:ext cx="45167" cy="156421"/>
            </p14:xfrm>
          </p:contentPart>
        </mc:Choice>
        <mc:Fallback>
          <p:pic>
            <p:nvPicPr>
              <p:cNvPr id="30" name="Mürekkep 29">
                <a:extLst>
                  <a:ext uri="{FF2B5EF4-FFF2-40B4-BE49-F238E27FC236}">
                    <a16:creationId xmlns:a16="http://schemas.microsoft.com/office/drawing/2014/main" id="{FF384A4B-B11F-0DB7-6E5B-D75E09B109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26458" y="6456260"/>
                <a:ext cx="80655" cy="191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Mürekkep 30">
                <a:extLst>
                  <a:ext uri="{FF2B5EF4-FFF2-40B4-BE49-F238E27FC236}">
                    <a16:creationId xmlns:a16="http://schemas.microsoft.com/office/drawing/2014/main" id="{AA49F90E-A40F-4082-E99A-4496D7AD3E78}"/>
                  </a:ext>
                </a:extLst>
              </p14:cNvPr>
              <p14:cNvContentPartPr/>
              <p14:nvPr/>
            </p14:nvContentPartPr>
            <p14:xfrm>
              <a:off x="9923001" y="6415897"/>
              <a:ext cx="168578" cy="205663"/>
            </p14:xfrm>
          </p:contentPart>
        </mc:Choice>
        <mc:Fallback>
          <p:pic>
            <p:nvPicPr>
              <p:cNvPr id="31" name="Mürekkep 30">
                <a:extLst>
                  <a:ext uri="{FF2B5EF4-FFF2-40B4-BE49-F238E27FC236}">
                    <a16:creationId xmlns:a16="http://schemas.microsoft.com/office/drawing/2014/main" id="{AA49F90E-A40F-4082-E99A-4496D7AD3E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05029" y="6397919"/>
                <a:ext cx="204163" cy="241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9C5F5552-9AFE-8DE5-EAE9-7EE261CC409E}"/>
                  </a:ext>
                </a:extLst>
              </p14:cNvPr>
              <p14:cNvContentPartPr/>
              <p14:nvPr/>
            </p14:nvContentPartPr>
            <p14:xfrm>
              <a:off x="10069804" y="6462992"/>
              <a:ext cx="121946" cy="192024"/>
            </p14:xfrm>
          </p:contentPart>
        </mc:Choice>
        <mc:Fallback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9C5F5552-9AFE-8DE5-EAE9-7EE261CC409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051871" y="6445012"/>
                <a:ext cx="157454" cy="22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Mürekkep 32">
                <a:extLst>
                  <a:ext uri="{FF2B5EF4-FFF2-40B4-BE49-F238E27FC236}">
                    <a16:creationId xmlns:a16="http://schemas.microsoft.com/office/drawing/2014/main" id="{6192C911-F769-B112-FE07-BA839DC26B9A}"/>
                  </a:ext>
                </a:extLst>
              </p14:cNvPr>
              <p14:cNvContentPartPr/>
              <p14:nvPr/>
            </p14:nvContentPartPr>
            <p14:xfrm>
              <a:off x="10157018" y="6530227"/>
              <a:ext cx="100370" cy="136757"/>
            </p14:xfrm>
          </p:contentPart>
        </mc:Choice>
        <mc:Fallback>
          <p:pic>
            <p:nvPicPr>
              <p:cNvPr id="33" name="Mürekkep 32">
                <a:extLst>
                  <a:ext uri="{FF2B5EF4-FFF2-40B4-BE49-F238E27FC236}">
                    <a16:creationId xmlns:a16="http://schemas.microsoft.com/office/drawing/2014/main" id="{6192C911-F769-B112-FE07-BA839DC26B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39095" y="6512280"/>
                <a:ext cx="135858" cy="17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129CF361-42FD-8BD0-E3BC-C82F8ACDAE53}"/>
                  </a:ext>
                </a:extLst>
              </p14:cNvPr>
              <p14:cNvContentPartPr/>
              <p14:nvPr/>
            </p14:nvContentPartPr>
            <p14:xfrm>
              <a:off x="10180543" y="6563846"/>
              <a:ext cx="64533" cy="14007"/>
            </p14:xfrm>
          </p:contentPart>
        </mc:Choice>
        <mc:Fallback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129CF361-42FD-8BD0-E3BC-C82F8ACDAE5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62976" y="5877503"/>
                <a:ext cx="100026" cy="140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420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9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rı arka plan üzerinde ünlem işareti">
            <a:extLst>
              <a:ext uri="{FF2B5EF4-FFF2-40B4-BE49-F238E27FC236}">
                <a16:creationId xmlns:a16="http://schemas.microsoft.com/office/drawing/2014/main" id="{4B9E33BB-25B6-50C7-279F-E13BBC5DEA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2" r="-3" b="-3"/>
          <a:stretch/>
        </p:blipFill>
        <p:spPr>
          <a:xfrm>
            <a:off x="-149" y="-5291"/>
            <a:ext cx="1219214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C2B2C4-33CC-7F47-3020-95D8197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398143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spc="530">
                <a:solidFill>
                  <a:srgbClr val="FFFFFF"/>
                </a:solidFill>
              </a:rPr>
              <a:t>“Çalışana emeğinin karşılığını alın teri kurumadan veriniz.” (İbn Mâce, Ruhûn, 4.)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5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formans düşüşünü gösteren büyüteç">
            <a:extLst>
              <a:ext uri="{FF2B5EF4-FFF2-40B4-BE49-F238E27FC236}">
                <a16:creationId xmlns:a16="http://schemas.microsoft.com/office/drawing/2014/main" id="{CC196851-9925-BF2C-E2AA-5EEC270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BD6995-5943-B23E-5EA2-A44050D1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spc="530">
                <a:solidFill>
                  <a:srgbClr val="FFFFFF"/>
                </a:solidFill>
              </a:rPr>
              <a:t>Ekonomi, tarihsel süreçte, insanın eşyaya hâkim olmasıyla ve insanlar arası eşya değişimi-</a:t>
            </a:r>
          </a:p>
          <a:p>
            <a:pPr>
              <a:lnSpc>
                <a:spcPct val="110000"/>
              </a:lnSpc>
            </a:pPr>
            <a:r>
              <a:rPr lang="en-US" sz="1500" spc="530">
                <a:solidFill>
                  <a:srgbClr val="FFFFFF"/>
                </a:solidFill>
              </a:rPr>
              <a:t>nin ortaya çıkmasıyla birlikte ele alınmaya başlanmıştır.</a:t>
            </a:r>
          </a:p>
        </p:txBody>
      </p:sp>
    </p:spTree>
    <p:extLst>
      <p:ext uri="{BB962C8B-B14F-4D97-AF65-F5344CB8AC3E}">
        <p14:creationId xmlns:p14="http://schemas.microsoft.com/office/powerpoint/2010/main" val="3415573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Şehirde görkemli bir binanın ve önündeki merdivenler ve sütunlar">
            <a:extLst>
              <a:ext uri="{FF2B5EF4-FFF2-40B4-BE49-F238E27FC236}">
                <a16:creationId xmlns:a16="http://schemas.microsoft.com/office/drawing/2014/main" id="{61C282ED-101B-213A-25BA-E4A990286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3" b="15603"/>
          <a:stretch/>
        </p:blipFill>
        <p:spPr>
          <a:xfrm>
            <a:off x="-149" y="-5291"/>
            <a:ext cx="12192149" cy="685800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98A3513-7903-4F50-6E3F-29BF72B5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398143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>
                <a:solidFill>
                  <a:srgbClr val="FFFFFF"/>
                </a:solidFill>
              </a:rPr>
              <a:t>Kur’an’da Yüce Allah şöyle buyurur:</a:t>
            </a: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2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070F4C-0921-DF95-63A5-EA9F1404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3FF82E-AC26-1266-9E24-E60B0247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“Geceyi bir örtü yaptık. Gündüzü de çalışıp kazanma zamanı kıldık.”1, “Doğrusu biz sizi yeryüzüne yerleştirdik ve orada </a:t>
            </a:r>
            <a:r>
              <a:rPr lang="tr-TR" dirty="0" err="1">
                <a:ea typeface="+mn-lt"/>
                <a:cs typeface="+mn-lt"/>
              </a:rPr>
              <a:t>sizegeçim</a:t>
            </a:r>
            <a:r>
              <a:rPr lang="tr-TR" dirty="0">
                <a:ea typeface="+mn-lt"/>
                <a:cs typeface="+mn-lt"/>
              </a:rPr>
              <a:t> vasıtaları verdik. Ne kadar da az şükrediyorsunuz!”2, “Bilsin ki insan için </a:t>
            </a:r>
            <a:r>
              <a:rPr lang="tr-TR" dirty="0" err="1">
                <a:ea typeface="+mn-lt"/>
                <a:cs typeface="+mn-lt"/>
              </a:rPr>
              <a:t>kendiçalışmasından</a:t>
            </a:r>
            <a:r>
              <a:rPr lang="tr-TR" dirty="0">
                <a:ea typeface="+mn-lt"/>
                <a:cs typeface="+mn-lt"/>
              </a:rPr>
              <a:t> başka bir şey yoktur.”3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1 </a:t>
            </a:r>
            <a:r>
              <a:rPr lang="tr-TR" dirty="0" err="1">
                <a:ea typeface="+mn-lt"/>
                <a:cs typeface="+mn-lt"/>
              </a:rPr>
              <a:t>Nebe</a:t>
            </a:r>
            <a:r>
              <a:rPr lang="tr-TR" dirty="0">
                <a:ea typeface="+mn-lt"/>
                <a:cs typeface="+mn-lt"/>
              </a:rPr>
              <a:t> suresi, 10-11. ayetler.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2’râf suresi, 10. ayet.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3 </a:t>
            </a:r>
            <a:r>
              <a:rPr lang="tr-TR" dirty="0" err="1">
                <a:ea typeface="+mn-lt"/>
                <a:cs typeface="+mn-lt"/>
              </a:rPr>
              <a:t>Necm</a:t>
            </a:r>
            <a:r>
              <a:rPr lang="tr-TR" dirty="0">
                <a:ea typeface="+mn-lt"/>
                <a:cs typeface="+mn-lt"/>
              </a:rPr>
              <a:t> suresi, 39. ayet.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1928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Boş konuşma balonları">
            <a:extLst>
              <a:ext uri="{FF2B5EF4-FFF2-40B4-BE49-F238E27FC236}">
                <a16:creationId xmlns:a16="http://schemas.microsoft.com/office/drawing/2014/main" id="{5A9F1568-F5FD-1824-BE92-77A36DA65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065" r="-3" b="8473"/>
          <a:stretch/>
        </p:blipFill>
        <p:spPr>
          <a:xfrm>
            <a:off x="-149" y="-5292"/>
            <a:ext cx="12192149" cy="6863291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31611" y="-1331760"/>
            <a:ext cx="6857999" cy="952152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EE932E-9495-0482-1969-D5F89D4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1750219"/>
            <a:ext cx="4838106" cy="193246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>
                <a:solidFill>
                  <a:srgbClr val="FFFFFF"/>
                </a:solidFill>
              </a:rPr>
              <a:t>Hz. Peygamber de:</a:t>
            </a: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2476F0-EE75-7F75-D854-AB100D09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 fontScale="90000"/>
          </a:bodyPr>
          <a:lstStyle/>
          <a:p>
            <a:br>
              <a:rPr lang="tr-TR" dirty="0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05B61E-9C15-5867-5492-F009C038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“Kişi kendi elinin </a:t>
            </a:r>
            <a:r>
              <a:rPr lang="tr-TR" dirty="0" err="1">
                <a:ea typeface="+mn-lt"/>
                <a:cs typeface="+mn-lt"/>
              </a:rPr>
              <a:t>emeğindendaha</a:t>
            </a:r>
            <a:r>
              <a:rPr lang="tr-TR" dirty="0">
                <a:ea typeface="+mn-lt"/>
                <a:cs typeface="+mn-lt"/>
              </a:rPr>
              <a:t> temiz bir kazanç elde etmemiştir.”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İbn Mâce, </a:t>
            </a:r>
            <a:r>
              <a:rPr lang="tr-TR" dirty="0" err="1">
                <a:ea typeface="+mn-lt"/>
                <a:cs typeface="+mn-lt"/>
              </a:rPr>
              <a:t>Ticâret</a:t>
            </a:r>
            <a:r>
              <a:rPr lang="tr-TR" dirty="0">
                <a:ea typeface="+mn-lt"/>
                <a:cs typeface="+mn-lt"/>
              </a:rPr>
              <a:t>, 1.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3114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98F4A4-4622-D436-ABCD-A3A3A4A5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buyurmuştur.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B33A75-2742-821F-90CC-FE0A9575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356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Üç çterya ve bir tablo üzerindeki bir Plamp 'de yiyecek">
            <a:extLst>
              <a:ext uri="{FF2B5EF4-FFF2-40B4-BE49-F238E27FC236}">
                <a16:creationId xmlns:a16="http://schemas.microsoft.com/office/drawing/2014/main" id="{311AED67-7962-C8C1-8028-575CA252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253" r="-2" b="2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8B6669-855E-2950-A130-04588858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spc="530" dirty="0">
                <a:solidFill>
                  <a:srgbClr val="FFFFFF"/>
                </a:solidFill>
              </a:rPr>
              <a:t>İslam </a:t>
            </a:r>
            <a:r>
              <a:rPr lang="en-US" sz="1500" spc="530" dirty="0" err="1">
                <a:solidFill>
                  <a:srgbClr val="FFFFFF"/>
                </a:solidFill>
              </a:rPr>
              <a:t>dini</a:t>
            </a:r>
            <a:r>
              <a:rPr lang="en-US" sz="1500" spc="530" dirty="0">
                <a:solidFill>
                  <a:srgbClr val="FFFFFF"/>
                </a:solidFill>
              </a:rPr>
              <a:t>; </a:t>
            </a:r>
            <a:r>
              <a:rPr lang="en-US" sz="1500" spc="530" dirty="0" err="1">
                <a:solidFill>
                  <a:srgbClr val="FFFFFF"/>
                </a:solidFill>
              </a:rPr>
              <a:t>ticareti</a:t>
            </a:r>
            <a:r>
              <a:rPr lang="en-US" sz="1500" spc="530" dirty="0">
                <a:solidFill>
                  <a:srgbClr val="FFFFFF"/>
                </a:solidFill>
              </a:rPr>
              <a:t>, </a:t>
            </a:r>
            <a:r>
              <a:rPr lang="en-US" sz="1500" spc="530" dirty="0" err="1">
                <a:solidFill>
                  <a:srgbClr val="FFFFFF"/>
                </a:solidFill>
              </a:rPr>
              <a:t>alışverişten</a:t>
            </a:r>
            <a:r>
              <a:rPr lang="en-US" sz="1500" spc="530" dirty="0">
                <a:solidFill>
                  <a:srgbClr val="FFFFFF"/>
                </a:solidFill>
              </a:rPr>
              <a:t> </a:t>
            </a:r>
            <a:r>
              <a:rPr lang="en-US" sz="1500" spc="530" dirty="0" err="1">
                <a:solidFill>
                  <a:srgbClr val="FFFFFF"/>
                </a:solidFill>
              </a:rPr>
              <a:t>sağlanan</a:t>
            </a:r>
          </a:p>
          <a:p>
            <a:pPr>
              <a:lnSpc>
                <a:spcPct val="110000"/>
              </a:lnSpc>
            </a:pPr>
            <a:endParaRPr lang="en-US" sz="1500" spc="53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spc="530" dirty="0" err="1">
                <a:solidFill>
                  <a:srgbClr val="FFFFFF"/>
                </a:solidFill>
              </a:rPr>
              <a:t>kazancı</a:t>
            </a:r>
            <a:r>
              <a:rPr lang="en-US" sz="1500" spc="530" dirty="0">
                <a:solidFill>
                  <a:srgbClr val="FFFFFF"/>
                </a:solidFill>
              </a:rPr>
              <a:t> </a:t>
            </a:r>
            <a:r>
              <a:rPr lang="en-US" sz="1500" spc="530" dirty="0" err="1">
                <a:solidFill>
                  <a:srgbClr val="FFFFFF"/>
                </a:solidFill>
              </a:rPr>
              <a:t>helal</a:t>
            </a:r>
            <a:r>
              <a:rPr lang="en-US" sz="1500" spc="530" dirty="0">
                <a:solidFill>
                  <a:srgbClr val="FFFFFF"/>
                </a:solidFill>
              </a:rPr>
              <a:t> </a:t>
            </a:r>
            <a:r>
              <a:rPr lang="en-US" sz="1500" spc="530" dirty="0" err="1">
                <a:solidFill>
                  <a:srgbClr val="FFFFFF"/>
                </a:solidFill>
              </a:rPr>
              <a:t>kılmış</a:t>
            </a:r>
            <a:r>
              <a:rPr lang="en-US" sz="1500" spc="530" dirty="0">
                <a:solidFill>
                  <a:srgbClr val="FFFFFF"/>
                </a:solidFill>
              </a:rPr>
              <a:t>, </a:t>
            </a:r>
            <a:r>
              <a:rPr lang="en-US" sz="1500" spc="530" dirty="0" err="1">
                <a:solidFill>
                  <a:srgbClr val="FFFFFF"/>
                </a:solidFill>
              </a:rPr>
              <a:t>hatta</a:t>
            </a:r>
            <a:r>
              <a:rPr lang="en-US" sz="1500" spc="530" dirty="0">
                <a:solidFill>
                  <a:srgbClr val="FFFFFF"/>
                </a:solidFill>
              </a:rPr>
              <a:t> </a:t>
            </a:r>
            <a:r>
              <a:rPr lang="en-US" sz="1500" spc="530" dirty="0" err="1">
                <a:solidFill>
                  <a:srgbClr val="FFFFFF"/>
                </a:solidFill>
              </a:rPr>
              <a:t>alışveriş</a:t>
            </a:r>
            <a:r>
              <a:rPr lang="en-US" sz="1500" spc="530" dirty="0">
                <a:solidFill>
                  <a:srgbClr val="FFFFFF"/>
                </a:solidFill>
              </a:rPr>
              <a:t> </a:t>
            </a:r>
            <a:r>
              <a:rPr lang="en-US" sz="1500" spc="530" dirty="0" err="1">
                <a:solidFill>
                  <a:srgbClr val="FFFFFF"/>
                </a:solidFill>
              </a:rPr>
              <a:t>yapıl</a:t>
            </a:r>
            <a:r>
              <a:rPr lang="en-US" sz="1500" spc="530" dirty="0">
                <a:solidFill>
                  <a:srgbClr val="FFFFFF"/>
                </a:solidFill>
              </a:rPr>
              <a:t>-</a:t>
            </a:r>
          </a:p>
          <a:p>
            <a:pPr>
              <a:lnSpc>
                <a:spcPct val="110000"/>
              </a:lnSpc>
            </a:pPr>
            <a:r>
              <a:rPr lang="en-US" sz="1500" spc="530">
                <a:solidFill>
                  <a:srgbClr val="FFFFFF"/>
                </a:solidFill>
              </a:rPr>
              <a:t>masını teşvik etmiştir.</a:t>
            </a:r>
          </a:p>
        </p:txBody>
      </p:sp>
    </p:spTree>
    <p:extLst>
      <p:ext uri="{BB962C8B-B14F-4D97-AF65-F5344CB8AC3E}">
        <p14:creationId xmlns:p14="http://schemas.microsoft.com/office/powerpoint/2010/main" val="2441380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5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PoiseVTI</vt:lpstr>
      <vt:lpstr>Din ve Ekonomi</vt:lpstr>
      <vt:lpstr>“Çalışana emeğinin karşılığını alın teri kurumadan veriniz.” (İbn Mâce, Ruhûn, 4.)</vt:lpstr>
      <vt:lpstr>Ekonomi, tarihsel süreçte, insanın eşyaya hâkim olmasıyla ve insanlar arası eşya değişimi- nin ortaya çıkmasıyla birlikte ele alınmaya başlanmıştır.</vt:lpstr>
      <vt:lpstr>Kur’an’da Yüce Allah şöyle buyurur:</vt:lpstr>
      <vt:lpstr> </vt:lpstr>
      <vt:lpstr>Hz. Peygamber de:</vt:lpstr>
      <vt:lpstr> </vt:lpstr>
      <vt:lpstr>buyurmuştur.</vt:lpstr>
      <vt:lpstr>İslam dini; ticareti, alışverişten sağlanan  kazancı helal kılmış, hatta alışveriş yapıl- masını teşvik etmiştir.</vt:lpstr>
      <vt:lpstr>PowerPoint Sunusu</vt:lpstr>
      <vt:lpstr>Hz. Peygamber, gençliğinde ticaretle uğraş- mış, işini dürüst yapmış, başkalarına hak- sızlık etmekten kaçınmıştır.</vt:lpstr>
      <vt:lpstr> </vt:lpstr>
      <vt:lpstr>Haşr suresi, 7. ayet.</vt:lpstr>
      <vt:lpstr>Ekonomik haklar konusunda dinimizin ön  gördüğü güzel uygulamalardan biri de ih- tiyaç sahiplerinin korunup gözetilmesidir.  Kur’an’da müminlerin vasıfları olarak zikre- dilen infak etmek ve israftan kaçınmak İs- lam iktisadının prensipleri arasında yer alır.</vt:lpstr>
      <vt:lpstr> Çalışana emeğinin karşılığını alın teri kurumadan veriniz.” (İbn Mâce, Ruhûn, 4.)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157</cp:revision>
  <dcterms:created xsi:type="dcterms:W3CDTF">2024-02-29T17:19:02Z</dcterms:created>
  <dcterms:modified xsi:type="dcterms:W3CDTF">2024-02-29T17:57:22Z</dcterms:modified>
</cp:coreProperties>
</file>