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29C6A8-38E8-ED8E-64DA-726FF4D19588}" v="108" dt="2024-10-20T11:54:40.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20.10.2024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44099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20.10.2024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7874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20.10.2024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048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E2072480-10DA-4FB4-BEAE-2A1DEA90F248}" type="datetimeFigureOut">
              <a:rPr lang="tr-TR" smtClean="0"/>
              <a:t>20.10.2024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94431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E2072480-10DA-4FB4-BEAE-2A1DEA90F248}" type="datetimeFigureOut">
              <a:rPr lang="tr-TR" smtClean="0"/>
              <a:t>20.10.2024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11968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E2072480-10DA-4FB4-BEAE-2A1DEA90F248}" type="datetimeFigureOut">
              <a:rPr lang="tr-TR" smtClean="0"/>
              <a:t>20.10.2024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3652797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E2072480-10DA-4FB4-BEAE-2A1DEA90F248}" type="datetimeFigureOut">
              <a:rPr lang="tr-TR" smtClean="0"/>
              <a:t>20.10.2024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467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E2072480-10DA-4FB4-BEAE-2A1DEA90F248}" type="datetimeFigureOut">
              <a:rPr lang="tr-TR" smtClean="0"/>
              <a:t>20.10.2024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8614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2072480-10DA-4FB4-BEAE-2A1DEA90F248}" type="datetimeFigureOut">
              <a:rPr lang="tr-TR" smtClean="0"/>
              <a:t>20.10.2024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419981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20.10.2024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270091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E2072480-10DA-4FB4-BEAE-2A1DEA90F248}" type="datetimeFigureOut">
              <a:rPr lang="tr-TR" smtClean="0"/>
              <a:t>20.10.2024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20A84BC-3F9E-4B08-9743-FC4E27FA5126}" type="slidenum">
              <a:rPr lang="tr-TR" smtClean="0"/>
              <a:t>‹#›</a:t>
            </a:fld>
            <a:endParaRPr lang="tr-TR"/>
          </a:p>
        </p:txBody>
      </p:sp>
    </p:spTree>
    <p:extLst>
      <p:ext uri="{BB962C8B-B14F-4D97-AF65-F5344CB8AC3E}">
        <p14:creationId xmlns:p14="http://schemas.microsoft.com/office/powerpoint/2010/main" val="818175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072480-10DA-4FB4-BEAE-2A1DEA90F248}" type="datetimeFigureOut">
              <a:rPr lang="tr-TR" smtClean="0"/>
              <a:t>20.10.2024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0A84BC-3F9E-4B08-9743-FC4E27FA5126}" type="slidenum">
              <a:rPr lang="tr-TR" smtClean="0"/>
              <a:t>‹#›</a:t>
            </a:fld>
            <a:endParaRPr lang="tr-TR"/>
          </a:p>
        </p:txBody>
      </p:sp>
    </p:spTree>
    <p:extLst>
      <p:ext uri="{BB962C8B-B14F-4D97-AF65-F5344CB8AC3E}">
        <p14:creationId xmlns:p14="http://schemas.microsoft.com/office/powerpoint/2010/main" val="3712468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sfaltın üzerine boyanmış beyaz oklar">
            <a:extLst>
              <a:ext uri="{FF2B5EF4-FFF2-40B4-BE49-F238E27FC236}">
                <a16:creationId xmlns:a16="http://schemas.microsoft.com/office/drawing/2014/main" id="{B0C2656E-3618-F3F4-9602-77FD97C60491}"/>
              </a:ext>
            </a:extLst>
          </p:cNvPr>
          <p:cNvPicPr>
            <a:picLocks noChangeAspect="1"/>
          </p:cNvPicPr>
          <p:nvPr/>
        </p:nvPicPr>
        <p:blipFill>
          <a:blip r:embed="rId2">
            <a:alphaModFix amt="60000"/>
          </a:blip>
          <a:srcRect r="-2" b="15230"/>
          <a:stretch/>
        </p:blipFill>
        <p:spPr>
          <a:xfrm>
            <a:off x="-1" y="10"/>
            <a:ext cx="12192001" cy="6857990"/>
          </a:xfrm>
          <a:prstGeom prst="rect">
            <a:avLst/>
          </a:prstGeom>
        </p:spPr>
      </p:pic>
      <p:sp>
        <p:nvSpPr>
          <p:cNvPr id="2" name="Başlık 1"/>
          <p:cNvSpPr>
            <a:spLocks noGrp="1"/>
          </p:cNvSpPr>
          <p:nvPr>
            <p:ph type="ctrTitle"/>
          </p:nvPr>
        </p:nvSpPr>
        <p:spPr>
          <a:xfrm>
            <a:off x="838200" y="914402"/>
            <a:ext cx="10515600" cy="2985923"/>
          </a:xfrm>
        </p:spPr>
        <p:txBody>
          <a:bodyPr>
            <a:normAutofit/>
          </a:bodyPr>
          <a:lstStyle/>
          <a:p>
            <a:r>
              <a:rPr lang="tr-TR" sz="5200">
                <a:solidFill>
                  <a:srgbClr val="FFFFFF"/>
                </a:solidFill>
              </a:rPr>
              <a:t>İhsan ve Hidayet</a:t>
            </a:r>
          </a:p>
        </p:txBody>
      </p:sp>
      <p:sp>
        <p:nvSpPr>
          <p:cNvPr id="3" name="Alt Başlık 2"/>
          <p:cNvSpPr>
            <a:spLocks noGrp="1"/>
          </p:cNvSpPr>
          <p:nvPr>
            <p:ph type="subTitle" idx="1"/>
          </p:nvPr>
        </p:nvSpPr>
        <p:spPr>
          <a:xfrm>
            <a:off x="838200" y="4072040"/>
            <a:ext cx="10515600" cy="1384310"/>
          </a:xfrm>
        </p:spPr>
        <p:txBody>
          <a:bodyPr vert="horz" lIns="91440" tIns="45720" rIns="91440" bIns="45720" rtlCol="0">
            <a:normAutofit/>
          </a:bodyPr>
          <a:lstStyle/>
          <a:p>
            <a:endParaRPr lang="tr-TR">
              <a:solidFill>
                <a:srgbClr val="FFFFFF"/>
              </a:solidFill>
            </a:endParaRP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Başlık 1">
            <a:extLst>
              <a:ext uri="{FF2B5EF4-FFF2-40B4-BE49-F238E27FC236}">
                <a16:creationId xmlns:a16="http://schemas.microsoft.com/office/drawing/2014/main" id="{5FF9A162-E3FE-3B68-7A1A-FFB05CDDDEC1}"/>
              </a:ext>
            </a:extLst>
          </p:cNvPr>
          <p:cNvSpPr>
            <a:spLocks noGrp="1"/>
          </p:cNvSpPr>
          <p:nvPr>
            <p:ph type="title"/>
          </p:nvPr>
        </p:nvSpPr>
        <p:spPr>
          <a:xfrm>
            <a:off x="838200" y="669925"/>
            <a:ext cx="4508946" cy="1325563"/>
          </a:xfrm>
        </p:spPr>
        <p:txBody>
          <a:bodyPr anchor="b">
            <a:normAutofit/>
          </a:bodyPr>
          <a:lstStyle/>
          <a:p>
            <a:pPr algn="r"/>
            <a:endParaRPr lang="tr-TR">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3B313025-E046-C121-FAB2-E895773BB3F3}"/>
              </a:ext>
            </a:extLst>
          </p:cNvPr>
          <p:cNvSpPr>
            <a:spLocks noGrp="1"/>
          </p:cNvSpPr>
          <p:nvPr>
            <p:ph idx="1"/>
          </p:nvPr>
        </p:nvSpPr>
        <p:spPr>
          <a:xfrm>
            <a:off x="1392667" y="2398957"/>
            <a:ext cx="9406666" cy="3526144"/>
          </a:xfrm>
        </p:spPr>
        <p:txBody>
          <a:bodyPr vert="horz" lIns="91440" tIns="45720" rIns="91440" bIns="45720" rtlCol="0" anchor="t">
            <a:normAutofit/>
          </a:bodyPr>
          <a:lstStyle/>
          <a:p>
            <a:pPr marL="0" indent="0">
              <a:buNone/>
            </a:pPr>
            <a:r>
              <a:rPr lang="tr-TR" sz="3600" dirty="0">
                <a:solidFill>
                  <a:schemeClr val="bg1"/>
                </a:solidFill>
                <a:ea typeface="+mn-lt"/>
                <a:cs typeface="+mn-lt"/>
              </a:rPr>
              <a:t>“O (Allah) ki yarattığı her şeyi güzel yapmıştır…”(Secde suresi, 7. ayet), “Gökleri ve yeri yerli yerince yarattı. Sizi şekillendirdi ve şekillerinizi de güzel yaptı…”(</a:t>
            </a:r>
            <a:r>
              <a:rPr lang="tr-TR" sz="3600" dirty="0" err="1">
                <a:solidFill>
                  <a:schemeClr val="bg1"/>
                </a:solidFill>
                <a:ea typeface="+mn-lt"/>
                <a:cs typeface="+mn-lt"/>
              </a:rPr>
              <a:t>Teğâbun</a:t>
            </a:r>
            <a:r>
              <a:rPr lang="tr-TR" sz="3600" dirty="0">
                <a:solidFill>
                  <a:schemeClr val="bg1"/>
                </a:solidFill>
                <a:ea typeface="+mn-lt"/>
                <a:cs typeface="+mn-lt"/>
              </a:rPr>
              <a:t> suresi, 3. ayet.) ve “…Allah o kimse için gerçekten güzel bir rızık vermiştir.”(Talâk suresi, 11. ayet.)</a:t>
            </a:r>
            <a:endParaRPr lang="tr-TR" sz="36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87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hşap insan şekli">
            <a:extLst>
              <a:ext uri="{FF2B5EF4-FFF2-40B4-BE49-F238E27FC236}">
                <a16:creationId xmlns:a16="http://schemas.microsoft.com/office/drawing/2014/main" id="{E77DC7DA-4FF1-BFC0-D482-1B939F226F1E}"/>
              </a:ext>
            </a:extLst>
          </p:cNvPr>
          <p:cNvPicPr>
            <a:picLocks noChangeAspect="1"/>
          </p:cNvPicPr>
          <p:nvPr/>
        </p:nvPicPr>
        <p:blipFill>
          <a:blip r:embed="rId2"/>
          <a:srcRect r="-2" b="15603"/>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4AB6DAE1-A749-E341-4242-3503EA406F7E}"/>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İhsan ne </a:t>
            </a:r>
            <a:r>
              <a:rPr lang="en-US" sz="5200" dirty="0" err="1">
                <a:solidFill>
                  <a:srgbClr val="FFFFFF"/>
                </a:solidFill>
              </a:rPr>
              <a:t>demektir</a:t>
            </a:r>
            <a:r>
              <a:rPr lang="en-US" sz="5200" dirty="0">
                <a:solidFill>
                  <a:srgbClr val="FFFFFF"/>
                </a:solidFill>
              </a:rPr>
              <a:t>?</a:t>
            </a:r>
          </a:p>
        </p:txBody>
      </p:sp>
    </p:spTree>
    <p:extLst>
      <p:ext uri="{BB962C8B-B14F-4D97-AF65-F5344CB8AC3E}">
        <p14:creationId xmlns:p14="http://schemas.microsoft.com/office/powerpoint/2010/main" val="376992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çerik Yer Tutucusu 3" descr="metin, ekran görüntüsü, yazı tipi içeren bir resim&#10;&#10;Açıklama otomatik olarak oluşturuldu">
            <a:extLst>
              <a:ext uri="{FF2B5EF4-FFF2-40B4-BE49-F238E27FC236}">
                <a16:creationId xmlns:a16="http://schemas.microsoft.com/office/drawing/2014/main" id="{47D490FC-C4E7-A972-5363-94BD6F94EB2A}"/>
              </a:ext>
            </a:extLst>
          </p:cNvPr>
          <p:cNvPicPr>
            <a:picLocks noGrp="1" noChangeAspect="1"/>
          </p:cNvPicPr>
          <p:nvPr>
            <p:ph idx="1"/>
          </p:nvPr>
        </p:nvPicPr>
        <p:blipFill>
          <a:blip r:embed="rId2"/>
          <a:srcRect r="4872" b="1"/>
          <a:stretch/>
        </p:blipFill>
        <p:spPr>
          <a:xfrm>
            <a:off x="20" y="1282"/>
            <a:ext cx="12191980" cy="6856718"/>
          </a:xfrm>
          <a:prstGeom prst="rect">
            <a:avLst/>
          </a:prstGeom>
        </p:spPr>
      </p:pic>
    </p:spTree>
    <p:extLst>
      <p:ext uri="{BB962C8B-B14F-4D97-AF65-F5344CB8AC3E}">
        <p14:creationId xmlns:p14="http://schemas.microsoft.com/office/powerpoint/2010/main" val="202316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üyüteç ve soru işareti">
            <a:extLst>
              <a:ext uri="{FF2B5EF4-FFF2-40B4-BE49-F238E27FC236}">
                <a16:creationId xmlns:a16="http://schemas.microsoft.com/office/drawing/2014/main" id="{FA4F55B7-8714-CFC7-A11E-0E439C775C0A}"/>
              </a:ext>
            </a:extLst>
          </p:cNvPr>
          <p:cNvPicPr>
            <a:picLocks noChangeAspect="1"/>
          </p:cNvPicPr>
          <p:nvPr/>
        </p:nvPicPr>
        <p:blipFill>
          <a:blip r:embed="rId2"/>
          <a:srcRect l="288"/>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A41D3AC-FB42-0955-C2AA-2D4F131A8C33}"/>
              </a:ext>
            </a:extLst>
          </p:cNvPr>
          <p:cNvSpPr>
            <a:spLocks noGrp="1"/>
          </p:cNvSpPr>
          <p:nvPr>
            <p:ph type="title"/>
          </p:nvPr>
        </p:nvSpPr>
        <p:spPr>
          <a:xfrm>
            <a:off x="859028" y="4121944"/>
            <a:ext cx="7927785" cy="1620665"/>
          </a:xfrm>
        </p:spPr>
        <p:txBody>
          <a:bodyPr vert="horz" lIns="91440" tIns="45720" rIns="91440" bIns="45720" rtlCol="0" anchor="b">
            <a:normAutofit/>
          </a:bodyPr>
          <a:lstStyle/>
          <a:p>
            <a:r>
              <a:rPr lang="en-US" sz="4000">
                <a:solidFill>
                  <a:srgbClr val="FFFFFF"/>
                </a:solidFill>
              </a:rPr>
              <a:t>Hidayet ne demektir?</a:t>
            </a:r>
          </a:p>
        </p:txBody>
      </p:sp>
    </p:spTree>
    <p:extLst>
      <p:ext uri="{BB962C8B-B14F-4D97-AF65-F5344CB8AC3E}">
        <p14:creationId xmlns:p14="http://schemas.microsoft.com/office/powerpoint/2010/main" val="336619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İçerik Yer Tutucusu 3" descr="metin, ekran görüntüsü, yazı tipi içeren bir resim&#10;&#10;Açıklama otomatik olarak oluşturuldu">
            <a:extLst>
              <a:ext uri="{FF2B5EF4-FFF2-40B4-BE49-F238E27FC236}">
                <a16:creationId xmlns:a16="http://schemas.microsoft.com/office/drawing/2014/main" id="{D8898559-62C8-3263-70F9-B71A23D4A05E}"/>
              </a:ext>
            </a:extLst>
          </p:cNvPr>
          <p:cNvPicPr>
            <a:picLocks noGrp="1" noChangeAspect="1"/>
          </p:cNvPicPr>
          <p:nvPr>
            <p:ph idx="1"/>
          </p:nvPr>
        </p:nvPicPr>
        <p:blipFill>
          <a:blip r:embed="rId2"/>
          <a:srcRect r="13762"/>
          <a:stretch/>
        </p:blipFill>
        <p:spPr>
          <a:xfrm>
            <a:off x="20" y="1282"/>
            <a:ext cx="12191980" cy="6856718"/>
          </a:xfrm>
          <a:prstGeom prst="rect">
            <a:avLst/>
          </a:prstGeom>
        </p:spPr>
      </p:pic>
    </p:spTree>
    <p:extLst>
      <p:ext uri="{BB962C8B-B14F-4D97-AF65-F5344CB8AC3E}">
        <p14:creationId xmlns:p14="http://schemas.microsoft.com/office/powerpoint/2010/main" val="243849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B0C0C24-B876-C98D-FD9C-603DF9F7D9F7}"/>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err="1">
                <a:solidFill>
                  <a:schemeClr val="bg1">
                    <a:lumMod val="95000"/>
                    <a:lumOff val="5000"/>
                  </a:schemeClr>
                </a:solidFill>
              </a:rPr>
              <a:t>Kur’an</a:t>
            </a:r>
            <a:r>
              <a:rPr lang="en-US" dirty="0">
                <a:solidFill>
                  <a:schemeClr val="bg1">
                    <a:lumMod val="95000"/>
                    <a:lumOff val="5000"/>
                  </a:schemeClr>
                </a:solidFill>
              </a:rPr>
              <a:t>-ı </a:t>
            </a:r>
            <a:r>
              <a:rPr lang="en-US" err="1">
                <a:solidFill>
                  <a:schemeClr val="bg1">
                    <a:lumMod val="95000"/>
                    <a:lumOff val="5000"/>
                  </a:schemeClr>
                </a:solidFill>
              </a:rPr>
              <a:t>Kerim’de</a:t>
            </a:r>
            <a:r>
              <a:rPr lang="en-US" dirty="0">
                <a:solidFill>
                  <a:schemeClr val="bg1">
                    <a:lumMod val="95000"/>
                    <a:lumOff val="5000"/>
                  </a:schemeClr>
                </a:solidFill>
              </a:rPr>
              <a:t> </a:t>
            </a:r>
            <a:r>
              <a:rPr lang="en-US" err="1">
                <a:solidFill>
                  <a:schemeClr val="bg1">
                    <a:lumMod val="95000"/>
                    <a:lumOff val="5000"/>
                  </a:schemeClr>
                </a:solidFill>
              </a:rPr>
              <a:t>hidayet</a:t>
            </a:r>
            <a:r>
              <a:rPr lang="en-US" dirty="0">
                <a:solidFill>
                  <a:schemeClr val="bg1">
                    <a:lumMod val="95000"/>
                    <a:lumOff val="5000"/>
                  </a:schemeClr>
                </a:solidFill>
              </a:rPr>
              <a:t> </a:t>
            </a:r>
            <a:r>
              <a:rPr lang="en-US" err="1">
                <a:solidFill>
                  <a:schemeClr val="bg1">
                    <a:lumMod val="95000"/>
                    <a:lumOff val="5000"/>
                  </a:schemeClr>
                </a:solidFill>
              </a:rPr>
              <a:t>kavramı</a:t>
            </a:r>
            <a:r>
              <a:rPr lang="en-US" dirty="0">
                <a:solidFill>
                  <a:schemeClr val="bg1">
                    <a:lumMod val="95000"/>
                    <a:lumOff val="5000"/>
                  </a:schemeClr>
                </a:solidFill>
              </a:rPr>
              <a:t>, </a:t>
            </a:r>
            <a:r>
              <a:rPr lang="en-US" err="1">
                <a:solidFill>
                  <a:schemeClr val="bg1">
                    <a:lumMod val="95000"/>
                    <a:lumOff val="5000"/>
                  </a:schemeClr>
                </a:solidFill>
              </a:rPr>
              <a:t>öncelikle</a:t>
            </a:r>
            <a:r>
              <a:rPr lang="en-US" dirty="0">
                <a:solidFill>
                  <a:schemeClr val="bg1">
                    <a:lumMod val="95000"/>
                    <a:lumOff val="5000"/>
                  </a:schemeClr>
                </a:solidFill>
              </a:rPr>
              <a:t> </a:t>
            </a:r>
            <a:r>
              <a:rPr lang="en-US" err="1">
                <a:solidFill>
                  <a:schemeClr val="bg1">
                    <a:lumMod val="95000"/>
                    <a:lumOff val="5000"/>
                  </a:schemeClr>
                </a:solidFill>
              </a:rPr>
              <a:t>Allah’ın</a:t>
            </a:r>
            <a:r>
              <a:rPr lang="en-US" dirty="0">
                <a:solidFill>
                  <a:schemeClr val="bg1">
                    <a:lumMod val="95000"/>
                    <a:lumOff val="5000"/>
                  </a:schemeClr>
                </a:solidFill>
              </a:rPr>
              <a:t> (c.c.) </a:t>
            </a:r>
            <a:r>
              <a:rPr lang="en-US" err="1">
                <a:solidFill>
                  <a:schemeClr val="bg1">
                    <a:lumMod val="95000"/>
                    <a:lumOff val="5000"/>
                  </a:schemeClr>
                </a:solidFill>
              </a:rPr>
              <a:t>insana</a:t>
            </a:r>
            <a:r>
              <a:rPr lang="en-US" dirty="0">
                <a:solidFill>
                  <a:schemeClr val="bg1">
                    <a:lumMod val="95000"/>
                    <a:lumOff val="5000"/>
                  </a:schemeClr>
                </a:solidFill>
              </a:rPr>
              <a:t> </a:t>
            </a:r>
            <a:r>
              <a:rPr lang="en-US" err="1">
                <a:solidFill>
                  <a:schemeClr val="bg1">
                    <a:lumMod val="95000"/>
                    <a:lumOff val="5000"/>
                  </a:schemeClr>
                </a:solidFill>
              </a:rPr>
              <a:t>akıl</a:t>
            </a:r>
            <a:r>
              <a:rPr lang="en-US" dirty="0">
                <a:solidFill>
                  <a:schemeClr val="bg1">
                    <a:lumMod val="95000"/>
                    <a:lumOff val="5000"/>
                  </a:schemeClr>
                </a:solidFill>
              </a:rPr>
              <a:t>, </a:t>
            </a:r>
            <a:r>
              <a:rPr lang="en-US" err="1">
                <a:solidFill>
                  <a:schemeClr val="bg1">
                    <a:lumMod val="95000"/>
                    <a:lumOff val="5000"/>
                  </a:schemeClr>
                </a:solidFill>
              </a:rPr>
              <a:t>kavrayış</a:t>
            </a:r>
            <a:r>
              <a:rPr lang="en-US" dirty="0">
                <a:solidFill>
                  <a:schemeClr val="bg1">
                    <a:lumMod val="95000"/>
                    <a:lumOff val="5000"/>
                  </a:schemeClr>
                </a:solidFill>
              </a:rPr>
              <a:t> </a:t>
            </a:r>
            <a:r>
              <a:rPr lang="en-US" err="1">
                <a:solidFill>
                  <a:schemeClr val="bg1">
                    <a:lumMod val="95000"/>
                    <a:lumOff val="5000"/>
                  </a:schemeClr>
                </a:solidFill>
              </a:rPr>
              <a:t>ve</a:t>
            </a:r>
            <a:r>
              <a:rPr lang="en-US" dirty="0">
                <a:solidFill>
                  <a:schemeClr val="bg1">
                    <a:lumMod val="95000"/>
                    <a:lumOff val="5000"/>
                  </a:schemeClr>
                </a:solidFill>
              </a:rPr>
              <a:t> </a:t>
            </a:r>
            <a:r>
              <a:rPr lang="en-US" err="1">
                <a:solidFill>
                  <a:schemeClr val="bg1">
                    <a:lumMod val="95000"/>
                    <a:lumOff val="5000"/>
                  </a:schemeClr>
                </a:solidFill>
              </a:rPr>
              <a:t>zaruri</a:t>
            </a:r>
            <a:r>
              <a:rPr lang="en-US" dirty="0">
                <a:solidFill>
                  <a:schemeClr val="bg1">
                    <a:lumMod val="95000"/>
                    <a:lumOff val="5000"/>
                  </a:schemeClr>
                </a:solidFill>
              </a:rPr>
              <a:t> </a:t>
            </a:r>
            <a:r>
              <a:rPr lang="en-US" err="1">
                <a:solidFill>
                  <a:schemeClr val="bg1">
                    <a:lumMod val="95000"/>
                    <a:lumOff val="5000"/>
                  </a:schemeClr>
                </a:solidFill>
              </a:rPr>
              <a:t>bilgiler</a:t>
            </a:r>
            <a:r>
              <a:rPr lang="en-US" dirty="0">
                <a:solidFill>
                  <a:schemeClr val="bg1">
                    <a:lumMod val="95000"/>
                    <a:lumOff val="5000"/>
                  </a:schemeClr>
                </a:solidFill>
              </a:rPr>
              <a:t> </a:t>
            </a:r>
            <a:r>
              <a:rPr lang="en-US" err="1">
                <a:solidFill>
                  <a:schemeClr val="bg1">
                    <a:lumMod val="95000"/>
                    <a:lumOff val="5000"/>
                  </a:schemeClr>
                </a:solidFill>
              </a:rPr>
              <a:t>vermesi</a:t>
            </a:r>
            <a:r>
              <a:rPr lang="en-US" dirty="0">
                <a:solidFill>
                  <a:schemeClr val="bg1">
                    <a:lumMod val="95000"/>
                    <a:lumOff val="5000"/>
                  </a:schemeClr>
                </a:solidFill>
              </a:rPr>
              <a:t> </a:t>
            </a:r>
            <a:r>
              <a:rPr lang="en-US" err="1">
                <a:solidFill>
                  <a:schemeClr val="bg1">
                    <a:lumMod val="95000"/>
                    <a:lumOff val="5000"/>
                  </a:schemeClr>
                </a:solidFill>
              </a:rPr>
              <a:t>ve</a:t>
            </a:r>
            <a:r>
              <a:rPr lang="en-US" dirty="0">
                <a:solidFill>
                  <a:schemeClr val="bg1">
                    <a:lumMod val="95000"/>
                    <a:lumOff val="5000"/>
                  </a:schemeClr>
                </a:solidFill>
              </a:rPr>
              <a:t> </a:t>
            </a:r>
            <a:r>
              <a:rPr lang="en-US" err="1">
                <a:solidFill>
                  <a:schemeClr val="bg1">
                    <a:lumMod val="95000"/>
                    <a:lumOff val="5000"/>
                  </a:schemeClr>
                </a:solidFill>
              </a:rPr>
              <a:t>böylece</a:t>
            </a:r>
            <a:r>
              <a:rPr lang="en-US" dirty="0">
                <a:solidFill>
                  <a:schemeClr val="bg1">
                    <a:lumMod val="95000"/>
                    <a:lumOff val="5000"/>
                  </a:schemeClr>
                </a:solidFill>
              </a:rPr>
              <a:t> </a:t>
            </a:r>
            <a:r>
              <a:rPr lang="en-US" err="1">
                <a:solidFill>
                  <a:schemeClr val="bg1">
                    <a:lumMod val="95000"/>
                    <a:lumOff val="5000"/>
                  </a:schemeClr>
                </a:solidFill>
              </a:rPr>
              <a:t>ona</a:t>
            </a:r>
            <a:r>
              <a:rPr lang="en-US" dirty="0">
                <a:solidFill>
                  <a:schemeClr val="bg1">
                    <a:lumMod val="95000"/>
                    <a:lumOff val="5000"/>
                  </a:schemeClr>
                </a:solidFill>
              </a:rPr>
              <a:t> </a:t>
            </a:r>
            <a:r>
              <a:rPr lang="en-US" err="1">
                <a:solidFill>
                  <a:schemeClr val="bg1">
                    <a:lumMod val="95000"/>
                    <a:lumOff val="5000"/>
                  </a:schemeClr>
                </a:solidFill>
              </a:rPr>
              <a:t>yol</a:t>
            </a:r>
            <a:r>
              <a:rPr lang="en-US" dirty="0">
                <a:solidFill>
                  <a:schemeClr val="bg1">
                    <a:lumMod val="95000"/>
                    <a:lumOff val="5000"/>
                  </a:schemeClr>
                </a:solidFill>
              </a:rPr>
              <a:t> </a:t>
            </a:r>
            <a:r>
              <a:rPr lang="en-US" err="1">
                <a:solidFill>
                  <a:schemeClr val="bg1">
                    <a:lumMod val="95000"/>
                    <a:lumOff val="5000"/>
                  </a:schemeClr>
                </a:solidFill>
              </a:rPr>
              <a:t>göstermesi</a:t>
            </a:r>
            <a:r>
              <a:rPr lang="en-US" dirty="0">
                <a:solidFill>
                  <a:schemeClr val="bg1">
                    <a:lumMod val="95000"/>
                    <a:lumOff val="5000"/>
                  </a:schemeClr>
                </a:solidFill>
              </a:rPr>
              <a:t> </a:t>
            </a:r>
            <a:r>
              <a:rPr lang="en-US" err="1">
                <a:solidFill>
                  <a:schemeClr val="bg1">
                    <a:lumMod val="95000"/>
                    <a:lumOff val="5000"/>
                  </a:schemeClr>
                </a:solidFill>
              </a:rPr>
              <a:t>anlamında</a:t>
            </a:r>
            <a:r>
              <a:rPr lang="en-US" dirty="0">
                <a:solidFill>
                  <a:schemeClr val="bg1">
                    <a:lumMod val="95000"/>
                    <a:lumOff val="5000"/>
                  </a:schemeClr>
                </a:solidFill>
              </a:rPr>
              <a:t> </a:t>
            </a:r>
            <a:r>
              <a:rPr lang="en-US" err="1">
                <a:solidFill>
                  <a:schemeClr val="bg1">
                    <a:lumMod val="95000"/>
                    <a:lumOff val="5000"/>
                  </a:schemeClr>
                </a:solidFill>
              </a:rPr>
              <a:t>kullanılır</a:t>
            </a:r>
            <a:r>
              <a:rPr lang="en-US" dirty="0">
                <a:solidFill>
                  <a:schemeClr val="bg1">
                    <a:lumMod val="95000"/>
                    <a:lumOff val="5000"/>
                  </a:schemeClr>
                </a:solidFill>
              </a:rPr>
              <a:t>.</a:t>
            </a:r>
          </a:p>
        </p:txBody>
      </p:sp>
    </p:spTree>
    <p:extLst>
      <p:ext uri="{BB962C8B-B14F-4D97-AF65-F5344CB8AC3E}">
        <p14:creationId xmlns:p14="http://schemas.microsoft.com/office/powerpoint/2010/main" val="104651635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Başlık 1">
            <a:extLst>
              <a:ext uri="{FF2B5EF4-FFF2-40B4-BE49-F238E27FC236}">
                <a16:creationId xmlns:a16="http://schemas.microsoft.com/office/drawing/2014/main" id="{574D729C-E851-8468-6770-0F0DF96CA398}"/>
              </a:ext>
            </a:extLst>
          </p:cNvPr>
          <p:cNvSpPr>
            <a:spLocks noGrp="1"/>
          </p:cNvSpPr>
          <p:nvPr>
            <p:ph type="title"/>
          </p:nvPr>
        </p:nvSpPr>
        <p:spPr>
          <a:xfrm>
            <a:off x="838200" y="669925"/>
            <a:ext cx="4508946" cy="1325563"/>
          </a:xfrm>
        </p:spPr>
        <p:txBody>
          <a:bodyPr anchor="b">
            <a:normAutofit/>
          </a:bodyPr>
          <a:lstStyle/>
          <a:p>
            <a:pPr algn="r"/>
            <a:endParaRPr lang="tr-TR">
              <a:solidFill>
                <a:schemeClr val="bg1"/>
              </a:solidFill>
            </a:endParaRP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169F0902-D577-63F5-CC70-9AA6C49D1158}"/>
              </a:ext>
            </a:extLst>
          </p:cNvPr>
          <p:cNvSpPr>
            <a:spLocks noGrp="1"/>
          </p:cNvSpPr>
          <p:nvPr>
            <p:ph idx="1"/>
          </p:nvPr>
        </p:nvSpPr>
        <p:spPr>
          <a:xfrm>
            <a:off x="1392667" y="2398957"/>
            <a:ext cx="9406666" cy="3526144"/>
          </a:xfrm>
        </p:spPr>
        <p:txBody>
          <a:bodyPr vert="horz" lIns="91440" tIns="45720" rIns="91440" bIns="45720" rtlCol="0" anchor="t">
            <a:noAutofit/>
          </a:bodyPr>
          <a:lstStyle/>
          <a:p>
            <a:pPr marL="0" indent="0">
              <a:buNone/>
            </a:pPr>
            <a:r>
              <a:rPr lang="tr-TR" sz="3600" dirty="0">
                <a:solidFill>
                  <a:schemeClr val="bg1"/>
                </a:solidFill>
                <a:ea typeface="+mn-lt"/>
                <a:cs typeface="+mn-lt"/>
              </a:rPr>
              <a:t>“(Resulüm!) Hakka yönelen bir kimse olarak yüzünü dine çevir. Allah’ın insanları üzerinde yarattığı fıtrata sımsıkı tutun. Allah’ın yaratmasında hiçbir değiştirme yoktur. İşte bu dosdoğru dindir. Fakat insanların çoğu bilmezler.”(</a:t>
            </a:r>
            <a:r>
              <a:rPr lang="tr-TR" sz="3600" err="1">
                <a:solidFill>
                  <a:schemeClr val="bg1"/>
                </a:solidFill>
                <a:ea typeface="+mn-lt"/>
                <a:cs typeface="+mn-lt"/>
              </a:rPr>
              <a:t>Rûm</a:t>
            </a:r>
            <a:r>
              <a:rPr lang="tr-TR" sz="3600" dirty="0">
                <a:solidFill>
                  <a:schemeClr val="bg1"/>
                </a:solidFill>
                <a:ea typeface="+mn-lt"/>
                <a:cs typeface="+mn-lt"/>
              </a:rPr>
              <a:t> suresi, 30. ayet.) ve “…Bizim </a:t>
            </a:r>
            <a:r>
              <a:rPr lang="tr-TR" sz="3600" err="1">
                <a:solidFill>
                  <a:schemeClr val="bg1"/>
                </a:solidFill>
                <a:ea typeface="+mn-lt"/>
                <a:cs typeface="+mn-lt"/>
              </a:rPr>
              <a:t>Rabb’imiz</a:t>
            </a:r>
            <a:r>
              <a:rPr lang="tr-TR" sz="3600" dirty="0">
                <a:solidFill>
                  <a:schemeClr val="bg1"/>
                </a:solidFill>
                <a:ea typeface="+mn-lt"/>
                <a:cs typeface="+mn-lt"/>
              </a:rPr>
              <a:t>, her şeye </a:t>
            </a:r>
            <a:r>
              <a:rPr lang="tr-TR" sz="3600" err="1">
                <a:solidFill>
                  <a:schemeClr val="bg1"/>
                </a:solidFill>
                <a:ea typeface="+mn-lt"/>
                <a:cs typeface="+mn-lt"/>
              </a:rPr>
              <a:t>hılkatini</a:t>
            </a:r>
            <a:r>
              <a:rPr lang="tr-TR" sz="3600" dirty="0">
                <a:solidFill>
                  <a:schemeClr val="bg1"/>
                </a:solidFill>
                <a:ea typeface="+mn-lt"/>
                <a:cs typeface="+mn-lt"/>
              </a:rPr>
              <a:t> (varlık ve özelliğini) veren, sonra da doğru yolu gösterendir…”(</a:t>
            </a:r>
            <a:r>
              <a:rPr lang="tr-TR" sz="3600" err="1">
                <a:solidFill>
                  <a:schemeClr val="bg1"/>
                </a:solidFill>
                <a:ea typeface="+mn-lt"/>
                <a:cs typeface="+mn-lt"/>
              </a:rPr>
              <a:t>Tâ-Hâ</a:t>
            </a:r>
            <a:r>
              <a:rPr lang="tr-TR" sz="3600" dirty="0">
                <a:solidFill>
                  <a:schemeClr val="bg1"/>
                </a:solidFill>
                <a:ea typeface="+mn-lt"/>
                <a:cs typeface="+mn-lt"/>
              </a:rPr>
              <a:t> suresi, 50. ayet)</a:t>
            </a:r>
            <a:endParaRPr lang="tr-TR" sz="3600" dirty="0">
              <a:solidFill>
                <a:schemeClr val="bg1"/>
              </a:solidFill>
            </a:endParaRP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674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üneşe ulaşıyor">
            <a:extLst>
              <a:ext uri="{FF2B5EF4-FFF2-40B4-BE49-F238E27FC236}">
                <a16:creationId xmlns:a16="http://schemas.microsoft.com/office/drawing/2014/main" id="{5489D638-CF66-C7B7-199A-850B488AAB3D}"/>
              </a:ext>
            </a:extLst>
          </p:cNvPr>
          <p:cNvPicPr>
            <a:picLocks noChangeAspect="1"/>
          </p:cNvPicPr>
          <p:nvPr/>
        </p:nvPicPr>
        <p:blipFill>
          <a:blip r:embed="rId2"/>
          <a:srcRect r="-2" b="15972"/>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93F3155-E9A3-A01F-698A-F452B32C7A6E}"/>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000">
                <a:solidFill>
                  <a:srgbClr val="FFFFFF"/>
                </a:solidFill>
              </a:rPr>
              <a:t>Kur’an’da hidayet kavramı, vahiy olarak özellikle Kur’an-ı Kerim ve onun rehberliği anlamında kullanılır. Çünkü Kur’an, Allah’ın (c.c.) insanlığa doğru yolu göstermek, onları doğru yola iletmek için gönderdiği son ilahi kitaptır. </a:t>
            </a:r>
          </a:p>
        </p:txBody>
      </p:sp>
    </p:spTree>
    <p:extLst>
      <p:ext uri="{BB962C8B-B14F-4D97-AF65-F5344CB8AC3E}">
        <p14:creationId xmlns:p14="http://schemas.microsoft.com/office/powerpoint/2010/main" val="2778569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6DF8D3F-D2F2-B135-B3F8-C6F82EF9AD93}"/>
              </a:ext>
            </a:extLst>
          </p:cNvPr>
          <p:cNvSpPr>
            <a:spLocks noGrp="1"/>
          </p:cNvSpPr>
          <p:nvPr>
            <p:ph type="title"/>
          </p:nvPr>
        </p:nvSpPr>
        <p:spPr>
          <a:xfrm>
            <a:off x="1102368" y="694268"/>
            <a:ext cx="10035729" cy="5477932"/>
          </a:xfrm>
        </p:spPr>
        <p:txBody>
          <a:bodyPr>
            <a:normAutofit/>
          </a:bodyPr>
          <a:lstStyle/>
          <a:p>
            <a:pPr algn="ctr">
              <a:spcBef>
                <a:spcPts val="1000"/>
              </a:spcBef>
            </a:pPr>
            <a:r>
              <a:rPr lang="tr-TR" sz="3600" dirty="0">
                <a:solidFill>
                  <a:schemeClr val="bg1"/>
                </a:solidFill>
                <a:latin typeface="Aptos"/>
              </a:rPr>
              <a:t>İhsan, Kur’an ve hadislerde hem Allah’a (</a:t>
            </a:r>
            <a:r>
              <a:rPr lang="tr-TR" sz="3600" err="1">
                <a:solidFill>
                  <a:schemeClr val="bg1"/>
                </a:solidFill>
                <a:latin typeface="Aptos"/>
              </a:rPr>
              <a:t>c.c</a:t>
            </a:r>
            <a:r>
              <a:rPr lang="tr-TR" sz="3600" dirty="0">
                <a:solidFill>
                  <a:schemeClr val="bg1"/>
                </a:solidFill>
                <a:latin typeface="Aptos"/>
              </a:rPr>
              <a:t>.) hem de İhsan sahibi kişi, görev ve sorumluluklarını en güzel şekilde yerine getirendir. insana nispet edilerek pek çok ayette işi güzel yapmak ve başkasına iyilik etmek olmak üzere iki farklı anlamıyla da kullanılır</a:t>
            </a:r>
            <a:endParaRPr lang="tr-TR" sz="3600"/>
          </a:p>
          <a:p>
            <a:pPr algn="ctr"/>
            <a:endParaRPr lang="tr-TR" sz="2400">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İçerik Yer Tutucusu 2">
            <a:extLst>
              <a:ext uri="{FF2B5EF4-FFF2-40B4-BE49-F238E27FC236}">
                <a16:creationId xmlns:a16="http://schemas.microsoft.com/office/drawing/2014/main" id="{B9FB2DA5-6823-41E4-B62B-29EA93042E3E}"/>
              </a:ext>
            </a:extLst>
          </p:cNvPr>
          <p:cNvSpPr>
            <a:spLocks noGrp="1"/>
          </p:cNvSpPr>
          <p:nvPr>
            <p:ph idx="1"/>
          </p:nvPr>
        </p:nvSpPr>
        <p:spPr>
          <a:xfrm>
            <a:off x="6234868" y="1130846"/>
            <a:ext cx="5217173" cy="4351338"/>
          </a:xfrm>
        </p:spPr>
        <p:txBody>
          <a:bodyPr vert="horz" lIns="91440" tIns="45720" rIns="91440" bIns="45720" rtlCol="0">
            <a:normAutofit/>
          </a:bodyPr>
          <a:lstStyle/>
          <a:p>
            <a:endParaRPr lang="tr-TR">
              <a:solidFill>
                <a:schemeClr val="bg1"/>
              </a:solidFill>
            </a:endParaRPr>
          </a:p>
        </p:txBody>
      </p:sp>
    </p:spTree>
    <p:extLst>
      <p:ext uri="{BB962C8B-B14F-4D97-AF65-F5344CB8AC3E}">
        <p14:creationId xmlns:p14="http://schemas.microsoft.com/office/powerpoint/2010/main" val="1985109773"/>
      </p:ext>
    </p:extLst>
  </p:cSld>
  <p:clrMapOvr>
    <a:masterClrMapping/>
  </p:clrMapOvr>
</p:sld>
</file>

<file path=ppt/theme/theme1.xml><?xml version="1.0" encoding="utf-8"?>
<a:theme xmlns:a="http://schemas.openxmlformats.org/drawingml/2006/main" name="Ofis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is">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İhsan ve Hidayet</vt:lpstr>
      <vt:lpstr>İhsan ne demektir?</vt:lpstr>
      <vt:lpstr>PowerPoint Sunusu</vt:lpstr>
      <vt:lpstr>Hidayet ne demektir?</vt:lpstr>
      <vt:lpstr>PowerPoint Sunusu</vt:lpstr>
      <vt:lpstr>Kur’an-ı Kerim’de hidayet kavramı, öncelikle Allah’ın (c.c.) insana akıl, kavrayış ve zaruri bilgiler vermesi ve böylece ona yol göstermesi anlamında kullanılır.</vt:lpstr>
      <vt:lpstr>PowerPoint Sunusu</vt:lpstr>
      <vt:lpstr>Kur’an’da hidayet kavramı, vahiy olarak özellikle Kur’an-ı Kerim ve onun rehberliği anlamında kullanılır. Çünkü Kur’an, Allah’ın (c.c.) insanlığa doğru yolu göstermek, onları doğru yola iletmek için gönderdiği son ilahi kitaptır. </vt:lpstr>
      <vt:lpstr>İhsan, Kur’an ve hadislerde hem Allah’a (c.c.) hem de İhsan sahibi kişi, görev ve sorumluluklarını en güzel şekilde yerine getirendir. insana nispet edilerek pek çok ayette işi güzel yapmak ve başkasına iyilik etmek olmak üzere iki farklı anlamıyla da kullanılır </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69</cp:revision>
  <dcterms:created xsi:type="dcterms:W3CDTF">2024-10-20T11:34:07Z</dcterms:created>
  <dcterms:modified xsi:type="dcterms:W3CDTF">2024-10-20T11:54:56Z</dcterms:modified>
</cp:coreProperties>
</file>