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1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0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4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5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5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9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A1C593-65D0-4073-BCC9-577B9352EA9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94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Futbol maç sonuçlarının tahmini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Mehmet Furkan Koç</a:t>
            </a:r>
          </a:p>
          <a:p>
            <a:r>
              <a:rPr lang="tr-TR" dirty="0"/>
              <a:t>231211028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D29CF9-3BBE-5AC0-939A-454C03C6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07787"/>
            <a:ext cx="4429615" cy="4710133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POZİTİF KORELASYON: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Eğer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özelliğinin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artışı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özelliğinin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artışına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açıyorsa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özellik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pozitif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korelasyon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içindedir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1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mükemmel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pozitif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korelasyon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anlamına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NEGATİF KORELASYON: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Eğer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özelliğinin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artışı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özelliğinin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azalmasına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açıyorsa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özellik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korelasyon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içindedir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-1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mükemmel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korelasyon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anlamına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Şimdi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özelliğin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mükemmel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derecede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korele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olduğunu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varsayalım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durumda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birinin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artışı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diğerinin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artışına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açar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Bu, her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özelliğin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benzer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içerdiği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çeşitliliğinde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hiç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fark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olmadığı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anlamına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durum, her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ikisi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neredeyse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bilgiyi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içerdiği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MultiColinearity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bilinir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082A65-AC44-DF62-29E7-87DA0BA8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68" y="1507787"/>
            <a:ext cx="6413662" cy="37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7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94BE55-ECE0-3CB9-0F1D-B83037A2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</a:t>
            </a:r>
            <a:r>
              <a:rPr lang="tr-TR" dirty="0" err="1"/>
              <a:t>mOdeller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A432D6-2601-E1A9-26AC-D05704BF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tr-TR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Regresyon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(Linear Regression)</a:t>
            </a:r>
            <a:endParaRPr kumimoji="0" lang="tr-TR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tr-TR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kumimoji="0" lang="tr-TR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tr-TR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Destek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Vektör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Makineleri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(Support Vector Machines - SVM)</a:t>
            </a:r>
            <a:endParaRPr kumimoji="0" lang="tr-TR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tr-TR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Ağaçları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(Decision Trees)</a:t>
            </a:r>
            <a:endParaRPr kumimoji="0" lang="tr-TR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tr-TR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K-En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Yakın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Komşu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(K-Nearest Neighbors - KNN)</a:t>
            </a:r>
            <a:endParaRPr kumimoji="0" lang="tr-TR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tr-TR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5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8D3570-FF41-8429-68ED-B527C3F0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Lineer regresyon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4FFD3C-4233-33A3-325A-D0C72059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Lineer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regresyon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bağımlı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değişken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ile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bağımsız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değişkenler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arasındaki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doğrusal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ilişkiyi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modellemeyi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amaçlayan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regresyon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tekniğidir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Bu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yöntem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bağımsız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değişkenlerin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kombinasyonunu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kullanarak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bağımlı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değişkenin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değerini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tahmin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etmeye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yönelik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olarak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kullanılır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tr-TR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fontAlgn="base" hangingPunct="0">
              <a:spcBef>
                <a:spcPts val="0"/>
              </a:spcBef>
              <a:spcAft>
                <a:spcPts val="0"/>
              </a:spcAft>
            </a:pPr>
            <a:endParaRPr lang="tr-TR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fontAlgn="base" hangingPunct="0">
              <a:spcBef>
                <a:spcPts val="0"/>
              </a:spcBef>
              <a:spcAft>
                <a:spcPts val="0"/>
              </a:spcAft>
            </a:pPr>
            <a:endParaRPr lang="tr-TR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fontAlgn="base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Neden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kullanılabilir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Futbol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maç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tahmini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problemlerinde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eğer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sürekli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çıktının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tahmin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edilmesi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gerekiyorsa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örneğin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maçta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atılacak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gol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sayısı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gibi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),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lineer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regresyon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tercih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edilebilir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5C3FBF-4BD4-D0BE-4CD6-FD47F507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86D9B1-C7C8-81F6-66AF-06F37C6E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Random Forest,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birden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fazla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karar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ağacının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ansambl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olarak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çalıştığı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yöntemdir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Her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ağaç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setinin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rastgele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alt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kümesi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üzerinde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eğitim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alır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sonuçlar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ağaçlardan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elde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edilen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tahminlerin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ortalaması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veya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çoğunluk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oyu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ile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belirlenir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tr-TR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fontAlgn="base" hangingPunct="0">
              <a:spcBef>
                <a:spcPts val="0"/>
              </a:spcBef>
              <a:spcAft>
                <a:spcPts val="0"/>
              </a:spcAft>
            </a:pPr>
            <a:endParaRPr lang="tr-TR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fontAlgn="base" hangingPunct="0">
              <a:spcBef>
                <a:spcPts val="0"/>
              </a:spcBef>
              <a:spcAft>
                <a:spcPts val="0"/>
              </a:spcAft>
            </a:pPr>
            <a:endParaRPr lang="tr-TR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marL="0" marR="0" fontAlgn="base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N</a:t>
            </a: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eden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kullanılabilir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Random Forest,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değişkenler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arasındaki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karmaşık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ilişkileri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öğrenme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yeteneği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sayesinde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futbol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maçları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gibi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sınıflama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problemlerinde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yüksek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doğruluk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sağlayabilir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Ayrıca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aşırı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uyum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(overfitting)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riskini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azaltma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kapasitesine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sahip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olduğundan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eksik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verilerle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başa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çıkmada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da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etkili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1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AF96FE-E920-1569-60B8-24E2898C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Destek vektör makineleri (</a:t>
            </a:r>
            <a:r>
              <a:rPr lang="tr-TR" dirty="0" err="1"/>
              <a:t>svm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FCB3F3-F4C9-E0D5-79E5-87BBD816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SVM,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verileri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yüksek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boyutlu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uzaya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dönüştürerek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sınıflandırma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regresyon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problemlerini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çözmeye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yönelik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yöntemdir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Bu model,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sınıflar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arasındaki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iyi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ayrımı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yapan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hiperdüzlemi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bulmayı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hedefler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tr-TR" b="1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tr-TR" b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tr-TR" b="1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Neden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kullanılabilir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SVM,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özellikle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küçük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orta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ölçekli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setlerinde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yüksek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doğruluk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sağlamaktadır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Futbol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maçları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gibi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karmaşık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sınıflama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problemlerinde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çeşitli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özellikler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arasındaki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ilişkileri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öğrenmek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için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etkili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seçenek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olarak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düşünülebilir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12162D-E822-7AEB-5AAA-12A7799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Karar ağaçları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6444C6-AF01-749A-DBB9-76D47E5A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Karar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ağaçları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veriyi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sınıflandırmak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için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dizi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karar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kuralı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yöntemdir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Veri, her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düğümde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özelliğe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göre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bölünür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yaprak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düğümlerinde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tahminler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yapılır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tr-TR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fontAlgn="base" hangingPunct="0">
              <a:spcBef>
                <a:spcPts val="0"/>
              </a:spcBef>
              <a:spcAft>
                <a:spcPts val="0"/>
              </a:spcAft>
            </a:pPr>
            <a:endParaRPr lang="tr-TR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fontAlgn="base" hangingPunct="0">
              <a:spcBef>
                <a:spcPts val="0"/>
              </a:spcBef>
              <a:spcAft>
                <a:spcPts val="0"/>
              </a:spcAft>
            </a:pPr>
            <a:endParaRPr lang="tr-TR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fontAlgn="base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Neden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kullanılabilir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Karar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ağaçları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üzerinde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kolayca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yorumlanabilir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kararlar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sunduğundan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açıklayıcı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analizlerde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veriyi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anlamaya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çalışırken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faydalı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Futbol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maçları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gibi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verilerin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çeşitli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özelliklere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göre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sınıflandırılmasında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etkili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Ancak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aşırı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uyum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riski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taşır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(overfit).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48650B-1135-5097-71D5-041B90D1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K-NEAREST NEIGHBORS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46A57-AA4F-11D1-7239-DE540B67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KNN,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sınıflandırma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regresyon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problemlerinde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kullanılan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basit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algoritmadır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Belirli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noktasının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yakın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komşularının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sınıflarına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dayanarak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belirlenir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tr-TR" b="1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tr-TR" b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tr-TR" b="1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Neden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kullanılabilir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KNN,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özellikle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sınıflar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arasında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belirgin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sınırların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olmadığı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durumlarda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etkili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Futbol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maçları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gibi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verilerde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benzer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maçların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sonuçlarına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bakarak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tahmin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yapma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yeteneği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sunar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Ancak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büyük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setlerinde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hesaplama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maliyeti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yüksek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3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EF1077-F615-034A-897B-3F7496BE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Boostıng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F42866-D86D-5C0E-9C22-AA610676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Gradient Boosting,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zayıf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öğrenicileri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genellikle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karar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ağaçları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ardışık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olarak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eğiten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ansambl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yöntemidir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Her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zayıf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öğrenici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önceki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öğrenicilerin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hatalarını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düzeltmeye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çalışır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tr-TR" b="1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tr-TR" b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endParaRPr lang="tr-TR" b="1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indent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Neden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kullanılabilir</a:t>
            </a:r>
            <a:r>
              <a:rPr lang="en-US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Gradient Boosting,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yüksek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doğruluk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güçlü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performans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sağlayabilme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kapasitesine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sahiptir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Futbol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maçları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gibi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karmaşık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verilerle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çalışırken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modelin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hata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payını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azaltma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yeteneği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sunar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Model,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verilerdeki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karmaşık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ilişkileri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öğrenmede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etkili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olabilir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6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4FD0D3-BE62-1A15-BEB7-EC12819E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Baggıng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EE6717-EFD6-B2DC-2780-DAEAA23C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Bagging, Bootstrap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Aggregating’in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kısaltmasıdır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amacıyla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ansambl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topluluk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öğrenme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tekniğidir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kümeler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eğitim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tahminler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birleştirilir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Avantajları şunlardır:</a:t>
            </a:r>
          </a:p>
          <a:p>
            <a:pPr marL="0" indent="0">
              <a:buNone/>
            </a:pPr>
            <a:endParaRPr lang="tr-T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Düşük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Varyans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kümeler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eğitilen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modellerin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tahminleri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birleştirildiğinde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varyansı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düşer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Overfitting’i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Azaltma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aşırı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sağlaması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azalır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ağaçları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yaygın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15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DE10EC-BC33-FDA3-5CB4-C680B0DF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Literatür araştırması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CAE011-F4D5-7C91-903B-CC55FB9E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Güncel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Çalışmalar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Makaleler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"Predicting football match outcomes using artificial neural networks" (2022)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Yiannis B.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Foteini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Sports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Açıklama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öğrenme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ağları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kullanarak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futbol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maçlarının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sonuçlarını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konularına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odaklanır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"A Comparison of Machine Learning Models for Football Match Outcome Prediction" (2023)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Markus K., Hannah 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Computational Intelligence and AI in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Açıklama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öğrenme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ağaçları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gradient boosting, vb.)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karşılaştırılmış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gösterdiği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edilmiştir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1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966FC0-F1E7-905A-18C8-9943026A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Niye tahmin ediyoruz/neyi hedefliyoruz?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69197-2AAA-F981-E106-0C16F7E1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effectLst/>
                <a:latin typeface="Times New Roman" panose="02020603050405020304" pitchFamily="18" charset="0"/>
              </a:rPr>
              <a:t>Futbol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dünya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genelinde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en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çok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takip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edilen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spor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dallarından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biridir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maç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sonuçları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üzerine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yapılan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tahminler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futbolseverler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analistler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için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büyük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ilgi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alanı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oluşturmaktadır</a:t>
            </a:r>
            <a:r>
              <a:rPr lang="en-US" dirty="0">
                <a:effectLst/>
                <a:latin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Özellikle</a:t>
            </a:r>
            <a:r>
              <a:rPr lang="en-US" dirty="0">
                <a:effectLst/>
                <a:latin typeface="Times New Roman" panose="02020603050405020304" pitchFamily="18" charset="0"/>
              </a:rPr>
              <a:t> son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yıllarda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yapay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öğrenme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veri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analitiği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alanındaki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gelişmeler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futbol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maç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sonuçlarının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tahmin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edilmesinde</a:t>
            </a:r>
            <a:r>
              <a:rPr lang="en-US" dirty="0">
                <a:effectLst/>
                <a:latin typeface="Times New Roman" panose="02020603050405020304" pitchFamily="18" charset="0"/>
              </a:rPr>
              <a:t> yeni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yöntemler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yaklaşımlar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sunmuştur</a:t>
            </a:r>
            <a:r>
              <a:rPr lang="en-US" dirty="0">
                <a:effectLst/>
                <a:latin typeface="Times New Roman" panose="02020603050405020304" pitchFamily="18" charset="0"/>
              </a:rPr>
              <a:t>. Bu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proje</a:t>
            </a:r>
            <a:r>
              <a:rPr lang="en-US" dirty="0">
                <a:effectLst/>
                <a:latin typeface="Times New Roman" panose="02020603050405020304" pitchFamily="18" charset="0"/>
              </a:rPr>
              <a:t>, Premier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Lig'e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ait</a:t>
            </a:r>
            <a:r>
              <a:rPr lang="en-US" dirty="0">
                <a:effectLst/>
                <a:latin typeface="Times New Roman" panose="02020603050405020304" pitchFamily="18" charset="0"/>
              </a:rPr>
              <a:t> 18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sezonluk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futbol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verilerini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kullanarak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maç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sonuçlarının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tahmin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edilmesini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amaçlamaktadır</a:t>
            </a:r>
            <a:r>
              <a:rPr lang="en-US" dirty="0"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</a:rPr>
              <a:t>Bu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projede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çeşitli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yapay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öğrenme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teknikleri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kullanılarak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takımların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geçmiş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performansları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gol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istatistikleri</a:t>
            </a:r>
            <a:r>
              <a:rPr lang="en-US" dirty="0">
                <a:effectLst/>
                <a:latin typeface="Times New Roman" panose="02020603050405020304" pitchFamily="18" charset="0"/>
              </a:rPr>
              <a:t>, form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durumları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diğer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önemli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faktörler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analiz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edilmiştir</a:t>
            </a:r>
            <a:r>
              <a:rPr lang="en-US" dirty="0">
                <a:effectLst/>
                <a:latin typeface="Times New Roman" panose="02020603050405020304" pitchFamily="18" charset="0"/>
              </a:rPr>
              <a:t>. Veri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setinden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elde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edilen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bilgiler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ışığında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belirli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maçın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sonucunun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tahmin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edilmesi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hedeflenmiştir</a:t>
            </a:r>
            <a:r>
              <a:rPr lang="en-US" dirty="0">
                <a:effectLst/>
                <a:latin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Tahmin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sürecinde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takımların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ev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sahibi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ya</a:t>
            </a:r>
            <a:r>
              <a:rPr lang="en-US" dirty="0">
                <a:effectLst/>
                <a:latin typeface="Times New Roman" panose="02020603050405020304" pitchFamily="18" charset="0"/>
              </a:rPr>
              <a:t> da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deplasman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performansları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geçmiş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maçlardaki</a:t>
            </a:r>
            <a:r>
              <a:rPr lang="en-US" dirty="0">
                <a:effectLst/>
                <a:latin typeface="Times New Roman" panose="02020603050405020304" pitchFamily="18" charset="0"/>
              </a:rPr>
              <a:t> form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durumları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diğer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dinamikler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dikkate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alınarak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tahmin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modelleri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oluşturulmuştur</a:t>
            </a:r>
            <a:r>
              <a:rPr lang="en-US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tr-TR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4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318CE-F520-83B9-7DDB-280CD737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239F8B-89F6-5EB8-732E-205FFC28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406288" cy="4023360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 yandaki gibidir.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durumu gözlemlenmiştir. 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çalışmış denilebilir.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20767646-0D85-1B81-F917-90B5EDAA8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502347"/>
              </p:ext>
            </p:extLst>
          </p:nvPr>
        </p:nvGraphicFramePr>
        <p:xfrm>
          <a:off x="5588725" y="2276669"/>
          <a:ext cx="5455922" cy="387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398">
                  <a:extLst>
                    <a:ext uri="{9D8B030D-6E8A-4147-A177-3AD203B41FA5}">
                      <a16:colId xmlns:a16="http://schemas.microsoft.com/office/drawing/2014/main" val="3334371309"/>
                    </a:ext>
                  </a:extLst>
                </a:gridCol>
                <a:gridCol w="1603555">
                  <a:extLst>
                    <a:ext uri="{9D8B030D-6E8A-4147-A177-3AD203B41FA5}">
                      <a16:colId xmlns:a16="http://schemas.microsoft.com/office/drawing/2014/main" val="354601409"/>
                    </a:ext>
                  </a:extLst>
                </a:gridCol>
                <a:gridCol w="1423969">
                  <a:extLst>
                    <a:ext uri="{9D8B030D-6E8A-4147-A177-3AD203B41FA5}">
                      <a16:colId xmlns:a16="http://schemas.microsoft.com/office/drawing/2014/main" val="2111107477"/>
                    </a:ext>
                  </a:extLst>
                </a:gridCol>
              </a:tblGrid>
              <a:tr h="718803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Model </a:t>
                      </a:r>
                      <a:endParaRPr lang="en-US" sz="1900" dirty="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 Başarı Oranı (%)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Egitim Süresi (s)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2670734140"/>
                  </a:ext>
                </a:extLst>
              </a:tr>
              <a:tr h="718803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Gradient Boosting Classifier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%100</a:t>
                      </a:r>
                      <a:r>
                        <a:rPr lang="tr-TR" sz="1900" dirty="0">
                          <a:effectLst/>
                        </a:rPr>
                        <a:t> (</a:t>
                      </a:r>
                      <a:r>
                        <a:rPr lang="tr-TR" sz="1900" dirty="0" err="1">
                          <a:effectLst/>
                        </a:rPr>
                        <a:t>Overfit</a:t>
                      </a:r>
                      <a:r>
                        <a:rPr lang="tr-TR" sz="1900" dirty="0">
                          <a:effectLst/>
                        </a:rPr>
                        <a:t>)</a:t>
                      </a:r>
                      <a:endParaRPr lang="en-US" sz="1900" dirty="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0.5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3086344462"/>
                  </a:ext>
                </a:extLst>
              </a:tr>
              <a:tr h="718803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Support Vector Machines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%52.81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5.7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1332153869"/>
                  </a:ext>
                </a:extLst>
              </a:tr>
              <a:tr h="429742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Logistic Regression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%64.62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0.4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3466941985"/>
                  </a:ext>
                </a:extLst>
              </a:tr>
              <a:tr h="429742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Random Forest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%63.80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3.3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3117941157"/>
                  </a:ext>
                </a:extLst>
              </a:tr>
              <a:tr h="429742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KNN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%50.64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0.6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402922119"/>
                  </a:ext>
                </a:extLst>
              </a:tr>
              <a:tr h="429742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Decision Tree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%57.25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</a:t>
                      </a:r>
                      <a:endParaRPr lang="en-US" sz="1900" dirty="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133056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6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DBAFB-5DA7-9156-8F0D-3016EB6D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93386"/>
            <a:ext cx="9720072" cy="1499616"/>
          </a:xfrm>
        </p:spPr>
        <p:txBody>
          <a:bodyPr/>
          <a:lstStyle/>
          <a:p>
            <a:r>
              <a:rPr lang="tr-TR" dirty="0" err="1"/>
              <a:t>Confusıon</a:t>
            </a:r>
            <a:r>
              <a:rPr lang="tr-TR" dirty="0"/>
              <a:t> </a:t>
            </a:r>
            <a:r>
              <a:rPr lang="tr-TR" dirty="0" err="1"/>
              <a:t>Matrıx</a:t>
            </a:r>
            <a:r>
              <a:rPr lang="tr-TR" dirty="0"/>
              <a:t> Karşılaştırmaları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4BBFCE2-A026-765B-F942-C48EC9A1D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38235"/>
            <a:ext cx="3352800" cy="251460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91B01DA-1DCE-0A1A-8AD9-223EAC4C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02" y="1938235"/>
            <a:ext cx="3352800" cy="25146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DEDB3F8-ECF8-F580-AC64-EF6F56119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276" y="1938235"/>
            <a:ext cx="3352800" cy="25146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BA3F042-F0D8-2EA9-E276-EFC96B73C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4438244"/>
            <a:ext cx="3352800" cy="25146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23334D5-929D-6AA5-93A4-403DAD23C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702" y="4452835"/>
            <a:ext cx="3352800" cy="25146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BAC65FD-244B-0E72-0547-B16EFC326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9276" y="4452835"/>
            <a:ext cx="3295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AB00FB54-A7CF-1FFF-C1C9-E1B6ECC0A592}"/>
              </a:ext>
            </a:extLst>
          </p:cNvPr>
          <p:cNvSpPr/>
          <p:nvPr/>
        </p:nvSpPr>
        <p:spPr>
          <a:xfrm>
            <a:off x="1973436" y="2967335"/>
            <a:ext cx="8245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Dinlediğiniz İçin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308602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AC8A9-053D-CE99-C2B6-E323D3AA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85216"/>
            <a:ext cx="404121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Kullanılan Modeller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BD556FD7-7954-FA8B-E8E2-531462767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9" y="2286000"/>
            <a:ext cx="4505854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45720" tIns="45720" rIns="4572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Regresyon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(Linear Regression)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Destek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Vektör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Makineleri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(Support Vector Machines - SVM)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Ağaçları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(Decision Trees)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K-En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Yakın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Komşu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(K-Nearest Neighbors - KNN)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AE5BCB1D-EAE3-48AA-F49B-E9E7B9A3A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125134"/>
              </p:ext>
            </p:extLst>
          </p:nvPr>
        </p:nvGraphicFramePr>
        <p:xfrm>
          <a:off x="6096000" y="1491313"/>
          <a:ext cx="5455922" cy="387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398">
                  <a:extLst>
                    <a:ext uri="{9D8B030D-6E8A-4147-A177-3AD203B41FA5}">
                      <a16:colId xmlns:a16="http://schemas.microsoft.com/office/drawing/2014/main" val="3334371309"/>
                    </a:ext>
                  </a:extLst>
                </a:gridCol>
                <a:gridCol w="1603555">
                  <a:extLst>
                    <a:ext uri="{9D8B030D-6E8A-4147-A177-3AD203B41FA5}">
                      <a16:colId xmlns:a16="http://schemas.microsoft.com/office/drawing/2014/main" val="354601409"/>
                    </a:ext>
                  </a:extLst>
                </a:gridCol>
                <a:gridCol w="1423969">
                  <a:extLst>
                    <a:ext uri="{9D8B030D-6E8A-4147-A177-3AD203B41FA5}">
                      <a16:colId xmlns:a16="http://schemas.microsoft.com/office/drawing/2014/main" val="2111107477"/>
                    </a:ext>
                  </a:extLst>
                </a:gridCol>
              </a:tblGrid>
              <a:tr h="718803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Model </a:t>
                      </a:r>
                      <a:endParaRPr lang="en-US" sz="1900" dirty="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 Başarı Oranı (%)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Egitim Süresi (s)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2670734140"/>
                  </a:ext>
                </a:extLst>
              </a:tr>
              <a:tr h="718803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Gradient Boosting Classifier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%100</a:t>
                      </a:r>
                      <a:r>
                        <a:rPr lang="tr-TR" sz="1900" dirty="0">
                          <a:effectLst/>
                        </a:rPr>
                        <a:t> (</a:t>
                      </a:r>
                      <a:r>
                        <a:rPr lang="tr-TR" sz="1900" dirty="0" err="1">
                          <a:effectLst/>
                        </a:rPr>
                        <a:t>Overfit</a:t>
                      </a:r>
                      <a:r>
                        <a:rPr lang="tr-TR" sz="1900" dirty="0">
                          <a:effectLst/>
                        </a:rPr>
                        <a:t>)</a:t>
                      </a:r>
                      <a:endParaRPr lang="en-US" sz="1900" dirty="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0.5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3086344462"/>
                  </a:ext>
                </a:extLst>
              </a:tr>
              <a:tr h="718803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Support Vector Machines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%52.81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5.7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1332153869"/>
                  </a:ext>
                </a:extLst>
              </a:tr>
              <a:tr h="429742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Logistic Regression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%64.62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0.4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3466941985"/>
                  </a:ext>
                </a:extLst>
              </a:tr>
              <a:tr h="429742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Random Forest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%63.80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3.3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3117941157"/>
                  </a:ext>
                </a:extLst>
              </a:tr>
              <a:tr h="429742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KNN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%50.64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0.6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402922119"/>
                  </a:ext>
                </a:extLst>
              </a:tr>
              <a:tr h="429742"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Decision Tree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tc>
                  <a:txBody>
                    <a:bodyPr/>
                    <a:lstStyle/>
                    <a:p>
                      <a:pPr marL="0" marR="0" algn="ctr" font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%57.25</a:t>
                      </a:r>
                      <a:endParaRPr lang="en-US" sz="190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ctr"/>
                </a:tc>
                <a:tc>
                  <a:txBody>
                    <a:bodyPr/>
                    <a:lstStyle/>
                    <a:p>
                      <a:pPr marL="0" marR="0" algn="ctr" fontAlgn="b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</a:t>
                      </a:r>
                      <a:endParaRPr lang="en-US" sz="1900" dirty="0">
                        <a:effectLst/>
                        <a:latin typeface="Times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97321" marR="97321" marT="48661" marB="48661" anchor="b"/>
                </a:tc>
                <a:extLst>
                  <a:ext uri="{0D108BD9-81ED-4DB2-BD59-A6C34878D82A}">
                    <a16:rowId xmlns:a16="http://schemas.microsoft.com/office/drawing/2014/main" val="133056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77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A6EBD9-6F71-8F33-1738-4A1C3E2A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EXPLATORY DATA ANALYSIS (EDA)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04D5F-8012-1A00-7DD5-FDAA5D73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seti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20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yıl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boyunca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İngiltere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Premier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Liginden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alınan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verilerden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oluşmaktadır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6839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satır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40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sütundan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oluşmaktadır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tr-TR" dirty="0">
                <a:latin typeface="Times New Roman" panose="02020603050405020304" pitchFamily="18" charset="0"/>
                <a:ea typeface="PMingLiU" panose="02020500000000000000" pitchFamily="18" charset="-120"/>
              </a:rPr>
              <a:t>Verilerin bazıları şöyledir: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32258A1-8177-A19C-B6DE-A334A695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62" y="3103901"/>
            <a:ext cx="7531710" cy="32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12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B1F8E4-368B-8900-42BE-FCB2A69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Maç sonuçları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7269E-F85D-A378-A005-39A51142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5" y="2276274"/>
            <a:ext cx="579695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A284491-0CB5-9221-0D72-6A3C612B31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26" y="2276274"/>
            <a:ext cx="592724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88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6EE82C-CBEB-A1B9-1A65-AD3BB47A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Eksik ve yinelenen veri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37D706-0D26-8D9C-78D8-455E8001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Yapılan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Explatory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Data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Analysis’e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göre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herhangi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yinelene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veriye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rastlanmamıştır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Aynı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zamanda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eksik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bulunamamıştır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Veri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tipleri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de int64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object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olarak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nitelendirilmektedir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CB76BFC-9C40-FDD7-29B5-1142F771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" y="3350609"/>
            <a:ext cx="2745302" cy="33436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433D34-8380-B026-2914-D68E0CFC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10" y="4111877"/>
            <a:ext cx="1438808" cy="18211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3103ACC-40A7-E9F6-6E09-9F85DC1B7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364" y="3350608"/>
            <a:ext cx="1400045" cy="334363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A31AC9E-E471-4B46-5F59-DB5FE029D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056" y="3951605"/>
            <a:ext cx="1379340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6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BDE189-084F-7620-DF2F-4F7DE190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tr-TR" dirty="0" err="1"/>
              <a:t>Paırplot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EA06FB-F902-846F-891E-64191925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görselleştirme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tekniğidir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dağılımlar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hakkında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edinmek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DE902C42-4150-AACF-DE99-136AA600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6518"/>
            <a:ext cx="5455921" cy="52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9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1503FB0-F233-09F0-C79B-76B80D8E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033" y="804333"/>
            <a:ext cx="5383930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160AF5-1FA1-FB74-F0A4-771540EC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tr-TR" dirty="0"/>
              <a:t>Korelasyon Matrisi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15531F-8773-2CB7-33EB-91F246CF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kümesindeki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arasındaki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bunların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gücünü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tablodur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hücre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arasındaki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korelasyonu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genellikle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sahiptir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matrisinin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kümesindeki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arasındaki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İçerik Yer Tutucusu 4" descr="kalıp, desen, düzen, kare, ekran görüntüsü, renklilik içeren bir resim&#10;&#10;Açıklama otomatik olarak oluşturuldu">
            <a:extLst>
              <a:ext uri="{FF2B5EF4-FFF2-40B4-BE49-F238E27FC236}">
                <a16:creationId xmlns:a16="http://schemas.microsoft.com/office/drawing/2014/main" id="{4E1CF7BD-9B50-AFC7-FA23-3BC9CFA9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0309"/>
            <a:ext cx="5455921" cy="40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37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ntegral">
  <a:themeElements>
    <a:clrScheme name="İ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İ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İ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1248</Words>
  <Application>Microsoft Office PowerPoint</Application>
  <PresentationFormat>Geniş ekran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Times</vt:lpstr>
      <vt:lpstr>Times New Roman</vt:lpstr>
      <vt:lpstr>Tw Cen MT</vt:lpstr>
      <vt:lpstr>Tw Cen MT Condensed</vt:lpstr>
      <vt:lpstr>Wingdings 3</vt:lpstr>
      <vt:lpstr>İntegral</vt:lpstr>
      <vt:lpstr>Futbol maç sonuçlarının tahmini</vt:lpstr>
      <vt:lpstr>Niye tahmin ediyoruz/neyi hedefliyoruz?</vt:lpstr>
      <vt:lpstr>Kullanılan Modeller</vt:lpstr>
      <vt:lpstr>EXPLATORY DATA ANALYSIS (EDA)</vt:lpstr>
      <vt:lpstr>Maç sonuçları</vt:lpstr>
      <vt:lpstr>Eksik ve yinelenen veri</vt:lpstr>
      <vt:lpstr>Paırplot</vt:lpstr>
      <vt:lpstr>PowerPoint Sunusu</vt:lpstr>
      <vt:lpstr>Korelasyon Matrisi</vt:lpstr>
      <vt:lpstr>PowerPoint Sunusu</vt:lpstr>
      <vt:lpstr>Kullanılan mOdeller</vt:lpstr>
      <vt:lpstr>Lineer regresyon</vt:lpstr>
      <vt:lpstr>Random forest</vt:lpstr>
      <vt:lpstr>Destek vektör makineleri (svm)</vt:lpstr>
      <vt:lpstr>Karar ağaçları</vt:lpstr>
      <vt:lpstr>K-NEAREST NEIGHBORS</vt:lpstr>
      <vt:lpstr>Gradient Boostıng</vt:lpstr>
      <vt:lpstr>Baggıng</vt:lpstr>
      <vt:lpstr>Literatür araştırması</vt:lpstr>
      <vt:lpstr>Sonuçlar</vt:lpstr>
      <vt:lpstr>Confusıon Matrıx Karşılaştırmaları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GS65</dc:creator>
  <cp:lastModifiedBy>Mehmet Furkan Koç</cp:lastModifiedBy>
  <cp:revision>20</cp:revision>
  <dcterms:created xsi:type="dcterms:W3CDTF">2024-08-11T05:33:57Z</dcterms:created>
  <dcterms:modified xsi:type="dcterms:W3CDTF">2024-08-11T06:23:19Z</dcterms:modified>
</cp:coreProperties>
</file>