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08aa511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08aa511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08aa511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08aa511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08aa511d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08aa511d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08aa511d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08aa511d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07a1b3fcc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07a1b3fcc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07a1b3fcc_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07a1b3fcc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07a1b3fcc_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07a1b3fcc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07a1b3fcc_8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07a1b3fcc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07a1b3fcc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07a1b3fcc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07a1b3fcc_8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07a1b3fcc_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907a1b3fcc_8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07a1b3fcc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07a1b3fcc_8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07a1b3fcc_8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907a1b3fcc_8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907a1b3fcc_8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07a1b3fcc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907a1b3fcc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07a1b3fcc_8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07a1b3fcc_8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07a1b3fcc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07a1b3fcc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07a1b3fcc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07a1b3fcc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07a1b3fcc_4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07a1b3fcc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07a1b3fcc_4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07a1b3fcc_4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1" name="Google Shape;101;p1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4" name="Google Shape;34;p4"/>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3" name="Google Shape;43;p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4" name="Google Shape;54;p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1" name="Google Shape;61;p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9"/>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76" name="Google Shape;76;p9"/>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venir"/>
                <a:ea typeface="Avenir"/>
                <a:cs typeface="Avenir"/>
                <a:sym typeface="Avenir"/>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venir"/>
                <a:ea typeface="Avenir"/>
                <a:cs typeface="Avenir"/>
                <a:sym typeface="Avenir"/>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venir"/>
                <a:ea typeface="Avenir"/>
                <a:cs typeface="Avenir"/>
                <a:sym typeface="Avenir"/>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9pPr>
          </a:lstStyle>
          <a:p>
            <a:endParaRPr/>
          </a:p>
        </p:txBody>
      </p:sp>
      <p:sp>
        <p:nvSpPr>
          <p:cNvPr id="80" name="Google Shape;8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0"/>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5" name="Google Shape;85;p1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1"/>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93" name="Google Shape;93;p11"/>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660647" y="363984"/>
            <a:ext cx="10515600" cy="80864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600"/>
              <a:buFont typeface="Times New Roman"/>
              <a:buNone/>
            </a:pPr>
            <a:r>
              <a:rPr lang="en-US" sz="3700" b="1">
                <a:highlight>
                  <a:srgbClr val="FFFFFF"/>
                </a:highlight>
                <a:latin typeface="Times New Roman"/>
                <a:ea typeface="Times New Roman"/>
                <a:cs typeface="Times New Roman"/>
                <a:sym typeface="Times New Roman"/>
              </a:rPr>
              <a:t>Objective: Implementation of a Big Data Pipeline</a:t>
            </a:r>
            <a:endParaRPr sz="3700">
              <a:highlight>
                <a:srgbClr val="FFFFFF"/>
              </a:highlight>
            </a:endParaRPr>
          </a:p>
        </p:txBody>
      </p:sp>
      <p:sp>
        <p:nvSpPr>
          <p:cNvPr id="118" name="Google Shape;118;p1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3300" b="1" u="sng">
                <a:latin typeface="Times New Roman"/>
                <a:ea typeface="Times New Roman"/>
                <a:cs typeface="Times New Roman"/>
                <a:sym typeface="Times New Roman"/>
              </a:rPr>
              <a:t>Technology Set</a:t>
            </a:r>
            <a:endParaRPr sz="3300" u="sng">
              <a:latin typeface="Calibri"/>
              <a:ea typeface="Calibri"/>
              <a:cs typeface="Calibri"/>
              <a:sym typeface="Calibri"/>
            </a:endParaRPr>
          </a:p>
          <a:p>
            <a:pPr marL="0" marR="0" lvl="0" indent="0" algn="just" rtl="0">
              <a:lnSpc>
                <a:spcPct val="107000"/>
              </a:lnSpc>
              <a:spcBef>
                <a:spcPts val="0"/>
              </a:spcBef>
              <a:spcAft>
                <a:spcPts val="0"/>
              </a:spcAft>
              <a:buClr>
                <a:schemeClr val="dk1"/>
              </a:buClr>
              <a:buSzPts val="1800"/>
              <a:buNone/>
            </a:pPr>
            <a:endParaRPr sz="1800">
              <a:latin typeface="Calibri"/>
              <a:ea typeface="Calibri"/>
              <a:cs typeface="Calibri"/>
              <a:sym typeface="Calibri"/>
            </a:endParaRPr>
          </a:p>
          <a:p>
            <a:pPr marL="457200" marR="0" lvl="0" indent="-400050" algn="just" rtl="0">
              <a:lnSpc>
                <a:spcPct val="107000"/>
              </a:lnSpc>
              <a:spcBef>
                <a:spcPts val="800"/>
              </a:spcBef>
              <a:spcAft>
                <a:spcPts val="0"/>
              </a:spcAft>
              <a:buSzPts val="2700"/>
              <a:buFont typeface="Times New Roman"/>
              <a:buChar char="❖"/>
            </a:pPr>
            <a:r>
              <a:rPr lang="en-US" sz="2700" b="1">
                <a:latin typeface="Times New Roman"/>
                <a:ea typeface="Times New Roman"/>
                <a:cs typeface="Times New Roman"/>
                <a:sym typeface="Times New Roman"/>
              </a:rPr>
              <a:t>Apache Kafka</a:t>
            </a:r>
            <a:endParaRPr sz="2700">
              <a:latin typeface="Calibri"/>
              <a:ea typeface="Calibri"/>
              <a:cs typeface="Calibri"/>
              <a:sym typeface="Calibri"/>
            </a:endParaRPr>
          </a:p>
          <a:p>
            <a:pPr marL="457200" marR="0" lvl="0" indent="-400050" algn="just" rtl="0">
              <a:lnSpc>
                <a:spcPct val="107000"/>
              </a:lnSpc>
              <a:spcBef>
                <a:spcPts val="0"/>
              </a:spcBef>
              <a:spcAft>
                <a:spcPts val="0"/>
              </a:spcAft>
              <a:buSzPts val="2700"/>
              <a:buFont typeface="Times New Roman"/>
              <a:buChar char="❖"/>
            </a:pPr>
            <a:r>
              <a:rPr lang="en-US" sz="2700" b="1">
                <a:latin typeface="Times New Roman"/>
                <a:ea typeface="Times New Roman"/>
                <a:cs typeface="Times New Roman"/>
                <a:sym typeface="Times New Roman"/>
              </a:rPr>
              <a:t>Spark Streaming </a:t>
            </a:r>
            <a:endParaRPr sz="3700"/>
          </a:p>
          <a:p>
            <a:pPr marL="457200" lvl="0" indent="-400050" algn="just" rtl="0">
              <a:lnSpc>
                <a:spcPct val="107000"/>
              </a:lnSpc>
              <a:spcBef>
                <a:spcPts val="0"/>
              </a:spcBef>
              <a:spcAft>
                <a:spcPts val="0"/>
              </a:spcAft>
              <a:buSzPts val="2700"/>
              <a:buFont typeface="Times New Roman"/>
              <a:buChar char="❖"/>
            </a:pPr>
            <a:r>
              <a:rPr lang="en-US" sz="2700" b="1">
                <a:latin typeface="Times New Roman"/>
                <a:ea typeface="Times New Roman"/>
                <a:cs typeface="Times New Roman"/>
                <a:sym typeface="Times New Roman"/>
              </a:rPr>
              <a:t>Spark SQL</a:t>
            </a:r>
            <a:endParaRPr sz="2700">
              <a:latin typeface="Calibri"/>
              <a:ea typeface="Calibri"/>
              <a:cs typeface="Calibri"/>
              <a:sym typeface="Calibri"/>
            </a:endParaRPr>
          </a:p>
          <a:p>
            <a:pPr marL="457200" marR="0" lvl="0" indent="-400050" algn="just" rtl="0">
              <a:lnSpc>
                <a:spcPct val="107000"/>
              </a:lnSpc>
              <a:spcBef>
                <a:spcPts val="0"/>
              </a:spcBef>
              <a:spcAft>
                <a:spcPts val="0"/>
              </a:spcAft>
              <a:buSzPts val="2700"/>
              <a:buFont typeface="Times New Roman"/>
              <a:buChar char="❖"/>
            </a:pPr>
            <a:r>
              <a:rPr lang="en-US" sz="2700" b="1">
                <a:latin typeface="Times New Roman"/>
                <a:ea typeface="Times New Roman"/>
                <a:cs typeface="Times New Roman"/>
                <a:sym typeface="Times New Roman"/>
              </a:rPr>
              <a:t>Apache Hive</a:t>
            </a:r>
            <a:endParaRPr sz="2700">
              <a:latin typeface="Calibri"/>
              <a:ea typeface="Calibri"/>
              <a:cs typeface="Calibri"/>
              <a:sym typeface="Calibri"/>
            </a:endParaRPr>
          </a:p>
          <a:p>
            <a:pPr marL="457200" marR="0" lvl="0" indent="-400050" algn="just" rtl="0">
              <a:lnSpc>
                <a:spcPct val="107000"/>
              </a:lnSpc>
              <a:spcBef>
                <a:spcPts val="0"/>
              </a:spcBef>
              <a:spcAft>
                <a:spcPts val="0"/>
              </a:spcAft>
              <a:buSzPts val="2700"/>
              <a:buFont typeface="Times New Roman"/>
              <a:buChar char="❖"/>
            </a:pPr>
            <a:r>
              <a:rPr lang="en-US" sz="2700" b="1">
                <a:latin typeface="Times New Roman"/>
                <a:ea typeface="Times New Roman"/>
                <a:cs typeface="Times New Roman"/>
                <a:sym typeface="Times New Roman"/>
              </a:rPr>
              <a:t>Tableau</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642892" y="1732409"/>
            <a:ext cx="10515600" cy="125936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620"/>
              <a:buFont typeface="Times New Roman"/>
              <a:buNone/>
            </a:pPr>
            <a:br>
              <a:rPr lang="en-US" sz="3959">
                <a:latin typeface="Calibri"/>
                <a:ea typeface="Calibri"/>
                <a:cs typeface="Calibri"/>
                <a:sym typeface="Calibri"/>
              </a:rPr>
            </a:br>
            <a:endParaRPr sz="3959"/>
          </a:p>
        </p:txBody>
      </p:sp>
      <p:pic>
        <p:nvPicPr>
          <p:cNvPr id="174" name="Google Shape;174;p23"/>
          <p:cNvPicPr preferRelativeResize="0"/>
          <p:nvPr/>
        </p:nvPicPr>
        <p:blipFill>
          <a:blip r:embed="rId3">
            <a:alphaModFix/>
          </a:blip>
          <a:stretch>
            <a:fillRect/>
          </a:stretch>
        </p:blipFill>
        <p:spPr>
          <a:xfrm>
            <a:off x="0" y="0"/>
            <a:ext cx="12191999"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4"/>
          <p:cNvPicPr preferRelativeResize="0"/>
          <p:nvPr/>
        </p:nvPicPr>
        <p:blipFill>
          <a:blip r:embed="rId3">
            <a:alphaModFix/>
          </a:blip>
          <a:stretch>
            <a:fillRect/>
          </a:stretch>
        </p:blipFill>
        <p:spPr>
          <a:xfrm>
            <a:off x="152400" y="152400"/>
            <a:ext cx="11887201" cy="647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5"/>
          <p:cNvPicPr preferRelativeResize="0"/>
          <p:nvPr/>
        </p:nvPicPr>
        <p:blipFill>
          <a:blip r:embed="rId3">
            <a:alphaModFix/>
          </a:blip>
          <a:stretch>
            <a:fillRect/>
          </a:stretch>
        </p:blipFill>
        <p:spPr>
          <a:xfrm>
            <a:off x="152400" y="152400"/>
            <a:ext cx="12039600" cy="6300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6"/>
          <p:cNvPicPr preferRelativeResize="0"/>
          <p:nvPr/>
        </p:nvPicPr>
        <p:blipFill>
          <a:blip r:embed="rId3">
            <a:alphaModFix/>
          </a:blip>
          <a:stretch>
            <a:fillRect/>
          </a:stretch>
        </p:blipFill>
        <p:spPr>
          <a:xfrm>
            <a:off x="152400" y="152400"/>
            <a:ext cx="11506950" cy="651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alphaModFix/>
          </a:blip>
          <a:stretch>
            <a:fillRect/>
          </a:stretch>
        </p:blipFill>
        <p:spPr>
          <a:xfrm>
            <a:off x="152400" y="152400"/>
            <a:ext cx="11853099" cy="620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466650" y="382425"/>
            <a:ext cx="10048800" cy="13257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4200" b="1" u="sng">
                <a:solidFill>
                  <a:srgbClr val="000000"/>
                </a:solidFill>
                <a:latin typeface="Arial"/>
                <a:ea typeface="Arial"/>
                <a:cs typeface="Arial"/>
                <a:sym typeface="Arial"/>
              </a:rPr>
              <a:t>(5)DATA VISUALIZATION</a:t>
            </a:r>
            <a:endParaRPr sz="4200" b="1" u="sng">
              <a:solidFill>
                <a:srgbClr val="000000"/>
              </a:solidFill>
              <a:latin typeface="Arial"/>
              <a:ea typeface="Arial"/>
              <a:cs typeface="Arial"/>
              <a:sym typeface="Arial"/>
            </a:endParaRPr>
          </a:p>
          <a:p>
            <a:pPr marL="0" lvl="0" indent="0" algn="l" rtl="0">
              <a:lnSpc>
                <a:spcPct val="90000"/>
              </a:lnSpc>
              <a:spcBef>
                <a:spcPts val="1200"/>
              </a:spcBef>
              <a:spcAft>
                <a:spcPts val="0"/>
              </a:spcAft>
              <a:buClr>
                <a:schemeClr val="dk1"/>
              </a:buClr>
              <a:buSzPts val="4400"/>
              <a:buFont typeface="Twentieth Century"/>
              <a:buNone/>
            </a:pPr>
            <a:endParaRPr sz="4700">
              <a:solidFill>
                <a:srgbClr val="000000"/>
              </a:solidFill>
            </a:endParaRPr>
          </a:p>
        </p:txBody>
      </p:sp>
      <p:sp>
        <p:nvSpPr>
          <p:cNvPr id="200" name="Google Shape;200;p28"/>
          <p:cNvSpPr txBox="1">
            <a:spLocks noGrp="1"/>
          </p:cNvSpPr>
          <p:nvPr>
            <p:ph type="body" idx="1"/>
          </p:nvPr>
        </p:nvSpPr>
        <p:spPr>
          <a:xfrm>
            <a:off x="466650" y="1205700"/>
            <a:ext cx="11258700" cy="5652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DataVisualization  is the practice of translating information into a visual context, such as a map or graph like pie charts, histograms ...etc. The main goal of data visualization is to make it easier to identify patterns, trends and outliers in large data set and helps to predict for the future what going on.</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 benefits of data visualization include:</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=&gt;The ability to absorb information quickly, improve insights and make faster decisions;</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=&gt;An increased understanding of the next steps that must be taken to improve based on the data analysis</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800"/>
              </a:spcAft>
              <a:buClr>
                <a:schemeClr val="dk1"/>
              </a:buClr>
              <a:buSzPts val="1100"/>
              <a:buFont typeface="Arial"/>
              <a:buNone/>
            </a:pPr>
            <a:endParaRPr sz="39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357200" y="365150"/>
            <a:ext cx="109965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2400"/>
              </a:spcBef>
              <a:spcAft>
                <a:spcPts val="0"/>
              </a:spcAft>
              <a:buClr>
                <a:schemeClr val="dk1"/>
              </a:buClr>
              <a:buSzPts val="1100"/>
              <a:buFont typeface="Arial"/>
              <a:buNone/>
            </a:pPr>
            <a:r>
              <a:rPr lang="en-US" sz="4100" b="1" u="sng">
                <a:latin typeface="Arial"/>
                <a:ea typeface="Arial"/>
                <a:cs typeface="Arial"/>
                <a:sym typeface="Arial"/>
              </a:rPr>
              <a:t>(</a:t>
            </a:r>
            <a:r>
              <a:rPr lang="en-US" sz="4000" b="1" u="sng">
                <a:latin typeface="Arial"/>
                <a:ea typeface="Arial"/>
                <a:cs typeface="Arial"/>
                <a:sym typeface="Arial"/>
              </a:rPr>
              <a:t>5)Data Visualization with Tableau</a:t>
            </a:r>
            <a:r>
              <a:rPr lang="en-US" sz="4000" u="sng">
                <a:latin typeface="Arial"/>
                <a:ea typeface="Arial"/>
                <a:cs typeface="Arial"/>
                <a:sym typeface="Arial"/>
              </a:rPr>
              <a:t>(continue)</a:t>
            </a:r>
            <a:endParaRPr sz="4000" u="sng">
              <a:latin typeface="Arial"/>
              <a:ea typeface="Arial"/>
              <a:cs typeface="Arial"/>
              <a:sym typeface="Arial"/>
            </a:endParaRPr>
          </a:p>
          <a:p>
            <a:pPr marL="0" lvl="0" indent="0" algn="l" rtl="0">
              <a:spcBef>
                <a:spcPts val="600"/>
              </a:spcBef>
              <a:spcAft>
                <a:spcPts val="0"/>
              </a:spcAft>
              <a:buNone/>
            </a:pPr>
            <a:endParaRPr/>
          </a:p>
        </p:txBody>
      </p:sp>
      <p:sp>
        <p:nvSpPr>
          <p:cNvPr id="206" name="Google Shape;206;p29"/>
          <p:cNvSpPr txBox="1">
            <a:spLocks noGrp="1"/>
          </p:cNvSpPr>
          <p:nvPr>
            <p:ph type="body" idx="1"/>
          </p:nvPr>
        </p:nvSpPr>
        <p:spPr>
          <a:xfrm>
            <a:off x="409650" y="1008250"/>
            <a:ext cx="11372700" cy="5690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Tableau is a visualization tool based on breakthrough technology that provides drag &amp; drop features to analyze data on large amounts of data very easily and quickly.</a:t>
            </a:r>
            <a:endParaRPr>
              <a:highlight>
                <a:srgbClr val="FAFAFA"/>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The Dashboard of Tableau is very interactive and gives dynamic results. Tableau supports strong interactive capabilities and provides rich set of graphic charts. Tableau can query relational databases, cubes, cloud database, and spreadsheets and then generates a number of graph types that can be combined into dashboards and shared over a computer network or the internet.</a:t>
            </a:r>
            <a:endParaRPr>
              <a:highlight>
                <a:srgbClr val="FAFAFA"/>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300" b="1">
                <a:highlight>
                  <a:srgbClr val="FAFAFA"/>
                </a:highlight>
                <a:latin typeface="Times New Roman"/>
                <a:ea typeface="Times New Roman"/>
                <a:cs typeface="Times New Roman"/>
                <a:sym typeface="Times New Roman"/>
              </a:rPr>
              <a:t> </a:t>
            </a:r>
            <a:endParaRPr sz="2300" b="1">
              <a:highlight>
                <a:srgbClr val="FAFAFA"/>
              </a:highlight>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838200" y="0"/>
            <a:ext cx="10515600" cy="1690800"/>
          </a:xfrm>
          <a:prstGeom prst="rect">
            <a:avLst/>
          </a:prstGeom>
        </p:spPr>
        <p:txBody>
          <a:bodyPr spcFirstLastPara="1" wrap="square" lIns="91425" tIns="45700" rIns="91425" bIns="45700" anchor="ctr" anchorCtr="0">
            <a:noAutofit/>
          </a:bodyPr>
          <a:lstStyle/>
          <a:p>
            <a:pPr marL="0" lvl="0" indent="0" algn="ctr" rtl="0">
              <a:lnSpc>
                <a:spcPct val="115000"/>
              </a:lnSpc>
              <a:spcBef>
                <a:spcPts val="1200"/>
              </a:spcBef>
              <a:spcAft>
                <a:spcPts val="0"/>
              </a:spcAft>
              <a:buClr>
                <a:schemeClr val="dk1"/>
              </a:buClr>
              <a:buSzPts val="1100"/>
              <a:buFont typeface="Arial"/>
              <a:buNone/>
            </a:pPr>
            <a:r>
              <a:rPr lang="en-US" sz="3500" b="1"/>
              <a:t># Connecting to Hive through tableau and steps we have to follow.</a:t>
            </a:r>
            <a:endParaRPr sz="3500" b="1"/>
          </a:p>
          <a:p>
            <a:pPr marL="0" lvl="0" indent="0" algn="l" rtl="0">
              <a:spcBef>
                <a:spcPts val="1200"/>
              </a:spcBef>
              <a:spcAft>
                <a:spcPts val="0"/>
              </a:spcAft>
              <a:buNone/>
            </a:pPr>
            <a:endParaRPr/>
          </a:p>
        </p:txBody>
      </p:sp>
      <p:sp>
        <p:nvSpPr>
          <p:cNvPr id="212" name="Google Shape;212;p30"/>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500" b="1"/>
              <a:t>We have to downloaded Tableau and Hive ODBC driver.</a:t>
            </a:r>
            <a:endParaRPr sz="2500" b="1"/>
          </a:p>
          <a:p>
            <a:pPr marL="0" lvl="0" indent="0" algn="l" rtl="0">
              <a:lnSpc>
                <a:spcPct val="115000"/>
              </a:lnSpc>
              <a:spcBef>
                <a:spcPts val="1200"/>
              </a:spcBef>
              <a:spcAft>
                <a:spcPts val="0"/>
              </a:spcAft>
              <a:buClr>
                <a:schemeClr val="dk1"/>
              </a:buClr>
              <a:buSzPts val="1100"/>
              <a:buFont typeface="Arial"/>
              <a:buNone/>
            </a:pPr>
            <a:endParaRPr sz="2500" b="1"/>
          </a:p>
          <a:p>
            <a:pPr marL="0" lvl="0" indent="0" algn="l" rtl="0">
              <a:spcBef>
                <a:spcPts val="1200"/>
              </a:spcBef>
              <a:spcAft>
                <a:spcPts val="0"/>
              </a:spcAft>
              <a:buNone/>
            </a:pPr>
            <a:endParaRPr sz="25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US" sz="2500" b="1">
                <a:latin typeface="Avenir"/>
                <a:ea typeface="Avenir"/>
                <a:cs typeface="Avenir"/>
                <a:sym typeface="Avenir"/>
              </a:rPr>
              <a:t>B, We  have to choosing cloudera hadoop to connect with the hive server running in our cloudera VM </a:t>
            </a:r>
            <a:endParaRPr/>
          </a:p>
        </p:txBody>
      </p:sp>
      <p:sp>
        <p:nvSpPr>
          <p:cNvPr id="218" name="Google Shape;218;p31"/>
          <p:cNvSpPr txBox="1">
            <a:spLocks noGrp="1"/>
          </p:cNvSpPr>
          <p:nvPr>
            <p:ph type="body" idx="1"/>
          </p:nvPr>
        </p:nvSpPr>
        <p:spPr>
          <a:xfrm>
            <a:off x="838200" y="1825625"/>
            <a:ext cx="10515600" cy="4946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19" name="Google Shape;219;p31"/>
          <p:cNvPicPr preferRelativeResize="0"/>
          <p:nvPr/>
        </p:nvPicPr>
        <p:blipFill>
          <a:blip r:embed="rId3">
            <a:alphaModFix/>
          </a:blip>
          <a:stretch>
            <a:fillRect/>
          </a:stretch>
        </p:blipFill>
        <p:spPr>
          <a:xfrm>
            <a:off x="757225" y="1825625"/>
            <a:ext cx="10144150" cy="503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71450" y="0"/>
            <a:ext cx="11282400" cy="18255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2600"/>
              <a:t>C, Then we using the server name/IP address  and the user with correct authentication type to connect to the server.</a:t>
            </a:r>
            <a:endParaRPr sz="2600"/>
          </a:p>
          <a:p>
            <a:pPr marL="0" lvl="0" indent="0" algn="l" rtl="0">
              <a:spcBef>
                <a:spcPts val="1200"/>
              </a:spcBef>
              <a:spcAft>
                <a:spcPts val="0"/>
              </a:spcAft>
              <a:buNone/>
            </a:pPr>
            <a:endParaRPr sz="2500"/>
          </a:p>
        </p:txBody>
      </p:sp>
      <p:sp>
        <p:nvSpPr>
          <p:cNvPr id="225" name="Google Shape;225;p32"/>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26" name="Google Shape;226;p32"/>
          <p:cNvPicPr preferRelativeResize="0"/>
          <p:nvPr/>
        </p:nvPicPr>
        <p:blipFill>
          <a:blip r:embed="rId3">
            <a:alphaModFix/>
          </a:blip>
          <a:stretch>
            <a:fillRect/>
          </a:stretch>
        </p:blipFill>
        <p:spPr>
          <a:xfrm>
            <a:off x="371475" y="1581150"/>
            <a:ext cx="11201400" cy="36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5700" u="sng"/>
              <a:t>Introduction</a:t>
            </a:r>
            <a:endParaRPr sz="5700" u="sng"/>
          </a:p>
        </p:txBody>
      </p:sp>
      <p:sp>
        <p:nvSpPr>
          <p:cNvPr id="124" name="Google Shape;124;p15"/>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Data source : twitter</a:t>
            </a:r>
            <a:endParaRPr/>
          </a:p>
          <a:p>
            <a:pPr marL="457200" lvl="0" indent="-342900" algn="l" rtl="0">
              <a:spcBef>
                <a:spcPts val="0"/>
              </a:spcBef>
              <a:spcAft>
                <a:spcPts val="0"/>
              </a:spcAft>
              <a:buSzPts val="1800"/>
              <a:buChar char="❖"/>
            </a:pPr>
            <a:r>
              <a:rPr lang="en-US"/>
              <a:t>Analysis: #COVID and #coronavirus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2" name="Google Shape;232;p33"/>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33" name="Google Shape;233;p33"/>
          <p:cNvPicPr preferRelativeResize="0"/>
          <p:nvPr/>
        </p:nvPicPr>
        <p:blipFill>
          <a:blip r:embed="rId3">
            <a:alphaModFix/>
          </a:blip>
          <a:stretch>
            <a:fillRect/>
          </a:stretch>
        </p:blipFill>
        <p:spPr>
          <a:xfrm>
            <a:off x="384075" y="793175"/>
            <a:ext cx="10801350" cy="4005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614400" y="0"/>
            <a:ext cx="10739400" cy="13425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2700"/>
              <a:t>D. Finally we can search the schema and table, then we can access it what we have in the hive. </a:t>
            </a:r>
            <a:endParaRPr sz="2700"/>
          </a:p>
          <a:p>
            <a:pPr marL="0" lvl="0" indent="0" algn="l" rtl="0">
              <a:spcBef>
                <a:spcPts val="1200"/>
              </a:spcBef>
              <a:spcAft>
                <a:spcPts val="0"/>
              </a:spcAft>
              <a:buNone/>
            </a:pPr>
            <a:endParaRPr/>
          </a:p>
        </p:txBody>
      </p:sp>
      <p:sp>
        <p:nvSpPr>
          <p:cNvPr id="239" name="Google Shape;239;p34"/>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40" name="Google Shape;240;p34"/>
          <p:cNvPicPr preferRelativeResize="0"/>
          <p:nvPr/>
        </p:nvPicPr>
        <p:blipFill>
          <a:blip r:embed="rId3">
            <a:alphaModFix/>
          </a:blip>
          <a:stretch>
            <a:fillRect/>
          </a:stretch>
        </p:blipFill>
        <p:spPr>
          <a:xfrm>
            <a:off x="838200" y="1891125"/>
            <a:ext cx="10515600" cy="3711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874350" y="77150"/>
            <a:ext cx="10443300" cy="15222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3400"/>
              <a:t>Visualization 1: State Vs CounttweetID</a:t>
            </a:r>
            <a:endParaRPr sz="3300"/>
          </a:p>
          <a:p>
            <a:pPr marL="0" lvl="0" indent="0" algn="l" rtl="0">
              <a:spcBef>
                <a:spcPts val="1200"/>
              </a:spcBef>
              <a:spcAft>
                <a:spcPts val="0"/>
              </a:spcAft>
              <a:buNone/>
            </a:pPr>
            <a:endParaRPr/>
          </a:p>
        </p:txBody>
      </p:sp>
      <p:sp>
        <p:nvSpPr>
          <p:cNvPr id="246" name="Google Shape;246;p35"/>
          <p:cNvSpPr txBox="1">
            <a:spLocks noGrp="1"/>
          </p:cNvSpPr>
          <p:nvPr>
            <p:ph type="body" idx="1"/>
          </p:nvPr>
        </p:nvSpPr>
        <p:spPr>
          <a:xfrm>
            <a:off x="838200" y="1825625"/>
            <a:ext cx="10515600" cy="4470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47" name="Google Shape;247;p35"/>
          <p:cNvPicPr preferRelativeResize="0"/>
          <p:nvPr/>
        </p:nvPicPr>
        <p:blipFill>
          <a:blip r:embed="rId3">
            <a:alphaModFix/>
          </a:blip>
          <a:stretch>
            <a:fillRect/>
          </a:stretch>
        </p:blipFill>
        <p:spPr>
          <a:xfrm>
            <a:off x="838206" y="1676400"/>
            <a:ext cx="7920050" cy="3505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262350" y="231500"/>
            <a:ext cx="11091600" cy="14592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a:t>Visualization 2: Language VS TotalcountTwiteetId</a:t>
            </a:r>
            <a:endParaRPr/>
          </a:p>
          <a:p>
            <a:pPr marL="0" lvl="0" indent="0" algn="l" rtl="0">
              <a:spcBef>
                <a:spcPts val="1200"/>
              </a:spcBef>
              <a:spcAft>
                <a:spcPts val="0"/>
              </a:spcAft>
              <a:buNone/>
            </a:pPr>
            <a:endParaRPr/>
          </a:p>
        </p:txBody>
      </p:sp>
      <p:sp>
        <p:nvSpPr>
          <p:cNvPr id="253" name="Google Shape;253;p36"/>
          <p:cNvSpPr txBox="1">
            <a:spLocks noGrp="1"/>
          </p:cNvSpPr>
          <p:nvPr>
            <p:ph type="body" idx="1"/>
          </p:nvPr>
        </p:nvSpPr>
        <p:spPr>
          <a:xfrm>
            <a:off x="123475" y="1690825"/>
            <a:ext cx="11574600" cy="5301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54" name="Google Shape;254;p36"/>
          <p:cNvPicPr preferRelativeResize="0"/>
          <p:nvPr/>
        </p:nvPicPr>
        <p:blipFill>
          <a:blip r:embed="rId3">
            <a:alphaModFix/>
          </a:blip>
          <a:stretch>
            <a:fillRect/>
          </a:stretch>
        </p:blipFill>
        <p:spPr>
          <a:xfrm>
            <a:off x="123475" y="1690825"/>
            <a:ext cx="11230326" cy="5167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838200" y="3188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US"/>
              <a:t> Visualization 3: State VS followers</a:t>
            </a:r>
            <a:endParaRPr/>
          </a:p>
        </p:txBody>
      </p:sp>
      <p:sp>
        <p:nvSpPr>
          <p:cNvPr id="260" name="Google Shape;260;p37"/>
          <p:cNvSpPr txBox="1">
            <a:spLocks noGrp="1"/>
          </p:cNvSpPr>
          <p:nvPr>
            <p:ph type="body" idx="1"/>
          </p:nvPr>
        </p:nvSpPr>
        <p:spPr>
          <a:xfrm>
            <a:off x="0" y="1841050"/>
            <a:ext cx="12192000" cy="5016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pic>
        <p:nvPicPr>
          <p:cNvPr id="261" name="Google Shape;261;p37"/>
          <p:cNvPicPr preferRelativeResize="0"/>
          <p:nvPr/>
        </p:nvPicPr>
        <p:blipFill>
          <a:blip r:embed="rId3">
            <a:alphaModFix/>
          </a:blip>
          <a:stretch>
            <a:fillRect/>
          </a:stretch>
        </p:blipFill>
        <p:spPr>
          <a:xfrm>
            <a:off x="0" y="1841050"/>
            <a:ext cx="12192000" cy="4842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67" name="Google Shape;267;p38"/>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lang="en-US" dirty="0"/>
          </a:p>
          <a:p>
            <a:pPr marL="0" lvl="0" indent="0" algn="l" rtl="0">
              <a:spcBef>
                <a:spcPts val="1000"/>
              </a:spcBef>
              <a:spcAft>
                <a:spcPts val="0"/>
              </a:spcAft>
              <a:buNone/>
            </a:pPr>
            <a:endParaRPr lang="en-US" dirty="0"/>
          </a:p>
          <a:p>
            <a:pPr marL="0" lvl="0" indent="0" algn="l" rtl="0">
              <a:spcBef>
                <a:spcPts val="1000"/>
              </a:spcBef>
              <a:spcAft>
                <a:spcPts val="0"/>
              </a:spcAft>
              <a:buNone/>
            </a:pPr>
            <a:endParaRPr lang="en-US" dirty="0"/>
          </a:p>
          <a:p>
            <a:pPr marL="0" lvl="0" indent="0" algn="l" rtl="0">
              <a:spcBef>
                <a:spcPts val="1000"/>
              </a:spcBef>
              <a:spcAft>
                <a:spcPts val="0"/>
              </a:spcAft>
              <a:buNone/>
            </a:pPr>
            <a:r>
              <a:rPr lang="en-US" dirty="0"/>
              <a:t>				Thanks for your time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wentieth Century"/>
              <a:buNone/>
            </a:pPr>
            <a:r>
              <a:rPr lang="en-US" sz="5100" b="1" u="sng"/>
              <a:t>THE FLOW OF THE STREAMING</a:t>
            </a:r>
            <a:endParaRPr sz="5100" b="1" u="sng"/>
          </a:p>
        </p:txBody>
      </p:sp>
      <p:sp>
        <p:nvSpPr>
          <p:cNvPr id="130" name="Google Shape;130;p16"/>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p>
            <a:pPr marL="228600" lvl="0" indent="-76200" algn="l" rtl="0">
              <a:lnSpc>
                <a:spcPct val="90000"/>
              </a:lnSpc>
              <a:spcBef>
                <a:spcPts val="0"/>
              </a:spcBef>
              <a:spcAft>
                <a:spcPts val="0"/>
              </a:spcAft>
              <a:buClr>
                <a:schemeClr val="dk1"/>
              </a:buClr>
              <a:buSzPts val="2400"/>
              <a:buNone/>
            </a:pPr>
            <a:endParaRPr sz="2400"/>
          </a:p>
          <a:p>
            <a:pPr marL="457200" lvl="0" indent="-469900" algn="l" rtl="0">
              <a:lnSpc>
                <a:spcPct val="90000"/>
              </a:lnSpc>
              <a:spcBef>
                <a:spcPts val="1000"/>
              </a:spcBef>
              <a:spcAft>
                <a:spcPts val="0"/>
              </a:spcAft>
              <a:buSzPts val="3800"/>
              <a:buChar char="❖"/>
            </a:pPr>
            <a:r>
              <a:rPr lang="en-US" sz="3800"/>
              <a:t>Kafka Producer -&gt; Kafka Broker -&gt; Kafka Consumer -&gt; HDFS </a:t>
            </a:r>
            <a:endParaRPr sz="3800"/>
          </a:p>
          <a:p>
            <a:pPr marL="457200" lvl="0" indent="0" algn="l" rtl="0">
              <a:lnSpc>
                <a:spcPct val="90000"/>
              </a:lnSpc>
              <a:spcBef>
                <a:spcPts val="1000"/>
              </a:spcBef>
              <a:spcAft>
                <a:spcPts val="0"/>
              </a:spcAft>
              <a:buNone/>
            </a:pPr>
            <a:endParaRPr sz="3800"/>
          </a:p>
          <a:p>
            <a:pPr marL="457200" lvl="0" indent="-469900" algn="l" rtl="0">
              <a:lnSpc>
                <a:spcPct val="90000"/>
              </a:lnSpc>
              <a:spcBef>
                <a:spcPts val="1000"/>
              </a:spcBef>
              <a:spcAft>
                <a:spcPts val="0"/>
              </a:spcAft>
              <a:buSzPts val="3800"/>
              <a:buChar char="❖"/>
            </a:pPr>
            <a:r>
              <a:rPr lang="en-US" sz="3800"/>
              <a:t>HDFS-&gt; Spark Sql -&gt;Hive -&gt;Tableau</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678725" y="365125"/>
            <a:ext cx="106752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K</a:t>
            </a:r>
            <a:r>
              <a:rPr lang="en-US" sz="4400" b="1" u="sng">
                <a:latin typeface="Times New Roman"/>
                <a:ea typeface="Times New Roman"/>
                <a:cs typeface="Times New Roman"/>
                <a:sym typeface="Times New Roman"/>
              </a:rPr>
              <a:t>afka</a:t>
            </a:r>
            <a:br>
              <a:rPr lang="en-US" sz="4400">
                <a:latin typeface="Calibri"/>
                <a:ea typeface="Calibri"/>
                <a:cs typeface="Calibri"/>
                <a:sym typeface="Calibri"/>
              </a:rPr>
            </a:br>
            <a:endParaRPr/>
          </a:p>
        </p:txBody>
      </p:sp>
      <p:sp>
        <p:nvSpPr>
          <p:cNvPr id="136" name="Google Shape;136;p17"/>
          <p:cNvSpPr txBox="1">
            <a:spLocks noGrp="1"/>
          </p:cNvSpPr>
          <p:nvPr>
            <p:ph type="body" idx="1"/>
          </p:nvPr>
        </p:nvSpPr>
        <p:spPr>
          <a:xfrm>
            <a:off x="678725" y="1167750"/>
            <a:ext cx="10515600" cy="483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720">
                <a:latin typeface="Times New Roman"/>
                <a:ea typeface="Times New Roman"/>
                <a:cs typeface="Times New Roman"/>
                <a:sym typeface="Times New Roman"/>
              </a:rPr>
              <a:t>Kafka is a distributed streaming platform that </a:t>
            </a:r>
            <a:r>
              <a:rPr lang="en-US" sz="3720" b="1">
                <a:latin typeface="Times New Roman"/>
                <a:ea typeface="Times New Roman"/>
                <a:cs typeface="Times New Roman"/>
                <a:sym typeface="Times New Roman"/>
              </a:rPr>
              <a:t>publish</a:t>
            </a:r>
            <a:r>
              <a:rPr lang="en-US" sz="3720">
                <a:latin typeface="Times New Roman"/>
                <a:ea typeface="Times New Roman"/>
                <a:cs typeface="Times New Roman"/>
                <a:sym typeface="Times New Roman"/>
              </a:rPr>
              <a:t> and </a:t>
            </a:r>
            <a:r>
              <a:rPr lang="en-US" sz="3720" b="1">
                <a:latin typeface="Times New Roman"/>
                <a:ea typeface="Times New Roman"/>
                <a:cs typeface="Times New Roman"/>
                <a:sym typeface="Times New Roman"/>
              </a:rPr>
              <a:t>subscribe</a:t>
            </a:r>
            <a:r>
              <a:rPr lang="en-US" sz="3720">
                <a:latin typeface="Times New Roman"/>
                <a:ea typeface="Times New Roman"/>
                <a:cs typeface="Times New Roman"/>
                <a:sym typeface="Times New Roman"/>
              </a:rPr>
              <a:t> to streams of records, similar to a message queue or enterprise messaging system. It stores streams of records in a fault-tolerant durable way and process streams of records as they occur. In this project, Kafka is used to receive the streams of data from twitter and forwards it to the Spark Streaming.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wentieth Century"/>
              <a:buNone/>
            </a:pPr>
            <a:r>
              <a:rPr lang="en-US" b="1" u="sng"/>
              <a:t>KAFKA PRODUCER</a:t>
            </a:r>
            <a:endParaRPr b="1" u="sng"/>
          </a:p>
        </p:txBody>
      </p:sp>
      <p:sp>
        <p:nvSpPr>
          <p:cNvPr id="142" name="Google Shape;142;p18"/>
          <p:cNvSpPr txBox="1">
            <a:spLocks noGrp="1"/>
          </p:cNvSpPr>
          <p:nvPr>
            <p:ph type="body" idx="1"/>
          </p:nvPr>
        </p:nvSpPr>
        <p:spPr>
          <a:xfrm>
            <a:off x="838200" y="1825625"/>
            <a:ext cx="10515600" cy="48729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3500" b="1" u="sng">
                <a:highlight>
                  <a:srgbClr val="FFE599"/>
                </a:highlight>
              </a:rPr>
              <a:t>THE API USED</a:t>
            </a:r>
            <a:endParaRPr sz="3500" b="1" u="sng">
              <a:highlight>
                <a:srgbClr val="FFE599"/>
              </a:highlight>
            </a:endParaRPr>
          </a:p>
          <a:p>
            <a:pPr marL="0" lvl="0" indent="0" algn="ctr" rtl="0">
              <a:lnSpc>
                <a:spcPct val="90000"/>
              </a:lnSpc>
              <a:spcBef>
                <a:spcPts val="0"/>
              </a:spcBef>
              <a:spcAft>
                <a:spcPts val="0"/>
              </a:spcAft>
              <a:buClr>
                <a:schemeClr val="dk1"/>
              </a:buClr>
              <a:buSzPts val="2800"/>
              <a:buNone/>
            </a:pPr>
            <a:endParaRPr sz="3500" b="1" u="sng">
              <a:highlight>
                <a:srgbClr val="FFE599"/>
              </a:highlight>
            </a:endParaRPr>
          </a:p>
          <a:p>
            <a:pPr marL="457200" lvl="0" indent="-342900" algn="l" rtl="0">
              <a:lnSpc>
                <a:spcPct val="90000"/>
              </a:lnSpc>
              <a:spcBef>
                <a:spcPts val="0"/>
              </a:spcBef>
              <a:spcAft>
                <a:spcPts val="0"/>
              </a:spcAft>
              <a:buSzPts val="1800"/>
              <a:buChar char="❖"/>
            </a:pPr>
            <a:r>
              <a:rPr lang="en-US" b="1">
                <a:highlight>
                  <a:srgbClr val="E6B8AF"/>
                </a:highlight>
              </a:rPr>
              <a:t>Apache kafka api :</a:t>
            </a:r>
            <a:endParaRPr b="1">
              <a:highlight>
                <a:srgbClr val="E6B8AF"/>
              </a:highlight>
            </a:endParaRPr>
          </a:p>
          <a:p>
            <a:pPr marL="1371600" lvl="0" indent="-374650" algn="l" rtl="0">
              <a:lnSpc>
                <a:spcPct val="90000"/>
              </a:lnSpc>
              <a:spcBef>
                <a:spcPts val="0"/>
              </a:spcBef>
              <a:spcAft>
                <a:spcPts val="0"/>
              </a:spcAft>
              <a:buSzPts val="2300"/>
              <a:buFont typeface="Comic Sans MS"/>
              <a:buChar char="●"/>
            </a:pPr>
            <a:r>
              <a:rPr lang="en-US" sz="2300">
                <a:latin typeface="Comic Sans MS"/>
                <a:ea typeface="Comic Sans MS"/>
                <a:cs typeface="Comic Sans MS"/>
                <a:sym typeface="Comic Sans MS"/>
              </a:rPr>
              <a:t>define and connect custom processors and interact with state stores</a:t>
            </a:r>
            <a:endParaRPr sz="2300">
              <a:latin typeface="Comic Sans MS"/>
              <a:ea typeface="Comic Sans MS"/>
              <a:cs typeface="Comic Sans MS"/>
              <a:sym typeface="Comic Sans MS"/>
            </a:endParaRPr>
          </a:p>
          <a:p>
            <a:pPr marL="1828800" lvl="0" indent="0" algn="l" rtl="0">
              <a:lnSpc>
                <a:spcPct val="90000"/>
              </a:lnSpc>
              <a:spcBef>
                <a:spcPts val="0"/>
              </a:spcBef>
              <a:spcAft>
                <a:spcPts val="0"/>
              </a:spcAft>
              <a:buNone/>
            </a:pPr>
            <a:endParaRPr sz="2300">
              <a:latin typeface="Comic Sans MS"/>
              <a:ea typeface="Comic Sans MS"/>
              <a:cs typeface="Comic Sans MS"/>
              <a:sym typeface="Comic Sans MS"/>
            </a:endParaRPr>
          </a:p>
          <a:p>
            <a:pPr marL="457200" lvl="0" indent="-342900" algn="l" rtl="0">
              <a:lnSpc>
                <a:spcPct val="90000"/>
              </a:lnSpc>
              <a:spcBef>
                <a:spcPts val="0"/>
              </a:spcBef>
              <a:spcAft>
                <a:spcPts val="0"/>
              </a:spcAft>
              <a:buSzPts val="1800"/>
              <a:buChar char="❖"/>
            </a:pPr>
            <a:r>
              <a:rPr lang="en-US" b="1">
                <a:highlight>
                  <a:srgbClr val="E6B8AF"/>
                </a:highlight>
              </a:rPr>
              <a:t>Twitter api : </a:t>
            </a:r>
            <a:endParaRPr b="1">
              <a:highlight>
                <a:srgbClr val="E6B8AF"/>
              </a:highlight>
            </a:endParaRPr>
          </a:p>
          <a:p>
            <a:pPr marL="1371600" lvl="0" indent="-374650" algn="l" rtl="0">
              <a:lnSpc>
                <a:spcPct val="90000"/>
              </a:lnSpc>
              <a:spcBef>
                <a:spcPts val="0"/>
              </a:spcBef>
              <a:spcAft>
                <a:spcPts val="0"/>
              </a:spcAft>
              <a:buSzPts val="2300"/>
              <a:buFont typeface="Comic Sans MS"/>
              <a:buChar char="●"/>
            </a:pPr>
            <a:r>
              <a:rPr lang="en-US" sz="2300">
                <a:latin typeface="Comic Sans MS"/>
                <a:ea typeface="Comic Sans MS"/>
                <a:cs typeface="Comic Sans MS"/>
                <a:sym typeface="Comic Sans MS"/>
              </a:rPr>
              <a:t>provide companies, developers, and users with programmatic access to Twitter data</a:t>
            </a:r>
            <a:endParaRPr/>
          </a:p>
          <a:p>
            <a:pPr marL="457200" lvl="0" indent="-342900" algn="l" rtl="0">
              <a:lnSpc>
                <a:spcPct val="90000"/>
              </a:lnSpc>
              <a:spcBef>
                <a:spcPts val="0"/>
              </a:spcBef>
              <a:spcAft>
                <a:spcPts val="0"/>
              </a:spcAft>
              <a:buSzPts val="1800"/>
              <a:buChar char="❖"/>
            </a:pPr>
            <a:r>
              <a:rPr lang="en-US" b="1">
                <a:highlight>
                  <a:srgbClr val="F4CCCC"/>
                </a:highlight>
              </a:rPr>
              <a:t>Gson Library : </a:t>
            </a:r>
            <a:endParaRPr b="1">
              <a:highlight>
                <a:srgbClr val="F4CCCC"/>
              </a:highlight>
            </a:endParaRPr>
          </a:p>
          <a:p>
            <a:pPr marL="1371600" lvl="0" indent="-374650" algn="l" rtl="0">
              <a:lnSpc>
                <a:spcPct val="90000"/>
              </a:lnSpc>
              <a:spcBef>
                <a:spcPts val="0"/>
              </a:spcBef>
              <a:spcAft>
                <a:spcPts val="0"/>
              </a:spcAft>
              <a:buSzPts val="2300"/>
              <a:buFont typeface="Comic Sans MS"/>
              <a:buChar char="●"/>
            </a:pPr>
            <a:r>
              <a:rPr lang="en-US" sz="2300">
                <a:latin typeface="Comic Sans MS"/>
                <a:ea typeface="Comic Sans MS"/>
                <a:cs typeface="Comic Sans MS"/>
                <a:sym typeface="Comic Sans MS"/>
              </a:rPr>
              <a:t>Gson is the main actor class of Google Gson library</a:t>
            </a:r>
            <a:endParaRPr sz="2300">
              <a:latin typeface="Comic Sans MS"/>
              <a:ea typeface="Comic Sans MS"/>
              <a:cs typeface="Comic Sans MS"/>
              <a:sym typeface="Comic Sans MS"/>
            </a:endParaRPr>
          </a:p>
          <a:p>
            <a:pPr marL="1371600" lvl="0" indent="-374650" algn="l" rtl="0">
              <a:lnSpc>
                <a:spcPct val="90000"/>
              </a:lnSpc>
              <a:spcBef>
                <a:spcPts val="0"/>
              </a:spcBef>
              <a:spcAft>
                <a:spcPts val="0"/>
              </a:spcAft>
              <a:buSzPts val="2300"/>
              <a:buFont typeface="Comic Sans MS"/>
              <a:buChar char="●"/>
            </a:pPr>
            <a:r>
              <a:rPr lang="en-US" sz="2300">
                <a:latin typeface="Comic Sans MS"/>
                <a:ea typeface="Comic Sans MS"/>
                <a:cs typeface="Comic Sans MS"/>
                <a:sym typeface="Comic Sans MS"/>
              </a:rPr>
              <a:t>convert Java objects to matching JSON constructs and vice versa</a:t>
            </a:r>
            <a:endParaRPr sz="23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838200" y="365125"/>
            <a:ext cx="10026900" cy="771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u="sng"/>
              <a:t>KAFKA PRODUCER</a:t>
            </a:r>
            <a:r>
              <a:rPr lang="en-US" sz="3650" u="sng">
                <a:solidFill>
                  <a:srgbClr val="242729"/>
                </a:solidFill>
                <a:highlight>
                  <a:srgbClr val="FFFFFF"/>
                </a:highlight>
                <a:latin typeface="Arial"/>
                <a:ea typeface="Arial"/>
                <a:cs typeface="Arial"/>
                <a:sym typeface="Arial"/>
              </a:rPr>
              <a:t>(continue)</a:t>
            </a:r>
            <a:endParaRPr sz="3650" u="sng">
              <a:solidFill>
                <a:srgbClr val="242729"/>
              </a:solidFill>
              <a:highlight>
                <a:srgbClr val="FFFFFF"/>
              </a:highlight>
              <a:latin typeface="Arial"/>
              <a:ea typeface="Arial"/>
              <a:cs typeface="Arial"/>
              <a:sym typeface="Arial"/>
            </a:endParaRPr>
          </a:p>
        </p:txBody>
      </p:sp>
      <p:sp>
        <p:nvSpPr>
          <p:cNvPr id="148" name="Google Shape;148;p19"/>
          <p:cNvSpPr txBox="1">
            <a:spLocks noGrp="1"/>
          </p:cNvSpPr>
          <p:nvPr>
            <p:ph type="body" idx="1"/>
          </p:nvPr>
        </p:nvSpPr>
        <p:spPr>
          <a:xfrm>
            <a:off x="838200" y="1335725"/>
            <a:ext cx="9867600" cy="5063700"/>
          </a:xfrm>
          <a:prstGeom prst="rect">
            <a:avLst/>
          </a:prstGeom>
        </p:spPr>
        <p:txBody>
          <a:bodyPr spcFirstLastPara="1" wrap="square" lIns="91425" tIns="45700" rIns="91425" bIns="45700" anchor="t" anchorCtr="0">
            <a:noAutofit/>
          </a:bodyPr>
          <a:lstStyle/>
          <a:p>
            <a:pPr marL="457200" lvl="0" indent="-415925" algn="l" rtl="0">
              <a:spcBef>
                <a:spcPts val="0"/>
              </a:spcBef>
              <a:spcAft>
                <a:spcPts val="0"/>
              </a:spcAft>
              <a:buClr>
                <a:srgbClr val="242729"/>
              </a:buClr>
              <a:buSzPts val="2950"/>
              <a:buFont typeface="Arial"/>
              <a:buChar char="❖"/>
            </a:pPr>
            <a:r>
              <a:rPr lang="en-US" sz="2950">
                <a:solidFill>
                  <a:srgbClr val="242729"/>
                </a:solidFill>
                <a:highlight>
                  <a:srgbClr val="FFFFFF"/>
                </a:highlight>
                <a:latin typeface="Arial"/>
                <a:ea typeface="Arial"/>
                <a:cs typeface="Arial"/>
                <a:sym typeface="Arial"/>
              </a:rPr>
              <a:t>Kafka Stream component built to support ETL(Extract, Transform, Load) type of message transformation. Means to input stream from </a:t>
            </a:r>
            <a:r>
              <a:rPr lang="en-US" sz="2950" b="1">
                <a:solidFill>
                  <a:srgbClr val="242729"/>
                </a:solidFill>
                <a:highlight>
                  <a:srgbClr val="FFFFFF"/>
                </a:highlight>
                <a:latin typeface="Arial"/>
                <a:ea typeface="Arial"/>
                <a:cs typeface="Arial"/>
                <a:sym typeface="Arial"/>
              </a:rPr>
              <a:t>topic,</a:t>
            </a:r>
            <a:r>
              <a:rPr lang="en-US" sz="2950">
                <a:solidFill>
                  <a:srgbClr val="242729"/>
                </a:solidFill>
                <a:highlight>
                  <a:srgbClr val="FFFFFF"/>
                </a:highlight>
                <a:latin typeface="Arial"/>
                <a:ea typeface="Arial"/>
                <a:cs typeface="Arial"/>
                <a:sym typeface="Arial"/>
              </a:rPr>
              <a:t> </a:t>
            </a:r>
            <a:r>
              <a:rPr lang="en-US" sz="2950" b="1">
                <a:solidFill>
                  <a:srgbClr val="242729"/>
                </a:solidFill>
                <a:highlight>
                  <a:srgbClr val="FFFFFF"/>
                </a:highlight>
                <a:latin typeface="Arial"/>
                <a:ea typeface="Arial"/>
                <a:cs typeface="Arial"/>
                <a:sym typeface="Arial"/>
              </a:rPr>
              <a:t>transform</a:t>
            </a:r>
            <a:r>
              <a:rPr lang="en-US" sz="2950">
                <a:solidFill>
                  <a:srgbClr val="242729"/>
                </a:solidFill>
                <a:highlight>
                  <a:srgbClr val="FFFFFF"/>
                </a:highlight>
                <a:latin typeface="Arial"/>
                <a:ea typeface="Arial"/>
                <a:cs typeface="Arial"/>
                <a:sym typeface="Arial"/>
              </a:rPr>
              <a:t> and </a:t>
            </a:r>
            <a:r>
              <a:rPr lang="en-US" sz="2950" b="1">
                <a:solidFill>
                  <a:srgbClr val="242729"/>
                </a:solidFill>
                <a:highlight>
                  <a:srgbClr val="FFFFFF"/>
                </a:highlight>
                <a:latin typeface="Arial"/>
                <a:ea typeface="Arial"/>
                <a:cs typeface="Arial"/>
                <a:sym typeface="Arial"/>
              </a:rPr>
              <a:t>output to other topic</a:t>
            </a:r>
            <a:r>
              <a:rPr lang="en-US" sz="2950">
                <a:solidFill>
                  <a:srgbClr val="242729"/>
                </a:solidFill>
                <a:highlight>
                  <a:srgbClr val="FFFFFF"/>
                </a:highlight>
                <a:latin typeface="Arial"/>
                <a:ea typeface="Arial"/>
                <a:cs typeface="Arial"/>
                <a:sym typeface="Arial"/>
              </a:rPr>
              <a:t>. It support </a:t>
            </a:r>
            <a:r>
              <a:rPr lang="en-US" sz="2950" b="1">
                <a:solidFill>
                  <a:srgbClr val="242729"/>
                </a:solidFill>
                <a:highlight>
                  <a:srgbClr val="FFFFFF"/>
                </a:highlight>
                <a:latin typeface="Arial"/>
                <a:ea typeface="Arial"/>
                <a:cs typeface="Arial"/>
                <a:sym typeface="Arial"/>
              </a:rPr>
              <a:t>real-time processing</a:t>
            </a:r>
            <a:r>
              <a:rPr lang="en-US" sz="2950">
                <a:solidFill>
                  <a:srgbClr val="242729"/>
                </a:solidFill>
                <a:highlight>
                  <a:srgbClr val="FFFFFF"/>
                </a:highlight>
                <a:latin typeface="Arial"/>
                <a:ea typeface="Arial"/>
                <a:cs typeface="Arial"/>
                <a:sym typeface="Arial"/>
              </a:rPr>
              <a:t> and same time support advance analytic features such as aggregation, windowing , join etc.</a:t>
            </a:r>
            <a:endParaRPr sz="2950">
              <a:solidFill>
                <a:srgbClr val="242729"/>
              </a:solidFill>
              <a:highlight>
                <a:srgbClr val="FFFFFF"/>
              </a:highlight>
              <a:latin typeface="Arial"/>
              <a:ea typeface="Arial"/>
              <a:cs typeface="Arial"/>
              <a:sym typeface="Arial"/>
            </a:endParaRPr>
          </a:p>
          <a:p>
            <a:pPr marL="457200" lvl="0" indent="0" algn="l" rtl="0">
              <a:spcBef>
                <a:spcPts val="0"/>
              </a:spcBef>
              <a:spcAft>
                <a:spcPts val="0"/>
              </a:spcAft>
              <a:buNone/>
            </a:pPr>
            <a:endParaRPr sz="2950">
              <a:solidFill>
                <a:srgbClr val="242729"/>
              </a:solidFill>
              <a:highlight>
                <a:srgbClr val="FFFFFF"/>
              </a:highlight>
              <a:latin typeface="Arial"/>
              <a:ea typeface="Arial"/>
              <a:cs typeface="Arial"/>
              <a:sym typeface="Arial"/>
            </a:endParaRPr>
          </a:p>
          <a:p>
            <a:pPr marL="457200" lvl="0" indent="-415925" algn="l" rtl="0">
              <a:spcBef>
                <a:spcPts val="0"/>
              </a:spcBef>
              <a:spcAft>
                <a:spcPts val="0"/>
              </a:spcAft>
              <a:buClr>
                <a:srgbClr val="242729"/>
              </a:buClr>
              <a:buSzPts val="2950"/>
              <a:buFont typeface="Arial"/>
              <a:buChar char="❖"/>
            </a:pPr>
            <a:r>
              <a:rPr lang="en-US" sz="2950" b="1">
                <a:solidFill>
                  <a:srgbClr val="242729"/>
                </a:solidFill>
                <a:highlight>
                  <a:srgbClr val="FFFFFF"/>
                </a:highlight>
                <a:latin typeface="Arial"/>
                <a:ea typeface="Arial"/>
                <a:cs typeface="Arial"/>
                <a:sym typeface="Arial"/>
              </a:rPr>
              <a:t>KafkaProducer</a:t>
            </a:r>
            <a:r>
              <a:rPr lang="en-US" sz="2950">
                <a:solidFill>
                  <a:srgbClr val="242729"/>
                </a:solidFill>
                <a:highlight>
                  <a:srgbClr val="FFFFFF"/>
                </a:highlight>
                <a:latin typeface="Arial"/>
                <a:ea typeface="Arial"/>
                <a:cs typeface="Arial"/>
                <a:sym typeface="Arial"/>
              </a:rPr>
              <a:t> class provides send method to send messages asynchronously to a topic. </a:t>
            </a:r>
            <a:endParaRPr sz="2950">
              <a:solidFill>
                <a:srgbClr val="242729"/>
              </a:solidFill>
              <a:highlight>
                <a:srgbClr val="FFFFFF"/>
              </a:highlight>
              <a:latin typeface="Arial"/>
              <a:ea typeface="Arial"/>
              <a:cs typeface="Arial"/>
              <a:sym typeface="Arial"/>
            </a:endParaRPr>
          </a:p>
          <a:p>
            <a:pPr marL="457200" lvl="0" indent="0" algn="l" rtl="0">
              <a:spcBef>
                <a:spcPts val="0"/>
              </a:spcBef>
              <a:spcAft>
                <a:spcPts val="0"/>
              </a:spcAft>
              <a:buNone/>
            </a:pPr>
            <a:endParaRPr sz="2950">
              <a:solidFill>
                <a:srgbClr val="242729"/>
              </a:solidFill>
              <a:highlight>
                <a:srgbClr val="FFFFFF"/>
              </a:highlight>
              <a:latin typeface="Arial"/>
              <a:ea typeface="Arial"/>
              <a:cs typeface="Arial"/>
              <a:sym typeface="Arial"/>
            </a:endParaRPr>
          </a:p>
          <a:p>
            <a:pPr marL="0" lvl="0" indent="0" algn="l" rtl="0">
              <a:spcBef>
                <a:spcPts val="0"/>
              </a:spcBef>
              <a:spcAft>
                <a:spcPts val="0"/>
              </a:spcAft>
              <a:buNone/>
            </a:pPr>
            <a:r>
              <a:rPr lang="en-US" sz="2350">
                <a:highlight>
                  <a:srgbClr val="EEEEEE"/>
                </a:highlight>
                <a:latin typeface="Courier New"/>
                <a:ea typeface="Courier New"/>
                <a:cs typeface="Courier New"/>
                <a:sym typeface="Courier New"/>
              </a:rPr>
              <a:t>producer.send(new ProducerRecord&lt;byte[],byte[]&gt;(topic, </a:t>
            </a:r>
            <a:endParaRPr sz="2350">
              <a:highlight>
                <a:srgbClr val="EEEEEE"/>
              </a:highlight>
              <a:latin typeface="Courier New"/>
              <a:ea typeface="Courier New"/>
              <a:cs typeface="Courier New"/>
              <a:sym typeface="Courier New"/>
            </a:endParaRPr>
          </a:p>
          <a:p>
            <a:pPr marL="50800" marR="50800" lvl="0" indent="0" algn="l" rtl="0">
              <a:lnSpc>
                <a:spcPct val="115000"/>
              </a:lnSpc>
              <a:spcBef>
                <a:spcPts val="0"/>
              </a:spcBef>
              <a:spcAft>
                <a:spcPts val="0"/>
              </a:spcAft>
              <a:buNone/>
            </a:pPr>
            <a:r>
              <a:rPr lang="en-US" sz="2350">
                <a:highlight>
                  <a:srgbClr val="EEEEEE"/>
                </a:highlight>
                <a:latin typeface="Courier New"/>
                <a:ea typeface="Courier New"/>
                <a:cs typeface="Courier New"/>
                <a:sym typeface="Courier New"/>
              </a:rPr>
              <a:t>partition, key1, value1) , callback);</a:t>
            </a:r>
            <a:endParaRPr sz="2350">
              <a:highlight>
                <a:srgbClr val="EEEEE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b="1" u="sng"/>
              <a:t>KAFKA PRODUCER</a:t>
            </a:r>
            <a:r>
              <a:rPr lang="en-US" sz="3650" u="sng">
                <a:solidFill>
                  <a:srgbClr val="242729"/>
                </a:solidFill>
                <a:highlight>
                  <a:srgbClr val="FFFFFF"/>
                </a:highlight>
                <a:latin typeface="Arial"/>
                <a:ea typeface="Arial"/>
                <a:cs typeface="Arial"/>
                <a:sym typeface="Arial"/>
              </a:rPr>
              <a:t>(continue)</a:t>
            </a:r>
            <a:endParaRPr/>
          </a:p>
        </p:txBody>
      </p:sp>
      <p:sp>
        <p:nvSpPr>
          <p:cNvPr id="154" name="Google Shape;154;p20"/>
          <p:cNvSpPr txBox="1">
            <a:spLocks noGrp="1"/>
          </p:cNvSpPr>
          <p:nvPr>
            <p:ph type="body" idx="1"/>
          </p:nvPr>
        </p:nvSpPr>
        <p:spPr>
          <a:xfrm>
            <a:off x="838200" y="1825625"/>
            <a:ext cx="10515600" cy="4653600"/>
          </a:xfrm>
          <a:prstGeom prst="rect">
            <a:avLst/>
          </a:prstGeom>
        </p:spPr>
        <p:txBody>
          <a:bodyPr spcFirstLastPara="1" wrap="square" lIns="91425" tIns="45700" rIns="91425" bIns="45700" anchor="t" anchorCtr="0">
            <a:noAutofit/>
          </a:bodyPr>
          <a:lstStyle/>
          <a:p>
            <a:pPr marL="457200" lvl="0" indent="-415925" algn="l" rtl="0">
              <a:lnSpc>
                <a:spcPct val="115000"/>
              </a:lnSpc>
              <a:spcBef>
                <a:spcPts val="0"/>
              </a:spcBef>
              <a:spcAft>
                <a:spcPts val="0"/>
              </a:spcAft>
              <a:buClr>
                <a:srgbClr val="242729"/>
              </a:buClr>
              <a:buSzPts val="2950"/>
              <a:buFont typeface="Arial"/>
              <a:buChar char="❖"/>
            </a:pPr>
            <a:r>
              <a:rPr lang="en-US" sz="2950" b="1">
                <a:solidFill>
                  <a:srgbClr val="242729"/>
                </a:solidFill>
                <a:highlight>
                  <a:srgbClr val="FFFFFF"/>
                </a:highlight>
                <a:latin typeface="Arial"/>
                <a:ea typeface="Arial"/>
                <a:cs typeface="Arial"/>
                <a:sym typeface="Arial"/>
              </a:rPr>
              <a:t>ProducerRecord</a:t>
            </a:r>
            <a:r>
              <a:rPr lang="en-US" sz="2950">
                <a:solidFill>
                  <a:srgbClr val="242729"/>
                </a:solidFill>
                <a:highlight>
                  <a:srgbClr val="FFFFFF"/>
                </a:highlight>
                <a:latin typeface="Arial"/>
                <a:ea typeface="Arial"/>
                <a:cs typeface="Arial"/>
                <a:sym typeface="Arial"/>
              </a:rPr>
              <a:t> − The producer manages a buffer of records waiting to be sent.</a:t>
            </a:r>
            <a:endParaRPr sz="2950">
              <a:solidFill>
                <a:srgbClr val="242729"/>
              </a:solidFill>
              <a:highlight>
                <a:srgbClr val="FFFFFF"/>
              </a:highlight>
              <a:latin typeface="Arial"/>
              <a:ea typeface="Arial"/>
              <a:cs typeface="Arial"/>
              <a:sym typeface="Arial"/>
            </a:endParaRPr>
          </a:p>
          <a:p>
            <a:pPr marL="457200" lvl="0" indent="-415925" algn="l" rtl="0">
              <a:lnSpc>
                <a:spcPct val="115000"/>
              </a:lnSpc>
              <a:spcBef>
                <a:spcPts val="0"/>
              </a:spcBef>
              <a:spcAft>
                <a:spcPts val="0"/>
              </a:spcAft>
              <a:buClr>
                <a:srgbClr val="242729"/>
              </a:buClr>
              <a:buSzPts val="2950"/>
              <a:buFont typeface="Arial"/>
              <a:buChar char="❖"/>
            </a:pPr>
            <a:r>
              <a:rPr lang="en-US" sz="2950" b="1">
                <a:solidFill>
                  <a:srgbClr val="242729"/>
                </a:solidFill>
                <a:highlight>
                  <a:srgbClr val="FFFFFF"/>
                </a:highlight>
                <a:latin typeface="Arial"/>
                <a:ea typeface="Arial"/>
                <a:cs typeface="Arial"/>
                <a:sym typeface="Arial"/>
              </a:rPr>
              <a:t>Callback</a:t>
            </a:r>
            <a:r>
              <a:rPr lang="en-US" sz="2950">
                <a:solidFill>
                  <a:srgbClr val="242729"/>
                </a:solidFill>
                <a:highlight>
                  <a:srgbClr val="FFFFFF"/>
                </a:highlight>
                <a:latin typeface="Arial"/>
                <a:ea typeface="Arial"/>
                <a:cs typeface="Arial"/>
                <a:sym typeface="Arial"/>
              </a:rPr>
              <a:t> − A user-supplied callback to execute when the record has been acknowledged by the server (null indicates no callback).</a:t>
            </a:r>
            <a:endParaRPr sz="2950">
              <a:solidFill>
                <a:srgbClr val="242729"/>
              </a:solidFill>
              <a:highlight>
                <a:srgbClr val="FFFFFF"/>
              </a:highlight>
              <a:latin typeface="Arial"/>
              <a:ea typeface="Arial"/>
              <a:cs typeface="Arial"/>
              <a:sym typeface="Arial"/>
            </a:endParaRPr>
          </a:p>
          <a:p>
            <a:pPr marL="457200" lvl="0" indent="-415925" algn="l" rtl="0">
              <a:lnSpc>
                <a:spcPct val="115000"/>
              </a:lnSpc>
              <a:spcBef>
                <a:spcPts val="0"/>
              </a:spcBef>
              <a:spcAft>
                <a:spcPts val="0"/>
              </a:spcAft>
              <a:buClr>
                <a:srgbClr val="242729"/>
              </a:buClr>
              <a:buSzPts val="2950"/>
              <a:buFont typeface="Arial"/>
              <a:buChar char="❖"/>
            </a:pPr>
            <a:r>
              <a:rPr lang="en-US" sz="2950" b="1">
                <a:solidFill>
                  <a:srgbClr val="242729"/>
                </a:solidFill>
                <a:highlight>
                  <a:srgbClr val="FFFFFF"/>
                </a:highlight>
                <a:latin typeface="Arial"/>
                <a:ea typeface="Arial"/>
                <a:cs typeface="Arial"/>
                <a:sym typeface="Arial"/>
              </a:rPr>
              <a:t>KafkaProducer</a:t>
            </a:r>
            <a:r>
              <a:rPr lang="en-US" sz="2950">
                <a:solidFill>
                  <a:srgbClr val="242729"/>
                </a:solidFill>
                <a:highlight>
                  <a:srgbClr val="FFFFFF"/>
                </a:highlight>
                <a:latin typeface="Arial"/>
                <a:ea typeface="Arial"/>
                <a:cs typeface="Arial"/>
                <a:sym typeface="Arial"/>
              </a:rPr>
              <a:t> class provides a flush method to ensure all previously sent messages have been actually completed. </a:t>
            </a:r>
            <a:endParaRPr sz="1200">
              <a:latin typeface="Arial"/>
              <a:ea typeface="Arial"/>
              <a:cs typeface="Arial"/>
              <a:sym typeface="Arial"/>
            </a:endParaRPr>
          </a:p>
          <a:p>
            <a:pPr marL="508000" marR="50800" lvl="0" indent="406400" algn="l" rtl="0">
              <a:lnSpc>
                <a:spcPct val="115000"/>
              </a:lnSpc>
              <a:spcBef>
                <a:spcPts val="400"/>
              </a:spcBef>
              <a:spcAft>
                <a:spcPts val="0"/>
              </a:spcAft>
              <a:buNone/>
            </a:pPr>
            <a:r>
              <a:rPr lang="en-US" sz="2850">
                <a:highlight>
                  <a:srgbClr val="EEEEEE"/>
                </a:highlight>
                <a:latin typeface="Courier New"/>
                <a:ea typeface="Courier New"/>
                <a:cs typeface="Courier New"/>
                <a:sym typeface="Courier New"/>
              </a:rPr>
              <a:t>public void flush()</a:t>
            </a:r>
            <a:endParaRPr sz="2850">
              <a:highlight>
                <a:srgbClr val="EEEEEE"/>
              </a:highlight>
              <a:latin typeface="Courier New"/>
              <a:ea typeface="Courier New"/>
              <a:cs typeface="Courier New"/>
              <a:sym typeface="Courier New"/>
            </a:endParaRPr>
          </a:p>
          <a:p>
            <a:pPr marL="0" lvl="0" indent="0" algn="l"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838200" y="34520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u="sng"/>
              <a:t>KAFKA PRODUCER</a:t>
            </a:r>
            <a:r>
              <a:rPr lang="en-US" u="sng"/>
              <a:t>(continue)</a:t>
            </a:r>
            <a:endParaRPr u="sng"/>
          </a:p>
        </p:txBody>
      </p:sp>
      <p:sp>
        <p:nvSpPr>
          <p:cNvPr id="160" name="Google Shape;160;p21"/>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61" name="Google Shape;161;p21"/>
          <p:cNvPicPr preferRelativeResize="0"/>
          <p:nvPr/>
        </p:nvPicPr>
        <p:blipFill>
          <a:blip r:embed="rId3">
            <a:alphaModFix/>
          </a:blip>
          <a:stretch>
            <a:fillRect/>
          </a:stretch>
        </p:blipFill>
        <p:spPr>
          <a:xfrm>
            <a:off x="838200" y="1825625"/>
            <a:ext cx="10515597" cy="385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79425" y="365125"/>
            <a:ext cx="111744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b="1" u="sng"/>
              <a:t>KAFKA PRODUCER</a:t>
            </a:r>
            <a:r>
              <a:rPr lang="en-US" u="sng"/>
              <a:t>(continue)</a:t>
            </a:r>
            <a:endParaRPr u="sng"/>
          </a:p>
        </p:txBody>
      </p:sp>
      <p:sp>
        <p:nvSpPr>
          <p:cNvPr id="167" name="Google Shape;167;p22"/>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68" name="Google Shape;168;p22"/>
          <p:cNvPicPr preferRelativeResize="0"/>
          <p:nvPr/>
        </p:nvPicPr>
        <p:blipFill>
          <a:blip r:embed="rId3">
            <a:alphaModFix/>
          </a:blip>
          <a:stretch>
            <a:fillRect/>
          </a:stretch>
        </p:blipFill>
        <p:spPr>
          <a:xfrm>
            <a:off x="0" y="1568047"/>
            <a:ext cx="12191999" cy="5289950"/>
          </a:xfrm>
          <a:prstGeom prst="rect">
            <a:avLst/>
          </a:prstGeom>
          <a:noFill/>
          <a:ln>
            <a:noFill/>
          </a:ln>
        </p:spPr>
      </p:pic>
    </p:spTree>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669</Words>
  <Application>Microsoft Office PowerPoint</Application>
  <PresentationFormat>Widescreen</PresentationFormat>
  <Paragraphs>65</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Avenir</vt:lpstr>
      <vt:lpstr>Calibri</vt:lpstr>
      <vt:lpstr>Comic Sans MS</vt:lpstr>
      <vt:lpstr>Courier New</vt:lpstr>
      <vt:lpstr>Times New Roman</vt:lpstr>
      <vt:lpstr>Twentieth Century</vt:lpstr>
      <vt:lpstr>ShapesVTI</vt:lpstr>
      <vt:lpstr>Objective: Implementation of a Big Data Pipeline</vt:lpstr>
      <vt:lpstr>Introduction</vt:lpstr>
      <vt:lpstr>THE FLOW OF THE STREAMING</vt:lpstr>
      <vt:lpstr>Kafka </vt:lpstr>
      <vt:lpstr>KAFKA PRODUCER</vt:lpstr>
      <vt:lpstr>KAFKA PRODUCER(continue)</vt:lpstr>
      <vt:lpstr>KAFKA PRODUCER(continue)</vt:lpstr>
      <vt:lpstr>KAFKA PRODUCER(continue)</vt:lpstr>
      <vt:lpstr>KAFKA PRODUCER(continue)</vt:lpstr>
      <vt:lpstr> </vt:lpstr>
      <vt:lpstr>PowerPoint Presentation</vt:lpstr>
      <vt:lpstr>PowerPoint Presentation</vt:lpstr>
      <vt:lpstr>PowerPoint Presentation</vt:lpstr>
      <vt:lpstr>PowerPoint Presentation</vt:lpstr>
      <vt:lpstr>(5)DATA VISUALIZATION </vt:lpstr>
      <vt:lpstr>(5)Data Visualization with Tableau(continue) </vt:lpstr>
      <vt:lpstr># Connecting to Hive through tableau and steps we have to follow. </vt:lpstr>
      <vt:lpstr>B, We  have to choosing cloudera hadoop to connect with the hive server running in our cloudera VM </vt:lpstr>
      <vt:lpstr>C, Then we using the server name/IP address  and the user with correct authentication type to connect to the server. </vt:lpstr>
      <vt:lpstr>PowerPoint Presentation</vt:lpstr>
      <vt:lpstr>D. Finally we can search the schema and table, then we can access it what we have in the hive.  </vt:lpstr>
      <vt:lpstr>Visualization 1: State Vs CounttweetID </vt:lpstr>
      <vt:lpstr>Visualization 2: Language VS TotalcountTwiteetId </vt:lpstr>
      <vt:lpstr> Visualization 3: State VS followers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TECHNOLOGY  FINAL PROJECT COVID TWEETS BY USA STATES </dc:title>
  <cp:lastModifiedBy>Furkan Ozbudak</cp:lastModifiedBy>
  <cp:revision>2</cp:revision>
  <dcterms:modified xsi:type="dcterms:W3CDTF">2020-10-11T22:50:33Z</dcterms:modified>
</cp:coreProperties>
</file>