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76" r:id="rId27"/>
    <p:sldId id="278" r:id="rId28"/>
    <p:sldId id="277" r:id="rId29"/>
    <p:sldId id="284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0066CC"/>
    <a:srgbClr val="3366CC"/>
    <a:srgbClr val="003399"/>
    <a:srgbClr val="0033CC"/>
    <a:srgbClr val="0066FF"/>
    <a:srgbClr val="CC9C61"/>
    <a:srgbClr val="2962A7"/>
    <a:srgbClr val="4172AD"/>
    <a:srgbClr val="4444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6" autoAdjust="0"/>
  </p:normalViewPr>
  <p:slideViewPr>
    <p:cSldViewPr>
      <p:cViewPr varScale="1">
        <p:scale>
          <a:sx n="94" d="100"/>
          <a:sy n="94" d="100"/>
        </p:scale>
        <p:origin x="-11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AC62-4E0B-475F-BE67-3C9E5CF9780C}" type="datetimeFigureOut">
              <a:rPr lang="tr-TR" smtClean="0"/>
              <a:pPr/>
              <a:t>19.08.2022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2916-7CFC-4AE4-A9F0-A2A8F7079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62916-7CFC-4AE4-A9F0-A2A8F70792E3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Augmented</a:t>
            </a:r>
            <a:r>
              <a:rPr lang="tr-TR" dirty="0" smtClean="0"/>
              <a:t> </a:t>
            </a:r>
            <a:r>
              <a:rPr lang="tr-TR" dirty="0" err="1" smtClean="0"/>
              <a:t>Reality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62916-7CFC-4AE4-A9F0-A2A8F70792E3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7E0-9F07-4D75-92A8-53FEF9B1ECA6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359F-20B7-408D-A1D2-07950D9F325F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952A-5919-4C50-A52A-8B46101B2713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280-074B-4C26-80D3-0E01C5565370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A351-D580-4F4A-BD0E-7A02CCA2665A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AA0B-3494-489A-B075-4BE5922BC23A}" type="datetime1">
              <a:rPr lang="tr-TR" smtClean="0"/>
              <a:t>19.08.2022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12C9-D8ED-4FAE-AC2B-3C6DACD847A0}" type="datetime1">
              <a:rPr lang="tr-TR" smtClean="0"/>
              <a:t>19.08.2022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7974-491D-43BD-A3BA-65C03E3B560C}" type="datetime1">
              <a:rPr lang="tr-TR" smtClean="0"/>
              <a:t>19.08.2022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F416-3446-4A82-9F9B-024EEAEBFD5A}" type="datetime1">
              <a:rPr lang="tr-TR" smtClean="0"/>
              <a:t>19.08.2022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F260-CFDA-416F-8B94-0AA1CC3E4A49}" type="datetime1">
              <a:rPr lang="tr-TR" smtClean="0"/>
              <a:t>19.08.2022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0D55-CF75-42E7-BD64-55F4626D3376}" type="datetime1">
              <a:rPr lang="tr-TR" smtClean="0"/>
              <a:t>19.08.2022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30B3-CB16-419E-B894-CF0B6D409CFC}" type="datetime1">
              <a:rPr lang="tr-TR" smtClean="0"/>
              <a:t>19.08.2022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Created by Furkan ÖZKAN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87496688_1518875871605986_1431183704184242360_n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87501986_495654204476289_631140053981625169_n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87532821_535414303759112_7545911996382862699_n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87673184_193739681861022_9065524426965209389_n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videoplayback.mp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ikea%20insta\IKEA%20-%20Occupy%20IKEA.mp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techcareer%20bootcamp\son%20&#246;dev\BALK&#214;N%20tan&#305;t&#305;m%20vid.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oonworkshop.com/img/Dijital-Pazarlama-Stratej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66"/>
            <a:ext cx="8096250" cy="4286250"/>
          </a:xfrm>
          <a:prstGeom prst="rect">
            <a:avLst/>
          </a:prstGeom>
          <a:noFill/>
        </p:spPr>
      </p:pic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28596" y="5000636"/>
            <a:ext cx="8501122" cy="175260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Mevcut Bir Dijital Pazarlama Örneğinin Pazarlama; Sosyal Medya Kullanımı Açısından İncelenmesi Ve Örnek Bir </a:t>
            </a:r>
            <a:r>
              <a:rPr lang="tr-TR" dirty="0" err="1" smtClean="0">
                <a:solidFill>
                  <a:schemeClr val="tx1"/>
                </a:solidFill>
              </a:rPr>
              <a:t>Seo</a:t>
            </a:r>
            <a:r>
              <a:rPr lang="tr-TR" dirty="0" smtClean="0">
                <a:solidFill>
                  <a:schemeClr val="tx1"/>
                </a:solidFill>
              </a:rPr>
              <a:t> Çalışması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smtClean="0"/>
              <a:t>Created by Furkan ÖZKAN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ugmented Reality Uygulamaları 10 Arttırılmış Gerçekl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0" y="0"/>
            <a:ext cx="58578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tr-T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 </a:t>
            </a:r>
            <a:r>
              <a:rPr lang="tr-TR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Teknolojİsİ</a:t>
            </a:r>
            <a:r>
              <a:rPr lang="tr-T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Entegrasyonu</a:t>
            </a:r>
            <a:endParaRPr lang="tr-T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im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71480"/>
            <a:ext cx="9144021" cy="5500702"/>
          </a:xfr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img 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42918"/>
            <a:ext cx="9144000" cy="4786322"/>
          </a:xfr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img 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5143500"/>
          </a:xfr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99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img 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85794"/>
            <a:ext cx="9144000" cy="5318760"/>
          </a:xfr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LİK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26"/>
            <a:ext cx="9144000" cy="5214974"/>
          </a:xfrm>
        </p:spPr>
      </p:pic>
      <p:sp>
        <p:nvSpPr>
          <p:cNvPr id="5" name="4 Dikdörtgen"/>
          <p:cNvSpPr/>
          <p:nvPr/>
        </p:nvSpPr>
        <p:spPr>
          <a:xfrm>
            <a:off x="1928794" y="428604"/>
            <a:ext cx="5571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#LIKEA ETKİLEŞİMİ</a:t>
            </a:r>
            <a:endParaRPr lang="tr-T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82197209_157013695769514_481084895014157198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-3420"/>
            <a:ext cx="3857620" cy="6861420"/>
          </a:xfr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7496688_1518875871605986_1431183704184242360_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87501986_495654204476289_631140053981625169_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87532821_535414303759112_7545911996382862699_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the Role &amp; Responsibilities of Digital Marketing? | Emeritus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64" cy="6858000"/>
          </a:xfrm>
          <a:prstGeom prst="rect">
            <a:avLst/>
          </a:prstGeom>
          <a:noFill/>
        </p:spPr>
      </p:pic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428628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Ürün ve hizmet tanıtımlarının dijital ortamlarda yapılmasını kapsar.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14282" y="5857892"/>
            <a:ext cx="8715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500" dirty="0" smtClean="0"/>
              <a:t> İnternetin gücü ve mobilin devrimi ile ticaret ve pazarlama anlayışının değişmesi, dijital pazarlamayı doğurmuştur. </a:t>
            </a:r>
          </a:p>
          <a:p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Dijital pazarlama nedir ve ne için kullanılır;</a:t>
            </a:r>
            <a:endParaRPr lang="tr-T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87673184_193739681861022_9065524426965209389_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https://i.superhaber.tv/storage/files/images/2018/06/27/ikea-oQ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9938" name="Picture 2" descr="Viral olan hata reklam da ol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0"/>
            <a:ext cx="9144026" cy="6858000"/>
          </a:xfrm>
          <a:prstGeom prst="rect">
            <a:avLst/>
          </a:prstGeom>
          <a:noFill/>
        </p:spPr>
      </p:pic>
      <p:sp>
        <p:nvSpPr>
          <p:cNvPr id="6" name="5 Yuvarlatılmış Dikdörtgen"/>
          <p:cNvSpPr/>
          <p:nvPr/>
        </p:nvSpPr>
        <p:spPr>
          <a:xfrm>
            <a:off x="6500826" y="2000240"/>
            <a:ext cx="2357454" cy="357190"/>
          </a:xfrm>
          <a:prstGeom prst="roundRect">
            <a:avLst/>
          </a:prstGeom>
          <a:noFill/>
          <a:ln>
            <a:solidFill>
              <a:srgbClr val="005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7 Düz Ok Bağlayıcısı"/>
          <p:cNvCxnSpPr>
            <a:stCxn id="6" idx="1"/>
          </p:cNvCxnSpPr>
          <p:nvPr/>
        </p:nvCxnSpPr>
        <p:spPr>
          <a:xfrm rot="10800000">
            <a:off x="4929190" y="857233"/>
            <a:ext cx="1571636" cy="1321603"/>
          </a:xfrm>
          <a:prstGeom prst="straightConnector1">
            <a:avLst/>
          </a:prstGeom>
          <a:ln w="44450">
            <a:solidFill>
              <a:srgbClr val="0056A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4214810" y="50004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Aynı metin ama Arapça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4214810" y="428604"/>
            <a:ext cx="235745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62" name="Picture 2" descr="Bir ‎şunu diyen bir yazı '‎Viral olan hata reklam da olur Sneha @FlirtingKaapi Ikeaaaaa what you doing??? P.S the Arabic copy says, &quot;Same text but in Arabic&quot;. IKEA ثائيث ö–s 1:00 20 2020 3,9B 93 Bu Tweeti paylaş i‎'‎ görseli olabil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1986" name="Picture 2" descr="Bir ‎şunu diyen bir yazı '‎Create Createyour your perfect night's sleep dmies زين نمت اذاما يصير هناالي المتالي بنومك استمتع BJÃ“RKSNÁS سریر دینار 159.500 IKEA Bahreyn'den masum hatasına mizahi yaklaşım‎'‎ görseli olabil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videoplayback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KEA - Occupy IKEA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 smtClean="0"/>
              <a:t>IKEA Rusya tarafından başlatılan </a:t>
            </a:r>
            <a:r>
              <a:rPr lang="tr-TR" sz="2400" dirty="0" err="1" smtClean="0"/>
              <a:t>İnstagram’da</a:t>
            </a:r>
            <a:r>
              <a:rPr lang="tr-TR" sz="2400" dirty="0" smtClean="0"/>
              <a:t> paylaşılan </a:t>
            </a:r>
            <a:r>
              <a:rPr lang="tr-TR" sz="2400" dirty="0" err="1" smtClean="0"/>
              <a:t>emojilerle</a:t>
            </a:r>
            <a:r>
              <a:rPr lang="tr-TR" sz="2400" dirty="0" smtClean="0"/>
              <a:t> yemek tarifi etkileşimi.</a:t>
            </a:r>
          </a:p>
          <a:p>
            <a:r>
              <a:rPr lang="tr-TR" sz="2400" dirty="0" smtClean="0"/>
              <a:t>Ebeveyn ve çocukları birleştiren yeni oyuncak serisinin 25 ayrı animasyon video ile tanıtımı.</a:t>
            </a:r>
          </a:p>
          <a:p>
            <a:r>
              <a:rPr lang="tr-TR" sz="2400" dirty="0" err="1" smtClean="0"/>
              <a:t>Hodor</a:t>
            </a:r>
            <a:r>
              <a:rPr lang="tr-TR" sz="2400" dirty="0" smtClean="0"/>
              <a:t> kapı stoperi</a:t>
            </a:r>
          </a:p>
          <a:p>
            <a:r>
              <a:rPr lang="tr-TR" sz="2400" dirty="0" smtClean="0"/>
              <a:t>Orijinal bir fincan/kupa reklamı =&gt; Dünya Kupası: Brezilya 1 Almanya 7  </a:t>
            </a:r>
            <a:r>
              <a:rPr lang="tr-TR" sz="2400" i="1" dirty="0" smtClean="0"/>
              <a:t>“Sorun değil Brezilya, her zaman başka kupalar (cup aynı zamanda fincan demek) var”</a:t>
            </a:r>
          </a:p>
          <a:p>
            <a:r>
              <a:rPr lang="tr-TR" sz="2400" i="1" dirty="0" err="1" smtClean="0"/>
              <a:t>Apple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Pencil</a:t>
            </a:r>
            <a:r>
              <a:rPr lang="tr-TR" sz="2400" i="1" dirty="0" smtClean="0"/>
              <a:t> reklamına karşı </a:t>
            </a:r>
            <a:r>
              <a:rPr lang="tr-TR" sz="2400" i="1" dirty="0" err="1" smtClean="0"/>
              <a:t>İkea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Pencil</a:t>
            </a:r>
            <a:r>
              <a:rPr lang="tr-TR" sz="2400" i="1" dirty="0" smtClean="0"/>
              <a:t> (</a:t>
            </a:r>
            <a:r>
              <a:rPr lang="tr-TR" sz="2400" i="1" dirty="0" err="1" smtClean="0"/>
              <a:t>Herzaman</a:t>
            </a:r>
            <a:r>
              <a:rPr lang="tr-TR" sz="2400" i="1" dirty="0" smtClean="0"/>
              <a:t> Bedava)</a:t>
            </a:r>
          </a:p>
          <a:p>
            <a:r>
              <a:rPr lang="tr-TR" sz="2400" dirty="0" smtClean="0"/>
              <a:t>2.145 dolarlık </a:t>
            </a:r>
            <a:r>
              <a:rPr lang="tr-TR" sz="2400" dirty="0" err="1" smtClean="0"/>
              <a:t>Balenciaga</a:t>
            </a:r>
            <a:r>
              <a:rPr lang="tr-TR" sz="2400" dirty="0" smtClean="0"/>
              <a:t> çantası ve IKEA alışveriş çantası benzerliğini reklam fırsatına çevirdi.</a:t>
            </a:r>
          </a:p>
          <a:p>
            <a:r>
              <a:rPr lang="tr-TR" sz="2400" dirty="0" smtClean="0"/>
              <a:t>Devamı ve ayrıntıları için: </a:t>
            </a:r>
          </a:p>
          <a:p>
            <a:pPr>
              <a:buNone/>
            </a:pPr>
            <a:r>
              <a:rPr lang="tr-TR" sz="2400" dirty="0" smtClean="0"/>
              <a:t>https://www.umityildirim.com/ikea-ve-gercek-zamanli-pazarlama/</a:t>
            </a:r>
          </a:p>
          <a:p>
            <a:endParaRPr lang="tr-TR" sz="24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428596" y="357166"/>
            <a:ext cx="8286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VE DİĞERLERİ…</a:t>
            </a:r>
            <a:endParaRPr lang="tr-T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urprizyapmakistiyorum.com/wp-content/uploads/2015/05/syi-tesekkur-mesajla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472"/>
            <a:ext cx="9144000" cy="4000528"/>
          </a:xfrm>
          <a:prstGeom prst="rect">
            <a:avLst/>
          </a:prstGeom>
          <a:noFill/>
        </p:spPr>
      </p:pic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  <p:pic>
        <p:nvPicPr>
          <p:cNvPr id="1028" name="Picture 4" descr="İnegazili Köyü Derneği Teşekkür Mesajı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7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op 11 Reasons- Need &amp; Importance of Digital Marketing | I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072462" cy="6054347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3071802" y="14285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Herkese eşit fırsatlar sağlamak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 rot="18946916">
            <a:off x="6544650" y="531197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Doğru kitleyi hedefleme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 rot="1030576">
            <a:off x="6993759" y="407968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Uygun maliyet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 rot="2600642">
            <a:off x="5634189" y="5994349"/>
            <a:ext cx="169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Marka bilinirliği oluşturmak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 rot="19086112">
            <a:off x="1986786" y="5926358"/>
            <a:ext cx="152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Keşfedilmenizi sağlar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 rot="20426055">
            <a:off x="1194733" y="4105928"/>
            <a:ext cx="10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Gelirinizi arttırır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 rot="2583957">
            <a:off x="1205386" y="637920"/>
            <a:ext cx="17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Ölçülebilir sonuçlar verir</a:t>
            </a:r>
            <a:endParaRPr lang="tr-TR" dirty="0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>
          <a:xfrm>
            <a:off x="6643702" y="6492875"/>
            <a:ext cx="2500298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İnceleyeceğimiz Örnek Firmayı Tanıyalım</a:t>
            </a:r>
            <a:endParaRPr lang="tr-TR" dirty="0"/>
          </a:p>
        </p:txBody>
      </p:sp>
      <p:pic>
        <p:nvPicPr>
          <p:cNvPr id="2050" name="Picture 2" descr="IKEA - Vikiped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000" cy="4714884"/>
          </a:xfrm>
          <a:prstGeom prst="rect">
            <a:avLst/>
          </a:prstGeom>
          <a:noFill/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" y="285728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“VAR YEMEZ AMCA” KAMPRAD</a:t>
            </a:r>
            <a:endParaRPr lang="tr-TR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IKEA Türkiye MAPA Mobilya A.Ş. Müşteri Hizmetleri Banko Ekip Üyesi-Ikea  Ümraniye İş İlanı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4700" y="4286256"/>
            <a:ext cx="5829300" cy="2571744"/>
          </a:xfrm>
          <a:prstGeom prst="rect">
            <a:avLst/>
          </a:prstGeom>
          <a:noFill/>
        </p:spPr>
      </p:pic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5500726"/>
          </a:xfrm>
        </p:spPr>
        <p:txBody>
          <a:bodyPr>
            <a:noAutofit/>
          </a:bodyPr>
          <a:lstStyle/>
          <a:p>
            <a:r>
              <a:rPr lang="tr-TR" dirty="0" smtClean="0"/>
              <a:t>Montaja hazır mobilya, mutfak aletleri ve ev aksesuarları</a:t>
            </a:r>
          </a:p>
          <a:p>
            <a:r>
              <a:rPr lang="tr-TR" dirty="0" smtClean="0"/>
              <a:t>2008'den bu yana dünyanın en büyük mobilya perakendecisi</a:t>
            </a:r>
          </a:p>
          <a:p>
            <a:r>
              <a:rPr lang="tr-TR" dirty="0" err="1" smtClean="0"/>
              <a:t>Bloomberg</a:t>
            </a:r>
            <a:r>
              <a:rPr lang="tr-TR" dirty="0" smtClean="0"/>
              <a:t> Milyarderler Endeksi'ne göre 58,7 milyar $ </a:t>
            </a:r>
            <a:r>
              <a:rPr lang="tr-TR" dirty="0" err="1" smtClean="0"/>
              <a:t>lık</a:t>
            </a:r>
            <a:r>
              <a:rPr lang="tr-TR" dirty="0" smtClean="0"/>
              <a:t> tahmini net servet.</a:t>
            </a:r>
            <a:endParaRPr lang="tr-TR" dirty="0"/>
          </a:p>
        </p:txBody>
      </p:sp>
      <p:pic>
        <p:nvPicPr>
          <p:cNvPr id="11" name="Picture 4" descr="LÖVBACKEN orta sehpa, kahverengi, 77x39 c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86256"/>
            <a:ext cx="3286116" cy="2571744"/>
          </a:xfrm>
          <a:prstGeom prst="rect">
            <a:avLst/>
          </a:prstGeom>
          <a:noFill/>
        </p:spPr>
      </p:pic>
      <p:sp>
        <p:nvSpPr>
          <p:cNvPr id="12" name="11 Metin kutusu"/>
          <p:cNvSpPr txBox="1"/>
          <p:nvPr/>
        </p:nvSpPr>
        <p:spPr>
          <a:xfrm>
            <a:off x="714348" y="64886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Lövbacken</a:t>
            </a:r>
            <a:r>
              <a:rPr lang="tr-TR" dirty="0" smtClean="0"/>
              <a:t> Sehpa</a:t>
            </a:r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>
          <a:xfrm>
            <a:off x="5857884" y="6492875"/>
            <a:ext cx="3286116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458" name="Picture 2" descr="C:\Users\USER\Desktop\techcareer bootcamp\son ödev\Ekran görüntüsü 2022-08-14 1959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28596" y="18573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3" name="Picture 1" descr="C:\Users\USER\Desktop\techcareer bootcamp\son ödev\Ekran görüntüsü 2022-08-14 1955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0105" cy="6858000"/>
          </a:xfrm>
          <a:prstGeom prst="rect">
            <a:avLst/>
          </a:prstGeom>
          <a:noFill/>
        </p:spPr>
      </p:pic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25000">
              <a:schemeClr val="accent6">
                <a:tint val="93000"/>
                <a:satMod val="120000"/>
              </a:schemeClr>
            </a:gs>
            <a:gs pos="50000">
              <a:schemeClr val="accent6">
                <a:shade val="89000"/>
                <a:satMod val="110000"/>
              </a:schemeClr>
            </a:gs>
            <a:gs pos="75000">
              <a:schemeClr val="accent6">
                <a:tint val="93000"/>
                <a:satMod val="120000"/>
              </a:schemeClr>
            </a:gs>
            <a:gs pos="100000">
              <a:schemeClr val="accent6">
                <a:tint val="90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insta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000240"/>
            <a:ext cx="8229600" cy="4208745"/>
          </a:xfrm>
        </p:spPr>
      </p:pic>
      <p:sp>
        <p:nvSpPr>
          <p:cNvPr id="7" name="6 Dikdörtgen"/>
          <p:cNvSpPr/>
          <p:nvPr/>
        </p:nvSpPr>
        <p:spPr>
          <a:xfrm>
            <a:off x="3071802" y="357166"/>
            <a:ext cx="255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BALKÖN</a:t>
            </a:r>
            <a:endParaRPr lang="tr-TR" sz="5400" b="1" cap="none" spc="0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BALKÖN tanıtım vid.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9143999" cy="6857999"/>
          </a:xfrm>
          <a:prstGeom prst="rect">
            <a:avLst/>
          </a:prstGeom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Furkan ÖZKAN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308</Words>
  <PresentationFormat>Ekran Gösterisi (4:3)</PresentationFormat>
  <Paragraphs>64</Paragraphs>
  <Slides>29</Slides>
  <Notes>2</Notes>
  <HiddenSlides>0</HiddenSlides>
  <MMClips>7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Ofis Teması</vt:lpstr>
      <vt:lpstr>Slayt 1</vt:lpstr>
      <vt:lpstr>Slayt 2</vt:lpstr>
      <vt:lpstr>Slayt 3</vt:lpstr>
      <vt:lpstr>İnceleyeceğimiz Örnek Firmayı Tanıyalım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55</cp:revision>
  <dcterms:created xsi:type="dcterms:W3CDTF">2022-08-12T12:40:23Z</dcterms:created>
  <dcterms:modified xsi:type="dcterms:W3CDTF">2022-08-19T13:30:47Z</dcterms:modified>
</cp:coreProperties>
</file>