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112" d="100"/>
          <a:sy n="112"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all" baseline="0">
                <a:blipFill dpi="0" rotWithShape="1">
                  <a:blip r:embed="rId4"/>
                  <a:srcRect/>
                  <a:tile tx="6350" ty="-127000" sx="65000" sy="64000" flip="none" algn="tl"/>
                </a:blipFill>
                <a:latin typeface="Consolas" panose="020B0609020204030204" pitchFamily="49" charset="0"/>
              </a:defRPr>
            </a:lvl1pPr>
          </a:lstStyle>
          <a:p>
            <a:r>
              <a:rPr lang="tr-TR" dirty="0"/>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p:txBody>
          <a:bodyPr/>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16AA21-1863-4931-97CB-99D0A168701B}"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72C379-9A7C-4C87-A116-CBE9F58B04C5}" type="datetimeFigureOut">
              <a:rPr lang="en-US" dirty="0"/>
              <a:t>3/7/2022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dirty="0"/>
              <a:t>Nesne tabanlı programlama</a:t>
            </a:r>
          </a:p>
        </p:txBody>
      </p:sp>
    </p:spTree>
    <p:extLst>
      <p:ext uri="{BB962C8B-B14F-4D97-AF65-F5344CB8AC3E}">
        <p14:creationId xmlns:p14="http://schemas.microsoft.com/office/powerpoint/2010/main" val="429478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Aynı şekilde dikdörtgen sınıfı oluşturulur. Bu sınıf için ‘genişlik’ ve ‘yükseklik’ olmak üzere iki float öznitelik tanımlanır.</a:t>
            </a:r>
          </a:p>
          <a:p>
            <a:r>
              <a:rPr lang="tr-TR" dirty="0"/>
              <a:t>Aşağıdaki resim, dört sınıf ve öznitelikleri ile bir UML (</a:t>
            </a:r>
            <a:r>
              <a:rPr lang="tr-TR" dirty="0" err="1"/>
              <a:t>Unified</a:t>
            </a:r>
            <a:r>
              <a:rPr lang="tr-TR" dirty="0"/>
              <a:t> </a:t>
            </a:r>
            <a:r>
              <a:rPr lang="tr-TR" dirty="0" err="1"/>
              <a:t>Modeling</a:t>
            </a:r>
            <a:r>
              <a:rPr lang="tr-TR" dirty="0"/>
              <a:t> Language - Birleşik Modelleme Dili) diyagramını göstermektedir:</a:t>
            </a:r>
          </a:p>
        </p:txBody>
      </p:sp>
      <p:pic>
        <p:nvPicPr>
          <p:cNvPr id="5" name="Resim 4">
            <a:extLst>
              <a:ext uri="{FF2B5EF4-FFF2-40B4-BE49-F238E27FC236}">
                <a16:creationId xmlns:a16="http://schemas.microsoft.com/office/drawing/2014/main" id="{029DEDB1-5D37-49C0-883C-61B0E8179F0C}"/>
              </a:ext>
            </a:extLst>
          </p:cNvPr>
          <p:cNvPicPr>
            <a:picLocks noChangeAspect="1"/>
          </p:cNvPicPr>
          <p:nvPr/>
        </p:nvPicPr>
        <p:blipFill>
          <a:blip r:embed="rId2"/>
          <a:stretch>
            <a:fillRect/>
          </a:stretch>
        </p:blipFill>
        <p:spPr>
          <a:xfrm>
            <a:off x="2312122" y="4146804"/>
            <a:ext cx="7695238" cy="1514286"/>
          </a:xfrm>
          <a:prstGeom prst="rect">
            <a:avLst/>
          </a:prstGeom>
        </p:spPr>
      </p:pic>
    </p:spTree>
    <p:extLst>
      <p:ext uri="{BB962C8B-B14F-4D97-AF65-F5344CB8AC3E}">
        <p14:creationId xmlns:p14="http://schemas.microsoft.com/office/powerpoint/2010/main" val="7012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lnSpc>
                <a:spcPct val="80000"/>
              </a:lnSpc>
              <a:buNone/>
            </a:pPr>
            <a:r>
              <a:rPr lang="tr-TR" sz="2400" b="1" dirty="0"/>
              <a:t> Fiillerden Eylemleri Tanıma – Yöntemler</a:t>
            </a:r>
          </a:p>
          <a:p>
            <a:r>
              <a:rPr lang="tr-TR" dirty="0"/>
              <a:t>Şimdiye kadar dört sınıf tasarladık ve her biri için gerekli özellikleri belirledik. Tüm görevleri gerçekleştirmek için önceden tanımlanmış özniteliklerle çalışan gerekli kod parçalarını eklemeye başlayalım. </a:t>
            </a:r>
          </a:p>
          <a:p>
            <a:r>
              <a:rPr lang="tr-TR" dirty="0"/>
              <a:t>Başka bir deyişle, tüm görevleri gerçekleştirmek için her sınıfın nesnelerde belirtilen öznitelik değerlerini işleyen gerekli </a:t>
            </a:r>
            <a:r>
              <a:rPr lang="tr-TR" dirty="0" err="1"/>
              <a:t>kapsüllenmiş</a:t>
            </a:r>
            <a:r>
              <a:rPr lang="tr-TR" dirty="0"/>
              <a:t> </a:t>
            </a:r>
            <a:r>
              <a:rPr lang="tr-TR" b="1" dirty="0"/>
              <a:t>işlevlere</a:t>
            </a:r>
            <a:r>
              <a:rPr lang="tr-TR" dirty="0"/>
              <a:t> sahip olduğundan emin olmalıyız.</a:t>
            </a:r>
          </a:p>
          <a:p>
            <a:r>
              <a:rPr lang="tr-TR" dirty="0"/>
              <a:t>Kare sınıfı için; Uygulamanın gereksinimleri, karelerin alanlarını ve çevresini hesaplamamız gerektiğini belirtir. Bu nedenle, bu sınıfın her bir örneğinin alanını ve çevresini hesaplamak için ‘</a:t>
            </a:r>
            <a:r>
              <a:rPr lang="tr-TR" dirty="0" err="1"/>
              <a:t>kenarUzunlugu</a:t>
            </a:r>
            <a:r>
              <a:rPr lang="tr-TR" dirty="0"/>
              <a:t>’ değerini kullanmasına izin veren kod parçalarına ihtiyacımız vardır.</a:t>
            </a:r>
          </a:p>
        </p:txBody>
      </p:sp>
    </p:spTree>
    <p:extLst>
      <p:ext uri="{BB962C8B-B14F-4D97-AF65-F5344CB8AC3E}">
        <p14:creationId xmlns:p14="http://schemas.microsoft.com/office/powerpoint/2010/main" val="411800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Sınıfın her örneği için davranışı kapsüllemek üzere bir sınıfta tanımlanan </a:t>
            </a:r>
            <a:r>
              <a:rPr lang="tr-TR" b="1" dirty="0"/>
              <a:t>işlevler</a:t>
            </a:r>
            <a:r>
              <a:rPr lang="tr-TR" dirty="0"/>
              <a:t> veya </a:t>
            </a:r>
            <a:r>
              <a:rPr lang="tr-TR" b="1" dirty="0"/>
              <a:t>alt yordamlar</a:t>
            </a:r>
            <a:r>
              <a:rPr lang="tr-TR" dirty="0"/>
              <a:t>, </a:t>
            </a:r>
            <a:r>
              <a:rPr lang="tr-TR" b="1" dirty="0"/>
              <a:t>yöntemler</a:t>
            </a:r>
            <a:r>
              <a:rPr lang="tr-TR" dirty="0"/>
              <a:t> olarak bilinir. </a:t>
            </a:r>
          </a:p>
          <a:p>
            <a:r>
              <a:rPr lang="tr-TR" dirty="0"/>
              <a:t>Her örnek, sınıf tarafından sunulan yöntem kümesine erişebilir. Bir yöntemde belirtilen kod, sınıfta belirtilen özniteliklerle çalışabilir yani bir yöntemi çalıştırdığımızda, belirli bir örneğin özniteliklerini kullanacaktır. </a:t>
            </a:r>
          </a:p>
          <a:p>
            <a:r>
              <a:rPr lang="tr-TR" dirty="0"/>
              <a:t>Yöntemleri gerekli verilerin tutulduğu yerde (mantıksal bir yerde) tanımlamak iyi bir uygulamadır.</a:t>
            </a:r>
          </a:p>
          <a:p>
            <a:r>
              <a:rPr lang="tr-TR" dirty="0"/>
              <a:t>Kare sınıfında kod kısmı yazılan, parametresiz aşağıdaki iki yöntem tanımlanır:</a:t>
            </a:r>
          </a:p>
          <a:p>
            <a:pPr lvl="1"/>
            <a:r>
              <a:rPr lang="tr-TR" dirty="0"/>
              <a:t>AlanHesapla: ‘kanarUzunlugu’ özniteliğinin karesini döndürür. (kU^2)</a:t>
            </a:r>
          </a:p>
          <a:p>
            <a:pPr lvl="1"/>
            <a:r>
              <a:rPr lang="tr-TR" dirty="0"/>
              <a:t>CevreHesapla: ‘kanarUzunlugu’ özniteliğinin 4 katını döndürür. (4*kU)</a:t>
            </a:r>
          </a:p>
          <a:p>
            <a:pPr marL="274320" lvl="1" indent="0">
              <a:buNone/>
            </a:pPr>
            <a:endParaRPr lang="tr-TR" dirty="0"/>
          </a:p>
        </p:txBody>
      </p:sp>
    </p:spTree>
    <p:extLst>
      <p:ext uri="{BB962C8B-B14F-4D97-AF65-F5344CB8AC3E}">
        <p14:creationId xmlns:p14="http://schemas.microsoft.com/office/powerpoint/2010/main" val="16341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Aynı şekilde dikdörtgen sınıfı içinde aynı yöntemler tanımlanır.</a:t>
            </a:r>
          </a:p>
          <a:p>
            <a:r>
              <a:rPr lang="tr-TR" dirty="0"/>
              <a:t>Aşağıdaki resim, dört sınıf, öznitelikleri ve yöntemleriyle UML diyagramının güncellenmiş bir sürümünü gösterir:</a:t>
            </a:r>
          </a:p>
        </p:txBody>
      </p:sp>
      <p:pic>
        <p:nvPicPr>
          <p:cNvPr id="6" name="Resim 5">
            <a:extLst>
              <a:ext uri="{FF2B5EF4-FFF2-40B4-BE49-F238E27FC236}">
                <a16:creationId xmlns:a16="http://schemas.microsoft.com/office/drawing/2014/main" id="{3B621470-26A6-4FCA-8D99-FAE2DC2279A1}"/>
              </a:ext>
            </a:extLst>
          </p:cNvPr>
          <p:cNvPicPr>
            <a:picLocks noChangeAspect="1"/>
          </p:cNvPicPr>
          <p:nvPr/>
        </p:nvPicPr>
        <p:blipFill>
          <a:blip r:embed="rId2"/>
          <a:stretch>
            <a:fillRect/>
          </a:stretch>
        </p:blipFill>
        <p:spPr>
          <a:xfrm>
            <a:off x="1521646" y="4146804"/>
            <a:ext cx="9276190" cy="1771429"/>
          </a:xfrm>
          <a:prstGeom prst="rect">
            <a:avLst/>
          </a:prstGeom>
        </p:spPr>
      </p:pic>
    </p:spTree>
    <p:extLst>
      <p:ext uri="{BB962C8B-B14F-4D97-AF65-F5344CB8AC3E}">
        <p14:creationId xmlns:p14="http://schemas.microsoft.com/office/powerpoint/2010/main" val="232889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2400" b="1" dirty="0"/>
              <a:t> Taslakların Düzenlenmesi – Sınıflar</a:t>
            </a:r>
          </a:p>
          <a:p>
            <a:r>
              <a:rPr lang="tr-TR" dirty="0"/>
              <a:t>Şimdiye kadar, nesne yönelimli çözümümüz, öznitelikleri ve yöntemleriyle birlikte dört sınıf içermektedir. Bununla birlikte, bu dört sınıfa tekrar bakarsak, hepsinin aynı iki yönteme sahip olduğunu fark ederiz: AlanHesapla ve CevreHesapla.</a:t>
            </a:r>
          </a:p>
          <a:p>
            <a:r>
              <a:rPr lang="tr-TR" dirty="0"/>
              <a:t>Her sınıftaki yöntemlerin kodu farklıdır, çünkü her şekil alan veya çevre hesaplamak için farklı bir formül kullanır. Ancak yöntemlere ilişkin bildirimler veya tanımlar aynıdır. Her iki yöntem de aynı ada sahiptir, her zaman parametresizdir ve her ikisi de bir float değeri döndürür.</a:t>
            </a:r>
          </a:p>
          <a:p>
            <a:r>
              <a:rPr lang="tr-TR" dirty="0"/>
              <a:t>Dört sınıftan bahsettiğimizde, dört farklı geometrik şekil veya basitçe, şekillerden bahsettiğimizi söyledik. Böylece, dört şekil için gerekli davranışı genelleştirebiliriz. </a:t>
            </a:r>
          </a:p>
          <a:p>
            <a:r>
              <a:rPr lang="tr-TR" dirty="0"/>
              <a:t>Dört şekil, AlanHesapla ve CevreHesapla yöntemlerini önceden açıklanan kodlar ile tanımlamalıdır. Dört sınıfın gerekli davranışı sağladığından emin olmak için bir taslak oluşturabiliriz.</a:t>
            </a:r>
          </a:p>
        </p:txBody>
      </p:sp>
    </p:spTree>
    <p:extLst>
      <p:ext uri="{BB962C8B-B14F-4D97-AF65-F5344CB8AC3E}">
        <p14:creationId xmlns:p14="http://schemas.microsoft.com/office/powerpoint/2010/main" val="181569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dirty="0"/>
              <a:t>Bu taslak, ‘Sekil’ adlı bir </a:t>
            </a:r>
            <a:r>
              <a:rPr lang="tr-TR" b="1" dirty="0"/>
              <a:t>sınıf</a:t>
            </a:r>
            <a:r>
              <a:rPr lang="tr-TR" dirty="0"/>
              <a:t> olacak ve uygulamamızdaki geometrik şekiller için gereksinimleri genelleştirecektir. </a:t>
            </a:r>
          </a:p>
          <a:p>
            <a:r>
              <a:rPr lang="tr-TR" dirty="0"/>
              <a:t>Sekil sınıfı, bir float değeri döndüren iki parametresiz yöntem bildirir: AlanHesapla ve CevreHesapla. </a:t>
            </a:r>
          </a:p>
          <a:p>
            <a:r>
              <a:rPr lang="tr-TR" dirty="0"/>
              <a:t>Ardından, dört sınıfı, bu tanımları miras alan ancak bu yöntemlerin her biri için özel kod sağlayan Sekil sınıfının alt sınıfları olarak tanımlayabiliriz.</a:t>
            </a:r>
          </a:p>
          <a:p>
            <a:r>
              <a:rPr lang="tr-TR" dirty="0"/>
              <a:t>Sekil sınıfının örneklerini yaratmak istemediğimizden, bu sınıfı </a:t>
            </a:r>
            <a:r>
              <a:rPr lang="tr-TR" b="1" dirty="0"/>
              <a:t>soyut (</a:t>
            </a:r>
            <a:r>
              <a:rPr lang="tr-TR" b="1" dirty="0" err="1"/>
              <a:t>abstract</a:t>
            </a:r>
            <a:r>
              <a:rPr lang="tr-TR" b="1" dirty="0"/>
              <a:t>) </a:t>
            </a:r>
            <a:r>
              <a:rPr lang="tr-TR" dirty="0"/>
              <a:t>bir sınıf olarak tanımlayabiliriz. Biz Kare, </a:t>
            </a:r>
            <a:r>
              <a:rPr lang="tr-TR" dirty="0" err="1"/>
              <a:t>Dikdortgen</a:t>
            </a:r>
            <a:r>
              <a:rPr lang="tr-TR" dirty="0"/>
              <a:t>, Daire veya Elips sınıflarının örneklerini oluşturabilmek istiyoruz.</a:t>
            </a:r>
          </a:p>
          <a:p>
            <a:r>
              <a:rPr lang="tr-TR" dirty="0"/>
              <a:t>Bu durumda, Sekil soyut sınıfı iki soyut yöntem bildirir. Soyut sınıflar yöntemleri bir uygulama olmaksızın, yani kodsuz bildirdiğinden, AlanHesapla ve CevreHesapla soyut yöntemlerini çağırıyoruz. Sekil alt sınıfları yöntemleri uygular çünkü Sekil </a:t>
            </a:r>
            <a:r>
              <a:rPr lang="tr-TR" dirty="0" err="1"/>
              <a:t>Super</a:t>
            </a:r>
            <a:r>
              <a:rPr lang="tr-TR" dirty="0"/>
              <a:t> Sınıfında belirtilen aynı yöntem bildirimlerini korurken kod sağlarlar.</a:t>
            </a:r>
          </a:p>
          <a:p>
            <a:r>
              <a:rPr lang="tr-TR" sz="2100" b="1" dirty="0"/>
              <a:t>Soyutlama ve hiyerarşi (</a:t>
            </a:r>
            <a:r>
              <a:rPr lang="tr-TR" sz="2100" b="1" dirty="0" err="1"/>
              <a:t>Abstraction</a:t>
            </a:r>
            <a:r>
              <a:rPr lang="tr-TR" sz="2100" b="1" dirty="0"/>
              <a:t> </a:t>
            </a:r>
            <a:r>
              <a:rPr lang="tr-TR" sz="2100" b="1" dirty="0" err="1"/>
              <a:t>and</a:t>
            </a:r>
            <a:r>
              <a:rPr lang="tr-TR" sz="2100" b="1" dirty="0"/>
              <a:t> </a:t>
            </a:r>
            <a:r>
              <a:rPr lang="tr-TR" sz="2100" b="1" dirty="0" err="1"/>
              <a:t>hierarchy</a:t>
            </a:r>
            <a:r>
              <a:rPr lang="tr-TR" sz="2100" b="1" dirty="0"/>
              <a:t>), </a:t>
            </a:r>
            <a:r>
              <a:rPr lang="tr-TR" sz="2100" dirty="0"/>
              <a:t>nesne yönelimli programlamanın </a:t>
            </a:r>
            <a:r>
              <a:rPr lang="tr-TR" dirty="0"/>
              <a:t>iki temel unsurudur.</a:t>
            </a:r>
          </a:p>
        </p:txBody>
      </p:sp>
    </p:spTree>
    <p:extLst>
      <p:ext uri="{BB962C8B-B14F-4D97-AF65-F5344CB8AC3E}">
        <p14:creationId xmlns:p14="http://schemas.microsoft.com/office/powerpoint/2010/main" val="253651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Nesne yönelimli programlama, bir nesnenin belirli bir üst sınıfın bir örneği olup olmadığını keşfetmemizi sağlar. </a:t>
            </a:r>
          </a:p>
          <a:p>
            <a:r>
              <a:rPr lang="tr-TR" dirty="0"/>
              <a:t>Dört sınıfın organizasyonunu değiştirdikten ve Sekil sınıfının alt sınıfları haline geldikten sonra, herhangi bir Kare, </a:t>
            </a:r>
            <a:r>
              <a:rPr lang="tr-TR" dirty="0" err="1"/>
              <a:t>Dikdortgen</a:t>
            </a:r>
            <a:r>
              <a:rPr lang="tr-TR" dirty="0"/>
              <a:t>, Daire veya Elips örneği de sekil sınıfının bir örneğidir. </a:t>
            </a:r>
          </a:p>
          <a:p>
            <a:r>
              <a:rPr lang="tr-TR" dirty="0"/>
              <a:t>Aslında soyutlamayı açıklamak zor değil çünkü nesne yönelimli modelin gerçek dünyayı temsil ettiğini söylerken gerçeği söylüyoruz. Dikdörtgenin gerçekten bir şekil olduğunu ve bu nedenle </a:t>
            </a:r>
            <a:r>
              <a:rPr lang="tr-TR" dirty="0" err="1"/>
              <a:t>Dikdortgen</a:t>
            </a:r>
            <a:r>
              <a:rPr lang="tr-TR" dirty="0"/>
              <a:t> sınıfının bir örneğinin Sekil Sınıfının bir örneği olduğunu söylemek mantıklıdır.</a:t>
            </a:r>
          </a:p>
          <a:p>
            <a:r>
              <a:rPr lang="tr-TR" dirty="0" err="1"/>
              <a:t>Dikdortgen</a:t>
            </a:r>
            <a:r>
              <a:rPr lang="tr-TR" dirty="0"/>
              <a:t> sınıfının bir örneği, hem Sekil sınıfı (</a:t>
            </a:r>
            <a:r>
              <a:rPr lang="tr-TR" dirty="0" err="1"/>
              <a:t>Dikdortgen</a:t>
            </a:r>
            <a:r>
              <a:rPr lang="tr-TR" dirty="0"/>
              <a:t> sınıfının üst sınıfı) hem de </a:t>
            </a:r>
            <a:r>
              <a:rPr lang="tr-TR" dirty="0" err="1"/>
              <a:t>Dikdortgen</a:t>
            </a:r>
            <a:r>
              <a:rPr lang="tr-TR" dirty="0"/>
              <a:t> sınıfı (nesneyi oluşturmak için kullandığımız sınıf)’</a:t>
            </a:r>
            <a:r>
              <a:rPr lang="tr-TR" dirty="0" err="1"/>
              <a:t>ın</a:t>
            </a:r>
            <a:r>
              <a:rPr lang="tr-TR" dirty="0"/>
              <a:t> bir örneğidir.</a:t>
            </a:r>
          </a:p>
        </p:txBody>
      </p:sp>
    </p:spTree>
    <p:extLst>
      <p:ext uri="{BB962C8B-B14F-4D97-AF65-F5344CB8AC3E}">
        <p14:creationId xmlns:p14="http://schemas.microsoft.com/office/powerpoint/2010/main" val="91010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Elips sınıfını uygularken, bu şekil için belirli bir problem fark ettik; çevre değerinin tahminlerini sağlayan birçok formül vardır. Bu nedenle, diğer formülleri kullanarak çevreyi hesaplayan ek yöntemler eklemek mantıklıdır.</a:t>
            </a:r>
          </a:p>
          <a:p>
            <a:r>
              <a:rPr lang="tr-TR" dirty="0"/>
              <a:t>Aşağıdaki herhangi bir parametresi olmayan iki yöntemi tanımlayabiliriz. Bu yöntemler, elips şeklinin belirli problemini çözmek için Elips sınıfına bir float değeri döndürür. Bu yöntemler:</a:t>
            </a:r>
          </a:p>
          <a:p>
            <a:pPr lvl="1"/>
            <a:r>
              <a:rPr lang="tr-TR" dirty="0" err="1"/>
              <a:t>RamanujanIIileCevreHesapla</a:t>
            </a:r>
            <a:r>
              <a:rPr lang="tr-TR" dirty="0"/>
              <a:t>: Bu, </a:t>
            </a:r>
            <a:r>
              <a:rPr lang="tr-TR" dirty="0" err="1"/>
              <a:t>Srinivasa</a:t>
            </a:r>
            <a:r>
              <a:rPr lang="tr-TR" dirty="0"/>
              <a:t> </a:t>
            </a:r>
            <a:r>
              <a:rPr lang="tr-TR" dirty="0" err="1"/>
              <a:t>Aiyangar</a:t>
            </a:r>
            <a:r>
              <a:rPr lang="tr-TR" dirty="0"/>
              <a:t> </a:t>
            </a:r>
            <a:r>
              <a:rPr lang="tr-TR" dirty="0" err="1"/>
              <a:t>Ramanujan</a:t>
            </a:r>
            <a:r>
              <a:rPr lang="tr-TR" dirty="0"/>
              <a:t> tarafından geliştirilen bir formülün ikinci versiyonunu kullanır.</a:t>
            </a:r>
          </a:p>
          <a:p>
            <a:pPr lvl="1"/>
            <a:r>
              <a:rPr lang="tr-TR" dirty="0" err="1"/>
              <a:t>CantrellileCevreHesapla</a:t>
            </a:r>
            <a:r>
              <a:rPr lang="tr-TR" dirty="0"/>
              <a:t>: Bu, David </a:t>
            </a:r>
            <a:r>
              <a:rPr lang="tr-TR" dirty="0" err="1"/>
              <a:t>W.Cantrell</a:t>
            </a:r>
            <a:r>
              <a:rPr lang="tr-TR" dirty="0"/>
              <a:t> tarafından önerilen bir formülü kullanır.</a:t>
            </a:r>
          </a:p>
          <a:p>
            <a:r>
              <a:rPr lang="tr-TR" dirty="0"/>
              <a:t>Bu şekilde, Elips sınıfı, Sekil üst sınıfında belirtilen yöntemleri uygularken, diğer Sekil alt sınıflarının hiçbirine dahil edilmeyen iki belirli yöntemi de tanımlar.</a:t>
            </a:r>
            <a:br>
              <a:rPr lang="tr-TR" dirty="0"/>
            </a:br>
            <a:endParaRPr lang="tr-TR" dirty="0"/>
          </a:p>
        </p:txBody>
      </p:sp>
    </p:spTree>
    <p:extLst>
      <p:ext uri="{BB962C8B-B14F-4D97-AF65-F5344CB8AC3E}">
        <p14:creationId xmlns:p14="http://schemas.microsoft.com/office/powerpoint/2010/main" val="3314891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8" y="2121408"/>
            <a:ext cx="4773168" cy="4050792"/>
          </a:xfrm>
        </p:spPr>
        <p:txBody>
          <a:bodyPr>
            <a:normAutofit/>
          </a:bodyPr>
          <a:lstStyle/>
          <a:p>
            <a:r>
              <a:rPr lang="tr-TR" dirty="0"/>
              <a:t>Yandaki diyagram, soyut sınıf, dört alt sınıfı, öznitelikleri ve yöntemleriyle birlikte UML diyagramının güncellenmiş bir sürümünü gösterir:</a:t>
            </a:r>
            <a:br>
              <a:rPr lang="tr-TR" dirty="0"/>
            </a:br>
            <a:endParaRPr lang="tr-TR" dirty="0"/>
          </a:p>
        </p:txBody>
      </p:sp>
      <p:pic>
        <p:nvPicPr>
          <p:cNvPr id="5" name="Resim 4">
            <a:extLst>
              <a:ext uri="{FF2B5EF4-FFF2-40B4-BE49-F238E27FC236}">
                <a16:creationId xmlns:a16="http://schemas.microsoft.com/office/drawing/2014/main" id="{533986A9-525E-4DAA-B436-7E892780882C}"/>
              </a:ext>
            </a:extLst>
          </p:cNvPr>
          <p:cNvPicPr>
            <a:picLocks noChangeAspect="1"/>
          </p:cNvPicPr>
          <p:nvPr/>
        </p:nvPicPr>
        <p:blipFill>
          <a:blip r:embed="rId2"/>
          <a:stretch>
            <a:fillRect/>
          </a:stretch>
        </p:blipFill>
        <p:spPr>
          <a:xfrm>
            <a:off x="5839420" y="2121408"/>
            <a:ext cx="5282732" cy="4050792"/>
          </a:xfrm>
          <a:prstGeom prst="rect">
            <a:avLst/>
          </a:prstGeom>
        </p:spPr>
      </p:pic>
    </p:spTree>
    <p:extLst>
      <p:ext uri="{BB962C8B-B14F-4D97-AF65-F5344CB8AC3E}">
        <p14:creationId xmlns:p14="http://schemas.microsoft.com/office/powerpoint/2010/main" val="214561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Özet</a:t>
            </a:r>
          </a:p>
          <a:p>
            <a:r>
              <a:rPr lang="tr-TR" dirty="0"/>
              <a:t>Bu bölümde, gerçek dünya öğelerini nasıl tanıyacağınızı ve bunları nesne yönelimli paradigmanın farklı bileşenlerine nasıl çevireceğinizi öğrendik: sınıflar, nitelikler, yöntemler ve örnekler. </a:t>
            </a:r>
          </a:p>
          <a:p>
            <a:r>
              <a:rPr lang="tr-TR" dirty="0"/>
              <a:t>Sınıflar (planlar veya şablonlar) ve nesneler (örnekler) arasındaki farkları anladık.</a:t>
            </a:r>
          </a:p>
          <a:p>
            <a:r>
              <a:rPr lang="tr-TR" dirty="0"/>
              <a:t>Gerçek hayattaki nesneler için planları temsil eden nitelikler ve yöntemler içeren birkaç sınıf tasarladık. </a:t>
            </a:r>
          </a:p>
          <a:p>
            <a:r>
              <a:rPr lang="tr-TR" dirty="0"/>
              <a:t>Ardından soyutlamanın gücünden yararlanarak ilk tasarımı geliştirdik ve Elips </a:t>
            </a:r>
            <a:r>
              <a:rPr lang="tr-TR"/>
              <a:t>sınıfını geliştirdik.</a:t>
            </a:r>
            <a:br>
              <a:rPr lang="tr-TR" dirty="0"/>
            </a:br>
            <a:endParaRPr lang="tr-TR" dirty="0"/>
          </a:p>
        </p:txBody>
      </p:sp>
    </p:spTree>
    <p:extLst>
      <p:ext uri="{BB962C8B-B14F-4D97-AF65-F5344CB8AC3E}">
        <p14:creationId xmlns:p14="http://schemas.microsoft.com/office/powerpoint/2010/main" val="413143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NESNELER HERYERDE</a:t>
            </a:r>
          </a:p>
        </p:txBody>
      </p:sp>
    </p:spTree>
    <p:extLst>
      <p:ext uri="{BB962C8B-B14F-4D97-AF65-F5344CB8AC3E}">
        <p14:creationId xmlns:p14="http://schemas.microsoft.com/office/powerpoint/2010/main" val="211680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Sınıflar ve örnekler</a:t>
            </a:r>
          </a:p>
        </p:txBody>
      </p:sp>
    </p:spTree>
    <p:extLst>
      <p:ext uri="{BB962C8B-B14F-4D97-AF65-F5344CB8AC3E}">
        <p14:creationId xmlns:p14="http://schemas.microsoft.com/office/powerpoint/2010/main" val="2818669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7980847" cy="4050792"/>
          </a:xfrm>
        </p:spPr>
        <p:txBody>
          <a:bodyPr>
            <a:normAutofit/>
          </a:bodyPr>
          <a:lstStyle/>
          <a:p>
            <a:pPr marL="0" indent="0">
              <a:buNone/>
            </a:pPr>
            <a:r>
              <a:rPr lang="tr-TR" sz="1600" b="1" dirty="0"/>
              <a:t> Sınıfları ve Örnekleri Anlama</a:t>
            </a:r>
          </a:p>
          <a:p>
            <a:r>
              <a:rPr lang="tr-TR" sz="1600" dirty="0"/>
              <a:t>Programlama dillerinin derinliklerine daldığınızda, sınıf her zaman tip ve taslak olacaktır. Nesne, sınıfın çalışan örneğidir ve bir veya daha fazla değişken, bir örneğe referans tutabilir.</a:t>
            </a:r>
          </a:p>
          <a:p>
            <a:r>
              <a:rPr lang="tr-TR" sz="1600" dirty="0"/>
              <a:t>Örneğin; Köpeklerle ve yaklaşık bir düzine köpek ırkıyla çalışması gereken nesne odaklı bir uygulamayı modellemek istiyorsak, kesinlikle bir Kopek soyut sınıfımız olacak. Başvurumuzda gerekli olan her köpek ırkı, Kopek üst sınıfının bir alt sınıfı olacaktır. </a:t>
            </a:r>
            <a:r>
              <a:rPr lang="tr-TR" sz="1600" dirty="0" err="1"/>
              <a:t>TibetanSpaniel</a:t>
            </a:r>
            <a:r>
              <a:rPr lang="tr-TR" sz="1600" dirty="0"/>
              <a:t>, </a:t>
            </a:r>
            <a:r>
              <a:rPr lang="tr-TR" sz="1600" dirty="0" err="1"/>
              <a:t>SmoothFoxTerrier</a:t>
            </a:r>
            <a:r>
              <a:rPr lang="tr-TR" sz="1600" dirty="0"/>
              <a:t> adlarında Kopek alt sınıflarına sahip olduğumuzu varsayalım.</a:t>
            </a:r>
          </a:p>
          <a:p>
            <a:r>
              <a:rPr lang="tr-TR" sz="1600" dirty="0"/>
              <a:t>Böylece, her köpek ırkı bir Kopek alt sınıfı ve programlama dilinde bir tür haline gelecektir. Her köpek türü, örnekler oluşturmak için kullanabileceğimiz bir taslaktır. </a:t>
            </a:r>
          </a:p>
        </p:txBody>
      </p:sp>
      <p:pic>
        <p:nvPicPr>
          <p:cNvPr id="9" name="Resim 8">
            <a:extLst>
              <a:ext uri="{FF2B5EF4-FFF2-40B4-BE49-F238E27FC236}">
                <a16:creationId xmlns:a16="http://schemas.microsoft.com/office/drawing/2014/main" id="{73902788-1D00-4697-BCAD-17FE2B388EA2}"/>
              </a:ext>
            </a:extLst>
          </p:cNvPr>
          <p:cNvPicPr>
            <a:picLocks noChangeAspect="1"/>
          </p:cNvPicPr>
          <p:nvPr/>
        </p:nvPicPr>
        <p:blipFill>
          <a:blip r:embed="rId2"/>
          <a:stretch>
            <a:fillRect/>
          </a:stretch>
        </p:blipFill>
        <p:spPr>
          <a:xfrm>
            <a:off x="9226914" y="1852674"/>
            <a:ext cx="1895238" cy="4085714"/>
          </a:xfrm>
          <a:prstGeom prst="rect">
            <a:avLst/>
          </a:prstGeom>
        </p:spPr>
      </p:pic>
    </p:spTree>
    <p:extLst>
      <p:ext uri="{BB962C8B-B14F-4D97-AF65-F5344CB8AC3E}">
        <p14:creationId xmlns:p14="http://schemas.microsoft.com/office/powerpoint/2010/main" val="21786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err="1"/>
              <a:t>Brian</a:t>
            </a:r>
            <a:r>
              <a:rPr lang="tr-TR" dirty="0"/>
              <a:t> ve </a:t>
            </a:r>
            <a:r>
              <a:rPr lang="tr-TR" dirty="0" err="1"/>
              <a:t>Merlin</a:t>
            </a:r>
            <a:r>
              <a:rPr lang="tr-TR" dirty="0"/>
              <a:t> iki köpektir. </a:t>
            </a:r>
            <a:r>
              <a:rPr lang="tr-TR" dirty="0" err="1"/>
              <a:t>Brian</a:t>
            </a:r>
            <a:r>
              <a:rPr lang="tr-TR" dirty="0"/>
              <a:t>, Tibet </a:t>
            </a:r>
            <a:r>
              <a:rPr lang="tr-TR" dirty="0" err="1"/>
              <a:t>Spaniel</a:t>
            </a:r>
            <a:r>
              <a:rPr lang="tr-TR" dirty="0"/>
              <a:t> cinsine, </a:t>
            </a:r>
            <a:r>
              <a:rPr lang="tr-TR" dirty="0" err="1"/>
              <a:t>Merlin</a:t>
            </a:r>
            <a:r>
              <a:rPr lang="tr-TR" dirty="0"/>
              <a:t> ise </a:t>
            </a:r>
            <a:r>
              <a:rPr lang="tr-TR" dirty="0" err="1"/>
              <a:t>Smooth</a:t>
            </a:r>
            <a:r>
              <a:rPr lang="tr-TR" dirty="0"/>
              <a:t> </a:t>
            </a:r>
            <a:r>
              <a:rPr lang="tr-TR" dirty="0" err="1"/>
              <a:t>Fox</a:t>
            </a:r>
            <a:r>
              <a:rPr lang="tr-TR" dirty="0"/>
              <a:t> </a:t>
            </a:r>
            <a:r>
              <a:rPr lang="tr-TR" dirty="0" err="1"/>
              <a:t>Terrier</a:t>
            </a:r>
            <a:r>
              <a:rPr lang="tr-TR" dirty="0"/>
              <a:t> cinsine aittir. Bizim uygulamamızda </a:t>
            </a:r>
            <a:r>
              <a:rPr lang="tr-TR" dirty="0" err="1"/>
              <a:t>Brian</a:t>
            </a:r>
            <a:r>
              <a:rPr lang="tr-TR" dirty="0"/>
              <a:t>, </a:t>
            </a:r>
            <a:r>
              <a:rPr lang="tr-TR" dirty="0" err="1"/>
              <a:t>TibetanSpaniel</a:t>
            </a:r>
            <a:r>
              <a:rPr lang="tr-TR" dirty="0"/>
              <a:t> alt sınıfının ve </a:t>
            </a:r>
            <a:r>
              <a:rPr lang="tr-TR" dirty="0" err="1"/>
              <a:t>Merlin</a:t>
            </a:r>
            <a:r>
              <a:rPr lang="tr-TR" dirty="0"/>
              <a:t>, </a:t>
            </a:r>
            <a:r>
              <a:rPr lang="tr-TR" dirty="0" err="1"/>
              <a:t>SmoothFoxTerrier</a:t>
            </a:r>
            <a:r>
              <a:rPr lang="tr-TR" dirty="0"/>
              <a:t> alt sınıfının bir örneği olacaktır.</a:t>
            </a:r>
          </a:p>
          <a:p>
            <a:r>
              <a:rPr lang="tr-TR" dirty="0" err="1"/>
              <a:t>Brian</a:t>
            </a:r>
            <a:r>
              <a:rPr lang="tr-TR" dirty="0"/>
              <a:t> ve </a:t>
            </a:r>
            <a:r>
              <a:rPr lang="tr-TR" dirty="0" err="1"/>
              <a:t>Merlin</a:t>
            </a:r>
            <a:r>
              <a:rPr lang="tr-TR" dirty="0"/>
              <a:t> köpek oldukları için birçok özelliği paylaşacaklar. </a:t>
            </a:r>
          </a:p>
          <a:p>
            <a:r>
              <a:rPr lang="tr-TR" dirty="0"/>
              <a:t>Bu özelliklerden bazıları sınıf tarafından başlatılacaktır, çünkü ait oldukları köpek ırkı menşei, ortalama boyut ve bekçi köpeği yeteneği gibi bazı özellikleri belirler. </a:t>
            </a:r>
          </a:p>
          <a:p>
            <a:r>
              <a:rPr lang="tr-TR" dirty="0"/>
              <a:t>Ancak ad, kilo, yaş ve saç rengi gibi diğer özellikler örneğe özel olacaktır.</a:t>
            </a:r>
            <a:br>
              <a:rPr lang="en-US" dirty="0"/>
            </a:br>
            <a:endParaRPr lang="tr-TR" dirty="0"/>
          </a:p>
        </p:txBody>
      </p:sp>
    </p:spTree>
    <p:extLst>
      <p:ext uri="{BB962C8B-B14F-4D97-AF65-F5344CB8AC3E}">
        <p14:creationId xmlns:p14="http://schemas.microsoft.com/office/powerpoint/2010/main" val="33169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lnSpc>
                <a:spcPct val="100000"/>
              </a:lnSpc>
              <a:buNone/>
            </a:pPr>
            <a:r>
              <a:rPr lang="tr-TR" sz="2400" b="1" dirty="0"/>
              <a:t> Yapıcıları ve Yıkıcıları Anlama </a:t>
            </a:r>
          </a:p>
          <a:p>
            <a:r>
              <a:rPr lang="tr-TR" dirty="0"/>
              <a:t>Programlama dilinden belirli bir sınıfın bir örneğini oluşturmasını </a:t>
            </a:r>
            <a:r>
              <a:rPr lang="tr-TR" sz="2100" dirty="0"/>
              <a:t>istediğinizde, programlama dili çalışma zamanı, arka planda, belirtilen türde yeni bir örnek oluşturur, gerekli belleği ayırır ve ardından yapıcıda (</a:t>
            </a:r>
            <a:r>
              <a:rPr lang="tr-TR" sz="2100" dirty="0" err="1"/>
              <a:t>constructor</a:t>
            </a:r>
            <a:r>
              <a:rPr lang="tr-TR" sz="2100" dirty="0"/>
              <a:t>) belirtilen kodu </a:t>
            </a:r>
            <a:r>
              <a:rPr lang="tr-TR" dirty="0"/>
              <a:t>yürütür. </a:t>
            </a:r>
          </a:p>
          <a:p>
            <a:r>
              <a:rPr lang="tr-TR" dirty="0"/>
              <a:t>Çalışma zamanı, oluşturucu içindeki kodu yürüttüğünde, sınıfın zaten canlı bir örneği vardır. Böylece, sınıfta tanımlanan özniteliklere ve yöntemlere erişebilirsiniz. </a:t>
            </a:r>
          </a:p>
          <a:p>
            <a:r>
              <a:rPr lang="tr-TR" dirty="0"/>
              <a:t>Bununla birlikte, tahmin edebileceğiniz gibi, kurucuya koyduğunuz koda dikkat etmelisiniz, çünkü sınıfın örneklerini oluşturduğunuzda büyük gecikmeler yaratabilirsiniz.</a:t>
            </a:r>
          </a:p>
          <a:p>
            <a:r>
              <a:rPr lang="tr-TR" dirty="0"/>
              <a:t>Kurucular, kurulum kodunu yürütmek ve yeni bir örneği düzgün bir şekilde başlatmak için son derece kullanışlıdır.</a:t>
            </a:r>
            <a:br>
              <a:rPr lang="en-US" dirty="0"/>
            </a:br>
            <a:endParaRPr lang="tr-TR" dirty="0"/>
          </a:p>
        </p:txBody>
      </p:sp>
    </p:spTree>
    <p:extLst>
      <p:ext uri="{BB962C8B-B14F-4D97-AF65-F5344CB8AC3E}">
        <p14:creationId xmlns:p14="http://schemas.microsoft.com/office/powerpoint/2010/main" val="371869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dirty="0"/>
              <a:t>Örneğin, ‘</a:t>
            </a:r>
            <a:r>
              <a:rPr lang="tr-TR" dirty="0" err="1"/>
              <a:t>AlanHesapla</a:t>
            </a:r>
            <a:r>
              <a:rPr lang="tr-TR" dirty="0"/>
              <a:t>’ yöntemini çağırmadan önce, her yeni </a:t>
            </a:r>
            <a:r>
              <a:rPr lang="tr-TR" dirty="0" err="1"/>
              <a:t>dikdortgen</a:t>
            </a:r>
            <a:r>
              <a:rPr lang="tr-TR" dirty="0"/>
              <a:t> örneği için genişlik ve yükseklik özniteliklerinin 0 olarak başlatılan bir değere sahip olmasını istersiniz. Kurucular, oluşturulduktan hemen sonra bir sınıfın örneklerinin özniteliklerini tanımlamak istediğimizde son derece kullanışlıdır.</a:t>
            </a:r>
          </a:p>
          <a:p>
            <a:r>
              <a:rPr lang="tr-TR" dirty="0"/>
              <a:t>Bazen, bir örnek oluştururken kullanılabilir olması için belirli argümanlara ihtiyacımız vardır. Gerekli argümanlarla farklı kurucular tasarlayabilir ve bunları bir sınıfın örneklerini oluşturmak için kullanabiliriz. Bu şekilde, gerekli argümanları isteyen yetkili kurucuları kullanmadan belirli sınıflar oluşturmanın bir yolu olmadığından emin olabiliriz.</a:t>
            </a:r>
          </a:p>
          <a:p>
            <a:r>
              <a:rPr lang="tr-TR" dirty="0"/>
              <a:t>Bir noktada, uygulamanızın artık bir örnekle çalışması gerekmez. Örneğin, bir elipsin çevresini hesapladıktan ve sonuçları kullanıcıya görüntüledikten sonra, artık belirli bir Elips örneğine ihtiyacınız yoktur. Bazı programlama dilleri, canlı örnekleri canlı bırakma konusunda dikkatli olmanızı gerektirir. Onları açıkça yok etmeniz ve kullandığı belleği ayırmanız gerekir.</a:t>
            </a:r>
          </a:p>
          <a:p>
            <a:r>
              <a:rPr lang="tr-TR" dirty="0"/>
              <a:t>Python, C# ve </a:t>
            </a:r>
            <a:r>
              <a:rPr lang="tr-TR" dirty="0" err="1"/>
              <a:t>JavaScript'in</a:t>
            </a:r>
            <a:r>
              <a:rPr lang="tr-TR" dirty="0"/>
              <a:t> çalışma zamanları, artık başvurulmayan örnekler tarafından kullanılan belleği otomatik olarak ayıran bir çöp toplama mekanizması (</a:t>
            </a:r>
            <a:r>
              <a:rPr lang="tr-TR" dirty="0" err="1"/>
              <a:t>garbage-collection</a:t>
            </a:r>
            <a:r>
              <a:rPr lang="tr-TR" dirty="0"/>
              <a:t>) kullanır. Çöp toplama işlemi biraz daha karmaşıktır ve her programlama dili ve çalışma zamanı, gereksiz bellek baskısını önlemek için dikkate alınması gereken belirli hususlara sahiptir. </a:t>
            </a:r>
          </a:p>
        </p:txBody>
      </p:sp>
    </p:spTree>
    <p:extLst>
      <p:ext uri="{BB962C8B-B14F-4D97-AF65-F5344CB8AC3E}">
        <p14:creationId xmlns:p14="http://schemas.microsoft.com/office/powerpoint/2010/main" val="618048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Nesnenin yaşam döngüsüne odaklanmak gerekirse, bu programlama dillerinde, çalışma zamanı artık bir örneğe başvurmadığınızı algıladığında ve bir çöp toplama gerçekleştiğinde, çalışma zamanı, örnek yıkıcısında (</a:t>
            </a:r>
            <a:r>
              <a:rPr lang="tr-TR" dirty="0" err="1"/>
              <a:t>instance's</a:t>
            </a:r>
            <a:r>
              <a:rPr lang="tr-TR" dirty="0"/>
              <a:t> </a:t>
            </a:r>
            <a:r>
              <a:rPr lang="tr-TR" dirty="0" err="1"/>
              <a:t>destructor</a:t>
            </a:r>
            <a:r>
              <a:rPr lang="tr-TR" dirty="0"/>
              <a:t>) belirtilen kodu yürütür. (JS hariç) </a:t>
            </a:r>
          </a:p>
          <a:p>
            <a:r>
              <a:rPr lang="tr-TR" dirty="0"/>
              <a:t>Örneğin, var olan belirli bir sınıfın örnek sayısını saymanız gerekirse, tüm sınıflar tarafından paylaşılan bir değişkenimiz olmasını isteriz. </a:t>
            </a:r>
          </a:p>
          <a:p>
            <a:r>
              <a:rPr lang="tr-TR" dirty="0"/>
              <a:t>Ardından, sayacın değerini otomatik olarak artırmak, yani aynı zamanda tüm sınıflar tarafından paylaşılan değişkenin değerini artırmak için sınıf yapıcısını özelleştiririz. </a:t>
            </a:r>
          </a:p>
          <a:p>
            <a:r>
              <a:rPr lang="tr-TR" dirty="0"/>
              <a:t>Son olarak, sayacın değerini otomatik olarak azaltmak için sınıf yıkıcıyı özelleştiririz. </a:t>
            </a:r>
          </a:p>
          <a:p>
            <a:r>
              <a:rPr lang="tr-TR" dirty="0"/>
              <a:t>Bu şekilde, uygulamanızda referans verilen nesneleri bilmek için bu değişkenin değerini kontrol edebiliriz.</a:t>
            </a:r>
          </a:p>
        </p:txBody>
      </p:sp>
    </p:spTree>
    <p:extLst>
      <p:ext uri="{BB962C8B-B14F-4D97-AF65-F5344CB8AC3E}">
        <p14:creationId xmlns:p14="http://schemas.microsoft.com/office/powerpoint/2010/main" val="398585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47500" lnSpcReduction="20000"/>
          </a:bodyPr>
          <a:lstStyle/>
          <a:p>
            <a:pPr marL="0" indent="0">
              <a:buNone/>
            </a:pPr>
            <a:r>
              <a:rPr lang="tr-TR" sz="5100" b="1" dirty="0"/>
              <a:t> </a:t>
            </a:r>
            <a:r>
              <a:rPr lang="en-US" sz="5100" b="1" dirty="0" err="1"/>
              <a:t>C#’da</a:t>
            </a:r>
            <a:r>
              <a:rPr lang="en-US" sz="5100" b="1" dirty="0"/>
              <a:t> </a:t>
            </a:r>
            <a:r>
              <a:rPr lang="tr-TR" sz="5100" b="1" dirty="0"/>
              <a:t>S</a:t>
            </a:r>
            <a:r>
              <a:rPr lang="en-US" sz="5100" b="1" dirty="0" err="1"/>
              <a:t>ınıfları</a:t>
            </a:r>
            <a:r>
              <a:rPr lang="en-US" sz="5100" b="1" dirty="0"/>
              <a:t> </a:t>
            </a:r>
            <a:r>
              <a:rPr lang="tr-TR" sz="5100" b="1" dirty="0"/>
              <a:t>B</a:t>
            </a:r>
            <a:r>
              <a:rPr lang="en-US" sz="5100" b="1" dirty="0" err="1"/>
              <a:t>ildirme</a:t>
            </a:r>
            <a:endParaRPr lang="tr-TR" sz="5100" b="1" dirty="0"/>
          </a:p>
          <a:p>
            <a:r>
              <a:rPr lang="tr-TR" sz="2900" dirty="0"/>
              <a:t>Aşağıdaki satırlar, </a:t>
            </a:r>
            <a:r>
              <a:rPr lang="tr-TR" sz="2900" dirty="0" err="1"/>
              <a:t>C#'da</a:t>
            </a:r>
            <a:r>
              <a:rPr lang="tr-TR" sz="2900" dirty="0"/>
              <a:t> yeni bir minimal Daire sınıfı bildirir:</a:t>
            </a:r>
          </a:p>
          <a:p>
            <a:pPr marL="0" indent="0">
              <a:buNone/>
            </a:pPr>
            <a:r>
              <a:rPr lang="tr-TR" sz="2300" b="0" i="0" dirty="0">
                <a:solidFill>
                  <a:srgbClr val="000000"/>
                </a:solidFill>
                <a:effectLst/>
                <a:latin typeface="CourierStd"/>
              </a:rPr>
              <a:t> class Daire</a:t>
            </a:r>
            <a:br>
              <a:rPr lang="tr-TR" sz="2300" b="0" i="0" dirty="0">
                <a:solidFill>
                  <a:srgbClr val="000000"/>
                </a:solidFill>
                <a:effectLst/>
                <a:latin typeface="CourierStd"/>
              </a:rPr>
            </a:br>
            <a:r>
              <a:rPr lang="tr-TR" sz="2300" b="0" i="0" dirty="0">
                <a:solidFill>
                  <a:srgbClr val="000000"/>
                </a:solidFill>
                <a:effectLst/>
                <a:latin typeface="CourierStd"/>
              </a:rPr>
              <a:t> { </a:t>
            </a:r>
          </a:p>
          <a:p>
            <a:pPr marL="0" indent="0">
              <a:buNone/>
            </a:pPr>
            <a:r>
              <a:rPr lang="tr-TR" sz="2300" dirty="0">
                <a:solidFill>
                  <a:srgbClr val="000000"/>
                </a:solidFill>
                <a:latin typeface="CourierStd"/>
              </a:rPr>
              <a:t> </a:t>
            </a:r>
            <a:r>
              <a:rPr lang="tr-TR" sz="2300" b="0" i="0" dirty="0">
                <a:solidFill>
                  <a:srgbClr val="000000"/>
                </a:solidFill>
                <a:effectLst/>
                <a:latin typeface="CourierStd"/>
              </a:rPr>
              <a:t>}</a:t>
            </a:r>
            <a:r>
              <a:rPr lang="tr-TR" sz="2300" dirty="0"/>
              <a:t> </a:t>
            </a:r>
          </a:p>
          <a:p>
            <a:r>
              <a:rPr lang="tr-TR" sz="2900" dirty="0"/>
              <a:t>Class anahtar sözcüğü ve ardından sınıf adı (Daire), sınıf tanımının başlığını oluşturur. Bu durumda, sınıfın bir üst sınıfı veya esas sınıfı yoktur. Yani, sınıf adıyla birlikte iki nokta üst üste (:) kullanıldıktan sonra listelenen herhangi bir üst sınıf yoktur.</a:t>
            </a:r>
          </a:p>
          <a:p>
            <a:r>
              <a:rPr lang="tr-TR" sz="2900" dirty="0"/>
              <a:t>Bir süslü parantez ({}), sınıf başlığından sonra sınıf gövdesini kapsar. Bu durumda sınıf gövdesi boştur. Daire sınıfı, C# ile bildirebileceğimiz olası en basit sınıftır.</a:t>
            </a:r>
          </a:p>
          <a:p>
            <a:r>
              <a:rPr lang="tr-TR" sz="2900" dirty="0"/>
              <a:t>Bir üst sınıf belirtmeden oluşturduğunuz herhangi bir yeni sınıf, </a:t>
            </a:r>
            <a:r>
              <a:rPr lang="tr-TR" sz="2900" dirty="0" err="1"/>
              <a:t>C#'da</a:t>
            </a:r>
            <a:r>
              <a:rPr lang="tr-TR" sz="2900" dirty="0"/>
              <a:t> </a:t>
            </a:r>
            <a:r>
              <a:rPr lang="tr-TR" sz="2900" dirty="0" err="1"/>
              <a:t>System.Object</a:t>
            </a:r>
            <a:r>
              <a:rPr lang="tr-TR" sz="2900" dirty="0"/>
              <a:t> sınıfının bir alt sınıfı olacaktır. Dolayısıyla, Daire sınıfı </a:t>
            </a:r>
            <a:r>
              <a:rPr lang="tr-TR" sz="2900" dirty="0" err="1"/>
              <a:t>System.Object</a:t>
            </a:r>
            <a:r>
              <a:rPr lang="tr-TR" sz="2900" dirty="0"/>
              <a:t> öğesinin bir alt sınıfıdır.</a:t>
            </a:r>
          </a:p>
          <a:p>
            <a:r>
              <a:rPr lang="tr-TR" sz="2700" dirty="0"/>
              <a:t>Aşağıdaki satırlar</a:t>
            </a:r>
            <a:r>
              <a:rPr lang="tr-TR" sz="2900" dirty="0"/>
              <a:t>, </a:t>
            </a:r>
            <a:r>
              <a:rPr lang="tr-TR" sz="2900" dirty="0" err="1"/>
              <a:t>C#'da</a:t>
            </a:r>
            <a:r>
              <a:rPr lang="tr-TR" sz="2900" dirty="0"/>
              <a:t> daire sınıfını oluşturmanın eşdeğer bir yolunu temsil eder. (Gereksizdir)</a:t>
            </a:r>
          </a:p>
          <a:p>
            <a:pPr marL="0" indent="0">
              <a:buNone/>
            </a:pPr>
            <a:r>
              <a:rPr lang="tr-TR" sz="2300" dirty="0">
                <a:solidFill>
                  <a:srgbClr val="000000"/>
                </a:solidFill>
                <a:latin typeface="CourierStd"/>
              </a:rPr>
              <a:t> </a:t>
            </a:r>
            <a:r>
              <a:rPr lang="tr-TR" sz="2300" b="0" i="0" dirty="0">
                <a:solidFill>
                  <a:srgbClr val="000000"/>
                </a:solidFill>
                <a:effectLst/>
                <a:latin typeface="CourierStd"/>
              </a:rPr>
              <a:t>class </a:t>
            </a:r>
            <a:r>
              <a:rPr lang="tr-TR" sz="2300" dirty="0">
                <a:solidFill>
                  <a:srgbClr val="000000"/>
                </a:solidFill>
                <a:latin typeface="CourierStd"/>
              </a:rPr>
              <a:t>Daire: </a:t>
            </a:r>
            <a:r>
              <a:rPr lang="tr-TR" sz="2300" dirty="0" err="1">
                <a:solidFill>
                  <a:srgbClr val="000000"/>
                </a:solidFill>
                <a:latin typeface="CourierStd"/>
              </a:rPr>
              <a:t>System.Object</a:t>
            </a:r>
            <a:br>
              <a:rPr lang="tr-TR" sz="2300" b="0" i="0" dirty="0">
                <a:solidFill>
                  <a:srgbClr val="000000"/>
                </a:solidFill>
                <a:effectLst/>
                <a:latin typeface="CourierStd"/>
              </a:rPr>
            </a:br>
            <a:r>
              <a:rPr lang="tr-TR" sz="2300" b="0" i="0" dirty="0">
                <a:solidFill>
                  <a:srgbClr val="000000"/>
                </a:solidFill>
                <a:effectLst/>
                <a:latin typeface="CourierStd"/>
              </a:rPr>
              <a:t> { </a:t>
            </a:r>
          </a:p>
          <a:p>
            <a:pPr marL="0" indent="0">
              <a:buNone/>
            </a:pPr>
            <a:r>
              <a:rPr lang="tr-TR" sz="2300" dirty="0">
                <a:solidFill>
                  <a:srgbClr val="000000"/>
                </a:solidFill>
                <a:latin typeface="CourierStd"/>
              </a:rPr>
              <a:t> </a:t>
            </a:r>
            <a:r>
              <a:rPr lang="tr-TR" sz="2300" b="0" i="0" dirty="0">
                <a:solidFill>
                  <a:srgbClr val="000000"/>
                </a:solidFill>
                <a:effectLst/>
                <a:latin typeface="CourierStd"/>
              </a:rPr>
              <a:t>}</a:t>
            </a:r>
            <a:r>
              <a:rPr lang="tr-TR" sz="2300" dirty="0"/>
              <a:t> </a:t>
            </a:r>
          </a:p>
        </p:txBody>
      </p:sp>
    </p:spTree>
    <p:extLst>
      <p:ext uri="{BB962C8B-B14F-4D97-AF65-F5344CB8AC3E}">
        <p14:creationId xmlns:p14="http://schemas.microsoft.com/office/powerpoint/2010/main" val="288566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3100" b="1" dirty="0"/>
              <a:t> </a:t>
            </a:r>
            <a:r>
              <a:rPr lang="en-US" sz="3100" b="1" dirty="0" err="1"/>
              <a:t>C#’da</a:t>
            </a:r>
            <a:r>
              <a:rPr lang="en-US" sz="3100" b="1" dirty="0"/>
              <a:t> </a:t>
            </a:r>
            <a:r>
              <a:rPr lang="tr-TR" sz="3100" b="1" dirty="0"/>
              <a:t>Yapıcıları Özelleştirme</a:t>
            </a:r>
          </a:p>
          <a:p>
            <a:r>
              <a:rPr lang="tr-TR" sz="2300" dirty="0"/>
              <a:t>Daire sınıfının örneklerini yarıçap değeriyle başlatmak istiyoruz. Bunu yapmak için C#'</a:t>
            </a:r>
            <a:r>
              <a:rPr lang="tr-TR" sz="2300" dirty="0" err="1"/>
              <a:t>daki</a:t>
            </a:r>
            <a:r>
              <a:rPr lang="tr-TR" sz="2300" dirty="0"/>
              <a:t> kuruculardan faydalanabiliriz. Kurucular, belirli bir türün bir örneğini oluşturduğumuzda otomatik olarak yürütülen özel sınıf yöntemleridir. Çalışma zamanı, bir sınıf içindeki diğer herhangi bir koddan önce yapıcı içindeki kodu yürütür. </a:t>
            </a:r>
          </a:p>
          <a:p>
            <a:r>
              <a:rPr lang="tr-TR" sz="2300" dirty="0"/>
              <a:t>Yarıçap değerini bir argüman olarak alan bir yapıcı tanımlayabilir ve bir niteliği aynı adla başlatmak için kullanabiliriz. İstediğimiz gibi birçok yapıcıyı tanımlayabiliriz. Bu nedenle, bir sınıfı başlatmanın birçok farklı yolunu sağlayabiliriz. </a:t>
            </a:r>
          </a:p>
          <a:p>
            <a:r>
              <a:rPr lang="tr-TR" sz="2300" dirty="0"/>
              <a:t>Bu durumda, sadece bir yapıcıya ihtiyacımız var.</a:t>
            </a:r>
          </a:p>
          <a:p>
            <a:pPr marL="0" indent="0">
              <a:buNone/>
            </a:pPr>
            <a:r>
              <a:rPr lang="tr-TR" sz="1300" dirty="0">
                <a:solidFill>
                  <a:srgbClr val="000000"/>
                </a:solidFill>
                <a:latin typeface="CourierStd"/>
              </a:rPr>
              <a:t> class Daire</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private</a:t>
            </a:r>
            <a:r>
              <a:rPr lang="tr-TR" sz="1300" dirty="0">
                <a:solidFill>
                  <a:srgbClr val="000000"/>
                </a:solidFill>
                <a:latin typeface="CourierStd"/>
              </a:rPr>
              <a:t> </a:t>
            </a:r>
            <a:r>
              <a:rPr lang="tr-TR" sz="1300" dirty="0" err="1">
                <a:solidFill>
                  <a:srgbClr val="000000"/>
                </a:solidFill>
                <a:latin typeface="CourierStd"/>
              </a:rPr>
              <a:t>double</a:t>
            </a:r>
            <a:r>
              <a:rPr lang="tr-TR" sz="1300" dirty="0">
                <a:solidFill>
                  <a:srgbClr val="000000"/>
                </a:solidFill>
                <a:latin typeface="CourierStd"/>
              </a:rPr>
              <a:t> yaricap;</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Daire(</a:t>
            </a:r>
            <a:r>
              <a:rPr lang="tr-TR" sz="1300" dirty="0" err="1">
                <a:solidFill>
                  <a:srgbClr val="000000"/>
                </a:solidFill>
                <a:latin typeface="CourierStd"/>
              </a:rPr>
              <a:t>double</a:t>
            </a:r>
            <a:r>
              <a:rPr lang="tr-TR" sz="1300" dirty="0">
                <a:solidFill>
                  <a:srgbClr val="000000"/>
                </a:solidFill>
                <a:latin typeface="CourierStd"/>
              </a:rPr>
              <a:t> yaricap)</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Console.WriteLine</a:t>
            </a:r>
            <a:r>
              <a:rPr lang="tr-TR" sz="1300" dirty="0">
                <a:solidFill>
                  <a:srgbClr val="000000"/>
                </a:solidFill>
                <a:latin typeface="CourierStd"/>
              </a:rPr>
              <a:t>(</a:t>
            </a:r>
            <a:r>
              <a:rPr lang="tr-TR" sz="1300" dirty="0" err="1">
                <a:solidFill>
                  <a:srgbClr val="000000"/>
                </a:solidFill>
                <a:latin typeface="CourierStd"/>
              </a:rPr>
              <a:t>String.Format</a:t>
            </a:r>
            <a:r>
              <a:rPr lang="tr-TR" sz="1300" dirty="0">
                <a:solidFill>
                  <a:srgbClr val="000000"/>
                </a:solidFill>
                <a:latin typeface="CourierStd"/>
              </a:rPr>
              <a:t>("I'm </a:t>
            </a:r>
            <a:r>
              <a:rPr lang="tr-TR" sz="1300" dirty="0" err="1">
                <a:solidFill>
                  <a:srgbClr val="000000"/>
                </a:solidFill>
                <a:latin typeface="CourierStd"/>
              </a:rPr>
              <a:t>initializing</a:t>
            </a:r>
            <a:r>
              <a:rPr lang="tr-TR" sz="1300" dirty="0">
                <a:solidFill>
                  <a:srgbClr val="000000"/>
                </a:solidFill>
                <a:latin typeface="CourierStd"/>
              </a:rPr>
              <a:t> a </a:t>
            </a:r>
            <a:r>
              <a:rPr lang="tr-TR" sz="1300" dirty="0" err="1">
                <a:solidFill>
                  <a:srgbClr val="000000"/>
                </a:solidFill>
                <a:latin typeface="CourierStd"/>
              </a:rPr>
              <a:t>new</a:t>
            </a:r>
            <a:r>
              <a:rPr lang="tr-TR" sz="1300" dirty="0">
                <a:solidFill>
                  <a:srgbClr val="000000"/>
                </a:solidFill>
                <a:latin typeface="CourierStd"/>
              </a:rPr>
              <a:t> </a:t>
            </a:r>
            <a:r>
              <a:rPr lang="tr-TR" sz="1300" dirty="0" err="1">
                <a:solidFill>
                  <a:srgbClr val="000000"/>
                </a:solidFill>
                <a:latin typeface="CourierStd"/>
              </a:rPr>
              <a:t>Circle</a:t>
            </a:r>
            <a:r>
              <a:rPr lang="tr-TR" sz="1300" dirty="0">
                <a:solidFill>
                  <a:srgbClr val="000000"/>
                </a:solidFill>
                <a:latin typeface="CourierStd"/>
              </a:rPr>
              <a:t> </a:t>
            </a:r>
            <a:r>
              <a:rPr lang="tr-TR" sz="1300" dirty="0" err="1">
                <a:solidFill>
                  <a:srgbClr val="000000"/>
                </a:solidFill>
                <a:latin typeface="CourierStd"/>
              </a:rPr>
              <a:t>instance</a:t>
            </a:r>
            <a:r>
              <a:rPr lang="tr-TR" sz="1300" dirty="0">
                <a:solidFill>
                  <a:srgbClr val="000000"/>
                </a:solidFill>
                <a:latin typeface="CourierStd"/>
              </a:rPr>
              <a:t> </a:t>
            </a:r>
            <a:r>
              <a:rPr lang="tr-TR" sz="1300" dirty="0" err="1">
                <a:solidFill>
                  <a:srgbClr val="000000"/>
                </a:solidFill>
                <a:latin typeface="CourierStd"/>
              </a:rPr>
              <a:t>with</a:t>
            </a:r>
            <a:r>
              <a:rPr lang="tr-TR" sz="1300" dirty="0">
                <a:solidFill>
                  <a:srgbClr val="000000"/>
                </a:solidFill>
                <a:latin typeface="CourierStd"/>
              </a:rPr>
              <a:t> a </a:t>
            </a:r>
            <a:r>
              <a:rPr lang="tr-TR" sz="1300" dirty="0" err="1">
                <a:solidFill>
                  <a:srgbClr val="000000"/>
                </a:solidFill>
                <a:latin typeface="CourierStd"/>
              </a:rPr>
              <a:t>radius</a:t>
            </a:r>
            <a:r>
              <a:rPr lang="tr-TR" sz="1300" dirty="0">
                <a:solidFill>
                  <a:srgbClr val="000000"/>
                </a:solidFill>
                <a:latin typeface="CourierStd"/>
              </a:rPr>
              <a:t> </a:t>
            </a:r>
            <a:r>
              <a:rPr lang="tr-TR" sz="1300" dirty="0" err="1">
                <a:solidFill>
                  <a:srgbClr val="000000"/>
                </a:solidFill>
                <a:latin typeface="CourierStd"/>
              </a:rPr>
              <a:t>value</a:t>
            </a:r>
            <a:r>
              <a:rPr lang="tr-TR" sz="1300" dirty="0">
                <a:solidFill>
                  <a:srgbClr val="000000"/>
                </a:solidFill>
                <a:latin typeface="CourierStd"/>
              </a:rPr>
              <a:t> of {0}.", yaricap));</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this.yaricap</a:t>
            </a:r>
            <a:r>
              <a:rPr lang="tr-TR" sz="1300" dirty="0">
                <a:solidFill>
                  <a:srgbClr val="000000"/>
                </a:solidFill>
                <a:latin typeface="CourierStd"/>
              </a:rPr>
              <a:t> = yaricap;</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p>
        </p:txBody>
      </p:sp>
    </p:spTree>
    <p:extLst>
      <p:ext uri="{BB962C8B-B14F-4D97-AF65-F5344CB8AC3E}">
        <p14:creationId xmlns:p14="http://schemas.microsoft.com/office/powerpoint/2010/main" val="1599729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2300" dirty="0"/>
              <a:t>Yapıcı, sınıfla aynı adı kullanan genel bir sınıf yöntemidir: 		 </a:t>
            </a:r>
            <a:r>
              <a:rPr lang="tr-TR" sz="2300" dirty="0" err="1"/>
              <a:t>public</a:t>
            </a:r>
            <a:r>
              <a:rPr lang="tr-TR" sz="2300" dirty="0"/>
              <a:t> </a:t>
            </a:r>
            <a:r>
              <a:rPr lang="tr-TR" sz="2300" b="1" dirty="0"/>
              <a:t>Daire</a:t>
            </a:r>
            <a:r>
              <a:rPr lang="tr-TR" sz="2300" dirty="0"/>
              <a:t>(</a:t>
            </a:r>
            <a:r>
              <a:rPr lang="tr-TR" sz="2300" dirty="0" err="1"/>
              <a:t>double</a:t>
            </a:r>
            <a:r>
              <a:rPr lang="tr-TR" sz="2300" dirty="0"/>
              <a:t> </a:t>
            </a:r>
            <a:r>
              <a:rPr lang="tr-TR" sz="2300" dirty="0" err="1"/>
              <a:t>yaricap</a:t>
            </a:r>
            <a:r>
              <a:rPr lang="tr-TR" sz="2300" dirty="0"/>
              <a:t>)</a:t>
            </a:r>
          </a:p>
          <a:p>
            <a:r>
              <a:rPr lang="tr-TR" sz="2300" dirty="0"/>
              <a:t>Yöntem tek bir bağımsız değişken alır: </a:t>
            </a:r>
            <a:r>
              <a:rPr lang="tr-TR" sz="2300" dirty="0" err="1"/>
              <a:t>public</a:t>
            </a:r>
            <a:r>
              <a:rPr lang="tr-TR" sz="2300" dirty="0"/>
              <a:t> Daire(</a:t>
            </a:r>
            <a:r>
              <a:rPr lang="tr-TR" sz="2300" b="1" dirty="0" err="1"/>
              <a:t>double</a:t>
            </a:r>
            <a:r>
              <a:rPr lang="tr-TR" sz="2300" b="1" dirty="0"/>
              <a:t> </a:t>
            </a:r>
            <a:r>
              <a:rPr lang="tr-TR" sz="2300" b="1" dirty="0" err="1"/>
              <a:t>yaricap</a:t>
            </a:r>
            <a:r>
              <a:rPr lang="tr-TR" sz="2300" dirty="0"/>
              <a:t>)</a:t>
            </a:r>
          </a:p>
          <a:p>
            <a:r>
              <a:rPr lang="tr-TR" sz="2300" dirty="0"/>
              <a:t>Yöntem içindeki kod, konsolda, kodun belirli bir yarıçap değeriyle yeni bir Daire örneğini başlattığını belirten bir mesaj yazdırır. Bu şekilde, kurucu içindeki kodun ne zaman çalıştırıldığını anlayabiliriz. </a:t>
            </a:r>
          </a:p>
          <a:p>
            <a:r>
              <a:rPr lang="tr-TR" sz="2300" dirty="0"/>
              <a:t>Yapıcının bir bağımsız değişkeni olduğundan, bu, parametreli bir kurucu olarak bilinir. </a:t>
            </a:r>
          </a:p>
          <a:p>
            <a:r>
              <a:rPr lang="tr-TR" sz="2300" dirty="0"/>
              <a:t>Ardından gelen satır, </a:t>
            </a:r>
            <a:r>
              <a:rPr lang="tr-TR" sz="2300" dirty="0" err="1"/>
              <a:t>private</a:t>
            </a:r>
            <a:r>
              <a:rPr lang="tr-TR" sz="2300" dirty="0"/>
              <a:t> yaricap </a:t>
            </a:r>
            <a:r>
              <a:rPr lang="tr-TR" sz="2300" dirty="0" err="1"/>
              <a:t>double</a:t>
            </a:r>
            <a:r>
              <a:rPr lang="tr-TR" sz="2300" dirty="0"/>
              <a:t> değişkenine bağımsız değişken olarak alınan yaricap </a:t>
            </a:r>
            <a:r>
              <a:rPr lang="tr-TR" sz="2300" dirty="0" err="1"/>
              <a:t>double</a:t>
            </a:r>
            <a:r>
              <a:rPr lang="tr-TR" sz="2300" dirty="0"/>
              <a:t> değerini atar. </a:t>
            </a:r>
          </a:p>
          <a:p>
            <a:r>
              <a:rPr lang="tr-TR" sz="2300" dirty="0" err="1"/>
              <a:t>this.radius</a:t>
            </a:r>
            <a:r>
              <a:rPr lang="tr-TR" sz="2300" dirty="0"/>
              <a:t> örneğin </a:t>
            </a:r>
            <a:r>
              <a:rPr lang="tr-TR" sz="2300" dirty="0" err="1"/>
              <a:t>private</a:t>
            </a:r>
            <a:r>
              <a:rPr lang="tr-TR" sz="2300" dirty="0"/>
              <a:t> yarıçap özniteliğine erişmek için ve </a:t>
            </a:r>
            <a:r>
              <a:rPr lang="tr-TR" sz="2300" dirty="0" err="1"/>
              <a:t>yaricap</a:t>
            </a:r>
            <a:r>
              <a:rPr lang="tr-TR" sz="2300" dirty="0"/>
              <a:t> argümanına başvurmak için kullanıyoruz. </a:t>
            </a:r>
            <a:r>
              <a:rPr lang="tr-TR" sz="2300" dirty="0" err="1"/>
              <a:t>C#'da</a:t>
            </a:r>
            <a:r>
              <a:rPr lang="tr-TR" sz="2300" dirty="0"/>
              <a:t>, </a:t>
            </a:r>
            <a:r>
              <a:rPr lang="tr-TR" sz="2300" dirty="0" err="1"/>
              <a:t>this</a:t>
            </a:r>
            <a:r>
              <a:rPr lang="tr-TR" sz="2300" dirty="0"/>
              <a:t> anahtar sözcüğü yaratılan örneğe ve başlatmak istediğimiz örneğe erişim sağlar. Burada </a:t>
            </a:r>
            <a:r>
              <a:rPr lang="tr-TR" sz="2300" dirty="0" err="1"/>
              <a:t>this</a:t>
            </a:r>
            <a:r>
              <a:rPr lang="tr-TR" sz="2300" dirty="0"/>
              <a:t> ifadesi yapıcıdan önceki satır, yani </a:t>
            </a:r>
            <a:r>
              <a:rPr lang="tr-TR" sz="2300" dirty="0" err="1"/>
              <a:t>private</a:t>
            </a:r>
            <a:r>
              <a:rPr lang="tr-TR" sz="2300" dirty="0"/>
              <a:t> yaricap </a:t>
            </a:r>
            <a:r>
              <a:rPr lang="tr-TR" sz="2300" dirty="0" err="1"/>
              <a:t>double</a:t>
            </a:r>
            <a:r>
              <a:rPr lang="tr-TR" sz="2300" dirty="0"/>
              <a:t> değişkenine karşılık gelir.</a:t>
            </a:r>
          </a:p>
        </p:txBody>
      </p:sp>
    </p:spTree>
    <p:extLst>
      <p:ext uri="{BB962C8B-B14F-4D97-AF65-F5344CB8AC3E}">
        <p14:creationId xmlns:p14="http://schemas.microsoft.com/office/powerpoint/2010/main" val="230554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Aşağıdaki satırlar, daire sınıfının iki örneği oluşturur: daire1 ve daire2.</a:t>
            </a:r>
          </a:p>
          <a:p>
            <a:r>
              <a:rPr lang="tr-TR" sz="2000" dirty="0"/>
              <a:t>Windows Konsolu uygulaması </a:t>
            </a:r>
            <a:r>
              <a:rPr lang="en-US" sz="1800" b="0" i="0" dirty="0">
                <a:solidFill>
                  <a:srgbClr val="000000"/>
                </a:solidFill>
                <a:effectLst/>
                <a:latin typeface="CourierStd"/>
              </a:rPr>
              <a:t>I'm initializing a new Circle</a:t>
            </a:r>
            <a:br>
              <a:rPr lang="en-US" sz="1800" b="0" i="0" dirty="0">
                <a:solidFill>
                  <a:srgbClr val="000000"/>
                </a:solidFill>
                <a:effectLst/>
                <a:latin typeface="CourierStd"/>
              </a:rPr>
            </a:br>
            <a:r>
              <a:rPr lang="en-US" sz="1800" b="0" i="0" dirty="0">
                <a:solidFill>
                  <a:srgbClr val="000000"/>
                </a:solidFill>
                <a:effectLst/>
                <a:latin typeface="CourierStd"/>
              </a:rPr>
              <a:t>instance with a radius value of</a:t>
            </a:r>
            <a:r>
              <a:rPr lang="tr-TR" sz="1800" b="0" i="0" dirty="0">
                <a:solidFill>
                  <a:srgbClr val="000000"/>
                </a:solidFill>
                <a:effectLst/>
                <a:latin typeface="CourierStd"/>
              </a:rPr>
              <a:t>,</a:t>
            </a:r>
            <a:r>
              <a:rPr lang="tr-TR" sz="2000" dirty="0"/>
              <a:t> ve ardından her bir örneğin oluşturucusuna yapılan çağrıda belirtilen yarıçap değerini görüntüler:</a:t>
            </a:r>
          </a:p>
          <a:p>
            <a:pPr marL="0" indent="0">
              <a:buNone/>
            </a:pPr>
            <a:r>
              <a:rPr lang="tr-TR" sz="1600" dirty="0">
                <a:solidFill>
                  <a:srgbClr val="000000"/>
                </a:solidFill>
                <a:latin typeface="CourierStd"/>
              </a:rPr>
              <a:t> class Program</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static</a:t>
            </a:r>
            <a:r>
              <a:rPr lang="tr-TR" sz="1600" dirty="0">
                <a:solidFill>
                  <a:srgbClr val="000000"/>
                </a:solidFill>
                <a:latin typeface="CourierStd"/>
              </a:rPr>
              <a:t> </a:t>
            </a:r>
            <a:r>
              <a:rPr lang="tr-TR" sz="1600" dirty="0" err="1">
                <a:solidFill>
                  <a:srgbClr val="000000"/>
                </a:solidFill>
                <a:latin typeface="CourierStd"/>
              </a:rPr>
              <a:t>void</a:t>
            </a:r>
            <a:r>
              <a:rPr lang="tr-TR" sz="1600" dirty="0">
                <a:solidFill>
                  <a:srgbClr val="000000"/>
                </a:solidFill>
                <a:latin typeface="CourierStd"/>
              </a:rPr>
              <a:t> Main(</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args</a:t>
            </a:r>
            <a:r>
              <a:rPr lang="tr-TR" sz="1600" dirty="0">
                <a:solidFill>
                  <a:srgbClr val="000000"/>
                </a:solidFill>
                <a:latin typeface="CourierStd"/>
              </a:rPr>
              <a:t>)</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var daire1 = </a:t>
            </a:r>
            <a:r>
              <a:rPr lang="tr-TR" sz="1600" dirty="0" err="1">
                <a:solidFill>
                  <a:srgbClr val="000000"/>
                </a:solidFill>
                <a:latin typeface="CourierStd"/>
              </a:rPr>
              <a:t>new</a:t>
            </a:r>
            <a:r>
              <a:rPr lang="tr-TR" sz="1600" dirty="0">
                <a:solidFill>
                  <a:srgbClr val="000000"/>
                </a:solidFill>
                <a:latin typeface="CourierStd"/>
              </a:rPr>
              <a:t> Daire(25);</a:t>
            </a:r>
            <a:br>
              <a:rPr lang="tr-TR" sz="1600" dirty="0">
                <a:solidFill>
                  <a:srgbClr val="000000"/>
                </a:solidFill>
                <a:latin typeface="CourierStd"/>
              </a:rPr>
            </a:br>
            <a:r>
              <a:rPr lang="tr-TR" sz="1600" dirty="0">
                <a:solidFill>
                  <a:srgbClr val="000000"/>
                </a:solidFill>
                <a:latin typeface="CourierStd"/>
              </a:rPr>
              <a:t>           var daire2 = </a:t>
            </a:r>
            <a:r>
              <a:rPr lang="tr-TR" sz="1600" dirty="0" err="1">
                <a:solidFill>
                  <a:srgbClr val="000000"/>
                </a:solidFill>
                <a:latin typeface="CourierStd"/>
              </a:rPr>
              <a:t>new</a:t>
            </a:r>
            <a:r>
              <a:rPr lang="tr-TR" sz="1600" dirty="0">
                <a:solidFill>
                  <a:srgbClr val="000000"/>
                </a:solidFill>
                <a:latin typeface="CourierStd"/>
              </a:rPr>
              <a:t> Daire(50);	// Hata : var daire3 = </a:t>
            </a:r>
            <a:r>
              <a:rPr lang="tr-TR" sz="1600" dirty="0" err="1">
                <a:solidFill>
                  <a:srgbClr val="000000"/>
                </a:solidFill>
                <a:latin typeface="CourierStd"/>
              </a:rPr>
              <a:t>new</a:t>
            </a:r>
            <a:r>
              <a:rPr lang="tr-TR" sz="1600" dirty="0">
                <a:solidFill>
                  <a:srgbClr val="000000"/>
                </a:solidFill>
                <a:latin typeface="CourierStd"/>
              </a:rPr>
              <a:t> Daire();</a:t>
            </a:r>
            <a:br>
              <a:rPr lang="tr-TR" sz="1600" dirty="0">
                <a:solidFill>
                  <a:srgbClr val="000000"/>
                </a:solidFill>
                <a:latin typeface="CourierStd"/>
              </a:rPr>
            </a:br>
            <a:r>
              <a:rPr lang="tr-TR" sz="1600" dirty="0">
                <a:solidFill>
                  <a:srgbClr val="000000"/>
                </a:solidFill>
                <a:latin typeface="CourierStd"/>
              </a:rPr>
              <a:t>           </a:t>
            </a:r>
            <a:r>
              <a:rPr lang="tr-TR" sz="1600" dirty="0" err="1">
                <a:solidFill>
                  <a:srgbClr val="000000"/>
                </a:solidFill>
                <a:latin typeface="CourierStd"/>
              </a:rPr>
              <a:t>Console.ReadLine</a:t>
            </a:r>
            <a:r>
              <a:rPr lang="tr-TR" sz="1600" dirty="0">
                <a:solidFill>
                  <a:srgbClr val="000000"/>
                </a:solidFill>
                <a:latin typeface="CourierStd"/>
              </a:rPr>
              <a:t>();</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 </a:t>
            </a:r>
            <a:br>
              <a:rPr lang="tr-TR" sz="1100" dirty="0">
                <a:solidFill>
                  <a:srgbClr val="000000"/>
                </a:solidFill>
                <a:latin typeface="CourierStd"/>
              </a:rPr>
            </a:br>
            <a:r>
              <a:rPr lang="tr-TR" sz="1100" dirty="0">
                <a:solidFill>
                  <a:srgbClr val="000000"/>
                </a:solidFill>
                <a:latin typeface="CourierStd"/>
              </a:rPr>
              <a:t> </a:t>
            </a:r>
          </a:p>
        </p:txBody>
      </p:sp>
    </p:spTree>
    <p:extLst>
      <p:ext uri="{BB962C8B-B14F-4D97-AF65-F5344CB8AC3E}">
        <p14:creationId xmlns:p14="http://schemas.microsoft.com/office/powerpoint/2010/main" val="1289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p:txBody>
          <a:bodyPr>
            <a:normAutofit/>
          </a:bodyPr>
          <a:lstStyle/>
          <a:p>
            <a:r>
              <a:rPr lang="tr-TR" dirty="0"/>
              <a:t>Nesneler her yerdedir. Bu nedenle nesneler olarak bilinen öğeleri gerçek dünyadaki durumlardan tanımak ve onların nesne yönelimli koda nasıl kolayca çevrilebileceklerini anlamak çok önemlidir. </a:t>
            </a:r>
          </a:p>
          <a:p>
            <a:pPr marL="0" indent="0">
              <a:buNone/>
            </a:pPr>
            <a:r>
              <a:rPr lang="tr-TR" sz="2400" b="1" dirty="0"/>
              <a:t> İsimlerden Nesneleri Tanıma</a:t>
            </a:r>
          </a:p>
          <a:p>
            <a:r>
              <a:rPr lang="tr-TR" dirty="0"/>
              <a:t>Kullanıcıların karelerin, dikdörtgenlerin, dairelerin ve elipslerin alanlarını ve çevrelerini hesaplamasına izin veren bir uygulama geliştirdiğimizi düşünelim.</a:t>
            </a:r>
          </a:p>
          <a:p>
            <a:r>
              <a:rPr lang="tr-TR" dirty="0"/>
              <a:t>Bahsedilen şekillerin alanlarını ve çevrelerini hesaplayan yedi işlev oluşturabiliriz. Bunlar; </a:t>
            </a:r>
          </a:p>
          <a:p>
            <a:pPr lvl="1"/>
            <a:r>
              <a:rPr lang="tr-TR" dirty="0" err="1"/>
              <a:t>KareninAlani</a:t>
            </a:r>
            <a:r>
              <a:rPr lang="tr-TR" dirty="0"/>
              <a:t>, </a:t>
            </a:r>
            <a:r>
              <a:rPr lang="tr-TR" dirty="0" err="1"/>
              <a:t>DikdortgeninAlani</a:t>
            </a:r>
            <a:r>
              <a:rPr lang="tr-TR" dirty="0"/>
              <a:t>, </a:t>
            </a:r>
            <a:r>
              <a:rPr lang="tr-TR" dirty="0" err="1"/>
              <a:t>DaireninAlani</a:t>
            </a:r>
            <a:r>
              <a:rPr lang="tr-TR" dirty="0"/>
              <a:t>, </a:t>
            </a:r>
            <a:r>
              <a:rPr lang="tr-TR" dirty="0" err="1"/>
              <a:t>ElipsinAlani</a:t>
            </a:r>
            <a:r>
              <a:rPr lang="tr-TR" dirty="0"/>
              <a:t>, </a:t>
            </a:r>
            <a:r>
              <a:rPr lang="tr-TR" dirty="0" err="1"/>
              <a:t>KareninCevresi</a:t>
            </a:r>
            <a:r>
              <a:rPr lang="tr-TR" dirty="0"/>
              <a:t>, </a:t>
            </a:r>
            <a:r>
              <a:rPr lang="tr-TR" dirty="0" err="1"/>
              <a:t>DikdortgeninCevresi</a:t>
            </a:r>
            <a:r>
              <a:rPr lang="tr-TR" dirty="0"/>
              <a:t>, </a:t>
            </a:r>
            <a:r>
              <a:rPr lang="tr-TR" dirty="0" err="1"/>
              <a:t>DaireninCevresi</a:t>
            </a:r>
            <a:r>
              <a:rPr lang="tr-TR" dirty="0"/>
              <a:t>.</a:t>
            </a:r>
          </a:p>
        </p:txBody>
      </p:sp>
    </p:spTree>
    <p:extLst>
      <p:ext uri="{BB962C8B-B14F-4D97-AF65-F5344CB8AC3E}">
        <p14:creationId xmlns:p14="http://schemas.microsoft.com/office/powerpoint/2010/main" val="2024364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2350" dirty="0"/>
              <a:t>Bir örnek oluşturan her satır, </a:t>
            </a:r>
            <a:r>
              <a:rPr lang="tr-TR" sz="2350" b="1" dirty="0" err="1"/>
              <a:t>new</a:t>
            </a:r>
            <a:r>
              <a:rPr lang="tr-TR" sz="2350" dirty="0"/>
              <a:t> anahtar sözcüğü kullanır, ardından da parantez içine alınmış bir argüman olarak </a:t>
            </a:r>
            <a:r>
              <a:rPr lang="tr-TR" sz="2350" dirty="0" err="1"/>
              <a:t>yaricap</a:t>
            </a:r>
            <a:r>
              <a:rPr lang="tr-TR" sz="2350" dirty="0"/>
              <a:t> argümanına atanması istenen değer ile devam eder. </a:t>
            </a:r>
          </a:p>
          <a:p>
            <a:r>
              <a:rPr lang="tr-TR" sz="2350" b="1" dirty="0"/>
              <a:t>Var</a:t>
            </a:r>
            <a:r>
              <a:rPr lang="tr-TR" sz="2350" dirty="0"/>
              <a:t> anahtar sözcüğü, C#'</a:t>
            </a:r>
            <a:r>
              <a:rPr lang="tr-TR" sz="2350" dirty="0" err="1"/>
              <a:t>ın</a:t>
            </a:r>
            <a:r>
              <a:rPr lang="tr-TR" sz="2350" dirty="0"/>
              <a:t> değişkenlerin her biri için Daire türünü otomatik olarak atamasına izin vermek için kullanılır.</a:t>
            </a:r>
          </a:p>
          <a:p>
            <a:r>
              <a:rPr lang="tr-TR" sz="2350" dirty="0"/>
              <a:t>Daire örneklerini oluşturan iki satırı çalıştırdıktan sonra, daire1.yaricap ve daire2.yaricap’ın değerlerini kontrol etmek için Visual </a:t>
            </a:r>
            <a:r>
              <a:rPr lang="tr-TR" sz="2350" dirty="0" err="1"/>
              <a:t>Studio</a:t>
            </a:r>
            <a:r>
              <a:rPr lang="tr-TR" sz="2350" dirty="0"/>
              <a:t> ortamında </a:t>
            </a:r>
            <a:r>
              <a:rPr lang="en-US" sz="2350" dirty="0"/>
              <a:t>Autos Window, Watch Window</a:t>
            </a:r>
            <a:r>
              <a:rPr lang="tr-TR" sz="2350" dirty="0"/>
              <a:t> ya da </a:t>
            </a:r>
            <a:r>
              <a:rPr lang="en-US" sz="2350" dirty="0"/>
              <a:t>Immediate</a:t>
            </a:r>
            <a:r>
              <a:rPr lang="tr-TR" sz="2350" dirty="0"/>
              <a:t> </a:t>
            </a:r>
            <a:r>
              <a:rPr lang="en-US" sz="2350" dirty="0"/>
              <a:t>Window</a:t>
            </a:r>
            <a:r>
              <a:rPr lang="tr-TR" sz="2350" dirty="0"/>
              <a:t> gibi bir denetçiler kullanılabilir.</a:t>
            </a:r>
          </a:p>
        </p:txBody>
      </p:sp>
    </p:spTree>
    <p:extLst>
      <p:ext uri="{BB962C8B-B14F-4D97-AF65-F5344CB8AC3E}">
        <p14:creationId xmlns:p14="http://schemas.microsoft.com/office/powerpoint/2010/main" val="2404908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dirty="0"/>
              <a:t> </a:t>
            </a:r>
            <a:r>
              <a:rPr lang="en-US" sz="3100" b="1" dirty="0" err="1"/>
              <a:t>C#’da</a:t>
            </a:r>
            <a:r>
              <a:rPr lang="en-US" sz="3100" b="1" dirty="0"/>
              <a:t> </a:t>
            </a:r>
            <a:r>
              <a:rPr lang="tr-TR" sz="3100" b="1" dirty="0"/>
              <a:t>Yıkıcıları Özelleştirme</a:t>
            </a:r>
          </a:p>
          <a:p>
            <a:r>
              <a:rPr lang="tr-TR" sz="2300" dirty="0"/>
              <a:t>Daire sınıfının örneklerinin bellekten ne zaman kaldırıldığını, yani nesneler kapsam dışına çıktığında ve çöp toplama mekanizması bunları bellekten kaldırdığında bilmek istiyoruz. </a:t>
            </a:r>
          </a:p>
          <a:p>
            <a:r>
              <a:rPr lang="tr-TR" sz="2300" dirty="0"/>
              <a:t>Yıkıcılar, çalışma zamanı belirli bir türün örneğini yok ettiğinde otomatik olarak yürütülen özel sınıf yöntemleridir. Böylece, örnek yok olmadan önce çalıştırmak istediğimiz herhangi bir kodu eklemek için bunları kullanabiliriz.</a:t>
            </a:r>
          </a:p>
          <a:p>
            <a:r>
              <a:rPr lang="tr-TR" sz="2300" dirty="0"/>
              <a:t>Yıkıcı, sınıfla aynı ad ve </a:t>
            </a:r>
            <a:r>
              <a:rPr lang="tr-TR" sz="2300" dirty="0" err="1"/>
              <a:t>tilde</a:t>
            </a:r>
            <a:r>
              <a:rPr lang="tr-TR" sz="2300" dirty="0"/>
              <a:t> (~) öneki kullanılan özel bir sınıf yöntemidir (~Daire).  Yıkıcı yöntemler </a:t>
            </a:r>
            <a:r>
              <a:rPr lang="tr-TR" sz="2300" dirty="0" err="1"/>
              <a:t>parametresiz</a:t>
            </a:r>
            <a:r>
              <a:rPr lang="tr-TR" sz="2300" dirty="0"/>
              <a:t> olmalıdırlar ve bir değer döndüremezler.</a:t>
            </a:r>
          </a:p>
          <a:p>
            <a:pPr marL="0" indent="0">
              <a:buNone/>
            </a:pPr>
            <a:r>
              <a:rPr lang="tr-TR" sz="1500" dirty="0">
                <a:solidFill>
                  <a:srgbClr val="000000"/>
                </a:solidFill>
                <a:latin typeface="CourierStd"/>
              </a:rPr>
              <a:t> ~Daire()</a:t>
            </a:r>
            <a:br>
              <a:rPr lang="tr-TR" sz="1500" dirty="0">
                <a:solidFill>
                  <a:srgbClr val="000000"/>
                </a:solidFill>
                <a:latin typeface="CourierStd"/>
              </a:rPr>
            </a:br>
            <a:r>
              <a:rPr lang="tr-TR" sz="1500" dirty="0">
                <a:solidFill>
                  <a:srgbClr val="000000"/>
                </a:solidFill>
                <a:latin typeface="CourierStd"/>
              </a:rPr>
              <a:t> {</a:t>
            </a:r>
            <a:br>
              <a:rPr lang="tr-TR" sz="1500" dirty="0">
                <a:solidFill>
                  <a:srgbClr val="000000"/>
                </a:solidFill>
                <a:latin typeface="CourierStd"/>
              </a:rPr>
            </a:br>
            <a:r>
              <a:rPr lang="tr-TR" sz="1500" dirty="0">
                <a:solidFill>
                  <a:srgbClr val="000000"/>
                </a:solidFill>
                <a:latin typeface="CourierStd"/>
              </a:rPr>
              <a:t>      </a:t>
            </a:r>
            <a:r>
              <a:rPr lang="tr-TR" sz="1500" dirty="0" err="1">
                <a:solidFill>
                  <a:srgbClr val="000000"/>
                </a:solidFill>
                <a:latin typeface="CourierStd"/>
              </a:rPr>
              <a:t>Console.WriteLine</a:t>
            </a:r>
            <a:r>
              <a:rPr lang="tr-TR" sz="1500" dirty="0">
                <a:solidFill>
                  <a:srgbClr val="000000"/>
                </a:solidFill>
                <a:latin typeface="CourierStd"/>
              </a:rPr>
              <a:t>(</a:t>
            </a:r>
            <a:r>
              <a:rPr lang="tr-TR" sz="1500" dirty="0" err="1">
                <a:solidFill>
                  <a:srgbClr val="000000"/>
                </a:solidFill>
                <a:latin typeface="CourierStd"/>
              </a:rPr>
              <a:t>String.Format</a:t>
            </a:r>
            <a:r>
              <a:rPr lang="tr-TR" sz="1500" dirty="0">
                <a:solidFill>
                  <a:srgbClr val="000000"/>
                </a:solidFill>
                <a:latin typeface="CourierStd"/>
              </a:rPr>
              <a:t>("I'm </a:t>
            </a:r>
            <a:r>
              <a:rPr lang="tr-TR" sz="1500" dirty="0" err="1">
                <a:solidFill>
                  <a:srgbClr val="000000"/>
                </a:solidFill>
                <a:latin typeface="CourierStd"/>
              </a:rPr>
              <a:t>destroying</a:t>
            </a:r>
            <a:r>
              <a:rPr lang="tr-TR" sz="1500" dirty="0">
                <a:solidFill>
                  <a:srgbClr val="000000"/>
                </a:solidFill>
                <a:latin typeface="CourierStd"/>
              </a:rPr>
              <a:t> </a:t>
            </a:r>
            <a:r>
              <a:rPr lang="tr-TR" sz="1500" dirty="0" err="1">
                <a:solidFill>
                  <a:srgbClr val="000000"/>
                </a:solidFill>
                <a:latin typeface="CourierStd"/>
              </a:rPr>
              <a:t>the</a:t>
            </a:r>
            <a:r>
              <a:rPr lang="tr-TR" sz="1500" dirty="0">
                <a:solidFill>
                  <a:srgbClr val="000000"/>
                </a:solidFill>
                <a:latin typeface="CourierStd"/>
              </a:rPr>
              <a:t> </a:t>
            </a:r>
            <a:r>
              <a:rPr lang="tr-TR" sz="1500" dirty="0" err="1">
                <a:solidFill>
                  <a:srgbClr val="000000"/>
                </a:solidFill>
                <a:latin typeface="CourierStd"/>
              </a:rPr>
              <a:t>Circle</a:t>
            </a:r>
            <a:r>
              <a:rPr lang="tr-TR" sz="1500" dirty="0">
                <a:solidFill>
                  <a:srgbClr val="000000"/>
                </a:solidFill>
                <a:latin typeface="CourierStd"/>
              </a:rPr>
              <a:t> </a:t>
            </a:r>
            <a:r>
              <a:rPr lang="tr-TR" sz="1500" dirty="0" err="1">
                <a:solidFill>
                  <a:srgbClr val="000000"/>
                </a:solidFill>
                <a:latin typeface="CourierStd"/>
              </a:rPr>
              <a:t>instance</a:t>
            </a:r>
            <a:br>
              <a:rPr lang="tr-TR" sz="1500" dirty="0">
                <a:solidFill>
                  <a:srgbClr val="000000"/>
                </a:solidFill>
                <a:latin typeface="CourierStd"/>
              </a:rPr>
            </a:br>
            <a:r>
              <a:rPr lang="tr-TR" sz="1500" dirty="0">
                <a:solidFill>
                  <a:srgbClr val="000000"/>
                </a:solidFill>
                <a:latin typeface="CourierStd"/>
              </a:rPr>
              <a:t>                                       </a:t>
            </a:r>
            <a:r>
              <a:rPr lang="tr-TR" sz="1500" dirty="0" err="1">
                <a:solidFill>
                  <a:srgbClr val="000000"/>
                </a:solidFill>
                <a:latin typeface="CourierStd"/>
              </a:rPr>
              <a:t>with</a:t>
            </a:r>
            <a:r>
              <a:rPr lang="tr-TR" sz="1500" dirty="0">
                <a:solidFill>
                  <a:srgbClr val="000000"/>
                </a:solidFill>
                <a:latin typeface="CourierStd"/>
              </a:rPr>
              <a:t> a </a:t>
            </a:r>
            <a:r>
              <a:rPr lang="tr-TR" sz="1500" dirty="0" err="1">
                <a:solidFill>
                  <a:srgbClr val="000000"/>
                </a:solidFill>
                <a:latin typeface="CourierStd"/>
              </a:rPr>
              <a:t>radius</a:t>
            </a:r>
            <a:r>
              <a:rPr lang="tr-TR" sz="1500" dirty="0">
                <a:solidFill>
                  <a:srgbClr val="000000"/>
                </a:solidFill>
                <a:latin typeface="CourierStd"/>
              </a:rPr>
              <a:t> </a:t>
            </a:r>
            <a:r>
              <a:rPr lang="tr-TR" sz="1500" dirty="0" err="1">
                <a:solidFill>
                  <a:srgbClr val="000000"/>
                </a:solidFill>
                <a:latin typeface="CourierStd"/>
              </a:rPr>
              <a:t>value</a:t>
            </a:r>
            <a:r>
              <a:rPr lang="tr-TR" sz="1500" dirty="0">
                <a:solidFill>
                  <a:srgbClr val="000000"/>
                </a:solidFill>
                <a:latin typeface="CourierStd"/>
              </a:rPr>
              <a:t> of {0}.", yaricap));</a:t>
            </a:r>
            <a:br>
              <a:rPr lang="tr-TR" sz="1500" dirty="0">
                <a:solidFill>
                  <a:srgbClr val="000000"/>
                </a:solidFill>
                <a:latin typeface="CourierStd"/>
              </a:rPr>
            </a:br>
            <a:r>
              <a:rPr lang="tr-TR" sz="1500" dirty="0">
                <a:solidFill>
                  <a:srgbClr val="000000"/>
                </a:solidFill>
                <a:latin typeface="CourierStd"/>
              </a:rPr>
              <a:t> } </a:t>
            </a:r>
            <a:endParaRPr lang="tr-TR" sz="1500" dirty="0"/>
          </a:p>
        </p:txBody>
      </p:sp>
    </p:spTree>
    <p:extLst>
      <p:ext uri="{BB962C8B-B14F-4D97-AF65-F5344CB8AC3E}">
        <p14:creationId xmlns:p14="http://schemas.microsoft.com/office/powerpoint/2010/main" val="2444866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3000" dirty="0"/>
              <a:t>Yıkıcı yöntem içindeki kod, konsola çalışma zamanının belirli bir yaricap değerine sahip bir Daire örneğini yok ettiğini belirten bir ileti yazdırır. Bu şekilde, yıkıcı içindeki kodun ne zaman çalıştırıldığını anlayabiliriz. </a:t>
            </a:r>
          </a:p>
          <a:p>
            <a:r>
              <a:rPr lang="tr-TR" sz="3000" dirty="0"/>
              <a:t>Yıkıcı yöntem kodunu Daire sınıfına ekledikten sonra konsol uygulamasını yürütürsek, konsol çıktısında aşağıdaki satırları göreceğiz. </a:t>
            </a:r>
          </a:p>
          <a:p>
            <a:r>
              <a:rPr lang="tr-TR" sz="3000" dirty="0"/>
              <a:t>Bir tuşa basmadan önce ilk iki satır görünecektir. Bir tuşa bastıktan sonra, yıkıcı içindeki kodun yürütüldüğüne işaret eden sonraki iki satırı göreceğiz.</a:t>
            </a:r>
          </a:p>
          <a:p>
            <a:r>
              <a:rPr lang="tr-TR" sz="3000" dirty="0"/>
              <a:t>Bunun nedeni, daire1 ve daire2 iki değişkeninin kapsamı tükenmiş olması ve çöp toplayıcının nesneleri yok etmiş olmasıdır.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I'm initializing a new Circle instance with a radius value of 25.</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initializing a new Circle instance with a radius value of 50.</a:t>
            </a:r>
            <a:endParaRPr lang="tr-TR" sz="1800" b="0" i="0" dirty="0">
              <a:solidFill>
                <a:srgbClr val="000000"/>
              </a:solidFill>
              <a:effectLst/>
              <a:latin typeface="CourierStd"/>
            </a:endParaRPr>
          </a:p>
          <a:p>
            <a:pPr marL="0" indent="0">
              <a:buNone/>
            </a:pP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destroying the Circle instance with a radius value of 50.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destroying the Circle instance with a radius value of 25.</a:t>
            </a:r>
            <a:r>
              <a:rPr lang="en-US" sz="1800" dirty="0"/>
              <a:t> </a:t>
            </a:r>
            <a:endParaRPr lang="tr-TR" sz="1800" dirty="0"/>
          </a:p>
        </p:txBody>
      </p:sp>
    </p:spTree>
    <p:extLst>
      <p:ext uri="{BB962C8B-B14F-4D97-AF65-F5344CB8AC3E}">
        <p14:creationId xmlns:p14="http://schemas.microsoft.com/office/powerpoint/2010/main" val="617055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3100" b="1" dirty="0"/>
              <a:t> </a:t>
            </a:r>
            <a:r>
              <a:rPr lang="en-US" sz="3100" b="1" dirty="0" err="1"/>
              <a:t>C#’da</a:t>
            </a:r>
            <a:r>
              <a:rPr lang="en-US" sz="3100" b="1" dirty="0"/>
              <a:t> </a:t>
            </a:r>
            <a:r>
              <a:rPr lang="tr-TR" sz="3100" b="1" dirty="0"/>
              <a:t>Sınıf Örnekleri Oluşturma</a:t>
            </a:r>
          </a:p>
          <a:p>
            <a:r>
              <a:rPr lang="tr-TR" sz="2300" dirty="0"/>
              <a:t>Basit Daire sınıfının örneklerini oluşturduk. Bunun için yalnızca sınıf adının ardından gelen </a:t>
            </a:r>
            <a:r>
              <a:rPr lang="tr-TR" sz="2300" b="1" dirty="0" err="1"/>
              <a:t>new</a:t>
            </a:r>
            <a:r>
              <a:rPr lang="tr-TR" sz="2300" dirty="0"/>
              <a:t> anahtar sözcüğü kullanmamız, parantez içine alınmış gerekli bağımsız değişkenleri belirtmemiz ve sonucu bir değişkene atamamız gerekiyordu.</a:t>
            </a:r>
          </a:p>
          <a:p>
            <a:r>
              <a:rPr lang="tr-TR" sz="2300" dirty="0"/>
              <a:t>Aşağıdaki satırlar, Daire sınıfının gövdesinde ortak bir AlanHesapla yöntemi bildirir: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double </a:t>
            </a:r>
            <a:r>
              <a:rPr lang="tr-TR" sz="1800" b="0" i="0" dirty="0">
                <a:solidFill>
                  <a:srgbClr val="000000"/>
                </a:solidFill>
                <a:effectLst/>
                <a:latin typeface="CourierStd"/>
              </a:rPr>
              <a:t>AlanHesapla</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return </a:t>
            </a:r>
            <a:r>
              <a:rPr lang="en-US" sz="1800" b="0" i="0" dirty="0" err="1">
                <a:solidFill>
                  <a:srgbClr val="000000"/>
                </a:solidFill>
                <a:effectLst/>
                <a:latin typeface="CourierStd"/>
              </a:rPr>
              <a:t>Math.PI</a:t>
            </a:r>
            <a:r>
              <a:rPr lang="en-US" sz="1800" b="0" i="0" dirty="0">
                <a:solidFill>
                  <a:srgbClr val="000000"/>
                </a:solidFill>
                <a:effectLst/>
                <a:latin typeface="CourierStd"/>
              </a:rPr>
              <a:t> * </a:t>
            </a:r>
            <a:r>
              <a:rPr lang="en-US" sz="1800" b="0" i="0" dirty="0" err="1">
                <a:solidFill>
                  <a:srgbClr val="000000"/>
                </a:solidFill>
                <a:effectLst/>
                <a:latin typeface="CourierStd"/>
              </a:rPr>
              <a:t>Math.Pow</a:t>
            </a:r>
            <a:r>
              <a:rPr lang="en-US" sz="1800" b="0" i="0" dirty="0">
                <a:solidFill>
                  <a:srgbClr val="000000"/>
                </a:solidFill>
                <a:effectLst/>
                <a:latin typeface="CourierStd"/>
              </a:rPr>
              <a:t>(this.</a:t>
            </a:r>
            <a:r>
              <a:rPr lang="tr-TR" sz="1800" b="0" i="0" dirty="0">
                <a:solidFill>
                  <a:srgbClr val="000000"/>
                </a:solidFill>
                <a:effectLst/>
                <a:latin typeface="CourierStd"/>
              </a:rPr>
              <a:t>yaricap</a:t>
            </a:r>
            <a:r>
              <a:rPr lang="en-US" sz="1800" b="0" i="0" dirty="0">
                <a:solidFill>
                  <a:srgbClr val="000000"/>
                </a:solidFill>
                <a:effectLst/>
                <a:latin typeface="CourierStd"/>
              </a:rPr>
              <a:t>, 2);</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r>
              <a:rPr lang="en-US" sz="1400" dirty="0"/>
              <a:t> </a:t>
            </a:r>
            <a:endParaRPr lang="tr-TR" sz="1500" dirty="0"/>
          </a:p>
        </p:txBody>
      </p:sp>
    </p:spTree>
    <p:extLst>
      <p:ext uri="{BB962C8B-B14F-4D97-AF65-F5344CB8AC3E}">
        <p14:creationId xmlns:p14="http://schemas.microsoft.com/office/powerpoint/2010/main" val="1864486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2400" dirty="0"/>
              <a:t>Yöntem, bağımsız değişkenlerin çağrılmasını gerektirmez. </a:t>
            </a:r>
            <a:r>
              <a:rPr lang="el-GR" sz="2400" dirty="0"/>
              <a:t>π </a:t>
            </a:r>
            <a:r>
              <a:rPr lang="tr-TR" sz="2400" dirty="0"/>
              <a:t>yaricap alan değerinin (</a:t>
            </a:r>
            <a:r>
              <a:rPr lang="tr-TR" sz="2400" dirty="0" err="1"/>
              <a:t>this.yaricap</a:t>
            </a:r>
            <a:r>
              <a:rPr lang="tr-TR" sz="2400" dirty="0"/>
              <a:t>) karesiyle çarpımının sonucunu verir. </a:t>
            </a:r>
          </a:p>
          <a:p>
            <a:r>
              <a:rPr lang="tr-TR" sz="2400" dirty="0"/>
              <a:t>Aşağıda Main yönteminin son hali gösterilmektedir. Bu satırlar Daire sınıfının iki örneğini oluşturur: daire1 ve daire2. </a:t>
            </a:r>
          </a:p>
          <a:p>
            <a:r>
              <a:rPr lang="tr-TR" sz="2400" dirty="0"/>
              <a:t>Sonraki iki satır ise iki nesne için AlanHesapla yöntemini çağırmanın sonuçlarını görüntüleyecektir.</a:t>
            </a:r>
          </a:p>
          <a:p>
            <a:pPr marL="0" indent="0">
              <a:buNone/>
            </a:pPr>
            <a:r>
              <a:rPr lang="tr-TR" sz="1300" b="0" i="0" noProof="1">
                <a:solidFill>
                  <a:srgbClr val="000000"/>
                </a:solidFill>
                <a:effectLst/>
                <a:latin typeface="CourierStd"/>
              </a:rPr>
              <a:t> class Program</a:t>
            </a:r>
            <a:br>
              <a:rPr lang="tr-TR" sz="1300" b="0" i="0" noProof="1">
                <a:solidFill>
                  <a:srgbClr val="000000"/>
                </a:solidFill>
                <a:effectLst/>
                <a:latin typeface="CourierStd"/>
              </a:rPr>
            </a:br>
            <a:r>
              <a:rPr lang="tr-TR" sz="1300" b="0" i="0" noProof="1">
                <a:solidFill>
                  <a:srgbClr val="000000"/>
                </a:solidFill>
                <a:effectLst/>
                <a:latin typeface="CourierStd"/>
              </a:rPr>
              <a:t> {</a:t>
            </a:r>
            <a:br>
              <a:rPr lang="tr-TR" sz="1300" b="0" i="0" noProof="1">
                <a:solidFill>
                  <a:srgbClr val="000000"/>
                </a:solidFill>
                <a:effectLst/>
                <a:latin typeface="CourierStd"/>
              </a:rPr>
            </a:br>
            <a:r>
              <a:rPr lang="tr-TR" sz="1300" b="0" i="0" noProof="1">
                <a:solidFill>
                  <a:srgbClr val="000000"/>
                </a:solidFill>
                <a:effectLst/>
                <a:latin typeface="CourierStd"/>
              </a:rPr>
              <a:t>      public static void Main(string[] args)</a:t>
            </a:r>
            <a:br>
              <a:rPr lang="tr-TR" sz="1300" b="0" i="0" noProof="1">
                <a:solidFill>
                  <a:srgbClr val="000000"/>
                </a:solidFill>
                <a:effectLst/>
                <a:latin typeface="CourierStd"/>
              </a:rPr>
            </a:br>
            <a:r>
              <a:rPr lang="tr-TR" sz="1300" b="0" i="0" noProof="1">
                <a:solidFill>
                  <a:srgbClr val="000000"/>
                </a:solidFill>
                <a:effectLst/>
                <a:latin typeface="CourierStd"/>
              </a:rPr>
              <a:t>      {</a:t>
            </a:r>
            <a:br>
              <a:rPr lang="tr-TR" sz="1300" b="0" i="0" noProof="1">
                <a:solidFill>
                  <a:srgbClr val="000000"/>
                </a:solidFill>
                <a:effectLst/>
                <a:latin typeface="CourierStd"/>
              </a:rPr>
            </a:br>
            <a:r>
              <a:rPr lang="tr-TR" sz="1300" b="0" i="0" noProof="1">
                <a:solidFill>
                  <a:srgbClr val="000000"/>
                </a:solidFill>
                <a:effectLst/>
                <a:latin typeface="CourierStd"/>
              </a:rPr>
              <a:t>           var daire1 = new Daire(25f);</a:t>
            </a:r>
            <a:br>
              <a:rPr lang="tr-TR" sz="1300" b="0" i="0" noProof="1">
                <a:solidFill>
                  <a:srgbClr val="000000"/>
                </a:solidFill>
                <a:effectLst/>
                <a:latin typeface="CourierStd"/>
              </a:rPr>
            </a:br>
            <a:r>
              <a:rPr lang="tr-TR" sz="1300" b="0" i="0" noProof="1">
                <a:solidFill>
                  <a:srgbClr val="000000"/>
                </a:solidFill>
                <a:effectLst/>
                <a:latin typeface="CourierStd"/>
              </a:rPr>
              <a:t>           var daire2 = new Daire(50f);</a:t>
            </a:r>
            <a:br>
              <a:rPr lang="tr-TR" sz="1300" b="0" i="0" noProof="1">
                <a:solidFill>
                  <a:srgbClr val="000000"/>
                </a:solidFill>
                <a:effectLst/>
                <a:latin typeface="CourierStd"/>
              </a:rPr>
            </a:br>
            <a:r>
              <a:rPr lang="tr-TR" sz="1300" b="0" i="0" noProof="1">
                <a:solidFill>
                  <a:srgbClr val="000000"/>
                </a:solidFill>
                <a:effectLst/>
                <a:latin typeface="CourierStd"/>
              </a:rPr>
              <a:t>           </a:t>
            </a:r>
            <a:r>
              <a:rPr lang="tr-TR" sz="1300" b="1" i="0" noProof="1">
                <a:solidFill>
                  <a:srgbClr val="000000"/>
                </a:solidFill>
                <a:effectLst/>
                <a:latin typeface="CourierStd-Bold"/>
              </a:rPr>
              <a:t>Console.WriteLine(String.Format("Dairenin Alanı #1 is {0}",daire1.AlanHesapla()));</a:t>
            </a:r>
            <a:br>
              <a:rPr lang="tr-TR" sz="1300" b="1" i="0" noProof="1">
                <a:solidFill>
                  <a:srgbClr val="000000"/>
                </a:solidFill>
                <a:effectLst/>
                <a:latin typeface="CourierStd-Bold"/>
              </a:rPr>
            </a:br>
            <a:r>
              <a:rPr lang="tr-TR" sz="1300" b="1" i="0" noProof="1">
                <a:solidFill>
                  <a:srgbClr val="000000"/>
                </a:solidFill>
                <a:effectLst/>
                <a:latin typeface="CourierStd-Bold"/>
              </a:rPr>
              <a:t>           Console.WriteLine(String.Format("Dairenin Alanı #2 is {0}",daire2.AlanHesapla()));</a:t>
            </a:r>
            <a:br>
              <a:rPr lang="tr-TR" sz="1300" b="1" i="0" noProof="1">
                <a:solidFill>
                  <a:srgbClr val="000000"/>
                </a:solidFill>
                <a:effectLst/>
                <a:latin typeface="CourierStd-Bold"/>
              </a:rPr>
            </a:br>
            <a:r>
              <a:rPr lang="tr-TR" sz="1300" b="1" i="0" noProof="1">
                <a:solidFill>
                  <a:srgbClr val="000000"/>
                </a:solidFill>
                <a:effectLst/>
                <a:latin typeface="CourierStd-Bold"/>
              </a:rPr>
              <a:t>           </a:t>
            </a:r>
            <a:r>
              <a:rPr lang="tr-TR" sz="1300" b="0" i="0" noProof="1">
                <a:solidFill>
                  <a:srgbClr val="000000"/>
                </a:solidFill>
                <a:effectLst/>
                <a:latin typeface="CourierStd"/>
              </a:rPr>
              <a:t>Console.ReadLine();</a:t>
            </a:r>
            <a:br>
              <a:rPr lang="tr-TR" sz="1300" b="0" i="0" dirty="0">
                <a:solidFill>
                  <a:srgbClr val="000000"/>
                </a:solidFill>
                <a:effectLst/>
                <a:latin typeface="CourierStd"/>
              </a:rPr>
            </a:br>
            <a:r>
              <a:rPr lang="tr-TR" sz="1300" b="0" i="0" dirty="0">
                <a:solidFill>
                  <a:srgbClr val="000000"/>
                </a:solidFill>
                <a:effectLst/>
                <a:latin typeface="CourierStd"/>
              </a:rPr>
              <a:t>     }</a:t>
            </a:r>
            <a:br>
              <a:rPr lang="tr-TR" sz="1300" b="0" i="0" dirty="0">
                <a:solidFill>
                  <a:srgbClr val="000000"/>
                </a:solidFill>
                <a:effectLst/>
                <a:latin typeface="CourierStd"/>
              </a:rPr>
            </a:br>
            <a:r>
              <a:rPr lang="tr-TR" sz="1300" b="0" i="0" dirty="0">
                <a:solidFill>
                  <a:srgbClr val="000000"/>
                </a:solidFill>
                <a:effectLst/>
                <a:latin typeface="CourierStd"/>
              </a:rPr>
              <a:t>}</a:t>
            </a:r>
            <a:r>
              <a:rPr lang="tr-TR" sz="1300" dirty="0"/>
              <a:t> </a:t>
            </a:r>
          </a:p>
        </p:txBody>
      </p:sp>
    </p:spTree>
    <p:extLst>
      <p:ext uri="{BB962C8B-B14F-4D97-AF65-F5344CB8AC3E}">
        <p14:creationId xmlns:p14="http://schemas.microsoft.com/office/powerpoint/2010/main" val="376479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0000" lnSpcReduction="20000"/>
          </a:bodyPr>
          <a:lstStyle/>
          <a:p>
            <a:r>
              <a:rPr lang="tr-TR" dirty="0"/>
              <a:t>Şimdi, bir dairenin yarıçap değerini alan ve hesaplanan alanı döndürmek zorunda olan bir işleve sahip olmak istediğimizi düşünün. Bu yeni işlevi kodlamak için Daire sınıfından yararlanabiliriz. </a:t>
            </a:r>
          </a:p>
          <a:p>
            <a:r>
              <a:rPr lang="tr-TR" dirty="0"/>
              <a:t>Parametre olarak alınan yarıçap değeri kullanılarak Daire sınıfının bir örneğini oluşturmamız, bu yeni örnek ile </a:t>
            </a:r>
            <a:r>
              <a:rPr lang="tr-TR" dirty="0" err="1"/>
              <a:t>AlanHesapla</a:t>
            </a:r>
            <a:r>
              <a:rPr lang="tr-TR" dirty="0"/>
              <a:t> yöntemini çağırmamız ve gelen sonucu döndürmemiz gerekmektedir. </a:t>
            </a:r>
          </a:p>
          <a:p>
            <a:r>
              <a:rPr lang="tr-TR" dirty="0"/>
              <a:t>İşlev sonucu döndürüldüğünde nesne kapsam dışına çıkacağından, Daire örneğinin gerektirdiği kaynakları serbest bırakma konusunda endişelenmemize gerek olmadığını unutmamalıyız.</a:t>
            </a:r>
          </a:p>
          <a:p>
            <a:r>
              <a:rPr lang="tr-TR" dirty="0"/>
              <a:t>Aşağıda, Daire sınıf gövdesinin parçası olmayan yeni </a:t>
            </a:r>
            <a:r>
              <a:rPr lang="tr-TR" dirty="0" err="1"/>
              <a:t>DaireAlanHesapla</a:t>
            </a:r>
            <a:r>
              <a:rPr lang="tr-TR" dirty="0"/>
              <a:t> işlevinin kod kısmı gösterilmektedir.</a:t>
            </a:r>
          </a:p>
          <a:p>
            <a:pPr marL="0" indent="0">
              <a:buNone/>
            </a:pPr>
            <a:r>
              <a:rPr lang="tr-TR" sz="1300" i="0" noProof="1">
                <a:solidFill>
                  <a:srgbClr val="000000"/>
                </a:solidFill>
                <a:effectLst/>
                <a:latin typeface="CourierStd"/>
              </a:rPr>
              <a:t> class Program</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b="1" i="0" noProof="1">
                <a:solidFill>
                  <a:srgbClr val="000000"/>
                </a:solidFill>
                <a:effectLst/>
                <a:latin typeface="CourierStd"/>
              </a:rPr>
            </a:br>
            <a:r>
              <a:rPr lang="tr-TR" sz="1300" b="1" noProof="1">
                <a:solidFill>
                  <a:srgbClr val="000000"/>
                </a:solidFill>
                <a:latin typeface="CourierStd-Bold"/>
              </a:rPr>
              <a:t>      private static double DaireAlanHesapla(double yaricap)</a:t>
            </a:r>
            <a:br>
              <a:rPr lang="tr-TR" sz="1300" b="1" noProof="1">
                <a:solidFill>
                  <a:srgbClr val="000000"/>
                </a:solidFill>
                <a:latin typeface="CourierStd-Bold"/>
              </a:rPr>
            </a:br>
            <a:r>
              <a:rPr lang="tr-TR" sz="1300" b="1" noProof="1">
                <a:solidFill>
                  <a:srgbClr val="000000"/>
                </a:solidFill>
                <a:latin typeface="CourierStd-Bold"/>
              </a:rPr>
              <a:t>      {</a:t>
            </a:r>
            <a:br>
              <a:rPr lang="tr-TR" sz="1300" b="1" noProof="1">
                <a:solidFill>
                  <a:srgbClr val="000000"/>
                </a:solidFill>
                <a:latin typeface="CourierStd-Bold"/>
              </a:rPr>
            </a:br>
            <a:r>
              <a:rPr lang="tr-TR" sz="1300" b="1" noProof="1">
                <a:solidFill>
                  <a:srgbClr val="000000"/>
                </a:solidFill>
                <a:latin typeface="CourierStd-Bold"/>
              </a:rPr>
              <a:t>           return new Daire(yaricap).AlanHesapla();</a:t>
            </a:r>
            <a:br>
              <a:rPr lang="tr-TR" sz="1300" b="1" noProof="1">
                <a:solidFill>
                  <a:srgbClr val="000000"/>
                </a:solidFill>
                <a:latin typeface="CourierStd-Bold"/>
              </a:rPr>
            </a:br>
            <a:r>
              <a:rPr lang="tr-TR" sz="1300" b="1" noProof="1">
                <a:solidFill>
                  <a:srgbClr val="000000"/>
                </a:solidFill>
                <a:latin typeface="CourierStd-Bold"/>
              </a:rPr>
              <a:t>      }</a:t>
            </a:r>
            <a:br>
              <a:rPr lang="tr-TR" sz="1300" noProof="1">
                <a:solidFill>
                  <a:srgbClr val="000000"/>
                </a:solidFill>
                <a:effectLst/>
                <a:latin typeface="CourierStd-Bold"/>
              </a:rPr>
            </a:br>
            <a:r>
              <a:rPr lang="tr-TR" sz="1300" noProof="1">
                <a:solidFill>
                  <a:srgbClr val="000000"/>
                </a:solidFill>
                <a:effectLst/>
                <a:latin typeface="CourierStd-Bold"/>
              </a:rPr>
              <a:t> </a:t>
            </a:r>
          </a:p>
          <a:p>
            <a:pPr marL="0" indent="0">
              <a:buNone/>
            </a:pPr>
            <a:r>
              <a:rPr lang="tr-TR" sz="1300" i="0" noProof="1">
                <a:solidFill>
                  <a:srgbClr val="000000"/>
                </a:solidFill>
                <a:effectLst/>
                <a:latin typeface="CourierStd"/>
              </a:rPr>
              <a:t>      static void Main(string[] args)</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i="0" noProof="1">
                <a:solidFill>
                  <a:srgbClr val="000000"/>
                </a:solidFill>
                <a:effectLst/>
                <a:latin typeface="CourierStd"/>
              </a:rPr>
            </a:br>
            <a:r>
              <a:rPr lang="tr-TR" sz="1300" i="0" noProof="1">
                <a:solidFill>
                  <a:srgbClr val="000000"/>
                </a:solidFill>
                <a:effectLst/>
                <a:latin typeface="CourierStd"/>
              </a:rPr>
              <a:t>           </a:t>
            </a:r>
            <a:r>
              <a:rPr lang="tr-TR" sz="1300" i="0" noProof="1">
                <a:solidFill>
                  <a:srgbClr val="000000"/>
                </a:solidFill>
                <a:effectLst/>
                <a:latin typeface="CourierStd-Bold"/>
              </a:rPr>
              <a:t>double yaricap = 50;</a:t>
            </a:r>
            <a:br>
              <a:rPr lang="tr-TR" sz="1300" i="0" noProof="1">
                <a:solidFill>
                  <a:srgbClr val="000000"/>
                </a:solidFill>
                <a:effectLst/>
                <a:latin typeface="CourierStd-Bold"/>
              </a:rPr>
            </a:br>
            <a:r>
              <a:rPr lang="tr-TR" sz="1300" i="0" noProof="1">
                <a:solidFill>
                  <a:srgbClr val="000000"/>
                </a:solidFill>
                <a:effectLst/>
                <a:latin typeface="CourierStd-Bold"/>
              </a:rPr>
              <a:t>           Console.WriteLine(String.Format("The area for a circle with a radius of {0} is {1} ", </a:t>
            </a:r>
            <a:r>
              <a:rPr lang="tr-TR" sz="1300" noProof="1">
                <a:solidFill>
                  <a:srgbClr val="000000"/>
                </a:solidFill>
                <a:latin typeface="CourierStd-Bold"/>
              </a:rPr>
              <a:t>									</a:t>
            </a:r>
            <a:r>
              <a:rPr lang="tr-TR" sz="1300" i="0" noProof="1">
                <a:solidFill>
                  <a:srgbClr val="000000"/>
                </a:solidFill>
                <a:effectLst/>
                <a:latin typeface="CourierStd-Bold"/>
              </a:rPr>
              <a:t>yaricap, </a:t>
            </a:r>
            <a:r>
              <a:rPr lang="tr-TR" sz="1300" b="1" noProof="1"/>
              <a:t>DaireAlanHesapla</a:t>
            </a:r>
            <a:r>
              <a:rPr lang="tr-TR" sz="1300" b="1" i="0" noProof="1">
                <a:solidFill>
                  <a:srgbClr val="000000"/>
                </a:solidFill>
                <a:effectLst/>
                <a:latin typeface="CourierStd-Bold"/>
              </a:rPr>
              <a:t>(yaricap)</a:t>
            </a:r>
            <a:r>
              <a:rPr lang="tr-TR" sz="1300" i="0" noProof="1">
                <a:solidFill>
                  <a:srgbClr val="000000"/>
                </a:solidFill>
                <a:effectLst/>
                <a:latin typeface="CourierStd-Bold"/>
              </a:rPr>
              <a:t>));</a:t>
            </a:r>
            <a:br>
              <a:rPr lang="tr-TR" sz="1300" i="0" noProof="1">
                <a:solidFill>
                  <a:srgbClr val="000000"/>
                </a:solidFill>
                <a:effectLst/>
                <a:latin typeface="CourierStd-Bold"/>
              </a:rPr>
            </a:br>
            <a:r>
              <a:rPr lang="tr-TR" sz="1300" i="0" noProof="1">
                <a:solidFill>
                  <a:srgbClr val="000000"/>
                </a:solidFill>
                <a:effectLst/>
                <a:latin typeface="CourierStd-Bold"/>
              </a:rPr>
              <a:t>           </a:t>
            </a:r>
            <a:r>
              <a:rPr lang="tr-TR" sz="1300" i="0" noProof="1">
                <a:solidFill>
                  <a:srgbClr val="000000"/>
                </a:solidFill>
                <a:effectLst/>
                <a:latin typeface="CourierStd"/>
              </a:rPr>
              <a:t>Console.ReadLine();</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i="0" noProof="1">
                <a:solidFill>
                  <a:srgbClr val="000000"/>
                </a:solidFill>
                <a:effectLst/>
                <a:latin typeface="CourierStd"/>
              </a:rPr>
            </a:br>
            <a:r>
              <a:rPr lang="tr-TR" sz="1300" i="0" noProof="1">
                <a:solidFill>
                  <a:srgbClr val="000000"/>
                </a:solidFill>
                <a:effectLst/>
                <a:latin typeface="CourierStd"/>
              </a:rPr>
              <a:t> }</a:t>
            </a:r>
          </a:p>
          <a:p>
            <a:pPr marL="0" indent="0">
              <a:buNone/>
            </a:pPr>
            <a:r>
              <a:rPr lang="tr-TR" sz="1300" dirty="0">
                <a:solidFill>
                  <a:srgbClr val="000000"/>
                </a:solidFill>
                <a:latin typeface="CourierStd-Bold"/>
              </a:rPr>
              <a:t> </a:t>
            </a:r>
            <a:r>
              <a:rPr lang="en-US" sz="1300" dirty="0">
                <a:solidFill>
                  <a:srgbClr val="000000"/>
                </a:solidFill>
                <a:latin typeface="CourierStd-Bold"/>
              </a:rPr>
              <a:t>I'm initializing a new Circle instance with a radius value of 50.</a:t>
            </a:r>
            <a:br>
              <a:rPr lang="en-US" sz="1300" dirty="0">
                <a:solidFill>
                  <a:srgbClr val="000000"/>
                </a:solidFill>
                <a:latin typeface="CourierStd-Bold"/>
              </a:rPr>
            </a:br>
            <a:r>
              <a:rPr lang="tr-TR" sz="1300" dirty="0">
                <a:solidFill>
                  <a:srgbClr val="000000"/>
                </a:solidFill>
                <a:latin typeface="CourierStd-Bold"/>
              </a:rPr>
              <a:t> </a:t>
            </a:r>
            <a:r>
              <a:rPr lang="en-US" sz="1300" dirty="0">
                <a:solidFill>
                  <a:srgbClr val="000000"/>
                </a:solidFill>
                <a:latin typeface="CourierStd-Bold"/>
              </a:rPr>
              <a:t>The area for a circle with a radius of 50 is 7853.98163397448</a:t>
            </a:r>
            <a:br>
              <a:rPr lang="en-US" sz="1300" dirty="0">
                <a:solidFill>
                  <a:srgbClr val="000000"/>
                </a:solidFill>
                <a:latin typeface="CourierStd-Bold"/>
              </a:rPr>
            </a:br>
            <a:r>
              <a:rPr lang="tr-TR" sz="1300" dirty="0">
                <a:solidFill>
                  <a:srgbClr val="000000"/>
                </a:solidFill>
                <a:latin typeface="CourierStd-Bold"/>
              </a:rPr>
              <a:t> </a:t>
            </a:r>
            <a:r>
              <a:rPr lang="en-US" sz="1300" dirty="0">
                <a:solidFill>
                  <a:srgbClr val="000000"/>
                </a:solidFill>
                <a:latin typeface="CourierStd-Bold"/>
              </a:rPr>
              <a:t>I'm destroying the Circle instance with a radius value of 50. </a:t>
            </a:r>
            <a:endParaRPr lang="tr-TR" sz="1300" i="0" noProof="1">
              <a:solidFill>
                <a:srgbClr val="000000"/>
              </a:solidFill>
              <a:effectLst/>
              <a:latin typeface="CourierStd"/>
            </a:endParaRPr>
          </a:p>
        </p:txBody>
      </p:sp>
    </p:spTree>
    <p:extLst>
      <p:ext uri="{BB962C8B-B14F-4D97-AF65-F5344CB8AC3E}">
        <p14:creationId xmlns:p14="http://schemas.microsoft.com/office/powerpoint/2010/main" val="344993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400" b="1" dirty="0"/>
              <a:t> Özet</a:t>
            </a:r>
          </a:p>
          <a:p>
            <a:r>
              <a:rPr lang="tr-TR" dirty="0"/>
              <a:t>Bu bölümde, bir nesnenin yaşam döngüsünü öğrendik. </a:t>
            </a:r>
          </a:p>
          <a:p>
            <a:r>
              <a:rPr lang="tr-TR" dirty="0"/>
              <a:t>Nesne oluşturucuların ve yıkıcıların nasıl çalıştığını öğrendik.</a:t>
            </a:r>
          </a:p>
          <a:p>
            <a:r>
              <a:rPr lang="tr-TR" dirty="0"/>
              <a:t>C# sınıflarını ilan ettik ve nesneler oluşturmak için yapıcı işlevlerini kullandık. </a:t>
            </a:r>
          </a:p>
          <a:p>
            <a:r>
              <a:rPr lang="tr-TR" dirty="0"/>
              <a:t>Oluşturucuları ve yıkıcıları özelleştirdik ve kişiselleştirilmiş davranışlarını örneklerle test ettik. </a:t>
            </a:r>
          </a:p>
          <a:p>
            <a:r>
              <a:rPr lang="tr-TR" dirty="0"/>
              <a:t>Artık sınıflar ve örnekler oluşturmaya başlamayı öğrendiğinize göre, bir sonraki bölümün konusu olan C#'</a:t>
            </a:r>
            <a:r>
              <a:rPr lang="tr-TR" dirty="0" err="1"/>
              <a:t>ın</a:t>
            </a:r>
            <a:r>
              <a:rPr lang="tr-TR" dirty="0"/>
              <a:t> veri </a:t>
            </a:r>
            <a:r>
              <a:rPr lang="tr-TR" dirty="0" err="1"/>
              <a:t>kapsülleme</a:t>
            </a:r>
            <a:r>
              <a:rPr lang="tr-TR" dirty="0"/>
              <a:t> (data-</a:t>
            </a:r>
            <a:r>
              <a:rPr lang="tr-TR" dirty="0" err="1"/>
              <a:t>encapsulation</a:t>
            </a:r>
            <a:r>
              <a:rPr lang="tr-TR" dirty="0"/>
              <a:t>) özellikleriyle verileri paylaşmaya, korumaya ve gizlemeye hazırız.</a:t>
            </a:r>
            <a:br>
              <a:rPr lang="tr-TR" dirty="0"/>
            </a:br>
            <a:endParaRPr lang="tr-TR" dirty="0"/>
          </a:p>
        </p:txBody>
      </p:sp>
    </p:spTree>
    <p:extLst>
      <p:ext uri="{BB962C8B-B14F-4D97-AF65-F5344CB8AC3E}">
        <p14:creationId xmlns:p14="http://schemas.microsoft.com/office/powerpoint/2010/main" val="544374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KAYNAK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en-US"/>
              <a:t>Gaston </a:t>
            </a:r>
            <a:r>
              <a:rPr lang="en-US" dirty="0"/>
              <a:t>C. </a:t>
            </a:r>
            <a:r>
              <a:rPr lang="en-US" dirty="0" err="1"/>
              <a:t>Hillar</a:t>
            </a:r>
            <a:r>
              <a:rPr lang="en-US" dirty="0"/>
              <a:t> - Learning Object-Oriented Programming-</a:t>
            </a:r>
            <a:r>
              <a:rPr lang="en-US" dirty="0" err="1"/>
              <a:t>Packt</a:t>
            </a:r>
            <a:r>
              <a:rPr lang="en-US" dirty="0"/>
              <a:t> Publishing (2015)</a:t>
            </a:r>
            <a:br>
              <a:rPr lang="tr-TR" dirty="0"/>
            </a:br>
            <a:endParaRPr lang="tr-TR" dirty="0"/>
          </a:p>
        </p:txBody>
      </p:sp>
    </p:spTree>
    <p:extLst>
      <p:ext uri="{BB962C8B-B14F-4D97-AF65-F5344CB8AC3E}">
        <p14:creationId xmlns:p14="http://schemas.microsoft.com/office/powerpoint/2010/main" val="389561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Uygulamamızı nesneye yönelik bir paradigma izleyerek tasarlayabiliriz.</a:t>
            </a:r>
          </a:p>
          <a:p>
            <a:r>
              <a:rPr lang="tr-TR" dirty="0"/>
              <a:t>Gerekli görevleri yerine getiren bir dizi işlev oluşturmak yerine, kare, dikdörtgen, daire ve elipsin durumunu ve davranışını temsil eden yazılım nesneleri oluşturabiliriz. </a:t>
            </a:r>
          </a:p>
          <a:p>
            <a:r>
              <a:rPr lang="tr-TR" dirty="0"/>
              <a:t>Bu şekilde, farklı nesneler gerçek dünyadaki şekilleri taklit eder. </a:t>
            </a:r>
          </a:p>
          <a:p>
            <a:r>
              <a:rPr lang="tr-TR" dirty="0"/>
              <a:t>Alanlarını ve çevrelerini hesaplamak için gereken farklı nitelikleri belirlemek üzere nesnelerle çalışabiliriz.</a:t>
            </a:r>
          </a:p>
          <a:p>
            <a:r>
              <a:rPr lang="tr-TR" dirty="0"/>
              <a:t>Şimdi gerçek dünyaya geçelim ve dört şekil hakkında düşünelim. Dört şekli kağıda çizmeniz ve hem alanlarını hem de çevrelerini hesaplamanız gerektiğini hayal edin.</a:t>
            </a:r>
          </a:p>
        </p:txBody>
      </p:sp>
    </p:spTree>
    <p:extLst>
      <p:ext uri="{BB962C8B-B14F-4D97-AF65-F5344CB8AC3E}">
        <p14:creationId xmlns:p14="http://schemas.microsoft.com/office/powerpoint/2010/main" val="113767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dirty="0"/>
              <a:t>Şekillerin her biri için hangi bilgilere ihtiyacınız var? Bunu düşünün ve ardından, her şekil için gerekli olan verileri özetleyen aşağıdaki tabloya bir göz atın:</a:t>
            </a:r>
          </a:p>
          <a:p>
            <a:endParaRPr lang="tr-TR" dirty="0"/>
          </a:p>
          <a:p>
            <a:endParaRPr lang="tr-TR" dirty="0"/>
          </a:p>
          <a:p>
            <a:endParaRPr lang="tr-TR" dirty="0"/>
          </a:p>
          <a:p>
            <a:endParaRPr lang="tr-TR" dirty="0"/>
          </a:p>
          <a:p>
            <a:endParaRPr lang="tr-TR" dirty="0"/>
          </a:p>
          <a:p>
            <a:r>
              <a:rPr lang="tr-TR" dirty="0"/>
              <a:t>Her bir şeklin gerektirdiği veriler, her bir nesnede </a:t>
            </a:r>
            <a:r>
              <a:rPr lang="tr-TR" dirty="0" err="1"/>
              <a:t>kapsüllenecektir</a:t>
            </a:r>
            <a:r>
              <a:rPr lang="tr-TR" dirty="0"/>
              <a:t>. Örneğin, bir dikdörtgeni temsil eden nesne, dikdörtgenin hem genişliğini hem de yüksekliğini kapsar. Veri </a:t>
            </a:r>
            <a:r>
              <a:rPr lang="tr-TR" dirty="0" err="1"/>
              <a:t>kapsülleme</a:t>
            </a:r>
            <a:r>
              <a:rPr lang="tr-TR" dirty="0"/>
              <a:t>, nesne yönelimli programlamanın ana özelliklerinden biridir.</a:t>
            </a:r>
          </a:p>
          <a:p>
            <a:r>
              <a:rPr lang="tr-TR" dirty="0"/>
              <a:t>Sınıf içerisindeki alanların, sınıf dışından erişiminin kapatılarak kontrol altına alınması </a:t>
            </a:r>
            <a:r>
              <a:rPr lang="tr-TR" b="1" dirty="0" err="1"/>
              <a:t>encapsulation</a:t>
            </a:r>
            <a:r>
              <a:rPr lang="tr-TR" b="1" dirty="0"/>
              <a:t>(</a:t>
            </a:r>
            <a:r>
              <a:rPr lang="tr-TR" b="1" dirty="0" err="1"/>
              <a:t>kapsülleme</a:t>
            </a:r>
            <a:r>
              <a:rPr lang="tr-TR" b="1" dirty="0"/>
              <a:t>)</a:t>
            </a:r>
            <a:r>
              <a:rPr lang="tr-TR" dirty="0"/>
              <a:t> </a:t>
            </a:r>
            <a:r>
              <a:rPr lang="tr-TR" dirty="0" err="1"/>
              <a:t>dir</a:t>
            </a:r>
            <a:r>
              <a:rPr lang="tr-TR" dirty="0"/>
              <a:t>.</a:t>
            </a:r>
          </a:p>
          <a:p>
            <a:endParaRPr lang="tr-TR" dirty="0"/>
          </a:p>
        </p:txBody>
      </p:sp>
      <p:graphicFrame>
        <p:nvGraphicFramePr>
          <p:cNvPr id="4" name="Tablo 3">
            <a:extLst>
              <a:ext uri="{FF2B5EF4-FFF2-40B4-BE49-F238E27FC236}">
                <a16:creationId xmlns:a16="http://schemas.microsoft.com/office/drawing/2014/main" id="{823A46A2-9CE5-4185-8544-41A70C516645}"/>
              </a:ext>
            </a:extLst>
          </p:cNvPr>
          <p:cNvGraphicFramePr>
            <a:graphicFrameLocks noGrp="1"/>
          </p:cNvGraphicFramePr>
          <p:nvPr>
            <p:extLst>
              <p:ext uri="{D42A27DB-BD31-4B8C-83A1-F6EECF244321}">
                <p14:modId xmlns:p14="http://schemas.microsoft.com/office/powerpoint/2010/main" val="676634707"/>
              </p:ext>
            </p:extLst>
          </p:nvPr>
        </p:nvGraphicFramePr>
        <p:xfrm>
          <a:off x="1692604" y="2858549"/>
          <a:ext cx="8934274" cy="1693545"/>
        </p:xfrm>
        <a:graphic>
          <a:graphicData uri="http://schemas.openxmlformats.org/drawingml/2006/table">
            <a:tbl>
              <a:tblPr>
                <a:tableStyleId>{69CF1AB2-1976-4502-BF36-3FF5EA218861}</a:tableStyleId>
              </a:tblPr>
              <a:tblGrid>
                <a:gridCol w="1692728">
                  <a:extLst>
                    <a:ext uri="{9D8B030D-6E8A-4147-A177-3AD203B41FA5}">
                      <a16:colId xmlns:a16="http://schemas.microsoft.com/office/drawing/2014/main" val="3356245361"/>
                    </a:ext>
                  </a:extLst>
                </a:gridCol>
                <a:gridCol w="7241546">
                  <a:extLst>
                    <a:ext uri="{9D8B030D-6E8A-4147-A177-3AD203B41FA5}">
                      <a16:colId xmlns:a16="http://schemas.microsoft.com/office/drawing/2014/main" val="2125615596"/>
                    </a:ext>
                  </a:extLst>
                </a:gridCol>
              </a:tblGrid>
              <a:tr h="200025">
                <a:tc>
                  <a:txBody>
                    <a:bodyPr/>
                    <a:lstStyle/>
                    <a:p>
                      <a:pPr algn="ctr" fontAlgn="b"/>
                      <a:r>
                        <a:rPr lang="tr-TR" sz="1800" b="1" u="none" strike="noStrike" dirty="0">
                          <a:effectLst/>
                          <a:latin typeface="Consolas" panose="020B0609020204030204" pitchFamily="49" charset="0"/>
                        </a:rPr>
                        <a:t>Şekil</a:t>
                      </a:r>
                      <a:endParaRPr lang="tr-TR" sz="1800" b="1" i="0" u="none" strike="noStrike" dirty="0">
                        <a:solidFill>
                          <a:srgbClr val="000000"/>
                        </a:solidFill>
                        <a:effectLst/>
                        <a:latin typeface="Consolas" panose="020B0609020204030204" pitchFamily="49" charset="0"/>
                      </a:endParaRPr>
                    </a:p>
                  </a:txBody>
                  <a:tcPr marL="9525" marR="9525" marT="9525" marB="0" anchor="b"/>
                </a:tc>
                <a:tc>
                  <a:txBody>
                    <a:bodyPr/>
                    <a:lstStyle/>
                    <a:p>
                      <a:pPr algn="ctr" fontAlgn="b"/>
                      <a:r>
                        <a:rPr lang="tr-TR" sz="1800" b="1" u="none" strike="noStrike" dirty="0">
                          <a:effectLst/>
                          <a:latin typeface="Consolas" panose="020B0609020204030204" pitchFamily="49" charset="0"/>
                        </a:rPr>
                        <a:t>Gerekli Veriler</a:t>
                      </a:r>
                      <a:endParaRPr lang="tr-TR" sz="1800" b="1"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593742928"/>
                  </a:ext>
                </a:extLst>
              </a:tr>
              <a:tr h="190500">
                <a:tc>
                  <a:txBody>
                    <a:bodyPr/>
                    <a:lstStyle/>
                    <a:p>
                      <a:pPr algn="l" fontAlgn="ctr"/>
                      <a:r>
                        <a:rPr lang="tr-TR" sz="1800" u="none" strike="noStrike" dirty="0">
                          <a:effectLst/>
                          <a:latin typeface="Consolas" panose="020B0609020204030204" pitchFamily="49" charset="0"/>
                        </a:rPr>
                        <a:t>Kare</a:t>
                      </a:r>
                      <a:endParaRPr lang="tr-TR" sz="18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Kenar uzunluğu</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948228126"/>
                  </a:ext>
                </a:extLst>
              </a:tr>
              <a:tr h="190500">
                <a:tc>
                  <a:txBody>
                    <a:bodyPr/>
                    <a:lstStyle/>
                    <a:p>
                      <a:pPr algn="l" fontAlgn="ctr"/>
                      <a:r>
                        <a:rPr lang="tr-TR" sz="1800" u="none" strike="noStrike">
                          <a:effectLst/>
                          <a:latin typeface="Consolas" panose="020B0609020204030204" pitchFamily="49" charset="0"/>
                        </a:rPr>
                        <a:t>Dikdörtgen</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Genişlik ve Yükseklik</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331750396"/>
                  </a:ext>
                </a:extLst>
              </a:tr>
              <a:tr h="190500">
                <a:tc>
                  <a:txBody>
                    <a:bodyPr/>
                    <a:lstStyle/>
                    <a:p>
                      <a:pPr algn="l" fontAlgn="ctr"/>
                      <a:r>
                        <a:rPr lang="tr-TR" sz="1800" u="none" strike="noStrike">
                          <a:effectLst/>
                          <a:latin typeface="Consolas" panose="020B0609020204030204" pitchFamily="49" charset="0"/>
                        </a:rPr>
                        <a:t>Daire</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Yarıçap (genellikle r olarak etiketlenir)</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814436668"/>
                  </a:ext>
                </a:extLst>
              </a:tr>
              <a:tr h="390525">
                <a:tc>
                  <a:txBody>
                    <a:bodyPr/>
                    <a:lstStyle/>
                    <a:p>
                      <a:pPr algn="l" fontAlgn="ctr"/>
                      <a:r>
                        <a:rPr lang="tr-TR" sz="1800" u="none" strike="noStrike">
                          <a:effectLst/>
                          <a:latin typeface="Consolas" panose="020B0609020204030204" pitchFamily="49" charset="0"/>
                        </a:rPr>
                        <a:t>Elips</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Yarı büyük eksen (genellikle a olarak etiketlenir) ve yarı küçük eksen (genellikle b olarak etiketlenir)</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479010484"/>
                  </a:ext>
                </a:extLst>
              </a:tr>
            </a:tbl>
          </a:graphicData>
        </a:graphic>
      </p:graphicFrame>
    </p:spTree>
    <p:extLst>
      <p:ext uri="{BB962C8B-B14F-4D97-AF65-F5344CB8AC3E}">
        <p14:creationId xmlns:p14="http://schemas.microsoft.com/office/powerpoint/2010/main" val="371214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lnSpc>
                <a:spcPct val="100000"/>
              </a:lnSpc>
              <a:buNone/>
            </a:pPr>
            <a:r>
              <a:rPr lang="tr-TR" sz="2400" b="1" dirty="0"/>
              <a:t> </a:t>
            </a:r>
            <a:r>
              <a:rPr lang="tr-TR" sz="2800" b="1" dirty="0"/>
              <a:t>Nesneler için Taslak Oluşturma</a:t>
            </a:r>
          </a:p>
          <a:p>
            <a:r>
              <a:rPr lang="tr-TR" dirty="0"/>
              <a:t>Dört farklı dikdörtgen çizmek ve alanlarını hesaplamak istediğinizi düşünün. Farklı genişlikleri, yükseklikleri ile çizilmiş ve alanları hesaplanmış dört dikdörtgen elde edersiniz.</a:t>
            </a:r>
          </a:p>
          <a:p>
            <a:r>
              <a:rPr lang="tr-TR" dirty="0"/>
              <a:t>Bu süreci basitleştirmek için bir plana sahip olmak harika olmaz mıydı?</a:t>
            </a:r>
          </a:p>
          <a:p>
            <a:r>
              <a:rPr lang="tr-TR" dirty="0"/>
              <a:t>Nesne yönelimli programlamada, bir </a:t>
            </a:r>
            <a:r>
              <a:rPr lang="tr-TR" b="1" dirty="0"/>
              <a:t>sınıf</a:t>
            </a:r>
            <a:r>
              <a:rPr lang="tr-TR" dirty="0"/>
              <a:t>, nesnelerin oluşturulduğu bir plan veya şablon tanımıdır. </a:t>
            </a:r>
          </a:p>
          <a:p>
            <a:r>
              <a:rPr lang="tr-TR" b="1" dirty="0"/>
              <a:t>Sınıflar</a:t>
            </a:r>
            <a:r>
              <a:rPr lang="tr-TR" dirty="0"/>
              <a:t>, bir nesnenin </a:t>
            </a:r>
            <a:r>
              <a:rPr lang="tr-TR" b="1" dirty="0"/>
              <a:t>durumunu ve davranışını </a:t>
            </a:r>
            <a:r>
              <a:rPr lang="tr-TR" dirty="0"/>
              <a:t>tanımlayan modellerdir. Bir dikdörtgenin durumunu ve davranışını tanımlayan bir sınıf tanımladıktan sonra, her gerçek dünyadaki dikdörtgenin durumunu ve davranışını temsil eden nesneler oluşturmak için kullanabiliriz.</a:t>
            </a:r>
          </a:p>
          <a:p>
            <a:r>
              <a:rPr lang="tr-TR" b="1" dirty="0"/>
              <a:t>Nesneler</a:t>
            </a:r>
            <a:r>
              <a:rPr lang="tr-TR" dirty="0"/>
              <a:t> sınıf örnekleri olarak da bilinir. Örneğin, her dikdörtgen nesnesinin dikdörtgen sınıfının bir örneği olduğunu söyleyebiliriz.</a:t>
            </a:r>
          </a:p>
        </p:txBody>
      </p:sp>
    </p:spTree>
    <p:extLst>
      <p:ext uri="{BB962C8B-B14F-4D97-AF65-F5344CB8AC3E}">
        <p14:creationId xmlns:p14="http://schemas.microsoft.com/office/powerpoint/2010/main" val="347344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8" y="2121408"/>
            <a:ext cx="4773168" cy="4050792"/>
          </a:xfrm>
        </p:spPr>
        <p:txBody>
          <a:bodyPr>
            <a:normAutofit lnSpcReduction="10000"/>
          </a:bodyPr>
          <a:lstStyle/>
          <a:p>
            <a:r>
              <a:rPr lang="tr-TR" sz="1900" dirty="0"/>
              <a:t>Dört farklı dikdörtgen örneğini oluşturmak için bir dikdörtgen sınıfını bir plan olarak kullanabiliriz. </a:t>
            </a:r>
          </a:p>
          <a:p>
            <a:r>
              <a:rPr lang="tr-TR" sz="1900" dirty="0"/>
              <a:t>Bir </a:t>
            </a:r>
            <a:r>
              <a:rPr lang="tr-TR" sz="1900" b="1" dirty="0"/>
              <a:t>sınıf</a:t>
            </a:r>
            <a:r>
              <a:rPr lang="tr-TR" sz="1900" dirty="0"/>
              <a:t> ile sınıf kullanımı yoluyla oluşturulan </a:t>
            </a:r>
            <a:r>
              <a:rPr lang="tr-TR" sz="1900" b="1" dirty="0"/>
              <a:t>nesneler ya da örnekler</a:t>
            </a:r>
            <a:r>
              <a:rPr lang="tr-TR" sz="1900" dirty="0"/>
              <a:t> arasındaki farkı anlamak çok önemlidir. </a:t>
            </a:r>
          </a:p>
          <a:p>
            <a:r>
              <a:rPr lang="tr-TR" sz="1900" dirty="0"/>
              <a:t>Nesne yönelimli programlama, belirli bir nesneyi oluşturmak için kullandığımız planı keşfetmemizi sağlar. </a:t>
            </a:r>
          </a:p>
          <a:p>
            <a:r>
              <a:rPr lang="tr-TR" sz="1900" dirty="0"/>
              <a:t>Böylece, her nesnenin dikdörtgen sınıfının bir örneği olduğu sonucuna varabiliriz.</a:t>
            </a:r>
          </a:p>
        </p:txBody>
      </p:sp>
      <p:pic>
        <p:nvPicPr>
          <p:cNvPr id="5" name="Resim 4">
            <a:extLst>
              <a:ext uri="{FF2B5EF4-FFF2-40B4-BE49-F238E27FC236}">
                <a16:creationId xmlns:a16="http://schemas.microsoft.com/office/drawing/2014/main" id="{5C94683F-289D-4C36-9CC7-E087FC5FA06F}"/>
              </a:ext>
            </a:extLst>
          </p:cNvPr>
          <p:cNvPicPr>
            <a:picLocks noChangeAspect="1"/>
          </p:cNvPicPr>
          <p:nvPr/>
        </p:nvPicPr>
        <p:blipFill>
          <a:blip r:embed="rId2"/>
          <a:stretch>
            <a:fillRect/>
          </a:stretch>
        </p:blipFill>
        <p:spPr>
          <a:xfrm>
            <a:off x="6348986" y="2093976"/>
            <a:ext cx="4773168" cy="4050791"/>
          </a:xfrm>
          <a:prstGeom prst="rect">
            <a:avLst/>
          </a:prstGeom>
        </p:spPr>
      </p:pic>
    </p:spTree>
    <p:extLst>
      <p:ext uri="{BB962C8B-B14F-4D97-AF65-F5344CB8AC3E}">
        <p14:creationId xmlns:p14="http://schemas.microsoft.com/office/powerpoint/2010/main" val="131418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600" b="1" dirty="0"/>
              <a:t> Öznitelikleri / Alanları Tanıma</a:t>
            </a:r>
          </a:p>
          <a:p>
            <a:r>
              <a:rPr lang="tr-TR" dirty="0"/>
              <a:t>Her bir örnek için talep edilen verileri sağlayan gerekli öznitelikleri içerecek şekilde sınıfları tasarlamaya başlayalım. </a:t>
            </a:r>
          </a:p>
          <a:p>
            <a:r>
              <a:rPr lang="tr-TR" dirty="0"/>
              <a:t>Başka bir deyişle, her sınıfın, tüm görevleri gerçekleştirmek için nesnelerin talep ettiği bütün verileri </a:t>
            </a:r>
            <a:r>
              <a:rPr lang="tr-TR" dirty="0" err="1"/>
              <a:t>kapsülleyen</a:t>
            </a:r>
            <a:r>
              <a:rPr lang="tr-TR" dirty="0"/>
              <a:t> gerekli değişkenlere sahip olduğundan emin olmalıyız.</a:t>
            </a:r>
          </a:p>
          <a:p>
            <a:r>
              <a:rPr lang="tr-TR" dirty="0"/>
              <a:t>Kare sınıfının her örneği yani her kare nesnesi için kenar uzunluğunu bilmek gerekir. Bu nedenle, bu sınıfın her örneğinin kenar uzunluk değerini belirtmesine izin veren </a:t>
            </a:r>
            <a:r>
              <a:rPr lang="tr-TR" dirty="0" err="1"/>
              <a:t>kapsüllenmiş</a:t>
            </a:r>
            <a:r>
              <a:rPr lang="tr-TR" dirty="0"/>
              <a:t> bir değişkene ihtiyacımız var.</a:t>
            </a:r>
          </a:p>
          <a:p>
            <a:r>
              <a:rPr lang="tr-TR" dirty="0"/>
              <a:t>Sınıfın her bir örneği için verileri kapsüllemek amacıyla bir sınıfta tanımlanan </a:t>
            </a:r>
            <a:r>
              <a:rPr lang="tr-TR" b="1" dirty="0"/>
              <a:t>değişkenler,</a:t>
            </a:r>
            <a:r>
              <a:rPr lang="tr-TR" dirty="0"/>
              <a:t> </a:t>
            </a:r>
            <a:r>
              <a:rPr lang="tr-TR" b="1" dirty="0"/>
              <a:t>öznitelikler</a:t>
            </a:r>
            <a:r>
              <a:rPr lang="tr-TR" dirty="0"/>
              <a:t> veya </a:t>
            </a:r>
            <a:r>
              <a:rPr lang="tr-TR" b="1" dirty="0"/>
              <a:t>alanlar</a:t>
            </a:r>
            <a:r>
              <a:rPr lang="tr-TR" dirty="0"/>
              <a:t> olarak bilinir. Her örnek, sınıfta tanımlanan değişkenler için kendi bağımsız değerine sahiptir.</a:t>
            </a:r>
          </a:p>
        </p:txBody>
      </p:sp>
    </p:spTree>
    <p:extLst>
      <p:ext uri="{BB962C8B-B14F-4D97-AF65-F5344CB8AC3E}">
        <p14:creationId xmlns:p14="http://schemas.microsoft.com/office/powerpoint/2010/main" val="56542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Kare sınıfında, sınıfın herhangi bir yeni örneği için başlangıç değeri 0 olan ‘</a:t>
            </a:r>
            <a:r>
              <a:rPr lang="tr-TR" dirty="0" err="1"/>
              <a:t>kenarUzunlugu</a:t>
            </a:r>
            <a:r>
              <a:rPr lang="tr-TR" dirty="0"/>
              <a:t>’ adlı bir float özniteliği tanımlanır. (Bir örnek oluşturulduktan sonra bu özniteliğinin değerini değiştirmek mümkündür.)</a:t>
            </a:r>
          </a:p>
          <a:p>
            <a:r>
              <a:rPr lang="tr-TR" dirty="0"/>
              <a:t>Kare sınıfının kare1 ve kare2 adında iki örneğini oluşturduğunuzu düşünelim. Örnek adları, her nesnenin </a:t>
            </a:r>
            <a:r>
              <a:rPr lang="tr-TR" dirty="0" err="1"/>
              <a:t>kapsüllenmiş</a:t>
            </a:r>
            <a:r>
              <a:rPr lang="tr-TR" dirty="0"/>
              <a:t> verilerine erişmemizi sağlar ve bu nedenle, açıklanan özelliklerin değerlerini değiştirmek için bunları kullanabiliriz.</a:t>
            </a:r>
          </a:p>
          <a:p>
            <a:r>
              <a:rPr lang="tr-TR" dirty="0"/>
              <a:t>Nesne yönelimli programlama dilimizin örneklerin özniteliklerine erişmemize izin vermek için bir nokta (.) kullanır. </a:t>
            </a:r>
          </a:p>
          <a:p>
            <a:r>
              <a:rPr lang="tr-TR" dirty="0"/>
              <a:t>Yani, kare1.kenarUzunlugu, kare1 adlı kare örneği için kenar uzunluğuna erişim sağlar. kare2.kenarUzunlugu da kare2 örneği için aynı şeyi yapar.</a:t>
            </a:r>
          </a:p>
          <a:p>
            <a:r>
              <a:rPr lang="tr-TR" dirty="0"/>
              <a:t>kare1.kenarUzunlugu özniteliğine 10, kare2.kenarUzunlugu özniteliğine 20 değerini atanabilir ve bu şekilde, her kare örneği farklı bir değere sahip olmuş olur.</a:t>
            </a:r>
          </a:p>
        </p:txBody>
      </p:sp>
    </p:spTree>
    <p:extLst>
      <p:ext uri="{BB962C8B-B14F-4D97-AF65-F5344CB8AC3E}">
        <p14:creationId xmlns:p14="http://schemas.microsoft.com/office/powerpoint/2010/main" val="3591929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TM03090434[[fn=Tahta Yazı]]</Template>
  <TotalTime>9831</TotalTime>
  <Words>3785</Words>
  <Application>Microsoft Office PowerPoint</Application>
  <PresentationFormat>Geniş ekran</PresentationFormat>
  <Paragraphs>207</Paragraphs>
  <Slides>37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37</vt:i4>
      </vt:variant>
    </vt:vector>
  </HeadingPairs>
  <TitlesOfParts>
    <vt:vector size="44" baseType="lpstr">
      <vt:lpstr>Consolas</vt:lpstr>
      <vt:lpstr>CourierStd</vt:lpstr>
      <vt:lpstr>CourierStd-Bold</vt:lpstr>
      <vt:lpstr>Rockwell</vt:lpstr>
      <vt:lpstr>Rockwell Condensed</vt:lpstr>
      <vt:lpstr>Wingdings</vt:lpstr>
      <vt:lpstr>Tahta Yazı</vt:lpstr>
      <vt:lpstr>Nesne tabanlı programlama</vt:lpstr>
      <vt:lpstr>NESNELER HERYERDE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KAYNAK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 tabanlı programlama</dc:title>
  <dc:creator>Furkan AKIN</dc:creator>
  <cp:lastModifiedBy>Furkan AKIN</cp:lastModifiedBy>
  <cp:revision>292</cp:revision>
  <dcterms:created xsi:type="dcterms:W3CDTF">2021-03-13T12:22:28Z</dcterms:created>
  <dcterms:modified xsi:type="dcterms:W3CDTF">2022-03-07T09:21:51Z</dcterms:modified>
</cp:coreProperties>
</file>