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70" r:id="rId115"/>
    <p:sldId id="369"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12" d="100"/>
          <a:sy n="112"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3/29/2022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dirty="0"/>
              <a:t>Nesne tabanlı programlama</a:t>
            </a:r>
          </a:p>
        </p:txBody>
      </p:sp>
    </p:spTree>
    <p:extLst>
      <p:ext uri="{BB962C8B-B14F-4D97-AF65-F5344CB8AC3E}">
        <p14:creationId xmlns:p14="http://schemas.microsoft.com/office/powerpoint/2010/main" val="429478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oluşturulur. Bu sınıf için ‘genişlik’ ve ‘yükseklik’ olmak üzere iki float öznitelik tanımlanır.</a:t>
            </a:r>
          </a:p>
          <a:p>
            <a:r>
              <a:rPr lang="tr-TR" dirty="0"/>
              <a:t>Aşağıdaki resim, dört sınıf ve öznitelikleri ile bir UML (</a:t>
            </a:r>
            <a:r>
              <a:rPr lang="tr-TR" dirty="0" err="1"/>
              <a:t>Unified</a:t>
            </a:r>
            <a:r>
              <a:rPr lang="tr-TR" dirty="0"/>
              <a:t> </a:t>
            </a:r>
            <a:r>
              <a:rPr lang="tr-TR" dirty="0" err="1"/>
              <a:t>Modeling</a:t>
            </a:r>
            <a:r>
              <a:rPr lang="tr-TR" dirty="0"/>
              <a:t> Language - Birleşik Modelleme Dili) diyagramını göstermektedir:</a:t>
            </a:r>
          </a:p>
        </p:txBody>
      </p:sp>
      <p:pic>
        <p:nvPicPr>
          <p:cNvPr id="5" name="Resim 4">
            <a:extLst>
              <a:ext uri="{FF2B5EF4-FFF2-40B4-BE49-F238E27FC236}">
                <a16:creationId xmlns:a16="http://schemas.microsoft.com/office/drawing/2014/main" id="{029DEDB1-5D37-49C0-883C-61B0E8179F0C}"/>
              </a:ext>
            </a:extLst>
          </p:cNvPr>
          <p:cNvPicPr>
            <a:picLocks noChangeAspect="1"/>
          </p:cNvPicPr>
          <p:nvPr/>
        </p:nvPicPr>
        <p:blipFill>
          <a:blip r:embed="rId2"/>
          <a:stretch>
            <a:fillRect/>
          </a:stretch>
        </p:blipFill>
        <p:spPr>
          <a:xfrm>
            <a:off x="2312122" y="4146804"/>
            <a:ext cx="7695238" cy="1514286"/>
          </a:xfrm>
          <a:prstGeom prst="rect">
            <a:avLst/>
          </a:prstGeom>
        </p:spPr>
      </p:pic>
    </p:spTree>
    <p:extLst>
      <p:ext uri="{BB962C8B-B14F-4D97-AF65-F5344CB8AC3E}">
        <p14:creationId xmlns:p14="http://schemas.microsoft.com/office/powerpoint/2010/main" val="701257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err="1"/>
              <a:t>SmoothFoxTerrier</a:t>
            </a:r>
            <a:r>
              <a:rPr lang="tr-TR" sz="1800" dirty="0"/>
              <a:t> sınıfı, bu sınıfta geçersiz kılınan Kopek sınıfında tanımlanan Tur özelliğinin değeri olarak "</a:t>
            </a:r>
            <a:r>
              <a:rPr lang="tr-TR" sz="1800" dirty="0" err="1"/>
              <a:t>Smooth</a:t>
            </a:r>
            <a:r>
              <a:rPr lang="tr-TR" sz="1800" dirty="0"/>
              <a:t> </a:t>
            </a:r>
            <a:r>
              <a:rPr lang="tr-TR" sz="1800" dirty="0" err="1"/>
              <a:t>Fox</a:t>
            </a:r>
            <a:r>
              <a:rPr lang="tr-TR" sz="1800" dirty="0"/>
              <a:t> </a:t>
            </a:r>
            <a:r>
              <a:rPr lang="tr-TR" sz="1800" dirty="0" err="1"/>
              <a:t>Terrier</a:t>
            </a:r>
            <a:r>
              <a:rPr lang="tr-TR" sz="1800" dirty="0"/>
              <a:t>" i ayarlar. </a:t>
            </a:r>
            <a:r>
              <a:rPr lang="tr-TR" sz="1800" dirty="0" err="1"/>
              <a:t>SmoothFoxTerrier</a:t>
            </a:r>
            <a:r>
              <a:rPr lang="tr-TR" sz="1800" dirty="0"/>
              <a:t> sınıfı, üst sınıfta tanımlanan iki yapıcıda belirtilen parametrelerle tam olarak aynı parametrelere sahip iki kurucuyu tanımlar. </a:t>
            </a:r>
          </a:p>
          <a:p>
            <a:r>
              <a:rPr lang="tr-TR" sz="1800" dirty="0"/>
              <a:t>Her iki kurucu da üst sınıfta tanımlanan iki yapıcıyı çağırır ve ardından </a:t>
            </a:r>
            <a:r>
              <a:rPr lang="tr-TR" sz="1800" dirty="0" err="1"/>
              <a:t>Init</a:t>
            </a:r>
            <a:r>
              <a:rPr lang="tr-TR" sz="1800" dirty="0"/>
              <a:t> özel yöntemini çağırır. Bu yöntem, </a:t>
            </a:r>
            <a:r>
              <a:rPr lang="tr-TR" sz="1800" dirty="0" err="1"/>
              <a:t>SmoothFoxTerrier</a:t>
            </a:r>
            <a:r>
              <a:rPr lang="tr-TR" sz="1800" dirty="0"/>
              <a:t> sınıfının bir örneğinin oluşturulduğunu belirten bir mesaj yazdırır.</a:t>
            </a:r>
            <a:endParaRPr lang="tr-TR" sz="1400" dirty="0">
              <a:solidFill>
                <a:srgbClr val="000000"/>
              </a:solidFill>
              <a:latin typeface="CourierStd"/>
            </a:endParaRPr>
          </a:p>
        </p:txBody>
      </p:sp>
    </p:spTree>
    <p:extLst>
      <p:ext uri="{BB962C8B-B14F-4D97-AF65-F5344CB8AC3E}">
        <p14:creationId xmlns:p14="http://schemas.microsoft.com/office/powerpoint/2010/main" val="589785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O</a:t>
            </a:r>
            <a:r>
              <a:rPr lang="it-IT" sz="2600" b="1" dirty="0"/>
              <a:t>peratörleri </a:t>
            </a:r>
            <a:r>
              <a:rPr lang="tr-TR" sz="2600" b="1" dirty="0"/>
              <a:t>A</a:t>
            </a:r>
            <a:r>
              <a:rPr lang="it-IT" sz="2600" b="1" dirty="0"/>
              <a:t>şırı </a:t>
            </a:r>
            <a:r>
              <a:rPr lang="tr-TR" sz="2600" b="1" dirty="0"/>
              <a:t>Y</a:t>
            </a:r>
            <a:r>
              <a:rPr lang="it-IT" sz="2600" b="1" dirty="0"/>
              <a:t>ükleme</a:t>
            </a:r>
            <a:endParaRPr lang="tr-TR" sz="2600" b="1" dirty="0"/>
          </a:p>
          <a:p>
            <a:r>
              <a:rPr lang="tr-TR" sz="1500" dirty="0"/>
              <a:t>C# (&lt;, &lt;=, &gt; ve &gt;=) operatörlerini kullanarak farklı Hayvan örneklerinin yaşını karşılaştırabilmek istiyoruz.</a:t>
            </a:r>
          </a:p>
          <a:p>
            <a:r>
              <a:rPr lang="tr-TR" sz="1500" dirty="0"/>
              <a:t>Hayvan sınıfından iki bağımsız değişken alan statik yöntemler olarak çalışan operatörleri bildirerek hedeflerimize ulaşmak için C#'daki önceki operatörleri aşırı yükleyebiliriz. Hayvan örneklerini karşılaştırmak için bu operatörleri kullandığımızda, C# kendisindeki operatörleri çağıracaktır. Hayvan sınıfında aşağıdaki operatörleri beyan etmeliyiz:</a:t>
            </a:r>
          </a:p>
          <a:p>
            <a:r>
              <a:rPr lang="tr-TR" sz="1500" dirty="0"/>
              <a:t>&lt;: Bu operatör, küçüktür (&lt;) operatörünü kullandığımızda çağrılır</a:t>
            </a:r>
          </a:p>
          <a:p>
            <a:r>
              <a:rPr lang="tr-TR" sz="1500" dirty="0"/>
              <a:t>&lt;=: Bu operatör, küçüktür veya eşittir (&lt;=) operatörünü kullandığımızda çağrılır</a:t>
            </a:r>
          </a:p>
          <a:p>
            <a:r>
              <a:rPr lang="tr-TR" sz="1500" dirty="0"/>
              <a:t>&gt;: Bu operatör, büyüktür (&gt;) operatörünü kullandığımızda çağrılır</a:t>
            </a:r>
          </a:p>
          <a:p>
            <a:r>
              <a:rPr lang="tr-TR" sz="1500" dirty="0"/>
              <a:t>&gt;=: Bu operatör, büyüktür veya eşittir (&gt;=) operatörünü kullandığımızda çağrılır</a:t>
            </a:r>
          </a:p>
        </p:txBody>
      </p:sp>
    </p:spTree>
    <p:extLst>
      <p:ext uri="{BB962C8B-B14F-4D97-AF65-F5344CB8AC3E}">
        <p14:creationId xmlns:p14="http://schemas.microsoft.com/office/powerpoint/2010/main" val="1367685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700" dirty="0"/>
              <a:t>Önceki tüm operatörler aynı bildirime sahiptir. C#, ilk bağımsız değişken olarak operatörün sol tarafında belirtilen örneği ve ikinci bağımsız değişken olarak işlecin sağ tarafında belirtilen örneği iletir. Bu argümanlar için ‘self’ ve ‘</a:t>
            </a:r>
            <a:r>
              <a:rPr lang="tr-TR" sz="1700" dirty="0" err="1"/>
              <a:t>other</a:t>
            </a:r>
            <a:r>
              <a:rPr lang="tr-TR" sz="1700" dirty="0"/>
              <a:t>’ gibi isimler kullanacağız. Bu nedenle, operatörler için argüman olarak self ve </a:t>
            </a:r>
            <a:r>
              <a:rPr lang="tr-TR" sz="1700" dirty="0" err="1"/>
              <a:t>other</a:t>
            </a:r>
            <a:r>
              <a:rPr lang="tr-TR" sz="1700" dirty="0"/>
              <a:t> var ve bizim uygulamamızda, karşılaştırma operatörünün sonucuyla birlikte operatörün uygulamasının sonucu ile bir </a:t>
            </a:r>
            <a:r>
              <a:rPr lang="tr-TR" sz="1700" dirty="0" err="1"/>
              <a:t>bool</a:t>
            </a:r>
            <a:r>
              <a:rPr lang="tr-TR" sz="1700" dirty="0"/>
              <a:t> değeri döndürmeliyiz.</a:t>
            </a:r>
          </a:p>
          <a:p>
            <a:r>
              <a:rPr lang="tr-TR" sz="1700" dirty="0"/>
              <a:t>hayvan1 ve hayvan2 adlı iki Hayvan örneğine veya alt sınıflarından herhangi birine sahip olduğumuzu düşünelim. Bu nedenle, </a:t>
            </a:r>
            <a:r>
              <a:rPr lang="tr-TR" sz="1700" dirty="0" err="1"/>
              <a:t>self.Yas</a:t>
            </a:r>
            <a:r>
              <a:rPr lang="tr-TR" sz="1700" dirty="0"/>
              <a:t> &lt; </a:t>
            </a:r>
            <a:r>
              <a:rPr lang="tr-TR" sz="1700" dirty="0" err="1"/>
              <a:t>other.Yas</a:t>
            </a:r>
            <a:r>
              <a:rPr lang="tr-TR" sz="1700" dirty="0"/>
              <a:t> değerinin hayvan1.Yas &lt; hayvan2.Yas ile eşdeğer olduğunu gösteren bir </a:t>
            </a:r>
            <a:r>
              <a:rPr lang="tr-TR" sz="1700" dirty="0" err="1"/>
              <a:t>bool</a:t>
            </a:r>
            <a:r>
              <a:rPr lang="tr-TR" sz="1700" dirty="0"/>
              <a:t> değeri döndürmeliyiz.</a:t>
            </a:r>
          </a:p>
          <a:p>
            <a:r>
              <a:rPr lang="tr-TR" sz="1700" dirty="0" err="1"/>
              <a:t>Console.WriteLine</a:t>
            </a:r>
            <a:r>
              <a:rPr lang="tr-TR" sz="1700" dirty="0"/>
              <a:t>(hayvan1 &lt; hayvan2); komutunu girersek, C# Hayvan sınıfı için "&lt;" operatörünü "self" hayvan1'e ve "</a:t>
            </a:r>
            <a:r>
              <a:rPr lang="tr-TR" sz="1700" dirty="0" err="1"/>
              <a:t>other</a:t>
            </a:r>
            <a:r>
              <a:rPr lang="tr-TR" sz="1700" dirty="0"/>
              <a:t>" hayvan2'ye eşit olacak şekilde statik bir yöntem olarak çağıracaktır. Bu nedenle, "</a:t>
            </a:r>
            <a:r>
              <a:rPr lang="tr-TR" sz="1700" dirty="0" err="1"/>
              <a:t>self.Yas</a:t>
            </a:r>
            <a:r>
              <a:rPr lang="tr-TR" sz="1700" dirty="0"/>
              <a:t> &lt; </a:t>
            </a:r>
            <a:r>
              <a:rPr lang="tr-TR" sz="1700" dirty="0" err="1"/>
              <a:t>other.Yas</a:t>
            </a:r>
            <a:r>
              <a:rPr lang="tr-TR" sz="1700" dirty="0"/>
              <a:t>" ifadesinin " hayvan1.Yas &lt; hayvan2.Yas" ile eşdeğer olduğunu belirten bir </a:t>
            </a:r>
            <a:r>
              <a:rPr lang="tr-TR" sz="1700" dirty="0" err="1"/>
              <a:t>bool</a:t>
            </a:r>
            <a:r>
              <a:rPr lang="tr-TR" sz="1700" dirty="0"/>
              <a:t> değeri döndürmeliyiz. </a:t>
            </a:r>
          </a:p>
        </p:txBody>
      </p:sp>
    </p:spTree>
    <p:extLst>
      <p:ext uri="{BB962C8B-B14F-4D97-AF65-F5344CB8AC3E}">
        <p14:creationId xmlns:p14="http://schemas.microsoft.com/office/powerpoint/2010/main" val="15280795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Aşağıdaki kodu Hayvan sınıfının gövdesine eklemeliyiz:</a:t>
            </a:r>
          </a:p>
          <a:p>
            <a:endParaRPr lang="tr-TR" sz="15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&lt;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&lt;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&lt;=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&lt;=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&gt;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&gt;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&gt;=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&gt;=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33497674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a:t>
            </a:r>
            <a:r>
              <a:rPr lang="tr-TR" sz="2600" b="1" dirty="0" err="1"/>
              <a:t>Polimorfizmi</a:t>
            </a:r>
            <a:r>
              <a:rPr lang="tr-TR" sz="2600" b="1" dirty="0"/>
              <a:t> Anlama</a:t>
            </a:r>
          </a:p>
          <a:p>
            <a:r>
              <a:rPr lang="tr-TR" sz="1500" dirty="0"/>
              <a:t>Tüm sınıfları kodladıktan sonra bir konsol uygulamasının Main metodunda kod yazabiliriz. </a:t>
            </a:r>
            <a:r>
              <a:rPr lang="tr-TR" sz="1500" dirty="0" err="1"/>
              <a:t>Tom</a:t>
            </a:r>
            <a:r>
              <a:rPr lang="tr-TR" sz="1500" dirty="0"/>
              <a:t> adlı </a:t>
            </a:r>
            <a:r>
              <a:rPr lang="tr-TR" sz="1500" dirty="0" err="1"/>
              <a:t>SmoothFoxTerrier</a:t>
            </a:r>
            <a:r>
              <a:rPr lang="tr-TR" sz="1500" dirty="0"/>
              <a:t> sınıfının bir örneğini oluşturan Main yönteminin ilk kodu aşağıdadır. hamile argümanını gerektirmeyen yapıcılarından birini kullanalım:</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var tom = new </a:t>
            </a:r>
            <a:r>
              <a:rPr lang="en-US" sz="1800" b="0" i="0" dirty="0" err="1">
                <a:solidFill>
                  <a:srgbClr val="000000"/>
                </a:solidFill>
                <a:effectLst/>
                <a:latin typeface="CourierStd"/>
              </a:rPr>
              <a:t>SmoothFoxTerrier</a:t>
            </a:r>
            <a:r>
              <a:rPr lang="tr-TR" sz="1800" b="0" i="0" dirty="0">
                <a:solidFill>
                  <a:srgbClr val="000000"/>
                </a:solidFill>
                <a:effectLst/>
                <a:latin typeface="CourierStd"/>
              </a:rPr>
              <a:t>2</a:t>
            </a:r>
            <a:r>
              <a:rPr lang="en-US" sz="1800" b="0" i="0" dirty="0">
                <a:solidFill>
                  <a:srgbClr val="000000"/>
                </a:solidFill>
                <a:effectLst/>
                <a:latin typeface="CourierStd"/>
              </a:rPr>
              <a:t>("Tom", 5, "Sneakers");</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tom.</a:t>
            </a:r>
            <a:r>
              <a:rPr lang="tr-TR" sz="1800" b="0" i="0" dirty="0" err="1">
                <a:solidFill>
                  <a:srgbClr val="000000"/>
                </a:solidFill>
                <a:effectLst/>
                <a:latin typeface="CourierStd"/>
              </a:rPr>
              <a:t>TuruYazdir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tom.</a:t>
            </a:r>
            <a:r>
              <a:rPr lang="tr-TR" sz="1800" b="0" i="0" dirty="0" err="1">
                <a:solidFill>
                  <a:srgbClr val="000000"/>
                </a:solidFill>
                <a:effectLst/>
                <a:latin typeface="CourierStd"/>
              </a:rPr>
              <a:t>TurAilesiniYazdir</a:t>
            </a:r>
            <a:r>
              <a:rPr lang="tr-TR" sz="1800" b="0" i="0" dirty="0">
                <a:solidFill>
                  <a:srgbClr val="000000"/>
                </a:solidFill>
                <a:effectLst/>
                <a:latin typeface="CourierStd"/>
              </a:rPr>
              <a:t>(</a:t>
            </a:r>
            <a:r>
              <a:rPr lang="en-US" sz="1800" b="0" i="0" dirty="0">
                <a:solidFill>
                  <a:srgbClr val="000000"/>
                </a:solidFill>
                <a:effectLst/>
                <a:latin typeface="CourierStd"/>
              </a:rPr>
              <a:t>);</a:t>
            </a:r>
            <a:r>
              <a:rPr lang="en-US" sz="1400" dirty="0"/>
              <a:t> </a:t>
            </a:r>
            <a:endParaRPr lang="tr-TR" sz="1400" dirty="0"/>
          </a:p>
          <a:p>
            <a:r>
              <a:rPr lang="en-US" sz="1400" dirty="0"/>
              <a:t>İlk </a:t>
            </a:r>
            <a:r>
              <a:rPr lang="en-US" sz="1400" dirty="0" err="1"/>
              <a:t>olarak</a:t>
            </a:r>
            <a:r>
              <a:rPr lang="en-US" sz="1400" dirty="0"/>
              <a:t>, Windows </a:t>
            </a:r>
            <a:r>
              <a:rPr lang="en-US" sz="1400" dirty="0" err="1"/>
              <a:t>konsolu</a:t>
            </a:r>
            <a:r>
              <a:rPr lang="en-US" sz="1400" dirty="0"/>
              <a:t> </a:t>
            </a:r>
            <a:r>
              <a:rPr lang="en-US" sz="1400" dirty="0" err="1"/>
              <a:t>çağrılan</a:t>
            </a:r>
            <a:r>
              <a:rPr lang="en-US" sz="1400" dirty="0"/>
              <a:t> her </a:t>
            </a:r>
            <a:r>
              <a:rPr lang="en-US" sz="1400" dirty="0" err="1"/>
              <a:t>kurucunun</a:t>
            </a:r>
            <a:r>
              <a:rPr lang="en-US" sz="1400" dirty="0"/>
              <a:t> </a:t>
            </a:r>
            <a:r>
              <a:rPr lang="en-US" sz="1400" dirty="0" err="1"/>
              <a:t>mesajlarını</a:t>
            </a:r>
            <a:r>
              <a:rPr lang="en-US" sz="1400" dirty="0"/>
              <a:t> </a:t>
            </a:r>
            <a:r>
              <a:rPr lang="en-US" sz="1400" dirty="0" err="1"/>
              <a:t>görüntüler</a:t>
            </a:r>
            <a:r>
              <a:rPr lang="en-US" sz="1400" dirty="0"/>
              <a:t>. Her </a:t>
            </a:r>
            <a:r>
              <a:rPr lang="en-US" sz="1400" dirty="0" err="1"/>
              <a:t>kurucunun</a:t>
            </a:r>
            <a:r>
              <a:rPr lang="en-US" sz="1400" dirty="0"/>
              <a:t> </a:t>
            </a:r>
            <a:r>
              <a:rPr lang="en-US" sz="1400" dirty="0" err="1"/>
              <a:t>temel</a:t>
            </a:r>
            <a:r>
              <a:rPr lang="en-US" sz="1400" dirty="0"/>
              <a:t> </a:t>
            </a:r>
            <a:r>
              <a:rPr lang="en-US" sz="1400" dirty="0" err="1"/>
              <a:t>sınıf</a:t>
            </a:r>
            <a:r>
              <a:rPr lang="en-US" sz="1400" dirty="0"/>
              <a:t> </a:t>
            </a:r>
            <a:r>
              <a:rPr lang="en-US" sz="1400" dirty="0" err="1"/>
              <a:t>yapıcısını</a:t>
            </a:r>
            <a:r>
              <a:rPr lang="en-US" sz="1400" dirty="0"/>
              <a:t> </a:t>
            </a:r>
            <a:r>
              <a:rPr lang="en-US" sz="1400" dirty="0" err="1"/>
              <a:t>çağırdığını</a:t>
            </a:r>
            <a:r>
              <a:rPr lang="en-US" sz="1400" dirty="0"/>
              <a:t> </a:t>
            </a:r>
            <a:r>
              <a:rPr lang="en-US" sz="1400" dirty="0" err="1"/>
              <a:t>ve</a:t>
            </a:r>
            <a:r>
              <a:rPr lang="en-US" sz="1400" dirty="0"/>
              <a:t> </a:t>
            </a:r>
            <a:r>
              <a:rPr lang="en-US" sz="1400" dirty="0" err="1"/>
              <a:t>sınıfın</a:t>
            </a:r>
            <a:r>
              <a:rPr lang="en-US" sz="1400" dirty="0"/>
              <a:t> </a:t>
            </a:r>
            <a:r>
              <a:rPr lang="en-US" sz="1400" dirty="0" err="1"/>
              <a:t>bir</a:t>
            </a:r>
            <a:r>
              <a:rPr lang="en-US" sz="1400" dirty="0"/>
              <a:t> </a:t>
            </a:r>
            <a:r>
              <a:rPr lang="en-US" sz="1400" dirty="0" err="1"/>
              <a:t>örneğinin</a:t>
            </a:r>
            <a:r>
              <a:rPr lang="en-US" sz="1400" dirty="0"/>
              <a:t> </a:t>
            </a:r>
            <a:r>
              <a:rPr lang="en-US" sz="1400" dirty="0" err="1"/>
              <a:t>yaratıldığını</a:t>
            </a:r>
            <a:r>
              <a:rPr lang="en-US" sz="1400" dirty="0"/>
              <a:t> </a:t>
            </a:r>
            <a:r>
              <a:rPr lang="en-US" sz="1400" dirty="0" err="1"/>
              <a:t>belirten</a:t>
            </a:r>
            <a:r>
              <a:rPr lang="en-US" sz="1400" dirty="0"/>
              <a:t> </a:t>
            </a:r>
            <a:r>
              <a:rPr lang="en-US" sz="1400" dirty="0" err="1"/>
              <a:t>bir</a:t>
            </a:r>
            <a:r>
              <a:rPr lang="en-US" sz="1400" dirty="0"/>
              <a:t> </a:t>
            </a:r>
            <a:r>
              <a:rPr lang="en-US" sz="1400" dirty="0" err="1"/>
              <a:t>mesaj</a:t>
            </a:r>
            <a:r>
              <a:rPr lang="en-US" sz="1400" dirty="0"/>
              <a:t> </a:t>
            </a:r>
            <a:r>
              <a:rPr lang="en-US" sz="1400" dirty="0" err="1"/>
              <a:t>yazdırdığını</a:t>
            </a:r>
            <a:r>
              <a:rPr lang="en-US" sz="1400" dirty="0"/>
              <a:t> </a:t>
            </a:r>
            <a:r>
              <a:rPr lang="en-US" sz="1400" dirty="0" err="1"/>
              <a:t>unutmayın</a:t>
            </a:r>
            <a:r>
              <a:rPr lang="en-US" sz="1400" dirty="0"/>
              <a:t>. </a:t>
            </a:r>
            <a:r>
              <a:rPr lang="en-US" sz="1400" dirty="0" err="1"/>
              <a:t>Altı</a:t>
            </a:r>
            <a:r>
              <a:rPr lang="en-US" sz="1400" dirty="0"/>
              <a:t> </a:t>
            </a:r>
            <a:r>
              <a:rPr lang="en-US" sz="1400" dirty="0" err="1"/>
              <a:t>farklı</a:t>
            </a:r>
            <a:r>
              <a:rPr lang="en-US" sz="1400" dirty="0"/>
              <a:t> </a:t>
            </a:r>
            <a:r>
              <a:rPr lang="en-US" sz="1400" dirty="0" err="1"/>
              <a:t>örneğimiz</a:t>
            </a:r>
            <a:r>
              <a:rPr lang="en-US" sz="1400" dirty="0"/>
              <a:t> yok; </a:t>
            </a:r>
            <a:r>
              <a:rPr lang="en-US" sz="1400" dirty="0" err="1"/>
              <a:t>SmoothFoxTerrier</a:t>
            </a:r>
            <a:r>
              <a:rPr lang="en-US" sz="1400" dirty="0"/>
              <a:t> </a:t>
            </a:r>
            <a:r>
              <a:rPr lang="en-US" sz="1400" dirty="0" err="1"/>
              <a:t>örneğini</a:t>
            </a:r>
            <a:r>
              <a:rPr lang="en-US" sz="1400" dirty="0"/>
              <a:t> </a:t>
            </a:r>
            <a:r>
              <a:rPr lang="en-US" sz="1400" dirty="0" err="1"/>
              <a:t>oluşturmak</a:t>
            </a:r>
            <a:r>
              <a:rPr lang="en-US" sz="1400" dirty="0"/>
              <a:t> </a:t>
            </a:r>
            <a:r>
              <a:rPr lang="en-US" sz="1400" dirty="0" err="1"/>
              <a:t>için</a:t>
            </a:r>
            <a:r>
              <a:rPr lang="en-US" sz="1400" dirty="0"/>
              <a:t> </a:t>
            </a:r>
            <a:r>
              <a:rPr lang="en-US" sz="1400" dirty="0" err="1"/>
              <a:t>gerekli</a:t>
            </a:r>
            <a:r>
              <a:rPr lang="en-US" sz="1400" dirty="0"/>
              <a:t> </a:t>
            </a:r>
            <a:r>
              <a:rPr lang="en-US" sz="1400" dirty="0" err="1"/>
              <a:t>tüm</a:t>
            </a:r>
            <a:r>
              <a:rPr lang="en-US" sz="1400" dirty="0"/>
              <a:t> </a:t>
            </a:r>
            <a:r>
              <a:rPr lang="en-US" sz="1400" dirty="0" err="1"/>
              <a:t>başlatmayı</a:t>
            </a:r>
            <a:r>
              <a:rPr lang="en-US" sz="1400" dirty="0"/>
              <a:t> </a:t>
            </a:r>
            <a:r>
              <a:rPr lang="en-US" sz="1400" dirty="0" err="1"/>
              <a:t>gerçekleştirmek</a:t>
            </a:r>
            <a:r>
              <a:rPr lang="en-US" sz="1400" dirty="0"/>
              <a:t> </a:t>
            </a:r>
            <a:r>
              <a:rPr lang="en-US" sz="1400" dirty="0" err="1"/>
              <a:t>üzere</a:t>
            </a:r>
            <a:r>
              <a:rPr lang="en-US" sz="1400" dirty="0"/>
              <a:t> </a:t>
            </a:r>
            <a:r>
              <a:rPr lang="en-US" sz="1400" dirty="0" err="1"/>
              <a:t>altı</a:t>
            </a:r>
            <a:r>
              <a:rPr lang="en-US" sz="1400" dirty="0"/>
              <a:t> </a:t>
            </a:r>
            <a:r>
              <a:rPr lang="en-US" sz="1400" dirty="0" err="1"/>
              <a:t>farklı</a:t>
            </a:r>
            <a:r>
              <a:rPr lang="en-US" sz="1400" dirty="0"/>
              <a:t> </a:t>
            </a:r>
            <a:r>
              <a:rPr lang="en-US" sz="1400" dirty="0" err="1"/>
              <a:t>sınıfın</a:t>
            </a:r>
            <a:r>
              <a:rPr lang="en-US" sz="1400" dirty="0"/>
              <a:t> </a:t>
            </a:r>
            <a:r>
              <a:rPr lang="en-US" sz="1400" dirty="0" err="1"/>
              <a:t>zincirlenmiş</a:t>
            </a:r>
            <a:r>
              <a:rPr lang="en-US" sz="1400" dirty="0"/>
              <a:t> </a:t>
            </a:r>
            <a:r>
              <a:rPr lang="en-US" sz="1400" dirty="0" err="1"/>
              <a:t>kurucularını</a:t>
            </a:r>
            <a:r>
              <a:rPr lang="en-US" sz="1400" dirty="0"/>
              <a:t> </a:t>
            </a:r>
            <a:r>
              <a:rPr lang="en-US" sz="1400" dirty="0" err="1"/>
              <a:t>çağıran</a:t>
            </a:r>
            <a:r>
              <a:rPr lang="en-US" sz="1400" dirty="0"/>
              <a:t> </a:t>
            </a:r>
            <a:r>
              <a:rPr lang="en-US" sz="1400" dirty="0" err="1"/>
              <a:t>yalnızca</a:t>
            </a:r>
            <a:r>
              <a:rPr lang="en-US" sz="1400" dirty="0"/>
              <a:t> </a:t>
            </a:r>
            <a:r>
              <a:rPr lang="en-US" sz="1400" dirty="0" err="1"/>
              <a:t>bir</a:t>
            </a:r>
            <a:r>
              <a:rPr lang="en-US" sz="1400" dirty="0"/>
              <a:t> </a:t>
            </a:r>
            <a:r>
              <a:rPr lang="en-US" sz="1400" dirty="0" err="1"/>
              <a:t>örneğimiz</a:t>
            </a:r>
            <a:r>
              <a:rPr lang="en-US" sz="1400" dirty="0"/>
              <a:t> var. </a:t>
            </a:r>
            <a:r>
              <a:rPr lang="en-US" sz="1400" dirty="0" err="1"/>
              <a:t>Aşağıdaki</a:t>
            </a:r>
            <a:r>
              <a:rPr lang="en-US" sz="1400" dirty="0"/>
              <a:t> </a:t>
            </a:r>
            <a:r>
              <a:rPr lang="en-US" sz="1400" dirty="0" err="1"/>
              <a:t>kodu</a:t>
            </a:r>
            <a:r>
              <a:rPr lang="en-US" sz="1400" dirty="0"/>
              <a:t> Visual </a:t>
            </a:r>
            <a:r>
              <a:rPr lang="en-US" sz="1400" dirty="0" err="1"/>
              <a:t>Studio'nun</a:t>
            </a:r>
            <a:r>
              <a:rPr lang="en-US" sz="1400" dirty="0"/>
              <a:t> </a:t>
            </a:r>
            <a:r>
              <a:rPr lang="tr-TR" sz="1400" dirty="0"/>
              <a:t>Yürütme </a:t>
            </a:r>
            <a:r>
              <a:rPr lang="tr-TR" sz="1400" dirty="0" err="1"/>
              <a:t>Penceresimde</a:t>
            </a:r>
            <a:r>
              <a:rPr lang="tr-TR" sz="1400" dirty="0"/>
              <a:t> (</a:t>
            </a:r>
            <a:r>
              <a:rPr lang="en-US" sz="1400" dirty="0"/>
              <a:t>Immediate</a:t>
            </a:r>
            <a:r>
              <a:rPr lang="tr-TR" sz="1400" dirty="0"/>
              <a:t> </a:t>
            </a:r>
            <a:r>
              <a:rPr lang="tr-TR" sz="1400" dirty="0" err="1"/>
              <a:t>Window</a:t>
            </a:r>
            <a:r>
              <a:rPr lang="tr-TR" sz="1400" dirty="0"/>
              <a:t>)</a:t>
            </a:r>
            <a:r>
              <a:rPr lang="en-US" sz="1400" dirty="0"/>
              <a:t> </a:t>
            </a:r>
            <a:r>
              <a:rPr lang="en-US" sz="1400" dirty="0" err="1"/>
              <a:t>yürütürsek</a:t>
            </a:r>
            <a:r>
              <a:rPr lang="en-US" sz="1400" dirty="0"/>
              <a:t>, tom </a:t>
            </a:r>
            <a:r>
              <a:rPr lang="en-US" sz="1400" dirty="0" err="1"/>
              <a:t>bir</a:t>
            </a:r>
            <a:r>
              <a:rPr lang="en-US" sz="1400" dirty="0"/>
              <a:t> </a:t>
            </a:r>
            <a:r>
              <a:rPr lang="tr-TR" sz="1400" dirty="0"/>
              <a:t>Hayvan</a:t>
            </a:r>
            <a:r>
              <a:rPr lang="en-US" sz="1400" dirty="0"/>
              <a:t>, </a:t>
            </a:r>
            <a:r>
              <a:rPr lang="en-US" sz="1400" dirty="0" err="1"/>
              <a:t>bir</a:t>
            </a:r>
            <a:r>
              <a:rPr lang="en-US" sz="1400" dirty="0"/>
              <a:t> </a:t>
            </a:r>
            <a:r>
              <a:rPr lang="en-US" sz="1400" dirty="0" err="1"/>
              <a:t>Memeli</a:t>
            </a:r>
            <a:r>
              <a:rPr lang="en-US" sz="1400" dirty="0"/>
              <a:t>, </a:t>
            </a:r>
            <a:r>
              <a:rPr lang="en-US" sz="1400" dirty="0" err="1"/>
              <a:t>bir</a:t>
            </a:r>
            <a:r>
              <a:rPr lang="en-US" sz="1400" dirty="0"/>
              <a:t> </a:t>
            </a:r>
            <a:r>
              <a:rPr lang="en-US" sz="1400" dirty="0" err="1"/>
              <a:t>Evcil</a:t>
            </a:r>
            <a:r>
              <a:rPr lang="tr-TR" sz="1400" dirty="0"/>
              <a:t>Memeli</a:t>
            </a:r>
            <a:r>
              <a:rPr lang="en-US" sz="1400" dirty="0"/>
              <a:t>, </a:t>
            </a:r>
            <a:r>
              <a:rPr lang="en-US" sz="1400" dirty="0" err="1"/>
              <a:t>bir</a:t>
            </a:r>
            <a:r>
              <a:rPr lang="en-US" sz="1400" dirty="0"/>
              <a:t> </a:t>
            </a:r>
            <a:r>
              <a:rPr lang="en-US" sz="1400" dirty="0" err="1"/>
              <a:t>Köpek</a:t>
            </a:r>
            <a:r>
              <a:rPr lang="en-US" sz="1400" dirty="0"/>
              <a:t>, </a:t>
            </a:r>
            <a:r>
              <a:rPr lang="en-US" sz="1400" dirty="0" err="1"/>
              <a:t>bir</a:t>
            </a:r>
            <a:r>
              <a:rPr lang="en-US" sz="1400" dirty="0"/>
              <a:t> Terrier</a:t>
            </a:r>
            <a:r>
              <a:rPr lang="tr-TR" sz="1400" dirty="0"/>
              <a:t>Kopek </a:t>
            </a:r>
            <a:r>
              <a:rPr lang="en-US" sz="1400" dirty="0" err="1"/>
              <a:t>ve</a:t>
            </a:r>
            <a:r>
              <a:rPr lang="en-US" sz="1400" dirty="0"/>
              <a:t> </a:t>
            </a:r>
            <a:r>
              <a:rPr lang="en-US" sz="1400" dirty="0" err="1"/>
              <a:t>bir</a:t>
            </a:r>
            <a:r>
              <a:rPr lang="en-US" sz="1400" dirty="0"/>
              <a:t> </a:t>
            </a:r>
            <a:r>
              <a:rPr lang="en-US" sz="1400" dirty="0" err="1"/>
              <a:t>SmoothFoxTerrier</a:t>
            </a:r>
            <a:r>
              <a:rPr lang="en-US" sz="1400" dirty="0"/>
              <a:t> </a:t>
            </a:r>
            <a:r>
              <a:rPr lang="en-US" sz="1400" dirty="0" err="1"/>
              <a:t>türü</a:t>
            </a:r>
            <a:r>
              <a:rPr lang="en-US" sz="1400" dirty="0"/>
              <a:t> </a:t>
            </a:r>
            <a:r>
              <a:rPr lang="en-US" sz="1400" dirty="0" err="1"/>
              <a:t>olduğu</a:t>
            </a:r>
            <a:r>
              <a:rPr lang="en-US" sz="1400" dirty="0"/>
              <a:t> </a:t>
            </a:r>
            <a:r>
              <a:rPr lang="en-US" sz="1400" dirty="0" err="1"/>
              <a:t>için</a:t>
            </a:r>
            <a:r>
              <a:rPr lang="en-US" sz="1400" dirty="0"/>
              <a:t> </a:t>
            </a:r>
            <a:r>
              <a:rPr lang="en-US" sz="1400" dirty="0" err="1"/>
              <a:t>hepsi</a:t>
            </a:r>
            <a:r>
              <a:rPr lang="en-US" sz="1400" dirty="0"/>
              <a:t> </a:t>
            </a:r>
            <a:r>
              <a:rPr lang="en-US" sz="1400" dirty="0" err="1"/>
              <a:t>sonuç</a:t>
            </a:r>
            <a:r>
              <a:rPr lang="en-US" sz="1400" dirty="0"/>
              <a:t> </a:t>
            </a:r>
            <a:r>
              <a:rPr lang="en-US" sz="1400" dirty="0" err="1"/>
              <a:t>olarak</a:t>
            </a:r>
            <a:r>
              <a:rPr lang="en-US" sz="1400" dirty="0"/>
              <a:t> </a:t>
            </a:r>
            <a:r>
              <a:rPr lang="tr-TR" sz="1400" dirty="0"/>
              <a:t>‘</a:t>
            </a:r>
            <a:r>
              <a:rPr lang="tr-TR" sz="1400" dirty="0" err="1"/>
              <a:t>true</a:t>
            </a:r>
            <a:r>
              <a:rPr lang="tr-TR" sz="1400" dirty="0"/>
              <a:t>’</a:t>
            </a:r>
            <a:r>
              <a:rPr lang="en-US" sz="1400" dirty="0"/>
              <a:t> </a:t>
            </a:r>
            <a:r>
              <a:rPr lang="en-US" sz="1400" dirty="0" err="1"/>
              <a:t>olacaktır</a:t>
            </a:r>
            <a:r>
              <a:rPr lang="en-US" sz="1400" dirty="0"/>
              <a:t>:</a:t>
            </a:r>
            <a:br>
              <a:rPr lang="en-US" sz="1400" dirty="0"/>
            </a:br>
            <a:endParaRPr lang="tr-TR" sz="1500" dirty="0"/>
          </a:p>
        </p:txBody>
      </p:sp>
      <p:pic>
        <p:nvPicPr>
          <p:cNvPr id="9" name="Resim 8">
            <a:extLst>
              <a:ext uri="{FF2B5EF4-FFF2-40B4-BE49-F238E27FC236}">
                <a16:creationId xmlns:a16="http://schemas.microsoft.com/office/drawing/2014/main" id="{9ED2068B-5D20-47D8-885E-FD05321B5853}"/>
              </a:ext>
            </a:extLst>
          </p:cNvPr>
          <p:cNvPicPr>
            <a:picLocks noChangeAspect="1"/>
          </p:cNvPicPr>
          <p:nvPr/>
        </p:nvPicPr>
        <p:blipFill>
          <a:blip r:embed="rId2"/>
          <a:stretch>
            <a:fillRect/>
          </a:stretch>
        </p:blipFill>
        <p:spPr>
          <a:xfrm>
            <a:off x="9036439" y="3103271"/>
            <a:ext cx="2085714" cy="1076190"/>
          </a:xfrm>
          <a:prstGeom prst="rect">
            <a:avLst/>
          </a:prstGeom>
        </p:spPr>
      </p:pic>
    </p:spTree>
    <p:extLst>
      <p:ext uri="{BB962C8B-B14F-4D97-AF65-F5344CB8AC3E}">
        <p14:creationId xmlns:p14="http://schemas.microsoft.com/office/powerpoint/2010/main" val="2540801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500" dirty="0"/>
              <a:t>Kopek sınıfında </a:t>
            </a:r>
            <a:r>
              <a:rPr lang="tr-TR" sz="1500" dirty="0" err="1"/>
              <a:t>TuruYazdir</a:t>
            </a:r>
            <a:r>
              <a:rPr lang="tr-TR" sz="1500" dirty="0"/>
              <a:t> ve </a:t>
            </a:r>
            <a:r>
              <a:rPr lang="tr-TR" sz="1500" dirty="0" err="1"/>
              <a:t>TurAilesiniYazdir</a:t>
            </a:r>
            <a:r>
              <a:rPr lang="tr-TR" sz="1500" dirty="0"/>
              <a:t> yöntemlerini kodladık ve bu yöntemleri alt sınıfların hiçbirinde geçersiz kılmadık. Bununla birlikte, içeriği bu yöntemlerin gösterdiği özellikleri geçersiz kıldık: Tur ve </a:t>
            </a:r>
            <a:r>
              <a:rPr lang="tr-TR" sz="1500" dirty="0" err="1"/>
              <a:t>TurAilesi</a:t>
            </a:r>
            <a:r>
              <a:rPr lang="tr-TR" sz="1500" dirty="0"/>
              <a:t>. İlk özellik </a:t>
            </a:r>
            <a:r>
              <a:rPr lang="tr-TR" sz="1500" dirty="0" err="1"/>
              <a:t>SmoothFoxTerrier</a:t>
            </a:r>
            <a:r>
              <a:rPr lang="tr-TR" sz="1500" dirty="0"/>
              <a:t> sınıfında ve ikincisi </a:t>
            </a:r>
            <a:r>
              <a:rPr lang="tr-TR" sz="1500" dirty="0" err="1"/>
              <a:t>TerrierKopek</a:t>
            </a:r>
            <a:r>
              <a:rPr lang="tr-TR" sz="1500" dirty="0"/>
              <a:t> sınıfında geçersiz kılınır.</a:t>
            </a:r>
          </a:p>
          <a:p>
            <a:r>
              <a:rPr lang="en-US" sz="1400" dirty="0" err="1"/>
              <a:t>Aşağıdaki</a:t>
            </a:r>
            <a:r>
              <a:rPr lang="en-US" sz="1400" dirty="0"/>
              <a:t> </a:t>
            </a:r>
            <a:r>
              <a:rPr lang="en-US" sz="1400" dirty="0" err="1"/>
              <a:t>kod</a:t>
            </a:r>
            <a:r>
              <a:rPr lang="en-US" sz="1400" dirty="0"/>
              <a:t>, </a:t>
            </a:r>
            <a:r>
              <a:rPr lang="en-US" sz="1400" dirty="0" err="1"/>
              <a:t>pluto</a:t>
            </a:r>
            <a:r>
              <a:rPr lang="en-US" sz="1400" dirty="0"/>
              <a:t> </a:t>
            </a:r>
            <a:r>
              <a:rPr lang="en-US" sz="1400" dirty="0" err="1"/>
              <a:t>ve</a:t>
            </a:r>
            <a:r>
              <a:rPr lang="en-US" sz="1400" dirty="0"/>
              <a:t> goofy </a:t>
            </a:r>
            <a:r>
              <a:rPr lang="en-US" sz="1400" dirty="0" err="1"/>
              <a:t>adlı</a:t>
            </a:r>
            <a:r>
              <a:rPr lang="en-US" sz="1400" dirty="0"/>
              <a:t> </a:t>
            </a:r>
            <a:r>
              <a:rPr lang="en-US" sz="1400" dirty="0" err="1"/>
              <a:t>iki</a:t>
            </a:r>
            <a:r>
              <a:rPr lang="en-US" sz="1400" dirty="0"/>
              <a:t> </a:t>
            </a:r>
            <a:r>
              <a:rPr lang="en-US" sz="1400" dirty="0" err="1"/>
              <a:t>ek</a:t>
            </a:r>
            <a:r>
              <a:rPr lang="en-US" sz="1400" dirty="0"/>
              <a:t> </a:t>
            </a:r>
            <a:r>
              <a:rPr lang="en-US" sz="1400" dirty="0" err="1"/>
              <a:t>SmoothFoxTerrier</a:t>
            </a:r>
            <a:r>
              <a:rPr lang="en-US" sz="1400" dirty="0"/>
              <a:t> </a:t>
            </a:r>
            <a:r>
              <a:rPr lang="en-US" sz="1400" dirty="0" err="1"/>
              <a:t>örneği</a:t>
            </a:r>
            <a:r>
              <a:rPr lang="en-US" sz="1400" dirty="0"/>
              <a:t> </a:t>
            </a:r>
            <a:r>
              <a:rPr lang="en-US" sz="1400" dirty="0" err="1"/>
              <a:t>oluşturur</a:t>
            </a:r>
            <a:r>
              <a:rPr lang="en-US" sz="1400" dirty="0"/>
              <a:t>. Bu </a:t>
            </a:r>
            <a:r>
              <a:rPr lang="en-US" sz="1400" dirty="0" err="1"/>
              <a:t>durumda</a:t>
            </a:r>
            <a:r>
              <a:rPr lang="en-US" sz="1400" dirty="0"/>
              <a:t>, her </a:t>
            </a:r>
            <a:r>
              <a:rPr lang="en-US" sz="1400" dirty="0" err="1"/>
              <a:t>iki</a:t>
            </a:r>
            <a:r>
              <a:rPr lang="en-US" sz="1400" dirty="0"/>
              <a:t> </a:t>
            </a:r>
            <a:r>
              <a:rPr lang="en-US" sz="1400" dirty="0" err="1"/>
              <a:t>kod</a:t>
            </a:r>
            <a:r>
              <a:rPr lang="en-US" sz="1400" dirty="0"/>
              <a:t> da </a:t>
            </a:r>
            <a:r>
              <a:rPr lang="tr-TR" sz="1400" dirty="0"/>
              <a:t>hamile</a:t>
            </a:r>
            <a:r>
              <a:rPr lang="en-US" sz="1400" dirty="0"/>
              <a:t> </a:t>
            </a:r>
            <a:r>
              <a:rPr lang="en-US" sz="1400" dirty="0" err="1"/>
              <a:t>bağımsız</a:t>
            </a:r>
            <a:r>
              <a:rPr lang="en-US" sz="1400" dirty="0"/>
              <a:t> </a:t>
            </a:r>
            <a:r>
              <a:rPr lang="en-US" sz="1400" dirty="0" err="1"/>
              <a:t>değişkenini</a:t>
            </a:r>
            <a:r>
              <a:rPr lang="en-US" sz="1400" dirty="0"/>
              <a:t> </a:t>
            </a:r>
            <a:r>
              <a:rPr lang="en-US" sz="1400" dirty="0" err="1"/>
              <a:t>alan</a:t>
            </a:r>
            <a:r>
              <a:rPr lang="en-US" sz="1400" dirty="0"/>
              <a:t> </a:t>
            </a:r>
            <a:r>
              <a:rPr lang="en-US" sz="1400" dirty="0" err="1"/>
              <a:t>yapıcıyı</a:t>
            </a:r>
            <a:r>
              <a:rPr lang="en-US" sz="1400" dirty="0"/>
              <a:t> </a:t>
            </a:r>
            <a:r>
              <a:rPr lang="en-US" sz="1400" dirty="0" err="1"/>
              <a:t>kullanır</a:t>
            </a:r>
            <a:r>
              <a:rPr lang="en-US" sz="1400" dirty="0"/>
              <a:t>:</a:t>
            </a:r>
            <a:endParaRPr lang="tr-TR" sz="1400" dirty="0"/>
          </a:p>
          <a:p>
            <a:pPr marL="0" indent="0">
              <a:buNone/>
            </a:pPr>
            <a:r>
              <a:rPr lang="tr-TR" sz="1400" b="0" i="0" dirty="0">
                <a:solidFill>
                  <a:srgbClr val="000000"/>
                </a:solidFill>
                <a:effectLst/>
                <a:latin typeface="CourierStd"/>
              </a:rPr>
              <a:t> var </a:t>
            </a:r>
            <a:r>
              <a:rPr lang="tr-TR" sz="1400" b="0" i="0" dirty="0" err="1">
                <a:solidFill>
                  <a:srgbClr val="000000"/>
                </a:solidFill>
                <a:effectLst/>
                <a:latin typeface="CourierStd"/>
              </a:rPr>
              <a:t>pluto</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SmoothFoxTerrier2("</a:t>
            </a:r>
            <a:r>
              <a:rPr lang="tr-TR" sz="1400" b="0" i="0" dirty="0" err="1">
                <a:solidFill>
                  <a:srgbClr val="000000"/>
                </a:solidFill>
                <a:effectLst/>
                <a:latin typeface="CourierStd"/>
              </a:rPr>
              <a:t>Pluto</a:t>
            </a:r>
            <a:r>
              <a:rPr lang="tr-TR" sz="1400" b="0" i="0" dirty="0">
                <a:solidFill>
                  <a:srgbClr val="000000"/>
                </a:solidFill>
                <a:effectLst/>
                <a:latin typeface="CourierStd"/>
              </a:rPr>
              <a:t>", 6, "</a:t>
            </a:r>
            <a:r>
              <a:rPr lang="tr-TR" sz="1400" b="0" i="0" dirty="0" err="1">
                <a:solidFill>
                  <a:srgbClr val="000000"/>
                </a:solidFill>
                <a:effectLst/>
                <a:latin typeface="CourierStd"/>
              </a:rPr>
              <a:t>Tennis</a:t>
            </a:r>
            <a:r>
              <a:rPr lang="tr-TR" sz="1400" b="0" i="0" dirty="0">
                <a:solidFill>
                  <a:srgbClr val="000000"/>
                </a:solidFill>
                <a:effectLst/>
                <a:latin typeface="CourierStd"/>
              </a:rPr>
              <a:t> </a:t>
            </a:r>
            <a:r>
              <a:rPr lang="tr-TR" sz="1400" b="0" i="0" dirty="0" err="1">
                <a:solidFill>
                  <a:srgbClr val="000000"/>
                </a:solidFill>
                <a:effectLst/>
                <a:latin typeface="CourierStd"/>
              </a:rPr>
              <a:t>ball</a:t>
            </a:r>
            <a:r>
              <a:rPr lang="tr-TR" sz="1400" b="0" i="0" dirty="0">
                <a:solidFill>
                  <a:srgbClr val="000000"/>
                </a:solidFill>
                <a:effectLst/>
                <a:latin typeface="CourierStd"/>
              </a:rPr>
              <a:t>", </a:t>
            </a:r>
            <a:r>
              <a:rPr lang="tr-TR" sz="1400" b="0" i="0" dirty="0" err="1">
                <a:solidFill>
                  <a:srgbClr val="000000"/>
                </a:solidFill>
                <a:effectLst/>
                <a:latin typeface="CourierStd"/>
              </a:rPr>
              <a:t>false</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var </a:t>
            </a:r>
            <a:r>
              <a:rPr lang="tr-TR" sz="1400" b="0" i="0" dirty="0" err="1">
                <a:solidFill>
                  <a:srgbClr val="000000"/>
                </a:solidFill>
                <a:effectLst/>
                <a:latin typeface="CourierStd"/>
              </a:rPr>
              <a:t>goofy</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SmoothFoxTerrier2("</a:t>
            </a:r>
            <a:r>
              <a:rPr lang="tr-TR" sz="1400" b="0" i="0" dirty="0" err="1">
                <a:solidFill>
                  <a:srgbClr val="000000"/>
                </a:solidFill>
                <a:effectLst/>
                <a:latin typeface="CourierStd"/>
              </a:rPr>
              <a:t>Goofy</a:t>
            </a:r>
            <a:r>
              <a:rPr lang="tr-TR" sz="1400" b="0" i="0" dirty="0">
                <a:solidFill>
                  <a:srgbClr val="000000"/>
                </a:solidFill>
                <a:effectLst/>
                <a:latin typeface="CourierStd"/>
              </a:rPr>
              <a:t>", 8, "Soda </a:t>
            </a:r>
            <a:r>
              <a:rPr lang="tr-TR" sz="1400" b="0" i="0" dirty="0" err="1">
                <a:solidFill>
                  <a:srgbClr val="000000"/>
                </a:solidFill>
                <a:effectLst/>
                <a:latin typeface="CourierStd"/>
              </a:rPr>
              <a:t>bottle</a:t>
            </a:r>
            <a:r>
              <a:rPr lang="tr-TR" sz="1400" b="0" i="0" dirty="0">
                <a:solidFill>
                  <a:srgbClr val="000000"/>
                </a:solidFill>
                <a:effectLst/>
                <a:latin typeface="CourierStd"/>
              </a:rPr>
              <a:t>", </a:t>
            </a:r>
            <a:r>
              <a:rPr lang="tr-TR" sz="1400" b="0" i="0" dirty="0" err="1">
                <a:solidFill>
                  <a:srgbClr val="000000"/>
                </a:solidFill>
                <a:effectLst/>
                <a:latin typeface="CourierStd"/>
              </a:rPr>
              <a:t>false</a:t>
            </a:r>
            <a:r>
              <a:rPr lang="tr-TR" sz="1400" b="0" i="0" dirty="0">
                <a:solidFill>
                  <a:srgbClr val="000000"/>
                </a:solidFill>
                <a:effectLst/>
                <a:latin typeface="CourierStd"/>
              </a:rPr>
              <a:t>);</a:t>
            </a:r>
            <a:r>
              <a:rPr lang="tr-TR" sz="1400" dirty="0"/>
              <a:t> </a:t>
            </a:r>
          </a:p>
          <a:p>
            <a:r>
              <a:rPr lang="en-US" sz="1500" dirty="0" err="1"/>
              <a:t>Aşağıdaki</a:t>
            </a:r>
            <a:r>
              <a:rPr lang="en-US" sz="1500" dirty="0"/>
              <a:t> </a:t>
            </a:r>
            <a:r>
              <a:rPr lang="en-US" sz="1500" dirty="0" err="1"/>
              <a:t>kod</a:t>
            </a:r>
            <a:r>
              <a:rPr lang="en-US" sz="1500" dirty="0"/>
              <a:t>, </a:t>
            </a:r>
            <a:r>
              <a:rPr lang="tr-TR" sz="1500" dirty="0"/>
              <a:t>Hayvan</a:t>
            </a:r>
            <a:r>
              <a:rPr lang="en-US" sz="1500" dirty="0"/>
              <a:t> </a:t>
            </a:r>
            <a:r>
              <a:rPr lang="en-US" sz="1500" dirty="0" err="1"/>
              <a:t>sınıfında</a:t>
            </a:r>
            <a:r>
              <a:rPr lang="en-US" sz="1500" dirty="0"/>
              <a:t> </a:t>
            </a:r>
            <a:r>
              <a:rPr lang="en-US" sz="1500" dirty="0" err="1"/>
              <a:t>aşırı</a:t>
            </a:r>
            <a:r>
              <a:rPr lang="en-US" sz="1500" dirty="0"/>
              <a:t> </a:t>
            </a:r>
            <a:r>
              <a:rPr lang="en-US" sz="1500" dirty="0" err="1"/>
              <a:t>yüklediğimiz</a:t>
            </a:r>
            <a:r>
              <a:rPr lang="en-US" sz="1500" dirty="0"/>
              <a:t> </a:t>
            </a:r>
            <a:r>
              <a:rPr lang="en-US" sz="1500" dirty="0" err="1"/>
              <a:t>dört</a:t>
            </a:r>
            <a:r>
              <a:rPr lang="en-US" sz="1500" dirty="0"/>
              <a:t> </a:t>
            </a:r>
            <a:r>
              <a:rPr lang="en-US" sz="1500" dirty="0" err="1"/>
              <a:t>operatörü</a:t>
            </a:r>
            <a:r>
              <a:rPr lang="en-US" sz="1500" dirty="0"/>
              <a:t> </a:t>
            </a:r>
            <a:r>
              <a:rPr lang="en-US" sz="1500" dirty="0" err="1"/>
              <a:t>kullanır</a:t>
            </a:r>
            <a:r>
              <a:rPr lang="en-US" sz="1500" dirty="0"/>
              <a:t>: </a:t>
            </a:r>
            <a:r>
              <a:rPr lang="en-US" sz="1500" dirty="0" err="1"/>
              <a:t>büyüktür</a:t>
            </a:r>
            <a:r>
              <a:rPr lang="en-US" sz="1500" dirty="0"/>
              <a:t> (&gt;), </a:t>
            </a:r>
            <a:r>
              <a:rPr lang="en-US" sz="1500" dirty="0" err="1"/>
              <a:t>küçüktür</a:t>
            </a:r>
            <a:r>
              <a:rPr lang="en-US" sz="1500" dirty="0"/>
              <a:t> (&lt;), </a:t>
            </a:r>
            <a:r>
              <a:rPr lang="en-US" sz="1500" dirty="0" err="1"/>
              <a:t>büyük</a:t>
            </a:r>
            <a:r>
              <a:rPr lang="en-US" sz="1500" dirty="0"/>
              <a:t> </a:t>
            </a:r>
            <a:r>
              <a:rPr lang="en-US" sz="1500" dirty="0" err="1"/>
              <a:t>eşittir</a:t>
            </a:r>
            <a:r>
              <a:rPr lang="en-US" sz="1500" dirty="0"/>
              <a:t> (&gt;=) </a:t>
            </a:r>
            <a:r>
              <a:rPr lang="en-US" sz="1500" dirty="0" err="1"/>
              <a:t>ve</a:t>
            </a:r>
            <a:r>
              <a:rPr lang="en-US" sz="1500" dirty="0"/>
              <a:t> </a:t>
            </a:r>
            <a:r>
              <a:rPr lang="en-US" sz="1500" dirty="0" err="1"/>
              <a:t>küçük</a:t>
            </a:r>
            <a:r>
              <a:rPr lang="tr-TR" sz="1500" dirty="0"/>
              <a:t> </a:t>
            </a:r>
            <a:r>
              <a:rPr lang="en-US" sz="1500" dirty="0" err="1"/>
              <a:t>eşittir</a:t>
            </a:r>
            <a:r>
              <a:rPr lang="en-US" sz="1500" dirty="0"/>
              <a:t> (&lt;=). Bu </a:t>
            </a:r>
            <a:r>
              <a:rPr lang="en-US" sz="1500" dirty="0" err="1"/>
              <a:t>durumda</a:t>
            </a:r>
            <a:r>
              <a:rPr lang="en-US" sz="1500" dirty="0"/>
              <a:t>, </a:t>
            </a:r>
            <a:r>
              <a:rPr lang="en-US" sz="1500" dirty="0" err="1"/>
              <a:t>bu</a:t>
            </a:r>
            <a:r>
              <a:rPr lang="en-US" sz="1500" dirty="0"/>
              <a:t> </a:t>
            </a:r>
            <a:r>
              <a:rPr lang="en-US" sz="1500" dirty="0" err="1"/>
              <a:t>operatörleri</a:t>
            </a:r>
            <a:r>
              <a:rPr lang="en-US" sz="1500" dirty="0"/>
              <a:t> </a:t>
            </a:r>
            <a:r>
              <a:rPr lang="en-US" sz="1500" dirty="0" err="1"/>
              <a:t>SmoothFoxTerrier</a:t>
            </a:r>
            <a:r>
              <a:rPr lang="en-US" sz="1500" dirty="0"/>
              <a:t> </a:t>
            </a:r>
            <a:r>
              <a:rPr lang="en-US" sz="1500" dirty="0" err="1"/>
              <a:t>örneklerine</a:t>
            </a:r>
            <a:r>
              <a:rPr lang="en-US" sz="1500" dirty="0"/>
              <a:t> </a:t>
            </a:r>
            <a:r>
              <a:rPr lang="en-US" sz="1500" dirty="0" err="1"/>
              <a:t>uygularız</a:t>
            </a:r>
            <a:r>
              <a:rPr lang="en-US" sz="1500" dirty="0"/>
              <a:t> </a:t>
            </a:r>
            <a:r>
              <a:rPr lang="en-US" sz="1500" dirty="0" err="1"/>
              <a:t>ve</a:t>
            </a:r>
            <a:r>
              <a:rPr lang="en-US" sz="1500" dirty="0"/>
              <a:t> </a:t>
            </a:r>
            <a:r>
              <a:rPr lang="tr-TR" sz="1500" dirty="0"/>
              <a:t>Hayvan</a:t>
            </a:r>
            <a:r>
              <a:rPr lang="en-US" sz="1500" dirty="0"/>
              <a:t> </a:t>
            </a:r>
            <a:r>
              <a:rPr lang="en-US" sz="1500" dirty="0" err="1"/>
              <a:t>sınıfı</a:t>
            </a:r>
            <a:r>
              <a:rPr lang="en-US" sz="1500" dirty="0"/>
              <a:t>, </a:t>
            </a:r>
            <a:r>
              <a:rPr lang="en-US" sz="1500" dirty="0" err="1"/>
              <a:t>operatörleri</a:t>
            </a:r>
            <a:r>
              <a:rPr lang="en-US" sz="1500" dirty="0"/>
              <a:t> </a:t>
            </a:r>
            <a:r>
              <a:rPr lang="tr-TR" sz="1500" dirty="0"/>
              <a:t>Hayvan</a:t>
            </a:r>
            <a:r>
              <a:rPr lang="en-US" sz="1500" dirty="0"/>
              <a:t> </a:t>
            </a:r>
            <a:r>
              <a:rPr lang="en-US" sz="1500" dirty="0" err="1"/>
              <a:t>temel</a:t>
            </a:r>
            <a:r>
              <a:rPr lang="en-US" sz="1500" dirty="0"/>
              <a:t> </a:t>
            </a:r>
            <a:r>
              <a:rPr lang="en-US" sz="1500" dirty="0" err="1"/>
              <a:t>sınıfından</a:t>
            </a:r>
            <a:r>
              <a:rPr lang="en-US" sz="1500" dirty="0"/>
              <a:t> </a:t>
            </a:r>
            <a:r>
              <a:rPr lang="en-US" sz="1500" dirty="0" err="1"/>
              <a:t>miras</a:t>
            </a:r>
            <a:r>
              <a:rPr lang="en-US" sz="1500" dirty="0"/>
              <a:t> </a:t>
            </a:r>
            <a:r>
              <a:rPr lang="en-US" sz="1500" dirty="0" err="1"/>
              <a:t>alır</a:t>
            </a:r>
            <a:r>
              <a:rPr lang="en-US" sz="1500" dirty="0"/>
              <a:t>. </a:t>
            </a:r>
            <a:r>
              <a:rPr lang="en-US" sz="1500" dirty="0" err="1"/>
              <a:t>Dört</a:t>
            </a:r>
            <a:r>
              <a:rPr lang="en-US" sz="1500" dirty="0"/>
              <a:t> </a:t>
            </a:r>
            <a:r>
              <a:rPr lang="en-US" sz="1500" dirty="0" err="1"/>
              <a:t>operatör</a:t>
            </a:r>
            <a:r>
              <a:rPr lang="en-US" sz="1500" dirty="0"/>
              <a:t>, </a:t>
            </a:r>
            <a:r>
              <a:rPr lang="en-US" sz="1500" dirty="0" err="1"/>
              <a:t>farklı</a:t>
            </a:r>
            <a:r>
              <a:rPr lang="en-US" sz="1500" dirty="0"/>
              <a:t> </a:t>
            </a:r>
            <a:r>
              <a:rPr lang="en-US" sz="1500" dirty="0" err="1"/>
              <a:t>örneklerin</a:t>
            </a:r>
            <a:r>
              <a:rPr lang="en-US" sz="1500" dirty="0"/>
              <a:t> </a:t>
            </a:r>
            <a:r>
              <a:rPr lang="en-US" sz="1500" dirty="0" err="1"/>
              <a:t>yaş</a:t>
            </a:r>
            <a:r>
              <a:rPr lang="en-US" sz="1500" dirty="0"/>
              <a:t> </a:t>
            </a:r>
            <a:r>
              <a:rPr lang="en-US" sz="1500" dirty="0" err="1"/>
              <a:t>değerini</a:t>
            </a:r>
            <a:r>
              <a:rPr lang="en-US" sz="1500" dirty="0"/>
              <a:t> </a:t>
            </a:r>
            <a:r>
              <a:rPr lang="en-US" sz="1500" dirty="0" err="1"/>
              <a:t>karşılaştırmanın</a:t>
            </a:r>
            <a:r>
              <a:rPr lang="en-US" sz="1500" dirty="0"/>
              <a:t> </a:t>
            </a:r>
            <a:r>
              <a:rPr lang="en-US" sz="1500" dirty="0" err="1"/>
              <a:t>sonuçlarını</a:t>
            </a:r>
            <a:r>
              <a:rPr lang="en-US" sz="1500" dirty="0"/>
              <a:t> </a:t>
            </a:r>
            <a:r>
              <a:rPr lang="en-US" sz="1500" dirty="0" err="1"/>
              <a:t>döndürür</a:t>
            </a:r>
            <a:r>
              <a:rPr lang="en-US" sz="1500" dirty="0"/>
              <a:t>:</a:t>
            </a:r>
            <a:endParaRPr lang="tr-TR" sz="1500" dirty="0"/>
          </a:p>
          <a:p>
            <a:pPr marL="0" indent="0">
              <a:buNone/>
            </a:pP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&gt; </a:t>
            </a:r>
            <a:r>
              <a:rPr lang="tr-TR" sz="1400" b="0" i="0" dirty="0" err="1">
                <a:solidFill>
                  <a:srgbClr val="000000"/>
                </a:solidFill>
                <a:effectLst/>
                <a:latin typeface="CourierStd"/>
              </a:rPr>
              <a:t>pluto</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&lt; </a:t>
            </a:r>
            <a:r>
              <a:rPr lang="tr-TR" sz="1400" b="0" i="0" dirty="0" err="1">
                <a:solidFill>
                  <a:srgbClr val="000000"/>
                </a:solidFill>
                <a:effectLst/>
                <a:latin typeface="CourierStd"/>
              </a:rPr>
              <a:t>pluto</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goofy</a:t>
            </a:r>
            <a:r>
              <a:rPr lang="tr-TR" sz="1400" b="0" i="0" dirty="0">
                <a:solidFill>
                  <a:srgbClr val="000000"/>
                </a:solidFill>
                <a:effectLst/>
                <a:latin typeface="CourierStd"/>
              </a:rPr>
              <a:t> &gt;= </a:t>
            </a:r>
            <a:r>
              <a:rPr lang="tr-TR" sz="1400" b="0" i="0" dirty="0" err="1">
                <a:solidFill>
                  <a:srgbClr val="000000"/>
                </a:solidFill>
                <a:effectLst/>
                <a:latin typeface="CourierStd"/>
              </a:rPr>
              <a:t>tom</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&lt;= </a:t>
            </a:r>
            <a:r>
              <a:rPr lang="tr-TR" sz="1400" b="0" i="0" dirty="0" err="1">
                <a:solidFill>
                  <a:srgbClr val="000000"/>
                </a:solidFill>
                <a:effectLst/>
                <a:latin typeface="CourierStd"/>
              </a:rPr>
              <a:t>goofy</a:t>
            </a:r>
            <a:r>
              <a:rPr lang="tr-TR" sz="1400" b="0" i="0" dirty="0">
                <a:solidFill>
                  <a:srgbClr val="000000"/>
                </a:solidFill>
                <a:effectLst/>
                <a:latin typeface="CourierStd"/>
              </a:rPr>
              <a:t>);</a:t>
            </a:r>
            <a:r>
              <a:rPr lang="tr-TR" sz="1400" dirty="0"/>
              <a:t> </a:t>
            </a:r>
          </a:p>
        </p:txBody>
      </p:sp>
    </p:spTree>
    <p:extLst>
      <p:ext uri="{BB962C8B-B14F-4D97-AF65-F5344CB8AC3E}">
        <p14:creationId xmlns:p14="http://schemas.microsoft.com/office/powerpoint/2010/main" val="35915010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500" dirty="0"/>
              <a:t>Aşağıdaki kod, farklı sayıda bağımsız değişkenle </a:t>
            </a:r>
            <a:r>
              <a:rPr lang="tr-TR" sz="1500" dirty="0" err="1"/>
              <a:t>tom</a:t>
            </a:r>
            <a:r>
              <a:rPr lang="tr-TR" sz="1500" dirty="0"/>
              <a:t> örneği için Havla yöntemini çağırır. Bu şekilde, </a:t>
            </a:r>
            <a:r>
              <a:rPr lang="tr-TR" sz="1500" dirty="0" err="1"/>
              <a:t>C#'da</a:t>
            </a:r>
            <a:r>
              <a:rPr lang="tr-TR" sz="1500" dirty="0"/>
              <a:t> farklı argümanlarla dört kez aşırı yüklediğimiz Havla yönteminden faydalanabiliriz. Kopek sınıfındaki dört Havla yöntemini kodladığımızı ve </a:t>
            </a:r>
            <a:r>
              <a:rPr lang="tr-TR" sz="1500" dirty="0" err="1"/>
              <a:t>SmoothFoxTerrier</a:t>
            </a:r>
            <a:r>
              <a:rPr lang="tr-TR" sz="1500" dirty="0"/>
              <a:t> sınıfının aşırı yüklenmiş yöntemleri bu üst sınıftan miras aldığını unutmayın:</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(2);</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(2, </a:t>
            </a:r>
            <a:r>
              <a:rPr lang="tr-TR" sz="1800" b="0" i="0" dirty="0" err="1">
                <a:solidFill>
                  <a:srgbClr val="000000"/>
                </a:solidFill>
                <a:effectLst/>
                <a:latin typeface="CourierStd"/>
              </a:rPr>
              <a:t>pluto</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(3, </a:t>
            </a:r>
            <a:r>
              <a:rPr lang="tr-TR" sz="1800" b="0" i="0" dirty="0" err="1">
                <a:solidFill>
                  <a:srgbClr val="000000"/>
                </a:solidFill>
                <a:effectLst/>
                <a:latin typeface="CourierStd"/>
              </a:rPr>
              <a:t>pluto</a:t>
            </a:r>
            <a:r>
              <a:rPr lang="tr-TR" sz="1800" b="0" i="0" dirty="0">
                <a:solidFill>
                  <a:srgbClr val="000000"/>
                </a:solidFill>
                <a:effectLst/>
                <a:latin typeface="CourierStd"/>
              </a:rPr>
              <a:t>, </a:t>
            </a:r>
            <a:r>
              <a:rPr lang="tr-TR" sz="1800" b="0" i="0" dirty="0" err="1">
                <a:solidFill>
                  <a:srgbClr val="000000"/>
                </a:solidFill>
                <a:effectLst/>
                <a:latin typeface="CourierStd"/>
              </a:rPr>
              <a:t>true</a:t>
            </a:r>
            <a:r>
              <a:rPr lang="tr-TR" sz="1800" b="0" i="0" dirty="0">
                <a:solidFill>
                  <a:srgbClr val="000000"/>
                </a:solidFill>
                <a:effectLst/>
                <a:latin typeface="CourierStd"/>
              </a:rPr>
              <a:t>);</a:t>
            </a:r>
            <a:r>
              <a:rPr lang="tr-TR" sz="1200" dirty="0"/>
              <a:t> </a:t>
            </a:r>
            <a:br>
              <a:rPr lang="tr-TR" sz="1200" dirty="0"/>
            </a:br>
            <a:endParaRPr lang="tr-TR" sz="1400" dirty="0"/>
          </a:p>
        </p:txBody>
      </p:sp>
      <p:pic>
        <p:nvPicPr>
          <p:cNvPr id="5" name="Resim 4">
            <a:extLst>
              <a:ext uri="{FF2B5EF4-FFF2-40B4-BE49-F238E27FC236}">
                <a16:creationId xmlns:a16="http://schemas.microsoft.com/office/drawing/2014/main" id="{5082B753-AD1A-4335-883F-B04CB0C0CEB6}"/>
              </a:ext>
            </a:extLst>
          </p:cNvPr>
          <p:cNvPicPr>
            <a:picLocks noChangeAspect="1"/>
          </p:cNvPicPr>
          <p:nvPr/>
        </p:nvPicPr>
        <p:blipFill>
          <a:blip r:embed="rId2"/>
          <a:stretch>
            <a:fillRect/>
          </a:stretch>
        </p:blipFill>
        <p:spPr>
          <a:xfrm>
            <a:off x="8617391" y="3236282"/>
            <a:ext cx="2504762" cy="580952"/>
          </a:xfrm>
          <a:prstGeom prst="rect">
            <a:avLst/>
          </a:prstGeom>
        </p:spPr>
      </p:pic>
    </p:spTree>
    <p:extLst>
      <p:ext uri="{BB962C8B-B14F-4D97-AF65-F5344CB8AC3E}">
        <p14:creationId xmlns:p14="http://schemas.microsoft.com/office/powerpoint/2010/main" val="34431877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400" b="1" dirty="0"/>
              <a:t> Özet</a:t>
            </a:r>
          </a:p>
          <a:p>
            <a:r>
              <a:rPr lang="tr-TR" dirty="0"/>
              <a:t>Bu bölümde, bir temel sınıfı özelleştirmek için basit kalıtımdan nasıl yararlanılacağını öğrendiniz. </a:t>
            </a:r>
          </a:p>
          <a:p>
            <a:r>
              <a:rPr lang="tr-TR" dirty="0"/>
              <a:t>Özellikleri ve yöntemleri kullanarak yukarıdan aşağıya birçok sınıf tasarladık. </a:t>
            </a:r>
          </a:p>
          <a:p>
            <a:r>
              <a:rPr lang="tr-TR" dirty="0"/>
              <a:t>Ardından, her programlama dili tarafından sağlanan farklı mekanizmalardan yararlanarak bu sınıfları C# ile kodladık.</a:t>
            </a:r>
          </a:p>
          <a:p>
            <a:r>
              <a:rPr lang="tr-TR" dirty="0" err="1"/>
              <a:t>C#’da</a:t>
            </a:r>
            <a:r>
              <a:rPr lang="tr-TR" dirty="0"/>
              <a:t> operatör aşırı yüklemesinden yararlandık. </a:t>
            </a:r>
          </a:p>
          <a:p>
            <a:r>
              <a:rPr lang="tr-TR" dirty="0"/>
              <a:t>Alt sınıflarda veya nesne prototiplerinde geçersiz kılınmış yöntemler ve özelliklerden bahsettik.</a:t>
            </a:r>
          </a:p>
          <a:p>
            <a:r>
              <a:rPr lang="tr-TR" dirty="0"/>
              <a:t>C#’</a:t>
            </a:r>
            <a:r>
              <a:rPr lang="tr-TR" dirty="0" err="1"/>
              <a:t>daki</a:t>
            </a:r>
            <a:r>
              <a:rPr lang="tr-TR" dirty="0"/>
              <a:t> çok biçimlilikten yararlandık. </a:t>
            </a:r>
            <a:br>
              <a:rPr lang="tr-TR" dirty="0"/>
            </a:br>
            <a:endParaRPr lang="tr-TR" dirty="0"/>
          </a:p>
        </p:txBody>
      </p:sp>
    </p:spTree>
    <p:extLst>
      <p:ext uri="{BB962C8B-B14F-4D97-AF65-F5344CB8AC3E}">
        <p14:creationId xmlns:p14="http://schemas.microsoft.com/office/powerpoint/2010/main" val="1958731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err="1"/>
              <a:t>AraBİRİM</a:t>
            </a:r>
            <a:r>
              <a:rPr lang="tr-TR" sz="7200" dirty="0"/>
              <a:t>,</a:t>
            </a:r>
            <a:br>
              <a:rPr lang="tr-TR" sz="7200" dirty="0"/>
            </a:br>
            <a:r>
              <a:rPr lang="tr-TR" sz="7200" dirty="0"/>
              <a:t>Çoklu Kalıtım ve DERLEME</a:t>
            </a:r>
          </a:p>
        </p:txBody>
      </p:sp>
    </p:spTree>
    <p:extLst>
      <p:ext uri="{BB962C8B-B14F-4D97-AF65-F5344CB8AC3E}">
        <p14:creationId xmlns:p14="http://schemas.microsoft.com/office/powerpoint/2010/main" val="17781353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Birden Çok Temel Sınıfla Çalışma Gerekliliğini Anlama</a:t>
            </a:r>
          </a:p>
          <a:p>
            <a:r>
              <a:rPr lang="tr-TR" dirty="0"/>
              <a:t>İki farklı karakter türü ile çalışmalıyız: çizgi roman karakterleri ve oyun karakterleri. Çizgi roman karakterinin bir takma adı vardır ve konuşma balonları ve düşünme balonları çizebilmelidir. Konuşma balonunun varış noktası olarak başka bir çizgi roman karakteri olabilir.</a:t>
            </a:r>
          </a:p>
          <a:p>
            <a:r>
              <a:rPr lang="tr-TR" dirty="0"/>
              <a:t>Bir oyun karakterinin tam adı vardır ve aşağıdaki görevleri gerçekleştirebilmelidir:</a:t>
            </a:r>
          </a:p>
          <a:p>
            <a:pPr lvl="1"/>
            <a:r>
              <a:rPr lang="tr-TR" dirty="0"/>
              <a:t>Kendini x ve y koordinatlarıyla gösterilen belirli bir 2D konumunda çizin</a:t>
            </a:r>
          </a:p>
          <a:p>
            <a:pPr lvl="1"/>
            <a:r>
              <a:rPr lang="tr-TR" dirty="0"/>
              <a:t>Kendini x ve y koordinatlarıyla gösterilen belirli bir 2D konuma taşıyın</a:t>
            </a:r>
          </a:p>
          <a:p>
            <a:pPr lvl="1"/>
            <a:r>
              <a:rPr lang="tr-TR" dirty="0"/>
              <a:t>Başka bir oyun karakteriyle kesişip kesişmediğini kontrol edin</a:t>
            </a:r>
            <a:br>
              <a:rPr lang="tr-TR" dirty="0"/>
            </a:br>
            <a:endParaRPr lang="tr-TR" dirty="0"/>
          </a:p>
        </p:txBody>
      </p:sp>
    </p:spTree>
    <p:extLst>
      <p:ext uri="{BB962C8B-B14F-4D97-AF65-F5344CB8AC3E}">
        <p14:creationId xmlns:p14="http://schemas.microsoft.com/office/powerpoint/2010/main" val="132585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lnSpc>
                <a:spcPct val="80000"/>
              </a:lnSpc>
              <a:buNone/>
            </a:pPr>
            <a:r>
              <a:rPr lang="tr-TR" sz="2400" b="1" dirty="0"/>
              <a:t> Fiillerden Eylemleri Tanıma – Yöntemler</a:t>
            </a:r>
          </a:p>
          <a:p>
            <a:r>
              <a:rPr lang="tr-TR" dirty="0"/>
              <a:t>Şimdiye kadar dört sınıf tasarladık ve her biri için gerekli özellikleri belirledik. Tüm görevleri gerçekleştirmek için önceden tanımlanmış özniteliklerle çalışan gerekli kod parçalarını eklemeye başlayalım. </a:t>
            </a:r>
          </a:p>
          <a:p>
            <a:r>
              <a:rPr lang="tr-TR" dirty="0"/>
              <a:t>Başka bir deyişle, tüm görevleri gerçekleştirmek için her sınıfın nesnelerde belirtilen öznitelik değerlerini işleyen gerekli </a:t>
            </a:r>
            <a:r>
              <a:rPr lang="tr-TR" dirty="0" err="1"/>
              <a:t>kapsüllenmiş</a:t>
            </a:r>
            <a:r>
              <a:rPr lang="tr-TR" dirty="0"/>
              <a:t> </a:t>
            </a:r>
            <a:r>
              <a:rPr lang="tr-TR" b="1" dirty="0"/>
              <a:t>işlevlere</a:t>
            </a:r>
            <a:r>
              <a:rPr lang="tr-TR" dirty="0"/>
              <a:t> sahip olduğundan emin olmalıyız.</a:t>
            </a:r>
          </a:p>
          <a:p>
            <a:r>
              <a:rPr lang="tr-TR" dirty="0"/>
              <a:t>Kare sınıfı için; Uygulamanın gereksinimleri, karelerin alanlarını ve çevresini hesaplamamız gerektiğini belirtir. Bu nedenle, bu sınıfın her bir örneğinin alanını ve çevresini hesaplamak için ‘</a:t>
            </a:r>
            <a:r>
              <a:rPr lang="tr-TR" dirty="0" err="1"/>
              <a:t>kenarUzunlugu</a:t>
            </a:r>
            <a:r>
              <a:rPr lang="tr-TR" dirty="0"/>
              <a:t>’ değerini kullanmasına izin veren kod parçalarına ihtiyacımız vardır.</a:t>
            </a:r>
          </a:p>
        </p:txBody>
      </p:sp>
    </p:spTree>
    <p:extLst>
      <p:ext uri="{BB962C8B-B14F-4D97-AF65-F5344CB8AC3E}">
        <p14:creationId xmlns:p14="http://schemas.microsoft.com/office/powerpoint/2010/main" val="41180011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Hem çizgi roman karakteri hem de oyun karakteri olabilecek nesnelerle çalışacağız. Bununla birlikte, sadece çizgi roman karakteri veya oyun karakteri olacak nesnelerle de çalışacağız. Ne oyun karakteri ne de çizgi roman karakteri daha önce açıklanan görevleri yerine getirmek için genel bir yönteme sahip değildir. Bu nedenle, kendisini çizgi roman karakteri ilan eden her nesne, konuşma ve düşünme balonlarıyla ilgili tüm görevleri tanımlamalıdır. Kendini bir oyun karakteri olarak ilan eden her nesne, kendisini nasıl çizeceğini, hareket ettireceğini ve başka bir oyun karakteriyle kesişip kesişmediğini kontrol etmelidir.</a:t>
            </a:r>
          </a:p>
          <a:p>
            <a:r>
              <a:rPr lang="tr-TR" dirty="0"/>
              <a:t>Kızgın bir köpek, belirli bir konuşma ve düşünme balonları çizme yöntemine sahip bir çizgi roman karakteridir. Kızgın bir kedi hem bir çizgi roman karakteri hem de bir oyun karakteridir; bu nedenle, her iki karakter türünün gerektirdiği tüm görevleri tanımlar.</a:t>
            </a:r>
            <a:br>
              <a:rPr lang="tr-TR" dirty="0"/>
            </a:br>
            <a:endParaRPr lang="tr-TR" dirty="0"/>
          </a:p>
        </p:txBody>
      </p:sp>
    </p:spTree>
    <p:extLst>
      <p:ext uri="{BB962C8B-B14F-4D97-AF65-F5344CB8AC3E}">
        <p14:creationId xmlns:p14="http://schemas.microsoft.com/office/powerpoint/2010/main" val="22072926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Kızgın kedi çok yönlü bir karakterdir. Oyunlara veya çizgi romanlara farklı isimlerle katılmak için farklı kostümler kullanabilir. Kızgın bir kedi aynı zamanda bir uzaylı, bir büyücü veya bir şövalye olabilir. </a:t>
            </a:r>
          </a:p>
          <a:p>
            <a:r>
              <a:rPr lang="tr-TR" dirty="0"/>
              <a:t>Bir uzaylının belirli sayıda gözü vardır ve görünüp ortadan kaybolabilmelidir. </a:t>
            </a:r>
          </a:p>
          <a:p>
            <a:r>
              <a:rPr lang="tr-TR" dirty="0"/>
              <a:t>Bir büyücünün büyü gücü puanı vardır ve bir uzaylıyı ortadan kaldırabilir. </a:t>
            </a:r>
          </a:p>
          <a:p>
            <a:r>
              <a:rPr lang="tr-TR" dirty="0"/>
              <a:t>Bir şövalyenin kılıç gücü ve ağırlık değerleri vardır. Kılıcını çekebilir. Şövalye için ortak bir görev, kılıçlarını kınından çıkarmak ve onu hedef olarak bir uzaylıya yönlendirmektir.</a:t>
            </a:r>
            <a:br>
              <a:rPr lang="tr-TR" dirty="0"/>
            </a:br>
            <a:endParaRPr lang="tr-TR" dirty="0"/>
          </a:p>
        </p:txBody>
      </p:sp>
    </p:spTree>
    <p:extLst>
      <p:ext uri="{BB962C8B-B14F-4D97-AF65-F5344CB8AC3E}">
        <p14:creationId xmlns:p14="http://schemas.microsoft.com/office/powerpoint/2010/main" val="37189741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Bir çizgi roman karakteri ve bir oyun karakterini temsil etmek için soyut sınıflar oluşturabiliriz. Daha sonra her alt sınıf, yöntemlerin uygulanmasını sağlayabilir. Bu durumda çizgi roman karakterleri ve oyun karakterleri çok farklıdır. Çoklu miras için kafa karışıklığına ve sorunlara yol açabilecek benzer görevleri yerine getirmezler. Bu nedenle, mevcut olduğunda hem çizgi roman hem de oyun karakterinden miras alan kızgın bir kedi sınıfı oluşturmak için çoklu kalıtım kullanabiliriz. Bazı durumlarda, benzer üst sınıflar aynı ada sahip yöntemlere sahip olabileceğinden çoklu kalıtım uygun değildir. </a:t>
            </a:r>
          </a:p>
          <a:p>
            <a:r>
              <a:rPr lang="tr-TR" dirty="0"/>
              <a:t>Ayrıca, çoklu kalıtım kullanmak son derece kafa karıştırıcı olabilir. Ek olarak, </a:t>
            </a:r>
            <a:r>
              <a:rPr lang="tr-TR" dirty="0" err="1"/>
              <a:t>KizginKedi</a:t>
            </a:r>
            <a:r>
              <a:rPr lang="tr-TR" dirty="0"/>
              <a:t> sınıfını uzaylı, buyucu ve şövalye ile birleştirmek için çoklu miras kullanabiliriz. Bu şekilde, uzaylı kızgın bir kediye, büyücü kızgın bir kediye ve şövalye kızgın bir kediye sahip olacağız. Herhangi bir uzaylı kızgın kediyi, büyücü kızgın kediyi ve şövalye kızgın kediyi bir çizgi roman karakteri veya bir oyun karakteri olarak kullanabileceğiz.</a:t>
            </a:r>
            <a:br>
              <a:rPr lang="tr-TR" dirty="0"/>
            </a:br>
            <a:endParaRPr lang="tr-TR" dirty="0"/>
          </a:p>
        </p:txBody>
      </p:sp>
    </p:spTree>
    <p:extLst>
      <p:ext uri="{BB962C8B-B14F-4D97-AF65-F5344CB8AC3E}">
        <p14:creationId xmlns:p14="http://schemas.microsoft.com/office/powerpoint/2010/main" val="17496806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Hedeflerimiz basit, ancak küçük bir sorunla karşılaşabiliriz: her programlama dili, uygulamanızı kodlamanıza izin veren farklı özellikler sunar. C#, sınıfların birden çok kalıtımını desteklemez, ancak arabirimle (</a:t>
            </a:r>
            <a:r>
              <a:rPr lang="tr-TR" dirty="0" err="1"/>
              <a:t>interface</a:t>
            </a:r>
            <a:r>
              <a:rPr lang="tr-TR" dirty="0"/>
              <a:t>) birden çok mirası kullanabilir veya arabirimi sınıflarla birleştirebilirsiniz. </a:t>
            </a:r>
          </a:p>
          <a:p>
            <a:r>
              <a:rPr lang="tr-TR" dirty="0"/>
              <a:t>Python, sınıfların çoklu kalıtımını destekler, ancak arabirimi desteklemez. </a:t>
            </a:r>
            <a:r>
              <a:rPr lang="tr-TR" dirty="0" err="1"/>
              <a:t>JavaScript</a:t>
            </a:r>
            <a:r>
              <a:rPr lang="tr-TR" dirty="0"/>
              <a:t>, sınıflar veya arabirimle çalışmaz; bu nedenle, bu dilde çoklu mirası taklit etmeye çalışmak mantıklı değil. Bunun yerine, hedeflerimize ulaşmak için her programlama dilinin en iyi özelliklerini ve en doğal yolunu kullanacağız. </a:t>
            </a:r>
            <a:r>
              <a:rPr lang="tr-TR" dirty="0" err="1"/>
              <a:t>Python'da</a:t>
            </a:r>
            <a:r>
              <a:rPr lang="tr-TR" dirty="0"/>
              <a:t> sınıfların çoklu kalıtımını kullanacağız ve ayrıca soyut temel sınıflarla çalışma olasılığını da analiz edeceğiz. </a:t>
            </a:r>
            <a:r>
              <a:rPr lang="tr-TR" dirty="0" err="1"/>
              <a:t>JavaScrip'te</a:t>
            </a:r>
            <a:r>
              <a:rPr lang="tr-TR" dirty="0"/>
              <a:t> yapıcı fonksiyonlar ve kompozisyon kullanacağız.</a:t>
            </a:r>
          </a:p>
          <a:p>
            <a:r>
              <a:rPr lang="tr-TR" dirty="0" err="1"/>
              <a:t>C#’da</a:t>
            </a:r>
            <a:r>
              <a:rPr lang="tr-TR" dirty="0"/>
              <a:t> çoklu kalıtım için arabirimleri kullanacağız.</a:t>
            </a:r>
          </a:p>
        </p:txBody>
      </p:sp>
    </p:spTree>
    <p:extLst>
      <p:ext uri="{BB962C8B-B14F-4D97-AF65-F5344CB8AC3E}">
        <p14:creationId xmlns:p14="http://schemas.microsoft.com/office/powerpoint/2010/main" val="35668000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2400" b="1" dirty="0"/>
              <a:t> </a:t>
            </a:r>
            <a:r>
              <a:rPr lang="tr-TR" sz="2400" b="1" dirty="0" err="1"/>
              <a:t>C#’da</a:t>
            </a:r>
            <a:r>
              <a:rPr lang="tr-TR" sz="2400" b="1" dirty="0"/>
              <a:t> Arabirim ve Çoklu Kalıtım</a:t>
            </a:r>
          </a:p>
          <a:p>
            <a:r>
              <a:rPr lang="tr-TR" dirty="0"/>
              <a:t>Arabirimi soyut bir sınıfın özel bir durumu olarak düşünebilirsiniz. Bir arabirim, bir sınıfın arabirim adıyla tanımlanan bir grubun üyesi olarak kabul edilmesi için uygulaması gereken özellikleri ve yöntemleri tanımlar.  </a:t>
            </a:r>
          </a:p>
          <a:p>
            <a:r>
              <a:rPr lang="tr-TR" dirty="0"/>
              <a:t>Örneğin, arabirimi destekleyen dil olan </a:t>
            </a:r>
            <a:r>
              <a:rPr lang="tr-TR" dirty="0" err="1"/>
              <a:t>C#’da</a:t>
            </a:r>
            <a:r>
              <a:rPr lang="tr-TR" dirty="0"/>
              <a:t>, aşağıdaki öğeleri belirten </a:t>
            </a:r>
            <a:r>
              <a:rPr lang="tr-TR" dirty="0" err="1"/>
              <a:t>IUzayli</a:t>
            </a:r>
            <a:r>
              <a:rPr lang="tr-TR" dirty="0"/>
              <a:t> arabirimini oluşturabiliriz:</a:t>
            </a:r>
          </a:p>
          <a:p>
            <a:pPr lvl="1"/>
            <a:r>
              <a:rPr lang="tr-TR" dirty="0" err="1"/>
              <a:t>GozlerinSayisi</a:t>
            </a:r>
            <a:r>
              <a:rPr lang="tr-TR" dirty="0"/>
              <a:t> özelliği</a:t>
            </a:r>
          </a:p>
          <a:p>
            <a:pPr lvl="1"/>
            <a:r>
              <a:rPr lang="tr-TR" dirty="0" err="1"/>
              <a:t>Gorunur</a:t>
            </a:r>
            <a:r>
              <a:rPr lang="tr-TR" dirty="0"/>
              <a:t> adlı </a:t>
            </a:r>
            <a:r>
              <a:rPr lang="tr-TR" dirty="0" err="1"/>
              <a:t>parametresiz</a:t>
            </a:r>
            <a:r>
              <a:rPr lang="tr-TR" dirty="0"/>
              <a:t> yöntem</a:t>
            </a:r>
          </a:p>
          <a:p>
            <a:pPr lvl="1"/>
            <a:r>
              <a:rPr lang="tr-TR" dirty="0" err="1"/>
              <a:t>Gorunmez</a:t>
            </a:r>
            <a:r>
              <a:rPr lang="tr-TR" dirty="0"/>
              <a:t> adlı </a:t>
            </a:r>
            <a:r>
              <a:rPr lang="tr-TR" dirty="0" err="1"/>
              <a:t>parametresiz</a:t>
            </a:r>
            <a:r>
              <a:rPr lang="tr-TR" dirty="0"/>
              <a:t> yöntem</a:t>
            </a:r>
          </a:p>
          <a:p>
            <a:r>
              <a:rPr lang="tr-TR" dirty="0"/>
              <a:t>Bir arabirim tanımladığımızda, bunları bir argüman için gerekli türü belirtmek amacıyla kullanabiliriz. Bu şekilde, sınıfları tür olarak kullanmak yerine, arabirimi tür olarak ve belirli arabirimi argüman olarak uygulayan herhangi bir sınıfın örneğini kullanabiliriz. </a:t>
            </a:r>
            <a:br>
              <a:rPr lang="tr-TR" dirty="0"/>
            </a:br>
            <a:endParaRPr lang="tr-TR" dirty="0"/>
          </a:p>
        </p:txBody>
      </p:sp>
    </p:spTree>
    <p:extLst>
      <p:ext uri="{BB962C8B-B14F-4D97-AF65-F5344CB8AC3E}">
        <p14:creationId xmlns:p14="http://schemas.microsoft.com/office/powerpoint/2010/main" val="15080010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Örneğin, bir bağımsız değişken için gerekli tür olarak </a:t>
            </a:r>
            <a:r>
              <a:rPr lang="tr-TR" dirty="0" err="1"/>
              <a:t>IUzayli</a:t>
            </a:r>
            <a:r>
              <a:rPr lang="tr-TR" dirty="0"/>
              <a:t> kullanırsak, bağımsız değişken olarak </a:t>
            </a:r>
            <a:r>
              <a:rPr lang="tr-TR" dirty="0" err="1"/>
              <a:t>IUzayli</a:t>
            </a:r>
            <a:r>
              <a:rPr lang="tr-TR" dirty="0"/>
              <a:t> uygulayan herhangi bir sınıfın örneğini iletebiliriz. </a:t>
            </a:r>
          </a:p>
          <a:p>
            <a:r>
              <a:rPr lang="tr-TR" dirty="0"/>
              <a:t>Ancak, sınıflarla karşılaştırıldığında tüm arabirimin bazı sınırlamalarını hesaba katmalısınız. </a:t>
            </a:r>
            <a:r>
              <a:rPr lang="tr-TR" b="1" dirty="0"/>
              <a:t>Arabirim yapıcıları, yıkıcıları, sabitleri veya alanları bildiremez. Herhangi bir arabirim üyesinde erişilebilirlik değiştiricileri belirleyemezsiniz. Metotlar için gerekli kodlar yazılmaz. </a:t>
            </a:r>
            <a:r>
              <a:rPr lang="tr-TR" dirty="0"/>
              <a:t>Özellikleri, yöntemleri, olayları ve </a:t>
            </a:r>
            <a:r>
              <a:rPr lang="tr-TR" dirty="0" err="1"/>
              <a:t>dizinleyicileri</a:t>
            </a:r>
            <a:r>
              <a:rPr lang="tr-TR" dirty="0"/>
              <a:t> (</a:t>
            </a:r>
            <a:r>
              <a:rPr lang="en-US" dirty="0"/>
              <a:t>properties, methods, events, and indexers</a:t>
            </a:r>
            <a:r>
              <a:rPr lang="tr-TR" dirty="0"/>
              <a:t>) herhangi bir arabirimin üyeleri olarak bildirebilirsiniz.</a:t>
            </a:r>
          </a:p>
        </p:txBody>
      </p:sp>
    </p:spTree>
    <p:extLst>
      <p:ext uri="{BB962C8B-B14F-4D97-AF65-F5344CB8AC3E}">
        <p14:creationId xmlns:p14="http://schemas.microsoft.com/office/powerpoint/2010/main" val="20342037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000" b="1" dirty="0"/>
              <a:t> </a:t>
            </a:r>
            <a:r>
              <a:rPr lang="tr-TR" sz="2400" b="1" dirty="0" err="1"/>
              <a:t>C#’da</a:t>
            </a:r>
            <a:r>
              <a:rPr lang="tr-TR" sz="2400" b="1" dirty="0"/>
              <a:t> Arabirimi Bildirme</a:t>
            </a:r>
          </a:p>
          <a:p>
            <a:r>
              <a:rPr lang="tr-TR" dirty="0"/>
              <a:t>Aşağıdaki satırlar, </a:t>
            </a:r>
            <a:r>
              <a:rPr lang="tr-TR" dirty="0" err="1"/>
              <a:t>C#’da</a:t>
            </a:r>
            <a:r>
              <a:rPr lang="tr-TR" dirty="0"/>
              <a:t> </a:t>
            </a:r>
            <a:r>
              <a:rPr lang="tr-TR" dirty="0" err="1"/>
              <a:t>ICRomanKarakteri</a:t>
            </a:r>
            <a:r>
              <a:rPr lang="tr-TR" dirty="0"/>
              <a:t> arabiriminin kodunu gösterir. Genel değiştirici, ardından </a:t>
            </a:r>
            <a:r>
              <a:rPr lang="tr-TR" dirty="0" err="1"/>
              <a:t>interface</a:t>
            </a:r>
            <a:r>
              <a:rPr lang="tr-TR" dirty="0"/>
              <a:t> anahtar sözcüğü ve </a:t>
            </a:r>
            <a:r>
              <a:rPr lang="tr-TR" dirty="0" err="1"/>
              <a:t>ICRomanKarakteri</a:t>
            </a:r>
            <a:r>
              <a:rPr lang="tr-TR" dirty="0"/>
              <a:t> arabirim adı arabirim bildirimini oluşturur. Sınıf bildirimlerinde olduğu gibi, arabirim gövdesi küme parantezleri ({}) içine alınır. Kural olarak, arabirim adları büyük I harfiyle başlar:</a:t>
            </a:r>
          </a:p>
          <a:p>
            <a:pPr marL="0" indent="0">
              <a:buNone/>
            </a:pPr>
            <a:r>
              <a:rPr lang="tr-TR" sz="1800" dirty="0">
                <a:solidFill>
                  <a:srgbClr val="000000"/>
                </a:solidFill>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dirty="0" err="1">
                <a:solidFill>
                  <a:srgbClr val="000000"/>
                </a:solidFill>
                <a:latin typeface="CourierStd"/>
              </a:rPr>
              <a:t>interface</a:t>
            </a:r>
            <a:r>
              <a:rPr lang="tr-TR" sz="1800" dirty="0">
                <a:solidFill>
                  <a:srgbClr val="000000"/>
                </a:solidFill>
                <a:latin typeface="CourierStd"/>
              </a:rPr>
              <a:t> </a:t>
            </a:r>
            <a:r>
              <a:rPr lang="tr-TR" sz="1800" dirty="0" err="1">
                <a:solidFill>
                  <a:srgbClr val="000000"/>
                </a:solidFill>
                <a:latin typeface="CourierStd"/>
              </a:rPr>
              <a:t>ICRomanKarakteri</a:t>
            </a:r>
            <a:endParaRPr lang="tr-TR" sz="1800" dirty="0">
              <a:solidFill>
                <a:srgbClr val="000000"/>
              </a:solidFill>
              <a:latin typeface="CourierStd"/>
            </a:endParaRPr>
          </a:p>
          <a:p>
            <a:pPr marL="0" indent="0">
              <a:buNone/>
            </a:pP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string</a:t>
            </a:r>
            <a:r>
              <a:rPr lang="tr-TR" sz="1800" dirty="0">
                <a:solidFill>
                  <a:srgbClr val="000000"/>
                </a:solidFill>
                <a:latin typeface="CourierStd"/>
              </a:rPr>
              <a:t> </a:t>
            </a:r>
            <a:r>
              <a:rPr lang="tr-TR" sz="1800" dirty="0" err="1">
                <a:solidFill>
                  <a:srgbClr val="000000"/>
                </a:solidFill>
                <a:latin typeface="CourierStd"/>
              </a:rPr>
              <a:t>TakmaAd</a:t>
            </a:r>
            <a:r>
              <a:rPr lang="tr-TR" sz="1800" dirty="0">
                <a:solidFill>
                  <a:srgbClr val="000000"/>
                </a:solidFill>
                <a:latin typeface="CourierStd"/>
              </a:rPr>
              <a:t> { </a:t>
            </a:r>
            <a:r>
              <a:rPr lang="tr-TR" sz="1800" dirty="0" err="1">
                <a:solidFill>
                  <a:srgbClr val="000000"/>
                </a:solidFill>
                <a:latin typeface="CourierStd"/>
              </a:rPr>
              <a:t>get</a:t>
            </a:r>
            <a:r>
              <a:rPr lang="tr-TR" sz="1800" dirty="0">
                <a:solidFill>
                  <a:srgbClr val="000000"/>
                </a:solidFill>
                <a:latin typeface="CourierStd"/>
              </a:rPr>
              <a:t>; set;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KonusmaBalonuCiz</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KonusmaBalonuCiz</a:t>
            </a:r>
            <a:r>
              <a:rPr lang="tr-TR" sz="1800" dirty="0">
                <a:solidFill>
                  <a:srgbClr val="000000"/>
                </a:solidFill>
                <a:latin typeface="CourierStd"/>
              </a:rPr>
              <a:t>(</a:t>
            </a:r>
            <a:r>
              <a:rPr lang="tr-TR" sz="1800" dirty="0" err="1">
                <a:solidFill>
                  <a:srgbClr val="000000"/>
                </a:solidFill>
                <a:latin typeface="CourierStd"/>
              </a:rPr>
              <a:t>ICRomanKarakteri</a:t>
            </a:r>
            <a:r>
              <a:rPr lang="tr-TR" sz="1800" dirty="0">
                <a:solidFill>
                  <a:srgbClr val="000000"/>
                </a:solidFill>
                <a:latin typeface="CourierStd"/>
              </a:rPr>
              <a:t> </a:t>
            </a:r>
            <a:r>
              <a:rPr lang="tr-TR" sz="1800" b="0" i="0" dirty="0">
                <a:solidFill>
                  <a:srgbClr val="000000"/>
                </a:solidFill>
                <a:effectLst/>
                <a:latin typeface="CourierStd"/>
              </a:rPr>
              <a:t>hedef, </a:t>
            </a:r>
            <a:r>
              <a:rPr lang="tr-TR" sz="1800" b="0" i="0" dirty="0" err="1">
                <a:solidFill>
                  <a:srgbClr val="000000"/>
                </a:solidFill>
                <a:effectLst/>
                <a:latin typeface="CourierStd"/>
              </a:rPr>
              <a:t>string</a:t>
            </a:r>
            <a:r>
              <a:rPr lang="tr-TR" sz="1800" b="0" i="0" dirty="0">
                <a:solidFill>
                  <a:srgbClr val="000000"/>
                </a:solidFill>
                <a:effectLst/>
                <a:latin typeface="CourierStd"/>
              </a:rPr>
              <a:t> mesaj);</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DusunmeBalonuCiz</a:t>
            </a:r>
            <a:r>
              <a:rPr lang="tr-TR" sz="1800" b="0" i="0" dirty="0">
                <a:solidFill>
                  <a:srgbClr val="000000"/>
                </a:solidFill>
                <a:effectLst/>
                <a:latin typeface="CourierStd"/>
              </a:rPr>
              <a:t>(</a:t>
            </a:r>
            <a:r>
              <a:rPr lang="tr-TR" sz="1800" b="0" i="0" dirty="0" err="1">
                <a:solidFill>
                  <a:srgbClr val="000000"/>
                </a:solidFill>
                <a:effectLst/>
                <a:latin typeface="CourierStd"/>
              </a:rPr>
              <a:t>string</a:t>
            </a:r>
            <a:r>
              <a:rPr lang="tr-TR" sz="1800" b="0" i="0" dirty="0">
                <a:solidFill>
                  <a:srgbClr val="000000"/>
                </a:solidFill>
                <a:effectLst/>
                <a:latin typeface="CourierStd"/>
              </a:rPr>
              <a:t> </a:t>
            </a:r>
            <a:r>
              <a:rPr lang="tr-TR" sz="1800" dirty="0">
                <a:solidFill>
                  <a:srgbClr val="000000"/>
                </a:solidFill>
                <a:latin typeface="CourierStd"/>
              </a:rPr>
              <a:t>mesaj</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dirty="0"/>
              <a:t> </a:t>
            </a:r>
            <a:br>
              <a:rPr lang="tr-TR" dirty="0"/>
            </a:br>
            <a:endParaRPr lang="tr-TR" dirty="0"/>
          </a:p>
          <a:p>
            <a:endParaRPr lang="tr-TR" dirty="0"/>
          </a:p>
        </p:txBody>
      </p:sp>
    </p:spTree>
    <p:extLst>
      <p:ext uri="{BB962C8B-B14F-4D97-AF65-F5344CB8AC3E}">
        <p14:creationId xmlns:p14="http://schemas.microsoft.com/office/powerpoint/2010/main" val="24184710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dirty="0"/>
              <a:t>Önceki arabirim, </a:t>
            </a:r>
            <a:r>
              <a:rPr lang="tr-TR" dirty="0" err="1"/>
              <a:t>TakmaAd</a:t>
            </a:r>
            <a:r>
              <a:rPr lang="tr-TR" dirty="0"/>
              <a:t> dize özelliğini, iki kez aşırı yüklenmiş </a:t>
            </a:r>
            <a:r>
              <a:rPr lang="tr-TR" dirty="0" err="1"/>
              <a:t>KonusmaBalonuCiz</a:t>
            </a:r>
            <a:r>
              <a:rPr lang="tr-TR" dirty="0"/>
              <a:t> yöntemi ve </a:t>
            </a:r>
            <a:r>
              <a:rPr lang="tr-TR" dirty="0" err="1"/>
              <a:t>DusunmeBalonuCiz</a:t>
            </a:r>
            <a:r>
              <a:rPr lang="tr-TR" dirty="0"/>
              <a:t> yöntemini bildirir. Arabirim yalnızca yöntem bildirimini içerir çünkü </a:t>
            </a:r>
            <a:r>
              <a:rPr lang="tr-TR" dirty="0" err="1"/>
              <a:t>ICRomanKarakteri</a:t>
            </a:r>
            <a:r>
              <a:rPr lang="tr-TR" dirty="0"/>
              <a:t> arabirimi uygulayan tüm sınıflar, </a:t>
            </a:r>
            <a:r>
              <a:rPr lang="tr-TR" dirty="0" err="1"/>
              <a:t>KonusmaBalonuCiz</a:t>
            </a:r>
            <a:r>
              <a:rPr lang="tr-TR" dirty="0"/>
              <a:t> yönteminin iki aşırı yüklemesinin ve </a:t>
            </a:r>
            <a:r>
              <a:rPr lang="tr-TR" dirty="0" err="1"/>
              <a:t>DusunmeBalonuCiz</a:t>
            </a:r>
            <a:r>
              <a:rPr lang="tr-TR" dirty="0"/>
              <a:t> yönteminin uygulanmasını sağlamaktan sorumlu olacaktır. Herhangi bir kurucu için bildirim olmadığını unutmayın.</a:t>
            </a:r>
          </a:p>
          <a:p>
            <a:r>
              <a:rPr lang="tr-TR" dirty="0"/>
              <a:t>Aşağıdaki satırlar, </a:t>
            </a:r>
            <a:r>
              <a:rPr lang="tr-TR" dirty="0" err="1"/>
              <a:t>C#’da</a:t>
            </a:r>
            <a:r>
              <a:rPr lang="tr-TR" dirty="0"/>
              <a:t> </a:t>
            </a:r>
            <a:r>
              <a:rPr lang="tr-TR" dirty="0" err="1"/>
              <a:t>IOyunKarakteri</a:t>
            </a:r>
            <a:r>
              <a:rPr lang="tr-TR" dirty="0"/>
              <a:t> arabiriminin kodunu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interface</a:t>
            </a:r>
            <a:r>
              <a:rPr lang="tr-TR" sz="1800" b="0" i="0" dirty="0">
                <a:solidFill>
                  <a:srgbClr val="000000"/>
                </a:solidFill>
                <a:effectLst/>
                <a:latin typeface="CourierStd"/>
              </a:rPr>
              <a:t> </a:t>
            </a:r>
            <a:r>
              <a:rPr lang="tr-TR" sz="1800" b="0" i="0" dirty="0" err="1">
                <a:solidFill>
                  <a:srgbClr val="000000"/>
                </a:solidFill>
                <a:effectLst/>
                <a:latin typeface="CourierStd"/>
              </a:rPr>
              <a:t>IOyunKarakteri</a:t>
            </a:r>
            <a:br>
              <a:rPr lang="tr-TR" sz="1800" b="0" i="0" dirty="0">
                <a:solidFill>
                  <a:srgbClr val="000000"/>
                </a:solidFill>
                <a:effectLst/>
                <a:latin typeface="CourierStd"/>
              </a:rPr>
            </a:b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string</a:t>
            </a:r>
            <a:r>
              <a:rPr lang="tr-TR" sz="1800" b="0" i="0" dirty="0">
                <a:solidFill>
                  <a:srgbClr val="000000"/>
                </a:solidFill>
                <a:effectLst/>
                <a:latin typeface="CourierStd"/>
              </a:rPr>
              <a:t> </a:t>
            </a:r>
            <a:r>
              <a:rPr lang="tr-TR" sz="1800" b="0" i="0" dirty="0" err="1">
                <a:solidFill>
                  <a:srgbClr val="000000"/>
                </a:solidFill>
                <a:effectLst/>
                <a:latin typeface="CourierStd"/>
              </a:rPr>
              <a:t>TamAd</a:t>
            </a:r>
            <a:r>
              <a:rPr lang="tr-TR" sz="1800" b="0" i="0" dirty="0">
                <a:solidFill>
                  <a:srgbClr val="000000"/>
                </a:solidFill>
                <a:effectLst/>
                <a:latin typeface="CourierStd"/>
              </a:rPr>
              <a:t>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uint</a:t>
            </a:r>
            <a:r>
              <a:rPr lang="tr-TR" sz="1800" b="0" i="0" dirty="0">
                <a:solidFill>
                  <a:srgbClr val="000000"/>
                </a:solidFill>
                <a:effectLst/>
                <a:latin typeface="CourierStd"/>
              </a:rPr>
              <a:t> Skor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uint</a:t>
            </a:r>
            <a:r>
              <a:rPr lang="tr-TR" sz="1800" b="0" i="0" dirty="0">
                <a:solidFill>
                  <a:srgbClr val="000000"/>
                </a:solidFill>
                <a:effectLst/>
                <a:latin typeface="CourierStd"/>
              </a:rPr>
              <a:t> X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uint</a:t>
            </a:r>
            <a:r>
              <a:rPr lang="tr-TR" sz="1800" b="0" i="0" dirty="0">
                <a:solidFill>
                  <a:srgbClr val="000000"/>
                </a:solidFill>
                <a:effectLst/>
                <a:latin typeface="CourierStd"/>
              </a:rPr>
              <a:t> Y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Ciz</a:t>
            </a:r>
            <a:r>
              <a:rPr lang="tr-TR" sz="1800" b="0" i="0" dirty="0">
                <a:solidFill>
                  <a:srgbClr val="000000"/>
                </a:solidFill>
                <a:effectLst/>
                <a:latin typeface="CourierStd"/>
              </a:rPr>
              <a:t>(</a:t>
            </a:r>
            <a:r>
              <a:rPr lang="tr-TR" sz="1800" b="0" i="0" dirty="0" err="1">
                <a:solidFill>
                  <a:srgbClr val="000000"/>
                </a:solidFill>
                <a:effectLst/>
                <a:latin typeface="CourierStd"/>
              </a:rPr>
              <a:t>uint</a:t>
            </a:r>
            <a:r>
              <a:rPr lang="tr-TR" sz="1800" b="0" i="0" dirty="0">
                <a:solidFill>
                  <a:srgbClr val="000000"/>
                </a:solidFill>
                <a:effectLst/>
                <a:latin typeface="CourierStd"/>
              </a:rPr>
              <a:t> x, </a:t>
            </a:r>
            <a:r>
              <a:rPr lang="tr-TR" sz="1800" b="0" i="0" dirty="0" err="1">
                <a:solidFill>
                  <a:srgbClr val="000000"/>
                </a:solidFill>
                <a:effectLst/>
                <a:latin typeface="CourierStd"/>
              </a:rPr>
              <a:t>uint</a:t>
            </a:r>
            <a:r>
              <a:rPr lang="tr-TR" sz="1800" b="0" i="0" dirty="0">
                <a:solidFill>
                  <a:srgbClr val="000000"/>
                </a:solidFill>
                <a:effectLst/>
                <a:latin typeface="CourierStd"/>
              </a:rPr>
              <a:t> y);</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HareketEt</a:t>
            </a:r>
            <a:r>
              <a:rPr lang="tr-TR" sz="1800" b="0" i="0" dirty="0">
                <a:solidFill>
                  <a:srgbClr val="000000"/>
                </a:solidFill>
                <a:effectLst/>
                <a:latin typeface="CourierStd"/>
              </a:rPr>
              <a:t>(</a:t>
            </a:r>
            <a:r>
              <a:rPr lang="tr-TR" sz="1800" b="0" i="0" dirty="0" err="1">
                <a:solidFill>
                  <a:srgbClr val="000000"/>
                </a:solidFill>
                <a:effectLst/>
                <a:latin typeface="CourierStd"/>
              </a:rPr>
              <a:t>uint</a:t>
            </a:r>
            <a:r>
              <a:rPr lang="tr-TR" sz="1800" b="0" i="0" dirty="0">
                <a:solidFill>
                  <a:srgbClr val="000000"/>
                </a:solidFill>
                <a:effectLst/>
                <a:latin typeface="CourierStd"/>
              </a:rPr>
              <a:t> x, </a:t>
            </a:r>
            <a:r>
              <a:rPr lang="tr-TR" sz="1800" b="0" i="0" dirty="0" err="1">
                <a:solidFill>
                  <a:srgbClr val="000000"/>
                </a:solidFill>
                <a:effectLst/>
                <a:latin typeface="CourierStd"/>
              </a:rPr>
              <a:t>uint</a:t>
            </a:r>
            <a:r>
              <a:rPr lang="tr-TR" sz="1800" b="0" i="0" dirty="0">
                <a:solidFill>
                  <a:srgbClr val="000000"/>
                </a:solidFill>
                <a:effectLst/>
                <a:latin typeface="CourierStd"/>
              </a:rPr>
              <a:t> y);</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bool</a:t>
            </a:r>
            <a:r>
              <a:rPr lang="tr-TR" sz="1800" b="0" i="0" dirty="0">
                <a:solidFill>
                  <a:srgbClr val="000000"/>
                </a:solidFill>
                <a:effectLst/>
                <a:latin typeface="CourierStd"/>
              </a:rPr>
              <a:t> </a:t>
            </a:r>
            <a:r>
              <a:rPr lang="tr-TR" sz="1800" b="0" i="0" dirty="0" err="1">
                <a:solidFill>
                  <a:srgbClr val="000000"/>
                </a:solidFill>
                <a:effectLst/>
                <a:latin typeface="CourierStd"/>
              </a:rPr>
              <a:t>Kesisiyormu</a:t>
            </a:r>
            <a:r>
              <a:rPr lang="tr-TR" sz="1800" b="0" i="0" dirty="0">
                <a:solidFill>
                  <a:srgbClr val="000000"/>
                </a:solidFill>
                <a:effectLst/>
                <a:latin typeface="CourierStd"/>
              </a:rPr>
              <a:t>(</a:t>
            </a:r>
            <a:r>
              <a:rPr lang="tr-TR" sz="1800" b="0" i="0" dirty="0" err="1">
                <a:solidFill>
                  <a:srgbClr val="000000"/>
                </a:solidFill>
                <a:effectLst/>
                <a:latin typeface="CourierStd"/>
              </a:rPr>
              <a:t>IOyunKarakteri</a:t>
            </a:r>
            <a:r>
              <a:rPr lang="tr-TR" sz="1800" b="0" i="0" dirty="0">
                <a:solidFill>
                  <a:srgbClr val="000000"/>
                </a:solidFill>
                <a:effectLst/>
                <a:latin typeface="CourierStd"/>
              </a:rPr>
              <a:t> </a:t>
            </a:r>
            <a:r>
              <a:rPr lang="tr-TR" sz="1800" dirty="0" err="1">
                <a:solidFill>
                  <a:srgbClr val="000000"/>
                </a:solidFill>
                <a:latin typeface="CourierStd"/>
              </a:rPr>
              <a:t>digerKarakter</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a:t>
            </a:r>
          </a:p>
          <a:p>
            <a:r>
              <a:rPr lang="tr-TR" dirty="0"/>
              <a:t>Bu durumda, arabirim bildirimi dört özellik içerir: </a:t>
            </a:r>
            <a:r>
              <a:rPr lang="tr-TR" dirty="0" err="1"/>
              <a:t>TamAd</a:t>
            </a:r>
            <a:r>
              <a:rPr lang="tr-TR" dirty="0"/>
              <a:t>, Skor, X ve Y. Ek olarak, üç yöntem de içerir: </a:t>
            </a:r>
            <a:r>
              <a:rPr lang="tr-TR" dirty="0" err="1"/>
              <a:t>Ciz</a:t>
            </a:r>
            <a:r>
              <a:rPr lang="tr-TR" dirty="0"/>
              <a:t>, </a:t>
            </a:r>
            <a:r>
              <a:rPr lang="tr-TR" dirty="0" err="1"/>
              <a:t>HareketEt</a:t>
            </a:r>
            <a:r>
              <a:rPr lang="tr-TR" dirty="0"/>
              <a:t> ve </a:t>
            </a:r>
            <a:r>
              <a:rPr lang="tr-TR" dirty="0" err="1"/>
              <a:t>Kesisiyormu</a:t>
            </a:r>
            <a:r>
              <a:rPr lang="tr-TR" dirty="0"/>
              <a:t>. Ne dört özelliğe ne de üç yönteme erişim değiştiricileri dahil etmediğimizi unutmayın.</a:t>
            </a:r>
          </a:p>
          <a:p>
            <a:r>
              <a:rPr lang="tr-TR" dirty="0"/>
              <a:t>Bir arabirimin farklı üyelerine erişim değiştiricileri ekleyemiyoruz.</a:t>
            </a:r>
          </a:p>
        </p:txBody>
      </p:sp>
    </p:spTree>
    <p:extLst>
      <p:ext uri="{BB962C8B-B14F-4D97-AF65-F5344CB8AC3E}">
        <p14:creationId xmlns:p14="http://schemas.microsoft.com/office/powerpoint/2010/main" val="2160698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Aşağıdaki satırlar, </a:t>
            </a:r>
            <a:r>
              <a:rPr lang="tr-TR" dirty="0" err="1"/>
              <a:t>C#’da</a:t>
            </a:r>
            <a:r>
              <a:rPr lang="tr-TR" dirty="0"/>
              <a:t> </a:t>
            </a:r>
            <a:r>
              <a:rPr lang="tr-TR" dirty="0" err="1"/>
              <a:t>IUzayli</a:t>
            </a:r>
            <a:r>
              <a:rPr lang="tr-TR" dirty="0"/>
              <a:t> arabiriminin kodunu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interface</a:t>
            </a:r>
            <a:r>
              <a:rPr lang="tr-TR" sz="1800" b="0" i="0" dirty="0">
                <a:solidFill>
                  <a:srgbClr val="000000"/>
                </a:solidFill>
                <a:effectLst/>
                <a:latin typeface="CourierStd"/>
              </a:rPr>
              <a:t> </a:t>
            </a:r>
            <a:r>
              <a:rPr lang="tr-TR" sz="1800" b="0" i="0" dirty="0" err="1">
                <a:solidFill>
                  <a:srgbClr val="000000"/>
                </a:solidFill>
                <a:effectLst/>
                <a:latin typeface="CourierStd"/>
              </a:rPr>
              <a:t>IUzayli</a:t>
            </a:r>
            <a:br>
              <a:rPr lang="tr-TR" sz="1800" b="0" i="0" dirty="0">
                <a:solidFill>
                  <a:srgbClr val="000000"/>
                </a:solidFill>
                <a:effectLst/>
                <a:latin typeface="CourierStd"/>
              </a:rPr>
            </a:b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GozlerinSayisi</a:t>
            </a:r>
            <a:r>
              <a:rPr lang="tr-TR" sz="1800" dirty="0">
                <a:solidFill>
                  <a:srgbClr val="000000"/>
                </a:solidFill>
                <a:latin typeface="CourierStd"/>
              </a:rPr>
              <a:t> </a:t>
            </a:r>
            <a:r>
              <a:rPr lang="tr-TR" sz="1800" b="0" i="0" dirty="0">
                <a:solidFill>
                  <a:srgbClr val="000000"/>
                </a:solidFill>
                <a:effectLst/>
                <a:latin typeface="CourierStd"/>
              </a:rPr>
              <a:t>{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Gorunur</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Gorunmez</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p>
          <a:p>
            <a:r>
              <a:rPr lang="tr-TR" dirty="0"/>
              <a:t>Bu durumda, arabirim bildirimi </a:t>
            </a:r>
            <a:r>
              <a:rPr lang="tr-TR" dirty="0" err="1"/>
              <a:t>GozlerinSayisi</a:t>
            </a:r>
            <a:r>
              <a:rPr lang="tr-TR" dirty="0"/>
              <a:t> özelliğini ve </a:t>
            </a:r>
            <a:r>
              <a:rPr lang="tr-TR" dirty="0" err="1"/>
              <a:t>Gorunur</a:t>
            </a:r>
            <a:r>
              <a:rPr lang="tr-TR" dirty="0"/>
              <a:t> yöntemini ve </a:t>
            </a:r>
            <a:r>
              <a:rPr lang="tr-TR" dirty="0" err="1"/>
              <a:t>Gorunmez</a:t>
            </a:r>
            <a:r>
              <a:rPr lang="tr-TR" dirty="0"/>
              <a:t> yöntemini içerir. </a:t>
            </a:r>
            <a:r>
              <a:rPr lang="tr-TR" dirty="0" err="1"/>
              <a:t>GozlerinSayisi</a:t>
            </a:r>
            <a:r>
              <a:rPr lang="tr-TR" dirty="0"/>
              <a:t> özelliğinin alıcı veya ayarlayıcı yöntemleri için kodu dahil etmediğimizi unutmayın. Bu yöntemlerde olduğu gibi, </a:t>
            </a:r>
            <a:r>
              <a:rPr lang="tr-TR" dirty="0" err="1"/>
              <a:t>IUzayli</a:t>
            </a:r>
            <a:r>
              <a:rPr lang="tr-TR" dirty="0"/>
              <a:t> arabirimini uygulayan tüm sınıflar, </a:t>
            </a:r>
            <a:r>
              <a:rPr lang="tr-TR" dirty="0" err="1"/>
              <a:t>GozlerinSayisi</a:t>
            </a:r>
            <a:r>
              <a:rPr lang="tr-TR" dirty="0"/>
              <a:t> özelliği için alıcı ve ayarlayıcı yöntemlerinin uygulanmasını sağlamaktan sorumlu olacaktır.</a:t>
            </a:r>
            <a:br>
              <a:rPr lang="tr-TR" dirty="0"/>
            </a:br>
            <a:endParaRPr lang="tr-TR" dirty="0"/>
          </a:p>
        </p:txBody>
      </p:sp>
    </p:spTree>
    <p:extLst>
      <p:ext uri="{BB962C8B-B14F-4D97-AF65-F5344CB8AC3E}">
        <p14:creationId xmlns:p14="http://schemas.microsoft.com/office/powerpoint/2010/main" val="1529807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Aşağıdaki satırlar, </a:t>
            </a:r>
            <a:r>
              <a:rPr lang="tr-TR" dirty="0" err="1"/>
              <a:t>C#’da</a:t>
            </a:r>
            <a:r>
              <a:rPr lang="tr-TR" dirty="0"/>
              <a:t> </a:t>
            </a:r>
            <a:r>
              <a:rPr lang="tr-TR" dirty="0" err="1"/>
              <a:t>IBuyucu</a:t>
            </a:r>
            <a:r>
              <a:rPr lang="tr-TR" dirty="0"/>
              <a:t> arabiriminin kodunu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interface</a:t>
            </a:r>
            <a:r>
              <a:rPr lang="tr-TR" sz="1800" b="0" i="0" dirty="0">
                <a:solidFill>
                  <a:srgbClr val="000000"/>
                </a:solidFill>
                <a:effectLst/>
                <a:latin typeface="CourierStd"/>
              </a:rPr>
              <a:t> </a:t>
            </a:r>
            <a:r>
              <a:rPr lang="tr-TR" sz="1800" b="0" i="0" dirty="0" err="1">
                <a:solidFill>
                  <a:srgbClr val="000000"/>
                </a:solidFill>
                <a:effectLst/>
                <a:latin typeface="CourierStd"/>
              </a:rPr>
              <a:t>IBuyucu</a:t>
            </a:r>
            <a:br>
              <a:rPr lang="tr-TR" sz="1800" b="0" i="0" dirty="0">
                <a:solidFill>
                  <a:srgbClr val="000000"/>
                </a:solidFill>
                <a:effectLst/>
                <a:latin typeface="CourierStd"/>
              </a:rPr>
            </a:b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BuyuGucu</a:t>
            </a:r>
            <a:r>
              <a:rPr lang="tr-TR" sz="1800" b="0" i="0" dirty="0">
                <a:solidFill>
                  <a:srgbClr val="000000"/>
                </a:solidFill>
                <a:effectLst/>
                <a:latin typeface="CourierStd"/>
              </a:rPr>
              <a:t>{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UzayliyiGorunmezYap</a:t>
            </a:r>
            <a:r>
              <a:rPr lang="tr-TR" sz="1800" b="0" i="0" dirty="0">
                <a:solidFill>
                  <a:srgbClr val="000000"/>
                </a:solidFill>
                <a:effectLst/>
                <a:latin typeface="CourierStd"/>
              </a:rPr>
              <a:t>(</a:t>
            </a:r>
            <a:r>
              <a:rPr lang="tr-TR" sz="1800" b="0" i="0" dirty="0" err="1">
                <a:solidFill>
                  <a:srgbClr val="000000"/>
                </a:solidFill>
                <a:effectLst/>
                <a:latin typeface="CourierStd"/>
              </a:rPr>
              <a:t>IUzayli</a:t>
            </a:r>
            <a:r>
              <a:rPr lang="tr-TR" sz="1800" b="0" i="0" dirty="0">
                <a:solidFill>
                  <a:srgbClr val="000000"/>
                </a:solidFill>
                <a:effectLst/>
                <a:latin typeface="CourierStd"/>
              </a:rPr>
              <a:t> </a:t>
            </a:r>
            <a:r>
              <a:rPr lang="tr-TR" sz="1800" b="0" i="0" dirty="0" err="1">
                <a:solidFill>
                  <a:srgbClr val="000000"/>
                </a:solidFill>
                <a:effectLst/>
                <a:latin typeface="CourierStd"/>
              </a:rPr>
              <a:t>uzayli</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dirty="0"/>
              <a:t> </a:t>
            </a:r>
            <a:br>
              <a:rPr lang="tr-TR" dirty="0"/>
            </a:br>
            <a:endParaRPr lang="tr-TR" dirty="0"/>
          </a:p>
          <a:p>
            <a:r>
              <a:rPr lang="tr-TR" dirty="0"/>
              <a:t>Bu durumda, arabirim bildirimi </a:t>
            </a:r>
            <a:r>
              <a:rPr lang="tr-TR" dirty="0" err="1"/>
              <a:t>BuyuGucu</a:t>
            </a:r>
            <a:r>
              <a:rPr lang="tr-TR" dirty="0"/>
              <a:t> özelliğini ve </a:t>
            </a:r>
            <a:r>
              <a:rPr lang="tr-TR" dirty="0" err="1"/>
              <a:t>UzayliyiGorunmezYap</a:t>
            </a:r>
            <a:r>
              <a:rPr lang="tr-TR" dirty="0"/>
              <a:t> yöntemini içerir. Önceden bildirilmiş arabirimde bulunan diğer yöntem bildirimlerinde olduğu gibi, bir yöntem bildiriminde argümanın türü olarak bir arabirim adı kullanacağız. Bu durumda, </a:t>
            </a:r>
            <a:r>
              <a:rPr lang="tr-TR" dirty="0" err="1"/>
              <a:t>UzayliyiGorunmezYap</a:t>
            </a:r>
            <a:r>
              <a:rPr lang="tr-TR" dirty="0"/>
              <a:t> yöntemi için </a:t>
            </a:r>
            <a:r>
              <a:rPr lang="tr-TR" dirty="0" err="1"/>
              <a:t>uzayli</a:t>
            </a:r>
            <a:r>
              <a:rPr lang="tr-TR" dirty="0"/>
              <a:t> bağımsız değişken </a:t>
            </a:r>
            <a:r>
              <a:rPr lang="tr-TR" dirty="0" err="1"/>
              <a:t>IUzayli’dır</a:t>
            </a:r>
            <a:r>
              <a:rPr lang="tr-TR" dirty="0"/>
              <a:t>. Böylece, </a:t>
            </a:r>
            <a:r>
              <a:rPr lang="tr-TR" dirty="0" err="1"/>
              <a:t>IUzayli</a:t>
            </a:r>
            <a:r>
              <a:rPr lang="tr-TR" dirty="0"/>
              <a:t> arabirimini uygulayan herhangi bir sınıfla </a:t>
            </a:r>
            <a:r>
              <a:rPr lang="tr-TR" dirty="0" err="1"/>
              <a:t>UzayliyiGorunmezYap</a:t>
            </a:r>
            <a:r>
              <a:rPr lang="tr-TR" dirty="0"/>
              <a:t> yöntemini çağırabileceğiz.</a:t>
            </a:r>
            <a:br>
              <a:rPr lang="tr-TR" dirty="0"/>
            </a:br>
            <a:endParaRPr lang="tr-TR" dirty="0"/>
          </a:p>
        </p:txBody>
      </p:sp>
    </p:spTree>
    <p:extLst>
      <p:ext uri="{BB962C8B-B14F-4D97-AF65-F5344CB8AC3E}">
        <p14:creationId xmlns:p14="http://schemas.microsoft.com/office/powerpoint/2010/main" val="336547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Sınıfın her örneği için davranışı kapsüllemek üzere bir sınıfta tanımlanan </a:t>
            </a:r>
            <a:r>
              <a:rPr lang="tr-TR" b="1" dirty="0"/>
              <a:t>işlevler</a:t>
            </a:r>
            <a:r>
              <a:rPr lang="tr-TR" dirty="0"/>
              <a:t> veya </a:t>
            </a:r>
            <a:r>
              <a:rPr lang="tr-TR" b="1" dirty="0"/>
              <a:t>alt yordamlar</a:t>
            </a:r>
            <a:r>
              <a:rPr lang="tr-TR" dirty="0"/>
              <a:t>, </a:t>
            </a:r>
            <a:r>
              <a:rPr lang="tr-TR" b="1" dirty="0"/>
              <a:t>yöntemler</a:t>
            </a:r>
            <a:r>
              <a:rPr lang="tr-TR" dirty="0"/>
              <a:t> olarak bilinir. </a:t>
            </a:r>
          </a:p>
          <a:p>
            <a:r>
              <a:rPr lang="tr-TR" dirty="0"/>
              <a:t>Her örnek, sınıf tarafından sunulan yöntem kümesine erişebilir. Bir yöntemde belirtilen kod, sınıfta belirtilen özniteliklerle çalışabilir yani bir yöntemi çalıştırdığımızda, belirli bir örneğin özniteliklerini kullanacaktır. </a:t>
            </a:r>
          </a:p>
          <a:p>
            <a:r>
              <a:rPr lang="tr-TR" dirty="0"/>
              <a:t>Yöntemleri gerekli verilerin tutulduğu yerde (mantıksal bir yerde) tanımlamak iyi bir uygulamadır.</a:t>
            </a:r>
          </a:p>
          <a:p>
            <a:r>
              <a:rPr lang="tr-TR" dirty="0"/>
              <a:t>Kare sınıfında kod kısmı yazılan, parametresiz aşağıdaki iki yöntem tanımlanır:</a:t>
            </a:r>
          </a:p>
          <a:p>
            <a:pPr lvl="1"/>
            <a:r>
              <a:rPr lang="tr-TR" dirty="0"/>
              <a:t>AlanHesapla: ‘kanarUzunlugu’ özniteliğinin karesini döndürür. (kU^2)</a:t>
            </a:r>
          </a:p>
          <a:p>
            <a:pPr lvl="1"/>
            <a:r>
              <a:rPr lang="tr-TR" dirty="0"/>
              <a:t>CevreHesapla: ‘kanarUzunlugu’ özniteliğinin 4 katını döndürür. (4*kU)</a:t>
            </a:r>
          </a:p>
          <a:p>
            <a:pPr marL="274320" lvl="1" indent="0">
              <a:buNone/>
            </a:pPr>
            <a:endParaRPr lang="tr-TR" dirty="0"/>
          </a:p>
        </p:txBody>
      </p:sp>
    </p:spTree>
    <p:extLst>
      <p:ext uri="{BB962C8B-B14F-4D97-AF65-F5344CB8AC3E}">
        <p14:creationId xmlns:p14="http://schemas.microsoft.com/office/powerpoint/2010/main" val="1634126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Aşağıdaki satırlar, </a:t>
            </a:r>
            <a:r>
              <a:rPr lang="tr-TR" dirty="0" err="1"/>
              <a:t>C#’da</a:t>
            </a:r>
            <a:r>
              <a:rPr lang="tr-TR" dirty="0"/>
              <a:t> </a:t>
            </a:r>
            <a:r>
              <a:rPr lang="tr-TR" dirty="0" err="1"/>
              <a:t>ISovalye</a:t>
            </a:r>
            <a:r>
              <a:rPr lang="tr-TR" dirty="0"/>
              <a:t> arabiriminin kodunu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interface</a:t>
            </a:r>
            <a:r>
              <a:rPr lang="tr-TR" sz="1800" b="0" i="0" dirty="0">
                <a:solidFill>
                  <a:srgbClr val="000000"/>
                </a:solidFill>
                <a:effectLst/>
                <a:latin typeface="CourierStd"/>
              </a:rPr>
              <a:t> </a:t>
            </a:r>
            <a:r>
              <a:rPr lang="tr-TR" sz="1800" b="0" i="0" dirty="0" err="1">
                <a:solidFill>
                  <a:srgbClr val="000000"/>
                </a:solidFill>
                <a:effectLst/>
                <a:latin typeface="CourierStd"/>
              </a:rPr>
              <a:t>ISovalye</a:t>
            </a:r>
            <a:br>
              <a:rPr lang="tr-TR" sz="1800" b="0" i="0" dirty="0">
                <a:solidFill>
                  <a:srgbClr val="000000"/>
                </a:solidFill>
                <a:effectLst/>
                <a:latin typeface="CourierStd"/>
              </a:rPr>
            </a:b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KilicGucu</a:t>
            </a:r>
            <a:r>
              <a:rPr lang="tr-TR" sz="1800" b="0" i="0" dirty="0">
                <a:solidFill>
                  <a:srgbClr val="000000"/>
                </a:solidFill>
                <a:effectLst/>
                <a:latin typeface="CourierStd"/>
              </a:rPr>
              <a:t>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KilicAgirligi</a:t>
            </a:r>
            <a:r>
              <a:rPr lang="tr-TR" sz="1800" b="0" i="0" dirty="0">
                <a:solidFill>
                  <a:srgbClr val="000000"/>
                </a:solidFill>
                <a:effectLst/>
                <a:latin typeface="CourierStd"/>
              </a:rPr>
              <a:t>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KiliciCikar</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KiliciCikar</a:t>
            </a:r>
            <a:r>
              <a:rPr lang="tr-TR" sz="1800" b="0" i="0" dirty="0">
                <a:solidFill>
                  <a:srgbClr val="000000"/>
                </a:solidFill>
                <a:effectLst/>
                <a:latin typeface="CourierStd"/>
              </a:rPr>
              <a:t>(</a:t>
            </a:r>
            <a:r>
              <a:rPr lang="tr-TR" sz="1800" b="0" i="0" dirty="0" err="1">
                <a:solidFill>
                  <a:srgbClr val="000000"/>
                </a:solidFill>
                <a:effectLst/>
                <a:latin typeface="CourierStd"/>
              </a:rPr>
              <a:t>IUzayli</a:t>
            </a:r>
            <a:r>
              <a:rPr lang="tr-TR" sz="1800" b="0" i="0" dirty="0">
                <a:solidFill>
                  <a:srgbClr val="000000"/>
                </a:solidFill>
                <a:effectLst/>
                <a:latin typeface="CourierStd"/>
              </a:rPr>
              <a:t> </a:t>
            </a:r>
            <a:r>
              <a:rPr lang="tr-TR" sz="1800" b="0" dirty="0">
                <a:solidFill>
                  <a:srgbClr val="000000"/>
                </a:solidFill>
                <a:effectLst/>
                <a:latin typeface="CourierStd"/>
              </a:rPr>
              <a:t>hedef</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dirty="0"/>
              <a:t> </a:t>
            </a:r>
          </a:p>
          <a:p>
            <a:r>
              <a:rPr lang="tr-TR" dirty="0"/>
              <a:t>Bu durumda, arabirim bildirimi iki özellik içerir: </a:t>
            </a:r>
            <a:r>
              <a:rPr lang="tr-TR" dirty="0" err="1"/>
              <a:t>KilicGucu</a:t>
            </a:r>
            <a:r>
              <a:rPr lang="tr-TR" dirty="0"/>
              <a:t> ve </a:t>
            </a:r>
            <a:r>
              <a:rPr lang="tr-TR" dirty="0" err="1"/>
              <a:t>KilicAgirligi</a:t>
            </a:r>
            <a:r>
              <a:rPr lang="tr-TR" dirty="0"/>
              <a:t> ve iki kez aşırı yüklenmiş yöntem içerir: </a:t>
            </a:r>
            <a:r>
              <a:rPr lang="tr-TR" dirty="0" err="1"/>
              <a:t>KiliciCikar</a:t>
            </a:r>
            <a:r>
              <a:rPr lang="tr-TR" dirty="0"/>
              <a:t>.</a:t>
            </a:r>
            <a:br>
              <a:rPr lang="tr-TR" dirty="0"/>
            </a:br>
            <a:endParaRPr lang="tr-TR" dirty="0"/>
          </a:p>
        </p:txBody>
      </p:sp>
    </p:spTree>
    <p:extLst>
      <p:ext uri="{BB962C8B-B14F-4D97-AF65-F5344CB8AC3E}">
        <p14:creationId xmlns:p14="http://schemas.microsoft.com/office/powerpoint/2010/main" val="2494334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55000" lnSpcReduction="20000"/>
          </a:bodyPr>
          <a:lstStyle/>
          <a:p>
            <a:pPr marL="0" indent="0">
              <a:buNone/>
            </a:pPr>
            <a:r>
              <a:rPr lang="tr-TR" sz="2000" b="1" dirty="0"/>
              <a:t> </a:t>
            </a:r>
            <a:r>
              <a:rPr lang="tr-TR" sz="2400" b="1" dirty="0" err="1"/>
              <a:t>C#’da</a:t>
            </a:r>
            <a:r>
              <a:rPr lang="tr-TR" sz="2400" b="1" dirty="0"/>
              <a:t> Arabirimi Uygulayan Sınıfları Bildirme</a:t>
            </a:r>
          </a:p>
          <a:p>
            <a:r>
              <a:rPr lang="tr-TR" sz="2200" dirty="0"/>
              <a:t>Şimdi, </a:t>
            </a:r>
            <a:r>
              <a:rPr lang="tr-TR" sz="2200" dirty="0" err="1"/>
              <a:t>ICRomanKarakteri</a:t>
            </a:r>
            <a:r>
              <a:rPr lang="tr-TR" sz="2200" dirty="0"/>
              <a:t> arabirimini uygulayan bir sınıf ilan edeceğiz. Aşağıdaki satırlar </a:t>
            </a:r>
            <a:r>
              <a:rPr lang="tr-TR" sz="2200" dirty="0" err="1"/>
              <a:t>KizginKopek</a:t>
            </a:r>
            <a:r>
              <a:rPr lang="tr-TR" sz="2200" dirty="0"/>
              <a:t> sınıfının kodunu gösterir. Bir üst sınıf belirtmek yerine, sınıf bildirimi, </a:t>
            </a:r>
            <a:r>
              <a:rPr lang="tr-TR" sz="2200" dirty="0" err="1"/>
              <a:t>KizginKopek</a:t>
            </a:r>
            <a:r>
              <a:rPr lang="tr-TR" sz="2200" dirty="0"/>
              <a:t> sınıf adı ve iki nokta üst üste (:) 'den sonra önceden bildirilen </a:t>
            </a:r>
            <a:r>
              <a:rPr lang="tr-TR" sz="2200" dirty="0" err="1"/>
              <a:t>ICRomanKarakteri</a:t>
            </a:r>
            <a:r>
              <a:rPr lang="tr-TR" sz="2200" dirty="0"/>
              <a:t> arabiriminin adını içerir. Sınıf bildirimini "</a:t>
            </a:r>
            <a:r>
              <a:rPr lang="tr-TR" sz="2200" dirty="0" err="1"/>
              <a:t>KizginKopek</a:t>
            </a:r>
            <a:r>
              <a:rPr lang="tr-TR" sz="2200" dirty="0"/>
              <a:t> sınıfı </a:t>
            </a:r>
            <a:r>
              <a:rPr lang="tr-TR" sz="2200" dirty="0" err="1"/>
              <a:t>ICRomanKarakteri</a:t>
            </a:r>
            <a:r>
              <a:rPr lang="tr-TR" sz="2200" dirty="0"/>
              <a:t> arabirimini uygular" olarak okuyabiliriz:</a:t>
            </a:r>
          </a:p>
          <a:p>
            <a:pPr marL="0" indent="0">
              <a:buNone/>
            </a:pP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class </a:t>
            </a:r>
            <a:r>
              <a:rPr lang="tr-TR" sz="1800" dirty="0" err="1">
                <a:solidFill>
                  <a:srgbClr val="000000"/>
                </a:solidFill>
                <a:latin typeface="CourierStd"/>
              </a:rPr>
              <a:t>KizginKopek</a:t>
            </a:r>
            <a:r>
              <a:rPr lang="tr-TR" sz="1800" dirty="0">
                <a:solidFill>
                  <a:srgbClr val="000000"/>
                </a:solidFill>
                <a:latin typeface="CourierStd"/>
              </a:rPr>
              <a:t> : </a:t>
            </a:r>
            <a:r>
              <a:rPr lang="tr-TR" sz="1800" dirty="0" err="1">
                <a:solidFill>
                  <a:srgbClr val="000000"/>
                </a:solidFill>
                <a:latin typeface="CourierStd"/>
              </a:rPr>
              <a:t>ICRomanKarakteri</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string</a:t>
            </a:r>
            <a:r>
              <a:rPr lang="tr-TR" sz="1800" dirty="0">
                <a:solidFill>
                  <a:srgbClr val="000000"/>
                </a:solidFill>
                <a:latin typeface="CourierStd"/>
              </a:rPr>
              <a:t> </a:t>
            </a:r>
            <a:r>
              <a:rPr lang="tr-TR" sz="1800" dirty="0" err="1">
                <a:solidFill>
                  <a:srgbClr val="000000"/>
                </a:solidFill>
                <a:latin typeface="CourierStd"/>
              </a:rPr>
              <a:t>TakmaAd</a:t>
            </a:r>
            <a:r>
              <a:rPr lang="tr-TR" sz="1800" dirty="0">
                <a:solidFill>
                  <a:srgbClr val="000000"/>
                </a:solidFill>
                <a:latin typeface="CourierStd"/>
              </a:rPr>
              <a:t> { </a:t>
            </a:r>
            <a:r>
              <a:rPr lang="tr-TR" sz="1800" dirty="0" err="1">
                <a:solidFill>
                  <a:srgbClr val="000000"/>
                </a:solidFill>
                <a:latin typeface="CourierStd"/>
              </a:rPr>
              <a:t>get</a:t>
            </a:r>
            <a:r>
              <a:rPr lang="tr-TR" sz="1800" dirty="0">
                <a:solidFill>
                  <a:srgbClr val="000000"/>
                </a:solidFill>
                <a:latin typeface="CourierStd"/>
              </a:rPr>
              <a:t>; set;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KizginKopek</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a:t>
            </a:r>
            <a:r>
              <a:rPr lang="tr-TR" sz="1800" dirty="0" err="1">
                <a:solidFill>
                  <a:srgbClr val="000000"/>
                </a:solidFill>
                <a:latin typeface="CourierStd"/>
              </a:rPr>
              <a:t>takmaAd</a:t>
            </a:r>
            <a:r>
              <a:rPr lang="tr-TR" sz="1800" dirty="0">
                <a:solidFill>
                  <a:srgbClr val="000000"/>
                </a:solidFill>
                <a:latin typeface="CourierStd"/>
              </a:rPr>
              <a:t>)</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this.TakmaAd</a:t>
            </a:r>
            <a:r>
              <a:rPr lang="tr-TR" sz="1800" dirty="0">
                <a:solidFill>
                  <a:srgbClr val="000000"/>
                </a:solidFill>
                <a:latin typeface="CourierStd"/>
              </a:rPr>
              <a:t> = </a:t>
            </a:r>
            <a:r>
              <a:rPr lang="tr-TR" sz="1800" dirty="0" err="1">
                <a:solidFill>
                  <a:srgbClr val="000000"/>
                </a:solidFill>
                <a:latin typeface="CourierStd"/>
              </a:rPr>
              <a:t>takmaAd</a:t>
            </a:r>
            <a:r>
              <a:rPr lang="tr-TR" sz="1800" dirty="0">
                <a:solidFill>
                  <a:srgbClr val="000000"/>
                </a:solidFill>
                <a:latin typeface="CourierStd"/>
              </a:rPr>
              <a:t>;</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protected</a:t>
            </a: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Konus</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Console.WriteLine</a:t>
            </a:r>
            <a:r>
              <a:rPr lang="tr-TR" sz="1800" dirty="0">
                <a:solidFill>
                  <a:srgbClr val="000000"/>
                </a:solidFill>
                <a:latin typeface="CourierStd"/>
              </a:rPr>
              <a:t>("{0} -&gt; \"{1}\"", </a:t>
            </a:r>
            <a:r>
              <a:rPr lang="tr-TR" sz="1800" dirty="0" err="1">
                <a:solidFill>
                  <a:srgbClr val="000000"/>
                </a:solidFill>
                <a:latin typeface="CourierStd"/>
              </a:rPr>
              <a:t>this.TakmaAd</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protected</a:t>
            </a: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Dusun</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Console.WriteLine</a:t>
            </a:r>
            <a:r>
              <a:rPr lang="tr-TR" sz="1800" dirty="0">
                <a:solidFill>
                  <a:srgbClr val="000000"/>
                </a:solidFill>
                <a:latin typeface="CourierStd"/>
              </a:rPr>
              <a:t>("{0} -&gt; ***{1}***", </a:t>
            </a:r>
            <a:r>
              <a:rPr lang="tr-TR" sz="1800" dirty="0" err="1">
                <a:solidFill>
                  <a:srgbClr val="000000"/>
                </a:solidFill>
                <a:latin typeface="CourierStd"/>
              </a:rPr>
              <a:t>this.TakmaAd</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KonusmaBalonuCiz</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Konus</a:t>
            </a:r>
            <a:r>
              <a:rPr lang="tr-TR" sz="1800" dirty="0">
                <a:solidFill>
                  <a:srgbClr val="000000"/>
                </a:solidFill>
                <a:latin typeface="CourierStd"/>
              </a:rPr>
              <a:t>(mesaj);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KonusmaBalonuCiz</a:t>
            </a:r>
            <a:r>
              <a:rPr lang="tr-TR" sz="1800" dirty="0">
                <a:solidFill>
                  <a:srgbClr val="000000"/>
                </a:solidFill>
                <a:latin typeface="CourierStd"/>
              </a:rPr>
              <a:t>(</a:t>
            </a:r>
            <a:r>
              <a:rPr lang="tr-TR" sz="1800" dirty="0" err="1">
                <a:solidFill>
                  <a:srgbClr val="000000"/>
                </a:solidFill>
                <a:latin typeface="CourierStd"/>
              </a:rPr>
              <a:t>ICRomanKarakteri</a:t>
            </a:r>
            <a:r>
              <a:rPr lang="tr-TR" sz="1800" dirty="0">
                <a:solidFill>
                  <a:srgbClr val="000000"/>
                </a:solidFill>
                <a:latin typeface="CourierStd"/>
              </a:rPr>
              <a:t> hedef, </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Konus</a:t>
            </a:r>
            <a:r>
              <a:rPr lang="tr-TR" sz="1800" dirty="0">
                <a:solidFill>
                  <a:srgbClr val="000000"/>
                </a:solidFill>
                <a:latin typeface="CourierStd"/>
              </a:rPr>
              <a:t>(</a:t>
            </a:r>
            <a:r>
              <a:rPr lang="tr-TR" sz="1800" dirty="0" err="1">
                <a:solidFill>
                  <a:srgbClr val="000000"/>
                </a:solidFill>
                <a:latin typeface="CourierStd"/>
              </a:rPr>
              <a:t>String.Format</a:t>
            </a:r>
            <a:r>
              <a:rPr lang="tr-TR" sz="1800" dirty="0">
                <a:solidFill>
                  <a:srgbClr val="000000"/>
                </a:solidFill>
                <a:latin typeface="CourierStd"/>
              </a:rPr>
              <a:t>("{0}, {1}", </a:t>
            </a:r>
            <a:r>
              <a:rPr lang="tr-TR" sz="1800" dirty="0" err="1">
                <a:solidFill>
                  <a:srgbClr val="000000"/>
                </a:solidFill>
                <a:latin typeface="CourierStd"/>
              </a:rPr>
              <a:t>hedef.TakmaAd</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void</a:t>
            </a:r>
            <a:r>
              <a:rPr lang="tr-TR" sz="1800" dirty="0">
                <a:solidFill>
                  <a:srgbClr val="000000"/>
                </a:solidFill>
                <a:latin typeface="CourierStd"/>
              </a:rPr>
              <a:t> </a:t>
            </a:r>
            <a:r>
              <a:rPr lang="tr-TR" sz="1800" dirty="0" err="1">
                <a:solidFill>
                  <a:srgbClr val="000000"/>
                </a:solidFill>
                <a:latin typeface="CourierStd"/>
              </a:rPr>
              <a:t>DusunmeBalonuCiz</a:t>
            </a:r>
            <a:r>
              <a:rPr lang="tr-TR" sz="1800" dirty="0">
                <a:solidFill>
                  <a:srgbClr val="000000"/>
                </a:solidFill>
                <a:latin typeface="CourierStd"/>
              </a:rPr>
              <a:t>(</a:t>
            </a:r>
            <a:r>
              <a:rPr lang="tr-TR" sz="1800" dirty="0" err="1">
                <a:solidFill>
                  <a:srgbClr val="000000"/>
                </a:solidFill>
                <a:latin typeface="CourierStd"/>
              </a:rPr>
              <a:t>string</a:t>
            </a:r>
            <a:r>
              <a:rPr lang="tr-TR" sz="1800" dirty="0">
                <a:solidFill>
                  <a:srgbClr val="000000"/>
                </a:solidFill>
                <a:latin typeface="CourierStd"/>
              </a:rPr>
              <a:t> 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a:t>
            </a:r>
            <a:r>
              <a:rPr lang="tr-TR" sz="1800" dirty="0" err="1">
                <a:solidFill>
                  <a:srgbClr val="000000"/>
                </a:solidFill>
                <a:latin typeface="CourierStd"/>
              </a:rPr>
              <a:t>Dusun</a:t>
            </a:r>
            <a:r>
              <a:rPr lang="tr-TR" sz="1800" dirty="0">
                <a:solidFill>
                  <a:srgbClr val="000000"/>
                </a:solidFill>
                <a:latin typeface="CourierStd"/>
              </a:rPr>
              <a:t>(mesaj);</a:t>
            </a:r>
            <a:br>
              <a:rPr lang="tr-TR" sz="1800" dirty="0">
                <a:solidFill>
                  <a:srgbClr val="000000"/>
                </a:solidFill>
                <a:latin typeface="CourierStd"/>
              </a:rPr>
            </a:br>
            <a:r>
              <a:rPr lang="tr-TR" sz="1800" dirty="0">
                <a:solidFill>
                  <a:srgbClr val="000000"/>
                </a:solidFill>
                <a:latin typeface="CourierStd"/>
              </a:rPr>
              <a:t>      }</a:t>
            </a:r>
            <a:br>
              <a:rPr lang="tr-TR" sz="1800" dirty="0">
                <a:solidFill>
                  <a:srgbClr val="000000"/>
                </a:solidFill>
                <a:latin typeface="CourierStd"/>
              </a:rPr>
            </a:br>
            <a:r>
              <a:rPr lang="tr-TR" sz="1800" dirty="0">
                <a:solidFill>
                  <a:srgbClr val="000000"/>
                </a:solidFill>
                <a:latin typeface="CourierStd"/>
              </a:rPr>
              <a:t> } </a:t>
            </a:r>
          </a:p>
        </p:txBody>
      </p:sp>
    </p:spTree>
    <p:extLst>
      <p:ext uri="{BB962C8B-B14F-4D97-AF65-F5344CB8AC3E}">
        <p14:creationId xmlns:p14="http://schemas.microsoft.com/office/powerpoint/2010/main" val="41573284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200" dirty="0" err="1"/>
              <a:t>KizginKopek</a:t>
            </a:r>
            <a:r>
              <a:rPr lang="tr-TR" sz="2200" dirty="0"/>
              <a:t> sınıfı, gerekli </a:t>
            </a:r>
            <a:r>
              <a:rPr lang="tr-TR" sz="2200" dirty="0" err="1"/>
              <a:t>takmaAd</a:t>
            </a:r>
            <a:r>
              <a:rPr lang="tr-TR" sz="2200" dirty="0"/>
              <a:t> bağımsız değişkeninin değerini </a:t>
            </a:r>
            <a:r>
              <a:rPr lang="tr-TR" sz="2200" dirty="0" err="1"/>
              <a:t>TakmaAd</a:t>
            </a:r>
            <a:r>
              <a:rPr lang="tr-TR" sz="2200" dirty="0"/>
              <a:t> özelliğine atayan bir yapıcı bildirir. Bu sınıf, </a:t>
            </a:r>
            <a:r>
              <a:rPr lang="tr-TR" sz="2200" dirty="0" err="1"/>
              <a:t>TakmaAd</a:t>
            </a:r>
            <a:r>
              <a:rPr lang="tr-TR" sz="2200" dirty="0"/>
              <a:t> özelliğini bildirmek ve hem alıcı hem de ayarlayıcı yöntemlerini tanımlamak için otomatik olarak uygulanan özellikleri kullanır.</a:t>
            </a:r>
          </a:p>
          <a:p>
            <a:r>
              <a:rPr lang="tr-TR" sz="2200" dirty="0" err="1"/>
              <a:t>KizginKopek</a:t>
            </a:r>
            <a:r>
              <a:rPr lang="tr-TR" sz="2200" dirty="0"/>
              <a:t> sınıfı, </a:t>
            </a:r>
            <a:r>
              <a:rPr lang="tr-TR" sz="2200" dirty="0" err="1"/>
              <a:t>KonusmaBalonuCiz</a:t>
            </a:r>
            <a:r>
              <a:rPr lang="tr-TR" sz="2200" dirty="0"/>
              <a:t> yönteminin iki sürümü için kodu bildirir. Her iki yöntem de </a:t>
            </a:r>
            <a:r>
              <a:rPr lang="tr-TR" sz="2200" dirty="0" err="1"/>
              <a:t>protected</a:t>
            </a:r>
            <a:r>
              <a:rPr lang="tr-TR" sz="2200" dirty="0"/>
              <a:t> </a:t>
            </a:r>
            <a:r>
              <a:rPr lang="tr-TR" sz="2200" dirty="0" err="1"/>
              <a:t>Konus</a:t>
            </a:r>
            <a:r>
              <a:rPr lang="tr-TR" sz="2200" dirty="0"/>
              <a:t> yöntemini çağırır. Bu yöntem, önek olarak </a:t>
            </a:r>
            <a:r>
              <a:rPr lang="tr-TR" sz="2200" dirty="0" err="1"/>
              <a:t>TakmaAd</a:t>
            </a:r>
            <a:r>
              <a:rPr lang="tr-TR" sz="2200" dirty="0"/>
              <a:t> değerini içeren belirli bir biçimde bir konsolda bir ileti yazdırır. Buna ek olarak, sınıf, </a:t>
            </a:r>
            <a:r>
              <a:rPr lang="tr-TR" sz="2200" dirty="0" err="1"/>
              <a:t>protected</a:t>
            </a:r>
            <a:r>
              <a:rPr lang="tr-TR" sz="2200" dirty="0"/>
              <a:t> </a:t>
            </a:r>
            <a:r>
              <a:rPr lang="tr-TR" sz="2200" dirty="0" err="1"/>
              <a:t>Dusun</a:t>
            </a:r>
            <a:r>
              <a:rPr lang="tr-TR" sz="2200" dirty="0"/>
              <a:t> yöntemini çağıran </a:t>
            </a:r>
            <a:r>
              <a:rPr lang="tr-TR" sz="2200" dirty="0" err="1"/>
              <a:t>DusunmeBalonuCiz</a:t>
            </a:r>
            <a:r>
              <a:rPr lang="tr-TR" sz="2200" dirty="0"/>
              <a:t> yönteminin kodunu bildirir. Bu yöntem ayrıca konsolda, önek olarak </a:t>
            </a:r>
            <a:r>
              <a:rPr lang="tr-TR" sz="2200" dirty="0" err="1"/>
              <a:t>TakmaAd</a:t>
            </a:r>
            <a:r>
              <a:rPr lang="tr-TR" sz="2200" dirty="0"/>
              <a:t> değerini içeren bir ileti yazdırır.</a:t>
            </a:r>
          </a:p>
          <a:p>
            <a:r>
              <a:rPr lang="tr-TR" sz="2200" dirty="0" err="1"/>
              <a:t>KizginKopek</a:t>
            </a:r>
            <a:r>
              <a:rPr lang="tr-TR" sz="2200" dirty="0"/>
              <a:t> sınıfı özelliği ve </a:t>
            </a:r>
            <a:r>
              <a:rPr lang="tr-TR" sz="2200" dirty="0" err="1"/>
              <a:t>ICRomanKarakteri</a:t>
            </a:r>
            <a:r>
              <a:rPr lang="tr-TR" sz="2200" dirty="0"/>
              <a:t> arabiriminde bildirilen tüm yöntemleri uygular. Ancak, bu sınıf ayrıca iki </a:t>
            </a:r>
            <a:r>
              <a:rPr lang="tr-TR" sz="2200" dirty="0" err="1"/>
              <a:t>protected</a:t>
            </a:r>
            <a:r>
              <a:rPr lang="tr-TR" sz="2200" dirty="0"/>
              <a:t> üye, özellikle iki </a:t>
            </a:r>
            <a:r>
              <a:rPr lang="tr-TR" sz="2200" dirty="0" err="1"/>
              <a:t>protected</a:t>
            </a:r>
            <a:r>
              <a:rPr lang="tr-TR" sz="2200" dirty="0"/>
              <a:t> yöntem bildirir. Sınıf bildiriminde listelenen arabirim veya arabirimde bildirilen tüm üyeleri uyguladığımız sürece, bu sınıfa istediğimiz herhangi bir ek üye ekleyebiliriz.</a:t>
            </a:r>
          </a:p>
        </p:txBody>
      </p:sp>
    </p:spTree>
    <p:extLst>
      <p:ext uri="{BB962C8B-B14F-4D97-AF65-F5344CB8AC3E}">
        <p14:creationId xmlns:p14="http://schemas.microsoft.com/office/powerpoint/2010/main" val="26662354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32500" lnSpcReduction="20000"/>
          </a:bodyPr>
          <a:lstStyle/>
          <a:p>
            <a:r>
              <a:rPr lang="tr-TR" sz="4900" dirty="0"/>
              <a:t>Şimdi, </a:t>
            </a:r>
            <a:r>
              <a:rPr lang="tr-TR" sz="4900" dirty="0" err="1"/>
              <a:t>KizginKopek</a:t>
            </a:r>
            <a:r>
              <a:rPr lang="tr-TR" sz="4900" dirty="0"/>
              <a:t> sınıfının uyguladığı aynı arabirimi, yani </a:t>
            </a:r>
            <a:r>
              <a:rPr lang="tr-TR" sz="4900" dirty="0" err="1"/>
              <a:t>ICRomanKarakteri</a:t>
            </a:r>
            <a:r>
              <a:rPr lang="tr-TR" sz="4900" dirty="0"/>
              <a:t> arabirimini uygulayan başka bir sınıfı açıklayacağız. Aşağıdaki satırlar </a:t>
            </a:r>
            <a:r>
              <a:rPr lang="tr-TR" sz="4900" dirty="0" err="1"/>
              <a:t>KizginKedi</a:t>
            </a:r>
            <a:r>
              <a:rPr lang="tr-TR" sz="4900" dirty="0"/>
              <a:t> sınıfının kodunu gösterir:</a:t>
            </a:r>
          </a:p>
          <a:p>
            <a:pPr marL="0" indent="0">
              <a:buNone/>
            </a:pPr>
            <a:endParaRPr lang="tr-TR" sz="2900" dirty="0"/>
          </a:p>
          <a:p>
            <a:pPr marL="0" indent="0">
              <a:spcBef>
                <a:spcPts val="0"/>
              </a:spcBef>
              <a:buNone/>
            </a:pP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class </a:t>
            </a:r>
            <a:r>
              <a:rPr lang="tr-TR" sz="2800" dirty="0" err="1">
                <a:solidFill>
                  <a:srgbClr val="000000"/>
                </a:solidFill>
                <a:latin typeface="CourierStd"/>
              </a:rPr>
              <a:t>KizginKedi</a:t>
            </a:r>
            <a:r>
              <a:rPr lang="tr-TR" sz="2800" dirty="0">
                <a:solidFill>
                  <a:srgbClr val="000000"/>
                </a:solidFill>
                <a:latin typeface="CourierStd"/>
              </a:rPr>
              <a:t> : </a:t>
            </a:r>
            <a:r>
              <a:rPr lang="tr-TR" sz="2800" dirty="0" err="1">
                <a:solidFill>
                  <a:srgbClr val="000000"/>
                </a:solidFill>
                <a:latin typeface="CourierStd"/>
              </a:rPr>
              <a:t>ICRomanKarakteri</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string</a:t>
            </a:r>
            <a:r>
              <a:rPr lang="tr-TR" sz="2800" dirty="0">
                <a:solidFill>
                  <a:srgbClr val="000000"/>
                </a:solidFill>
                <a:latin typeface="CourierStd"/>
              </a:rPr>
              <a:t> </a:t>
            </a:r>
            <a:r>
              <a:rPr lang="tr-TR" sz="2800" dirty="0" err="1">
                <a:solidFill>
                  <a:srgbClr val="000000"/>
                </a:solidFill>
                <a:latin typeface="CourierStd"/>
              </a:rPr>
              <a:t>TakmaAd</a:t>
            </a:r>
            <a:r>
              <a:rPr lang="tr-TR" sz="2800" dirty="0">
                <a:solidFill>
                  <a:srgbClr val="000000"/>
                </a:solidFill>
                <a:latin typeface="CourierStd"/>
              </a:rPr>
              <a:t> { </a:t>
            </a:r>
            <a:r>
              <a:rPr lang="tr-TR" sz="2800" dirty="0" err="1">
                <a:solidFill>
                  <a:srgbClr val="000000"/>
                </a:solidFill>
                <a:latin typeface="CourierStd"/>
              </a:rPr>
              <a:t>get</a:t>
            </a:r>
            <a:r>
              <a:rPr lang="tr-TR" sz="2800" dirty="0">
                <a:solidFill>
                  <a:srgbClr val="000000"/>
                </a:solidFill>
                <a:latin typeface="CourierStd"/>
              </a:rPr>
              <a:t>; set; }</a:t>
            </a:r>
          </a:p>
          <a:p>
            <a:pPr marL="0" indent="0">
              <a:spcBef>
                <a:spcPts val="0"/>
              </a:spcBef>
              <a:buNone/>
            </a:pP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int</a:t>
            </a:r>
            <a:r>
              <a:rPr lang="tr-TR" sz="2800" dirty="0">
                <a:solidFill>
                  <a:srgbClr val="000000"/>
                </a:solidFill>
                <a:latin typeface="CourierStd"/>
              </a:rPr>
              <a:t> Yas { </a:t>
            </a:r>
            <a:r>
              <a:rPr lang="tr-TR" sz="2800" dirty="0" err="1">
                <a:solidFill>
                  <a:srgbClr val="000000"/>
                </a:solidFill>
                <a:latin typeface="CourierStd"/>
              </a:rPr>
              <a:t>get</a:t>
            </a:r>
            <a:r>
              <a:rPr lang="tr-TR" sz="2800" dirty="0">
                <a:solidFill>
                  <a:srgbClr val="000000"/>
                </a:solidFill>
                <a:latin typeface="CourierStd"/>
              </a:rPr>
              <a:t>; set; }</a:t>
            </a:r>
            <a:br>
              <a:rPr lang="tr-TR" sz="2800" dirty="0">
                <a:solidFill>
                  <a:srgbClr val="000000"/>
                </a:solidFill>
                <a:latin typeface="CourierStd"/>
              </a:rPr>
            </a:b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KizginKedi</a:t>
            </a:r>
            <a:r>
              <a:rPr lang="tr-TR" sz="2800" dirty="0">
                <a:solidFill>
                  <a:srgbClr val="000000"/>
                </a:solidFill>
                <a:latin typeface="CourierStd"/>
              </a:rPr>
              <a:t>(</a:t>
            </a:r>
            <a:r>
              <a:rPr lang="tr-TR" sz="2800" dirty="0" err="1">
                <a:solidFill>
                  <a:srgbClr val="000000"/>
                </a:solidFill>
                <a:latin typeface="CourierStd"/>
              </a:rPr>
              <a:t>string</a:t>
            </a:r>
            <a:r>
              <a:rPr lang="tr-TR" sz="2800" dirty="0">
                <a:solidFill>
                  <a:srgbClr val="000000"/>
                </a:solidFill>
                <a:latin typeface="CourierStd"/>
              </a:rPr>
              <a:t> </a:t>
            </a:r>
            <a:r>
              <a:rPr lang="tr-TR" sz="2800" dirty="0" err="1">
                <a:solidFill>
                  <a:srgbClr val="000000"/>
                </a:solidFill>
                <a:latin typeface="CourierStd"/>
              </a:rPr>
              <a:t>takmaAd</a:t>
            </a:r>
            <a:r>
              <a:rPr lang="tr-TR" sz="2800" dirty="0">
                <a:solidFill>
                  <a:srgbClr val="000000"/>
                </a:solidFill>
                <a:latin typeface="CourierStd"/>
              </a:rPr>
              <a:t>, </a:t>
            </a:r>
            <a:r>
              <a:rPr lang="tr-TR" sz="2800" dirty="0" err="1">
                <a:solidFill>
                  <a:srgbClr val="000000"/>
                </a:solidFill>
                <a:latin typeface="CourierStd"/>
              </a:rPr>
              <a:t>int</a:t>
            </a:r>
            <a:r>
              <a:rPr lang="tr-TR" sz="2800" dirty="0">
                <a:solidFill>
                  <a:srgbClr val="000000"/>
                </a:solidFill>
                <a:latin typeface="CourierStd"/>
              </a:rPr>
              <a:t> yas)</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this.TakmaAd</a:t>
            </a:r>
            <a:r>
              <a:rPr lang="tr-TR" sz="2800" dirty="0">
                <a:solidFill>
                  <a:srgbClr val="000000"/>
                </a:solidFill>
                <a:latin typeface="CourierStd"/>
              </a:rPr>
              <a:t> = </a:t>
            </a:r>
            <a:r>
              <a:rPr lang="tr-TR" sz="2800" dirty="0" err="1">
                <a:solidFill>
                  <a:srgbClr val="000000"/>
                </a:solidFill>
                <a:latin typeface="CourierStd"/>
              </a:rPr>
              <a:t>takmaAd</a:t>
            </a:r>
            <a:r>
              <a:rPr lang="tr-TR" sz="2800" dirty="0">
                <a:solidFill>
                  <a:srgbClr val="000000"/>
                </a:solidFill>
                <a:latin typeface="CourierStd"/>
              </a:rPr>
              <a:t>;</a:t>
            </a:r>
          </a:p>
          <a:p>
            <a:pPr marL="0" indent="0">
              <a:spcBef>
                <a:spcPts val="0"/>
              </a:spcBef>
              <a:buNone/>
            </a:pPr>
            <a:r>
              <a:rPr lang="tr-TR" sz="2800" dirty="0">
                <a:solidFill>
                  <a:srgbClr val="000000"/>
                </a:solidFill>
                <a:latin typeface="CourierStd"/>
              </a:rPr>
              <a:t>           </a:t>
            </a:r>
            <a:r>
              <a:rPr lang="tr-TR" sz="2800" dirty="0" err="1">
                <a:solidFill>
                  <a:srgbClr val="000000"/>
                </a:solidFill>
                <a:latin typeface="CourierStd"/>
              </a:rPr>
              <a:t>this.Yas</a:t>
            </a:r>
            <a:r>
              <a:rPr lang="tr-TR" sz="2800" dirty="0">
                <a:solidFill>
                  <a:srgbClr val="000000"/>
                </a:solidFill>
                <a:latin typeface="CourierStd"/>
              </a:rPr>
              <a:t> = yas;</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void</a:t>
            </a:r>
            <a:r>
              <a:rPr lang="tr-TR" sz="2800" dirty="0">
                <a:solidFill>
                  <a:srgbClr val="000000"/>
                </a:solidFill>
                <a:latin typeface="CourierStd"/>
              </a:rPr>
              <a:t> </a:t>
            </a:r>
            <a:r>
              <a:rPr lang="tr-TR" sz="2800" dirty="0" err="1">
                <a:solidFill>
                  <a:srgbClr val="000000"/>
                </a:solidFill>
                <a:latin typeface="CourierStd"/>
              </a:rPr>
              <a:t>KonusmaBalonuCiz</a:t>
            </a:r>
            <a:r>
              <a:rPr lang="tr-TR" sz="2800" dirty="0">
                <a:solidFill>
                  <a:srgbClr val="000000"/>
                </a:solidFill>
                <a:latin typeface="CourierStd"/>
              </a:rPr>
              <a:t>(</a:t>
            </a:r>
            <a:r>
              <a:rPr lang="tr-TR" sz="2800" dirty="0" err="1">
                <a:solidFill>
                  <a:srgbClr val="000000"/>
                </a:solidFill>
                <a:latin typeface="CourierStd"/>
              </a:rPr>
              <a:t>string</a:t>
            </a:r>
            <a:r>
              <a:rPr lang="tr-TR" sz="2800" dirty="0">
                <a:solidFill>
                  <a:srgbClr val="000000"/>
                </a:solidFill>
                <a:latin typeface="CourierStd"/>
              </a:rPr>
              <a:t> mesaj)</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b="0" i="0" dirty="0" err="1">
                <a:solidFill>
                  <a:srgbClr val="000000"/>
                </a:solidFill>
                <a:effectLst/>
                <a:latin typeface="CourierStd"/>
              </a:rPr>
              <a:t>if</a:t>
            </a:r>
            <a:r>
              <a:rPr lang="tr-TR" sz="2800" b="0" i="0" dirty="0">
                <a:solidFill>
                  <a:srgbClr val="000000"/>
                </a:solidFill>
                <a:effectLst/>
                <a:latin typeface="CourierStd"/>
              </a:rPr>
              <a:t> (</a:t>
            </a:r>
            <a:r>
              <a:rPr lang="tr-TR" sz="2800" b="0" i="0" dirty="0" err="1">
                <a:solidFill>
                  <a:srgbClr val="000000"/>
                </a:solidFill>
                <a:effectLst/>
                <a:latin typeface="CourierStd"/>
              </a:rPr>
              <a:t>this.Yas</a:t>
            </a:r>
            <a:r>
              <a:rPr lang="tr-TR" sz="2800" b="0" i="0" dirty="0">
                <a:solidFill>
                  <a:srgbClr val="000000"/>
                </a:solidFill>
                <a:effectLst/>
                <a:latin typeface="CourierStd"/>
              </a:rPr>
              <a:t> &gt; 5)</a:t>
            </a:r>
            <a:br>
              <a:rPr lang="tr-TR" sz="2800" b="0" i="0" dirty="0">
                <a:solidFill>
                  <a:srgbClr val="000000"/>
                </a:solidFill>
                <a:effectLst/>
                <a:latin typeface="CourierStd"/>
              </a:rPr>
            </a:br>
            <a:r>
              <a:rPr lang="tr-TR" sz="2800" b="0" i="0" dirty="0">
                <a:solidFill>
                  <a:srgbClr val="000000"/>
                </a:solidFill>
                <a:effectLst/>
                <a:latin typeface="CourierStd"/>
              </a:rPr>
              <a:t>           {</a:t>
            </a:r>
            <a:br>
              <a:rPr lang="tr-TR" sz="2800" b="0" i="0" dirty="0">
                <a:solidFill>
                  <a:srgbClr val="000000"/>
                </a:solidFill>
                <a:effectLst/>
                <a:latin typeface="CourierStd"/>
              </a:rPr>
            </a:br>
            <a:r>
              <a:rPr lang="tr-TR" sz="2800" b="0" i="0" dirty="0">
                <a:solidFill>
                  <a:srgbClr val="000000"/>
                </a:solidFill>
                <a:effectLst/>
                <a:latin typeface="CourierStd"/>
              </a:rPr>
              <a:t>                </a:t>
            </a:r>
            <a:r>
              <a:rPr lang="tr-TR" sz="2800" b="0" i="0" dirty="0" err="1">
                <a:solidFill>
                  <a:srgbClr val="000000"/>
                </a:solidFill>
                <a:effectLst/>
                <a:latin typeface="CourierStd"/>
              </a:rPr>
              <a:t>Console.WriteLine</a:t>
            </a:r>
            <a:r>
              <a:rPr lang="tr-TR" sz="2800" b="0" i="0" dirty="0">
                <a:solidFill>
                  <a:srgbClr val="000000"/>
                </a:solidFill>
                <a:effectLst/>
                <a:latin typeface="CourierStd"/>
              </a:rPr>
              <a:t>("{0} -&gt; \"</a:t>
            </a:r>
            <a:r>
              <a:rPr lang="tr-TR" sz="2800" b="0" i="0" dirty="0" err="1">
                <a:solidFill>
                  <a:srgbClr val="000000"/>
                </a:solidFill>
                <a:effectLst/>
                <a:latin typeface="CourierStd"/>
              </a:rPr>
              <a:t>Meow</a:t>
            </a:r>
            <a:r>
              <a:rPr lang="tr-TR" sz="2800" b="0" i="0" dirty="0">
                <a:solidFill>
                  <a:srgbClr val="000000"/>
                </a:solidFill>
                <a:effectLst/>
                <a:latin typeface="CourierStd"/>
              </a:rPr>
              <a:t> {1}\"", </a:t>
            </a:r>
            <a:r>
              <a:rPr lang="tr-TR" sz="2800" b="0" i="0" dirty="0" err="1">
                <a:solidFill>
                  <a:srgbClr val="000000"/>
                </a:solidFill>
                <a:effectLst/>
                <a:latin typeface="CourierStd"/>
              </a:rPr>
              <a:t>this.TakmaAd</a:t>
            </a:r>
            <a:r>
              <a:rPr lang="tr-TR" sz="2800" b="0" i="0" dirty="0">
                <a:solidFill>
                  <a:srgbClr val="000000"/>
                </a:solidFill>
                <a:effectLst/>
                <a:latin typeface="CourierStd"/>
              </a:rPr>
              <a:t>, </a:t>
            </a:r>
            <a:r>
              <a:rPr lang="tr-TR" sz="2800" dirty="0">
                <a:solidFill>
                  <a:srgbClr val="000000"/>
                </a:solidFill>
                <a:latin typeface="CourierStd"/>
              </a:rPr>
              <a:t>mesaj</a:t>
            </a:r>
            <a:r>
              <a:rPr lang="tr-TR" sz="2800" b="0" i="0" dirty="0">
                <a:solidFill>
                  <a:srgbClr val="000000"/>
                </a:solidFill>
                <a:effectLst/>
                <a:latin typeface="CourierStd"/>
              </a:rPr>
              <a:t>);</a:t>
            </a:r>
            <a:br>
              <a:rPr lang="tr-TR" sz="2800" b="0" i="0" dirty="0">
                <a:solidFill>
                  <a:srgbClr val="000000"/>
                </a:solidFill>
                <a:effectLst/>
                <a:latin typeface="CourierStd"/>
              </a:rPr>
            </a:br>
            <a:r>
              <a:rPr lang="tr-TR" sz="2800" b="0" i="0" dirty="0">
                <a:solidFill>
                  <a:srgbClr val="000000"/>
                </a:solidFill>
                <a:effectLst/>
                <a:latin typeface="CourierStd"/>
              </a:rPr>
              <a:t>           }</a:t>
            </a:r>
            <a:br>
              <a:rPr lang="tr-TR" sz="2800" b="0" i="0" dirty="0">
                <a:solidFill>
                  <a:srgbClr val="000000"/>
                </a:solidFill>
                <a:effectLst/>
                <a:latin typeface="CourierStd"/>
              </a:rPr>
            </a:br>
            <a:r>
              <a:rPr lang="tr-TR" sz="2800" b="0" i="0" dirty="0">
                <a:solidFill>
                  <a:srgbClr val="000000"/>
                </a:solidFill>
                <a:effectLst/>
                <a:latin typeface="CourierStd"/>
              </a:rPr>
              <a:t>           else</a:t>
            </a:r>
            <a:br>
              <a:rPr lang="tr-TR" sz="2800" b="0" i="0" dirty="0">
                <a:solidFill>
                  <a:srgbClr val="000000"/>
                </a:solidFill>
                <a:effectLst/>
                <a:latin typeface="CourierStd"/>
              </a:rPr>
            </a:br>
            <a:r>
              <a:rPr lang="tr-TR" sz="2800" b="0" i="0" dirty="0">
                <a:solidFill>
                  <a:srgbClr val="000000"/>
                </a:solidFill>
                <a:effectLst/>
                <a:latin typeface="CourierStd"/>
              </a:rPr>
              <a:t>           {</a:t>
            </a:r>
            <a:br>
              <a:rPr lang="tr-TR" sz="2800" b="0" i="0" dirty="0">
                <a:solidFill>
                  <a:srgbClr val="000000"/>
                </a:solidFill>
                <a:effectLst/>
                <a:latin typeface="CourierStd"/>
              </a:rPr>
            </a:br>
            <a:r>
              <a:rPr lang="tr-TR" sz="2800" b="0" i="0" dirty="0">
                <a:solidFill>
                  <a:srgbClr val="000000"/>
                </a:solidFill>
                <a:effectLst/>
                <a:latin typeface="CourierStd"/>
              </a:rPr>
              <a:t>                </a:t>
            </a:r>
            <a:r>
              <a:rPr lang="tr-TR" sz="2800" b="0" i="0" dirty="0" err="1">
                <a:solidFill>
                  <a:srgbClr val="000000"/>
                </a:solidFill>
                <a:effectLst/>
                <a:latin typeface="CourierStd"/>
              </a:rPr>
              <a:t>Console.WriteLine</a:t>
            </a:r>
            <a:r>
              <a:rPr lang="tr-TR" sz="2800" b="0" i="0" dirty="0">
                <a:solidFill>
                  <a:srgbClr val="000000"/>
                </a:solidFill>
                <a:effectLst/>
                <a:latin typeface="CourierStd"/>
              </a:rPr>
              <a:t>("{0} -&gt; \"</a:t>
            </a:r>
            <a:r>
              <a:rPr lang="tr-TR" sz="2800" b="0" i="0" dirty="0" err="1">
                <a:solidFill>
                  <a:srgbClr val="000000"/>
                </a:solidFill>
                <a:effectLst/>
                <a:latin typeface="CourierStd"/>
              </a:rPr>
              <a:t>Meeeooow</a:t>
            </a:r>
            <a:r>
              <a:rPr lang="tr-TR" sz="2800" b="0" i="0" dirty="0">
                <a:solidFill>
                  <a:srgbClr val="000000"/>
                </a:solidFill>
                <a:effectLst/>
                <a:latin typeface="CourierStd"/>
              </a:rPr>
              <a:t> </a:t>
            </a:r>
            <a:r>
              <a:rPr lang="tr-TR" sz="2800" b="0" i="0" dirty="0" err="1">
                <a:solidFill>
                  <a:srgbClr val="000000"/>
                </a:solidFill>
                <a:effectLst/>
                <a:latin typeface="CourierStd"/>
              </a:rPr>
              <a:t>Meeeooow</a:t>
            </a:r>
            <a:r>
              <a:rPr lang="tr-TR" sz="2800" b="0" i="0" dirty="0">
                <a:solidFill>
                  <a:srgbClr val="000000"/>
                </a:solidFill>
                <a:effectLst/>
                <a:latin typeface="CourierStd"/>
              </a:rPr>
              <a:t> {1}\"", </a:t>
            </a:r>
            <a:r>
              <a:rPr lang="tr-TR" sz="2800" b="0" i="0" dirty="0" err="1">
                <a:solidFill>
                  <a:srgbClr val="000000"/>
                </a:solidFill>
                <a:effectLst/>
                <a:latin typeface="CourierStd"/>
              </a:rPr>
              <a:t>this.TakmaAd</a:t>
            </a:r>
            <a:r>
              <a:rPr lang="tr-TR" sz="2800" b="0" i="0" dirty="0">
                <a:solidFill>
                  <a:srgbClr val="000000"/>
                </a:solidFill>
                <a:effectLst/>
                <a:latin typeface="CourierStd"/>
              </a:rPr>
              <a:t>, </a:t>
            </a:r>
            <a:r>
              <a:rPr lang="tr-TR" sz="2800" dirty="0">
                <a:solidFill>
                  <a:srgbClr val="000000"/>
                </a:solidFill>
                <a:latin typeface="CourierStd"/>
              </a:rPr>
              <a:t>mesaj</a:t>
            </a:r>
            <a:r>
              <a:rPr lang="tr-TR" sz="2800" b="0" i="0" dirty="0">
                <a:solidFill>
                  <a:srgbClr val="000000"/>
                </a:solidFill>
                <a:effectLst/>
                <a:latin typeface="CourierStd"/>
              </a:rPr>
              <a:t>);</a:t>
            </a:r>
            <a:br>
              <a:rPr lang="tr-TR" sz="2800" b="0" i="0" dirty="0">
                <a:solidFill>
                  <a:srgbClr val="000000"/>
                </a:solidFill>
                <a:effectLst/>
                <a:latin typeface="CourierStd"/>
              </a:rPr>
            </a:br>
            <a:r>
              <a:rPr lang="tr-TR" sz="2800" b="0" i="0" dirty="0">
                <a:solidFill>
                  <a:srgbClr val="000000"/>
                </a:solidFill>
                <a:effectLst/>
                <a:latin typeface="CourierStd"/>
              </a:rPr>
              <a:t>           }</a:t>
            </a:r>
            <a:r>
              <a:rPr lang="tr-TR" sz="2800" dirty="0"/>
              <a:t> </a:t>
            </a:r>
            <a:br>
              <a:rPr lang="tr-TR" sz="2800" dirty="0"/>
            </a:b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void</a:t>
            </a:r>
            <a:r>
              <a:rPr lang="tr-TR" sz="2800" dirty="0">
                <a:solidFill>
                  <a:srgbClr val="000000"/>
                </a:solidFill>
                <a:latin typeface="CourierStd"/>
              </a:rPr>
              <a:t> </a:t>
            </a:r>
            <a:r>
              <a:rPr lang="tr-TR" sz="2800" dirty="0" err="1">
                <a:solidFill>
                  <a:srgbClr val="000000"/>
                </a:solidFill>
                <a:latin typeface="CourierStd"/>
              </a:rPr>
              <a:t>KonusmaBalonuCiz</a:t>
            </a:r>
            <a:r>
              <a:rPr lang="tr-TR" sz="2800" dirty="0">
                <a:solidFill>
                  <a:srgbClr val="000000"/>
                </a:solidFill>
                <a:latin typeface="CourierStd"/>
              </a:rPr>
              <a:t>(</a:t>
            </a:r>
            <a:r>
              <a:rPr lang="tr-TR" sz="2800" dirty="0" err="1">
                <a:solidFill>
                  <a:srgbClr val="000000"/>
                </a:solidFill>
                <a:latin typeface="CourierStd"/>
              </a:rPr>
              <a:t>ICRomanKarakteri</a:t>
            </a:r>
            <a:r>
              <a:rPr lang="tr-TR" sz="2800" dirty="0">
                <a:solidFill>
                  <a:srgbClr val="000000"/>
                </a:solidFill>
                <a:latin typeface="CourierStd"/>
              </a:rPr>
              <a:t> hedef, </a:t>
            </a:r>
            <a:r>
              <a:rPr lang="tr-TR" sz="2800" dirty="0" err="1">
                <a:solidFill>
                  <a:srgbClr val="000000"/>
                </a:solidFill>
                <a:latin typeface="CourierStd"/>
              </a:rPr>
              <a:t>string</a:t>
            </a:r>
            <a:r>
              <a:rPr lang="tr-TR" sz="2800" dirty="0">
                <a:solidFill>
                  <a:srgbClr val="000000"/>
                </a:solidFill>
                <a:latin typeface="CourierStd"/>
              </a:rPr>
              <a:t> mesaj)</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b="0" i="0" dirty="0" err="1">
                <a:solidFill>
                  <a:srgbClr val="000000"/>
                </a:solidFill>
                <a:effectLst/>
                <a:latin typeface="CourierStd"/>
              </a:rPr>
              <a:t>Console.WriteLine</a:t>
            </a:r>
            <a:r>
              <a:rPr lang="tr-TR" sz="2800" b="0" i="0" dirty="0">
                <a:solidFill>
                  <a:srgbClr val="000000"/>
                </a:solidFill>
                <a:effectLst/>
                <a:latin typeface="CourierStd"/>
              </a:rPr>
              <a:t>("{0} === {1} ---&gt; \"{2}\"", </a:t>
            </a:r>
            <a:r>
              <a:rPr lang="tr-TR" sz="2800" b="0" i="0" dirty="0" err="1">
                <a:solidFill>
                  <a:srgbClr val="000000"/>
                </a:solidFill>
                <a:effectLst/>
                <a:latin typeface="CourierStd"/>
              </a:rPr>
              <a:t>hedef.TakmaAd</a:t>
            </a:r>
            <a:r>
              <a:rPr lang="tr-TR" sz="2800" b="0" i="0" dirty="0">
                <a:solidFill>
                  <a:srgbClr val="000000"/>
                </a:solidFill>
                <a:effectLst/>
                <a:latin typeface="CourierStd"/>
              </a:rPr>
              <a:t>, </a:t>
            </a:r>
            <a:r>
              <a:rPr lang="tr-TR" sz="2800" b="0" i="0" dirty="0" err="1">
                <a:solidFill>
                  <a:srgbClr val="000000"/>
                </a:solidFill>
                <a:effectLst/>
                <a:latin typeface="CourierStd"/>
              </a:rPr>
              <a:t>this.TakmaAd</a:t>
            </a:r>
            <a:r>
              <a:rPr lang="tr-TR" sz="2800" b="0" i="0" dirty="0">
                <a:solidFill>
                  <a:srgbClr val="000000"/>
                </a:solidFill>
                <a:effectLst/>
                <a:latin typeface="CourierStd"/>
              </a:rPr>
              <a:t>, </a:t>
            </a:r>
            <a:r>
              <a:rPr lang="tr-TR" sz="2800" dirty="0">
                <a:solidFill>
                  <a:srgbClr val="000000"/>
                </a:solidFill>
                <a:latin typeface="CourierStd"/>
              </a:rPr>
              <a:t>mesaj</a:t>
            </a:r>
            <a:r>
              <a:rPr lang="tr-TR" sz="2800" b="0" i="0" dirty="0">
                <a:solidFill>
                  <a:srgbClr val="000000"/>
                </a:solidFill>
                <a:effectLst/>
                <a:latin typeface="CourierStd"/>
              </a:rPr>
              <a:t>);</a:t>
            </a:r>
            <a:r>
              <a:rPr lang="tr-TR" sz="2800" dirty="0"/>
              <a:t> </a:t>
            </a:r>
            <a:br>
              <a:rPr lang="tr-TR" sz="2800" dirty="0"/>
            </a:b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dirty="0" err="1">
                <a:solidFill>
                  <a:srgbClr val="000000"/>
                </a:solidFill>
                <a:latin typeface="CourierStd"/>
              </a:rPr>
              <a:t>public</a:t>
            </a:r>
            <a:r>
              <a:rPr lang="tr-TR" sz="2800" dirty="0">
                <a:solidFill>
                  <a:srgbClr val="000000"/>
                </a:solidFill>
                <a:latin typeface="CourierStd"/>
              </a:rPr>
              <a:t> </a:t>
            </a:r>
            <a:r>
              <a:rPr lang="tr-TR" sz="2800" dirty="0" err="1">
                <a:solidFill>
                  <a:srgbClr val="000000"/>
                </a:solidFill>
                <a:latin typeface="CourierStd"/>
              </a:rPr>
              <a:t>void</a:t>
            </a:r>
            <a:r>
              <a:rPr lang="tr-TR" sz="2800" dirty="0">
                <a:solidFill>
                  <a:srgbClr val="000000"/>
                </a:solidFill>
                <a:latin typeface="CourierStd"/>
              </a:rPr>
              <a:t> </a:t>
            </a:r>
            <a:r>
              <a:rPr lang="tr-TR" sz="2800" dirty="0" err="1">
                <a:solidFill>
                  <a:srgbClr val="000000"/>
                </a:solidFill>
                <a:latin typeface="CourierStd"/>
              </a:rPr>
              <a:t>DusunmeBalonuCiz</a:t>
            </a:r>
            <a:r>
              <a:rPr lang="tr-TR" sz="2800" dirty="0">
                <a:solidFill>
                  <a:srgbClr val="000000"/>
                </a:solidFill>
                <a:latin typeface="CourierStd"/>
              </a:rPr>
              <a:t>(</a:t>
            </a:r>
            <a:r>
              <a:rPr lang="tr-TR" sz="2800" dirty="0" err="1">
                <a:solidFill>
                  <a:srgbClr val="000000"/>
                </a:solidFill>
                <a:latin typeface="CourierStd"/>
              </a:rPr>
              <a:t>string</a:t>
            </a:r>
            <a:r>
              <a:rPr lang="tr-TR" sz="2800" dirty="0">
                <a:solidFill>
                  <a:srgbClr val="000000"/>
                </a:solidFill>
                <a:latin typeface="CourierStd"/>
              </a:rPr>
              <a:t> mesaj)</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r>
              <a:rPr lang="tr-TR" sz="2800" b="0" i="0" dirty="0" err="1">
                <a:solidFill>
                  <a:srgbClr val="000000"/>
                </a:solidFill>
                <a:effectLst/>
                <a:latin typeface="CourierStd"/>
              </a:rPr>
              <a:t>Console.WriteLine</a:t>
            </a:r>
            <a:r>
              <a:rPr lang="tr-TR" sz="2800" b="0" i="0" dirty="0">
                <a:solidFill>
                  <a:srgbClr val="000000"/>
                </a:solidFill>
                <a:effectLst/>
                <a:latin typeface="CourierStd"/>
              </a:rPr>
              <a:t>("{0} </a:t>
            </a:r>
            <a:r>
              <a:rPr lang="tr-TR" sz="2800" b="0" i="0" dirty="0" err="1">
                <a:solidFill>
                  <a:srgbClr val="000000"/>
                </a:solidFill>
                <a:effectLst/>
                <a:latin typeface="CourierStd"/>
              </a:rPr>
              <a:t>thinks</a:t>
            </a:r>
            <a:r>
              <a:rPr lang="tr-TR" sz="2800" b="0" i="0" dirty="0">
                <a:solidFill>
                  <a:srgbClr val="000000"/>
                </a:solidFill>
                <a:effectLst/>
                <a:latin typeface="CourierStd"/>
              </a:rPr>
              <a:t>: {1}", </a:t>
            </a:r>
            <a:r>
              <a:rPr lang="tr-TR" sz="2800" b="0" i="0" dirty="0" err="1">
                <a:solidFill>
                  <a:srgbClr val="000000"/>
                </a:solidFill>
                <a:effectLst/>
                <a:latin typeface="CourierStd"/>
              </a:rPr>
              <a:t>this.TakmaAd</a:t>
            </a:r>
            <a:r>
              <a:rPr lang="tr-TR" sz="2800" b="0" i="0" dirty="0">
                <a:solidFill>
                  <a:srgbClr val="000000"/>
                </a:solidFill>
                <a:effectLst/>
                <a:latin typeface="CourierStd"/>
              </a:rPr>
              <a:t>, </a:t>
            </a:r>
            <a:r>
              <a:rPr lang="tr-TR" sz="2800" dirty="0">
                <a:solidFill>
                  <a:srgbClr val="000000"/>
                </a:solidFill>
                <a:latin typeface="CourierStd"/>
              </a:rPr>
              <a:t>mesaj</a:t>
            </a:r>
            <a:r>
              <a:rPr lang="tr-TR" sz="2800" b="0" i="0" dirty="0">
                <a:solidFill>
                  <a:srgbClr val="000000"/>
                </a:solidFill>
                <a:effectLst/>
                <a:latin typeface="CourierStd"/>
              </a:rPr>
              <a:t>);</a:t>
            </a:r>
            <a:r>
              <a:rPr lang="tr-TR" sz="2800" dirty="0"/>
              <a:t> </a:t>
            </a:r>
            <a:br>
              <a:rPr lang="tr-TR" sz="2800" dirty="0">
                <a:solidFill>
                  <a:srgbClr val="000000"/>
                </a:solidFill>
                <a:latin typeface="CourierStd"/>
              </a:rPr>
            </a:br>
            <a:r>
              <a:rPr lang="tr-TR" sz="2800" dirty="0">
                <a:solidFill>
                  <a:srgbClr val="000000"/>
                </a:solidFill>
                <a:latin typeface="CourierStd"/>
              </a:rPr>
              <a:t>      }</a:t>
            </a:r>
            <a:br>
              <a:rPr lang="tr-TR" sz="2800" dirty="0">
                <a:solidFill>
                  <a:srgbClr val="000000"/>
                </a:solidFill>
                <a:latin typeface="CourierStd"/>
              </a:rPr>
            </a:br>
            <a:r>
              <a:rPr lang="tr-TR" sz="2800" dirty="0">
                <a:solidFill>
                  <a:srgbClr val="000000"/>
                </a:solidFill>
                <a:latin typeface="CourierStd"/>
              </a:rPr>
              <a:t> }</a:t>
            </a:r>
          </a:p>
        </p:txBody>
      </p:sp>
    </p:spTree>
    <p:extLst>
      <p:ext uri="{BB962C8B-B14F-4D97-AF65-F5344CB8AC3E}">
        <p14:creationId xmlns:p14="http://schemas.microsoft.com/office/powerpoint/2010/main" val="5859837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err="1"/>
              <a:t>KizginKedi</a:t>
            </a:r>
            <a:r>
              <a:rPr lang="tr-TR" sz="1800" dirty="0"/>
              <a:t> sınıfı, gerekli </a:t>
            </a:r>
            <a:r>
              <a:rPr lang="tr-TR" sz="1800" dirty="0" err="1"/>
              <a:t>takmaAd</a:t>
            </a:r>
            <a:r>
              <a:rPr lang="tr-TR" sz="1800" dirty="0"/>
              <a:t> ve yas argümanlarının değerini </a:t>
            </a:r>
            <a:r>
              <a:rPr lang="tr-TR" sz="1800" dirty="0" err="1"/>
              <a:t>TakmaAd</a:t>
            </a:r>
            <a:r>
              <a:rPr lang="tr-TR" sz="1800" dirty="0"/>
              <a:t> ve Yas özelliklerine atayan bir kurucu bildirir. Bu sınıf, </a:t>
            </a:r>
            <a:r>
              <a:rPr lang="tr-TR" sz="1800" dirty="0" err="1"/>
              <a:t>TakmaAd</a:t>
            </a:r>
            <a:r>
              <a:rPr lang="tr-TR" sz="1800" dirty="0"/>
              <a:t> ve Yas özelliklerini ve bunların alıcı ve ayarlayıcı yöntemlerini bildirmek için otomatik olarak uygulanan özellikleri kullanır. </a:t>
            </a:r>
          </a:p>
          <a:p>
            <a:r>
              <a:rPr lang="tr-TR" sz="1800" dirty="0" err="1"/>
              <a:t>KizginKedi</a:t>
            </a:r>
            <a:r>
              <a:rPr lang="tr-TR" sz="1800" dirty="0"/>
              <a:t> sınıfı, </a:t>
            </a:r>
            <a:r>
              <a:rPr lang="tr-TR" sz="1800" dirty="0" err="1"/>
              <a:t>KonusmaBalonuCiz</a:t>
            </a:r>
            <a:r>
              <a:rPr lang="tr-TR" sz="1800" dirty="0"/>
              <a:t> yönteminin iki sürümü için kodu bildirir. Yalnızca bir ileti bağımsız değişkeni gerektiren sürüm, Yas değeri 5'ten büyük olduğunda farklı bir ileti oluşturmak için Yas özelliğinin değerini kullanır. Buna ek olarak, bu sınıf </a:t>
            </a:r>
            <a:r>
              <a:rPr lang="tr-TR" sz="1800" dirty="0" err="1"/>
              <a:t>DusunmeBalonuCiz</a:t>
            </a:r>
            <a:r>
              <a:rPr lang="tr-TR" sz="1800" dirty="0"/>
              <a:t> yönteminin kodunu bildirir. </a:t>
            </a:r>
          </a:p>
          <a:p>
            <a:r>
              <a:rPr lang="tr-TR" sz="1800" dirty="0" err="1"/>
              <a:t>KizginKedi</a:t>
            </a:r>
            <a:r>
              <a:rPr lang="tr-TR" sz="1800" dirty="0"/>
              <a:t> sınıfı özelliği ve </a:t>
            </a:r>
            <a:r>
              <a:rPr lang="tr-TR" sz="1800" dirty="0" err="1"/>
              <a:t>ICRomanKarakteri</a:t>
            </a:r>
            <a:r>
              <a:rPr lang="tr-TR" sz="1800" dirty="0"/>
              <a:t> </a:t>
            </a:r>
            <a:r>
              <a:rPr lang="tr-TR" sz="1800" dirty="0" err="1"/>
              <a:t>arayuzunde</a:t>
            </a:r>
            <a:r>
              <a:rPr lang="tr-TR" sz="1800" dirty="0"/>
              <a:t> bildirilen tüm yöntemleri uygular. Ancak bu sınıf, </a:t>
            </a:r>
            <a:r>
              <a:rPr lang="tr-TR" sz="1800" dirty="0" err="1"/>
              <a:t>ICRomanKarakteri</a:t>
            </a:r>
            <a:r>
              <a:rPr lang="tr-TR" sz="1800" dirty="0"/>
              <a:t> </a:t>
            </a:r>
            <a:r>
              <a:rPr lang="tr-TR" sz="1800" dirty="0" err="1"/>
              <a:t>arayuzu</a:t>
            </a:r>
            <a:r>
              <a:rPr lang="tr-TR" sz="1800" dirty="0"/>
              <a:t> tarafından gerekli olmayan ek bir özellik de bildirir: Yas. </a:t>
            </a:r>
            <a:r>
              <a:rPr lang="tr-TR" sz="1800" dirty="0" err="1"/>
              <a:t>KizginKedi</a:t>
            </a:r>
            <a:r>
              <a:rPr lang="tr-TR" sz="1800" dirty="0"/>
              <a:t> sınıfında </a:t>
            </a:r>
            <a:r>
              <a:rPr lang="tr-TR" sz="1800" dirty="0" err="1"/>
              <a:t>TakmaAd</a:t>
            </a:r>
            <a:r>
              <a:rPr lang="tr-TR" sz="1800" dirty="0"/>
              <a:t> özelliğini bildiren satırı yorum satırına çevirirsek, sınıf </a:t>
            </a:r>
            <a:r>
              <a:rPr lang="tr-TR" sz="1800" dirty="0" err="1"/>
              <a:t>ICRomanKarakteri</a:t>
            </a:r>
            <a:r>
              <a:rPr lang="tr-TR" sz="1800" dirty="0"/>
              <a:t> arabiriminin tüm gerekli üyelerini uygulamayacaktır: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string </a:t>
            </a:r>
            <a:r>
              <a:rPr lang="tr-TR" sz="1800" b="0" i="0" dirty="0" err="1">
                <a:solidFill>
                  <a:srgbClr val="000000"/>
                </a:solidFill>
                <a:effectLst/>
                <a:latin typeface="CourierStd"/>
              </a:rPr>
              <a:t>TakmaAd</a:t>
            </a:r>
            <a:r>
              <a:rPr lang="en-US" sz="1800" b="0" i="0" dirty="0">
                <a:solidFill>
                  <a:srgbClr val="000000"/>
                </a:solidFill>
                <a:effectLst/>
                <a:latin typeface="CourierStd"/>
              </a:rPr>
              <a:t> { get; set; }</a:t>
            </a:r>
            <a:r>
              <a:rPr lang="en-US" sz="1800" dirty="0"/>
              <a:t> </a:t>
            </a:r>
            <a:endParaRPr lang="tr-TR" sz="1800" dirty="0">
              <a:solidFill>
                <a:srgbClr val="000000"/>
              </a:solidFill>
              <a:latin typeface="CourierStd"/>
            </a:endParaRPr>
          </a:p>
        </p:txBody>
      </p:sp>
    </p:spTree>
    <p:extLst>
      <p:ext uri="{BB962C8B-B14F-4D97-AF65-F5344CB8AC3E}">
        <p14:creationId xmlns:p14="http://schemas.microsoft.com/office/powerpoint/2010/main" val="27965552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55000" lnSpcReduction="20000"/>
          </a:bodyPr>
          <a:lstStyle/>
          <a:p>
            <a:r>
              <a:rPr lang="tr-TR" sz="4900" dirty="0"/>
              <a:t>Önceki </a:t>
            </a:r>
            <a:r>
              <a:rPr lang="tr-TR" sz="4800" dirty="0"/>
              <a:t>satırı yorum satırına çevirdikten sonra kodu derlemeye çalışırsak, "'</a:t>
            </a:r>
            <a:r>
              <a:rPr lang="tr-TR" sz="4800" dirty="0" err="1"/>
              <a:t>KizginKedi</a:t>
            </a:r>
            <a:r>
              <a:rPr lang="tr-TR" sz="4800" dirty="0"/>
              <a:t>', '</a:t>
            </a:r>
            <a:r>
              <a:rPr lang="tr-TR" sz="4800" dirty="0" err="1"/>
              <a:t>ICRomanKarakteri.TakmaAd</a:t>
            </a:r>
            <a:r>
              <a:rPr lang="tr-TR" sz="4800" dirty="0"/>
              <a:t>' arabirim üyesini uygulamaz" </a:t>
            </a:r>
            <a:r>
              <a:rPr lang="tr-TR" sz="4900" dirty="0"/>
              <a:t>hatası görüntülenecektir. </a:t>
            </a:r>
          </a:p>
          <a:p>
            <a:r>
              <a:rPr lang="tr-TR" sz="4900" dirty="0"/>
              <a:t>Böylece, derleyici sizi bir arabirimin tüm üyelerini uygulamaya zorlar. </a:t>
            </a:r>
            <a:r>
              <a:rPr lang="tr-TR" sz="4900" dirty="0" err="1"/>
              <a:t>TakmaAd</a:t>
            </a:r>
            <a:r>
              <a:rPr lang="tr-TR" sz="4900" dirty="0"/>
              <a:t> özelliğini bildiren satırı kod satırına çevirirsek, projeyi tekrar derleyebileceğiz:</a:t>
            </a:r>
          </a:p>
          <a:p>
            <a:pPr marL="0" indent="0">
              <a:buNone/>
            </a:pPr>
            <a:r>
              <a:rPr lang="tr-TR" sz="4500" b="0" i="0" dirty="0">
                <a:solidFill>
                  <a:srgbClr val="000000"/>
                </a:solidFill>
                <a:effectLst/>
                <a:latin typeface="CourierStd"/>
              </a:rPr>
              <a:t> </a:t>
            </a:r>
            <a:r>
              <a:rPr lang="en-US" sz="4500" b="0" i="0" dirty="0">
                <a:solidFill>
                  <a:srgbClr val="000000"/>
                </a:solidFill>
                <a:effectLst/>
                <a:latin typeface="CourierStd"/>
              </a:rPr>
              <a:t>public string </a:t>
            </a:r>
            <a:r>
              <a:rPr lang="tr-TR" sz="4500" b="0" i="0" dirty="0" err="1">
                <a:solidFill>
                  <a:srgbClr val="000000"/>
                </a:solidFill>
                <a:effectLst/>
                <a:latin typeface="CourierStd"/>
              </a:rPr>
              <a:t>TakmaAd</a:t>
            </a:r>
            <a:r>
              <a:rPr lang="en-US" sz="4500" b="0" i="0" dirty="0">
                <a:solidFill>
                  <a:srgbClr val="000000"/>
                </a:solidFill>
                <a:effectLst/>
                <a:latin typeface="CourierStd"/>
              </a:rPr>
              <a:t> { get; set; }</a:t>
            </a:r>
            <a:r>
              <a:rPr lang="en-US" sz="4500" dirty="0"/>
              <a:t> </a:t>
            </a:r>
            <a:endParaRPr lang="tr-TR" sz="4500" dirty="0">
              <a:solidFill>
                <a:srgbClr val="000000"/>
              </a:solidFill>
              <a:latin typeface="CourierStd"/>
            </a:endParaRPr>
          </a:p>
          <a:p>
            <a:r>
              <a:rPr lang="tr-TR" sz="4800" dirty="0"/>
              <a:t>Arabirimler, onları uygulayan tüm sınıfların arabirimde belirtilen tüm üyeleri tanımladığından emin olmanızı sağlar. Yapmazlarsa, kod derlenmez.</a:t>
            </a:r>
          </a:p>
        </p:txBody>
      </p:sp>
    </p:spTree>
    <p:extLst>
      <p:ext uri="{BB962C8B-B14F-4D97-AF65-F5344CB8AC3E}">
        <p14:creationId xmlns:p14="http://schemas.microsoft.com/office/powerpoint/2010/main" val="18230940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pPr marL="0" indent="0">
              <a:buNone/>
            </a:pPr>
            <a:r>
              <a:rPr lang="tr-TR" sz="2400" b="1" dirty="0"/>
              <a:t> </a:t>
            </a:r>
            <a:r>
              <a:rPr lang="tr-TR" sz="2400" b="1" dirty="0" err="1"/>
              <a:t>C#’da</a:t>
            </a:r>
            <a:r>
              <a:rPr lang="tr-TR" sz="2400" b="1" dirty="0"/>
              <a:t> Çoklu Kalıtım ile Çalışma</a:t>
            </a:r>
          </a:p>
          <a:p>
            <a:r>
              <a:rPr lang="tr-TR" dirty="0"/>
              <a:t>C#, birden çok temel sınıf veya üst sınıf içeren bir sınıf bildirmenize izin vermez; bu nedenle, sınıfların çoklu kalıtımı için destek yoktur. Bir alt sınıf, yalnızca bir sınıftan miras alabilir. Ancak, bir sınıf bir veya daha fazla arabirim uygulayabilir. Ek olarak, bir üst sınıftan miras alan sınıfları bildirebilir ve bir veya daha fazla arabirim uygulayabiliriz. </a:t>
            </a:r>
          </a:p>
          <a:p>
            <a:r>
              <a:rPr lang="tr-TR" sz="2000" dirty="0" err="1"/>
              <a:t>KizginKedi</a:t>
            </a:r>
            <a:r>
              <a:rPr lang="tr-TR" dirty="0"/>
              <a:t> sınıfının </a:t>
            </a:r>
            <a:r>
              <a:rPr lang="tr-TR" dirty="0" err="1"/>
              <a:t>ICRomanKarakteri</a:t>
            </a:r>
            <a:r>
              <a:rPr lang="tr-TR" dirty="0"/>
              <a:t> ve </a:t>
            </a:r>
            <a:r>
              <a:rPr lang="tr-TR" dirty="0" err="1"/>
              <a:t>IOyunKarakteri</a:t>
            </a:r>
            <a:r>
              <a:rPr lang="tr-TR" dirty="0"/>
              <a:t> arabirimini uygulamasını istiyoruz. Bu nedenle, herhangi bir </a:t>
            </a:r>
            <a:r>
              <a:rPr lang="tr-TR" sz="2000" dirty="0" err="1"/>
              <a:t>KizginKedi</a:t>
            </a:r>
            <a:r>
              <a:rPr lang="tr-TR" dirty="0"/>
              <a:t> örneğini çizgi roman karakteri ve oyun karakteri olarak kullanmak istiyoruz. Bunu yapmak için, sınıf bildirimini değiştirmeli, </a:t>
            </a:r>
            <a:r>
              <a:rPr lang="tr-TR" dirty="0" err="1"/>
              <a:t>IOyunKarakteri</a:t>
            </a:r>
            <a:r>
              <a:rPr lang="tr-TR" dirty="0"/>
              <a:t> arabirimini </a:t>
            </a:r>
            <a:r>
              <a:rPr lang="tr-TR" sz="2000" dirty="0" err="1"/>
              <a:t>KizginKedi</a:t>
            </a:r>
            <a:r>
              <a:rPr lang="tr-TR" dirty="0"/>
              <a:t> sınıfı tarafından uygulanan arabirim listesine eklemeli ve </a:t>
            </a:r>
            <a:r>
              <a:rPr lang="tr-TR" sz="2000" dirty="0" err="1"/>
              <a:t>KizginKedi</a:t>
            </a:r>
            <a:r>
              <a:rPr lang="tr-TR" dirty="0"/>
              <a:t> sınıfında bu arabirimde bulunan tüm üyeleri beyan etmeliyiz.</a:t>
            </a:r>
          </a:p>
          <a:p>
            <a:r>
              <a:rPr lang="tr-TR" dirty="0"/>
              <a:t>Aşağıdaki satırlar, </a:t>
            </a:r>
            <a:r>
              <a:rPr lang="tr-TR" sz="2000" dirty="0" err="1"/>
              <a:t>KizginKedi</a:t>
            </a:r>
            <a:r>
              <a:rPr lang="tr-TR" dirty="0"/>
              <a:t> sınıfının </a:t>
            </a:r>
            <a:r>
              <a:rPr lang="tr-TR" dirty="0" err="1"/>
              <a:t>ICRomanKarakteri</a:t>
            </a:r>
            <a:r>
              <a:rPr lang="tr-TR" dirty="0"/>
              <a:t> arabirimini ve </a:t>
            </a:r>
            <a:r>
              <a:rPr lang="tr-TR" dirty="0" err="1"/>
              <a:t>IOyunKarakteri</a:t>
            </a:r>
            <a:r>
              <a:rPr lang="tr-TR" dirty="0"/>
              <a:t> </a:t>
            </a:r>
            <a:r>
              <a:rPr lang="tr-TR" dirty="0" err="1"/>
              <a:t>aabirimini</a:t>
            </a:r>
            <a:r>
              <a:rPr lang="tr-TR" dirty="0"/>
              <a:t> uyguladığını belirten yeni sınıf bildirimini gösterir: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class </a:t>
            </a:r>
            <a:r>
              <a:rPr lang="tr-TR" sz="1800" dirty="0" err="1">
                <a:solidFill>
                  <a:srgbClr val="000000"/>
                </a:solidFill>
                <a:latin typeface="CourierStd"/>
              </a:rPr>
              <a:t>KizginKedi</a:t>
            </a:r>
            <a:r>
              <a:rPr lang="en-US" sz="1800" dirty="0">
                <a:solidFill>
                  <a:srgbClr val="000000"/>
                </a:solidFill>
                <a:latin typeface="CourierStd"/>
              </a:rPr>
              <a:t> : </a:t>
            </a:r>
            <a:r>
              <a:rPr lang="tr-TR" sz="1800" dirty="0" err="1">
                <a:solidFill>
                  <a:srgbClr val="000000"/>
                </a:solidFill>
                <a:latin typeface="CourierStd"/>
              </a:rPr>
              <a:t>ICRomanKarakteri</a:t>
            </a:r>
            <a:r>
              <a:rPr lang="en-US" sz="1800" dirty="0">
                <a:solidFill>
                  <a:srgbClr val="000000"/>
                </a:solidFill>
                <a:latin typeface="CourierStd"/>
              </a:rPr>
              <a:t>, </a:t>
            </a:r>
            <a:r>
              <a:rPr lang="tr-TR" sz="1800" dirty="0" err="1">
                <a:solidFill>
                  <a:srgbClr val="000000"/>
                </a:solidFill>
                <a:latin typeface="CourierStd"/>
              </a:rPr>
              <a:t>IOyunKarakteri</a:t>
            </a:r>
            <a:r>
              <a:rPr lang="en-US" sz="1800" dirty="0">
                <a:solidFill>
                  <a:srgbClr val="000000"/>
                </a:solidFill>
                <a:latin typeface="CourierStd"/>
              </a:rPr>
              <a:t> </a:t>
            </a:r>
            <a:endParaRPr lang="tr-TR" sz="1800" dirty="0">
              <a:solidFill>
                <a:srgbClr val="000000"/>
              </a:solidFill>
              <a:latin typeface="CourierStd"/>
            </a:endParaRPr>
          </a:p>
        </p:txBody>
      </p:sp>
    </p:spTree>
    <p:extLst>
      <p:ext uri="{BB962C8B-B14F-4D97-AF65-F5344CB8AC3E}">
        <p14:creationId xmlns:p14="http://schemas.microsoft.com/office/powerpoint/2010/main" val="40374062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Sınıf bildirimini değiştirdikten sonra bir proje derlemeye çalışırsak, </a:t>
            </a:r>
            <a:r>
              <a:rPr lang="tr-TR" dirty="0" err="1"/>
              <a:t>IOyunKarakteri</a:t>
            </a:r>
            <a:r>
              <a:rPr lang="tr-TR" dirty="0"/>
              <a:t> arabiriminin gerektirdiği tüm üyeleri uygulamadığımız için derlenmez. IDE aşağıdaki yedi hatayı görüntüleyecektir:</a:t>
            </a:r>
          </a:p>
          <a:p>
            <a:pPr marL="0" indent="0">
              <a:buNone/>
            </a:pPr>
            <a:endParaRPr lang="tr-TR" dirty="0"/>
          </a:p>
        </p:txBody>
      </p:sp>
      <p:pic>
        <p:nvPicPr>
          <p:cNvPr id="5" name="Resim 4">
            <a:extLst>
              <a:ext uri="{FF2B5EF4-FFF2-40B4-BE49-F238E27FC236}">
                <a16:creationId xmlns:a16="http://schemas.microsoft.com/office/drawing/2014/main" id="{DD7771E2-51C3-4895-AFB7-7A61E411188C}"/>
              </a:ext>
            </a:extLst>
          </p:cNvPr>
          <p:cNvPicPr>
            <a:picLocks noChangeAspect="1"/>
          </p:cNvPicPr>
          <p:nvPr/>
        </p:nvPicPr>
        <p:blipFill>
          <a:blip r:embed="rId2"/>
          <a:stretch>
            <a:fillRect/>
          </a:stretch>
        </p:blipFill>
        <p:spPr>
          <a:xfrm>
            <a:off x="2164503" y="3749879"/>
            <a:ext cx="7990476" cy="2172362"/>
          </a:xfrm>
          <a:prstGeom prst="rect">
            <a:avLst/>
          </a:prstGeom>
        </p:spPr>
      </p:pic>
    </p:spTree>
    <p:extLst>
      <p:ext uri="{BB962C8B-B14F-4D97-AF65-F5344CB8AC3E}">
        <p14:creationId xmlns:p14="http://schemas.microsoft.com/office/powerpoint/2010/main" val="5349784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400" dirty="0"/>
              <a:t>Otomatik uygulanan özelliklerle </a:t>
            </a:r>
            <a:r>
              <a:rPr lang="tr-TR" sz="1400" dirty="0" err="1"/>
              <a:t>IOyunKarakteri</a:t>
            </a:r>
            <a:r>
              <a:rPr lang="tr-TR" sz="1400" dirty="0"/>
              <a:t> arabiriminde belirtilen tüm özellikleri uygulamak için </a:t>
            </a:r>
            <a:r>
              <a:rPr lang="tr-TR" sz="1400" dirty="0" err="1"/>
              <a:t>KizginKedi</a:t>
            </a:r>
            <a:r>
              <a:rPr lang="tr-TR" sz="1400" dirty="0"/>
              <a:t> sınıfının gövdesine aşağıdaki kodu eklemeliyiz:</a:t>
            </a:r>
          </a:p>
          <a:p>
            <a:pPr marL="0" indent="0">
              <a:spcBef>
                <a:spcPts val="600"/>
              </a:spcBef>
              <a:buNone/>
            </a:pP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uint</a:t>
            </a:r>
            <a:r>
              <a:rPr lang="tr-TR" sz="1000" b="0" i="0" dirty="0">
                <a:solidFill>
                  <a:srgbClr val="000000"/>
                </a:solidFill>
                <a:effectLst/>
                <a:latin typeface="CourierStd"/>
              </a:rPr>
              <a:t> Skor { </a:t>
            </a:r>
            <a:r>
              <a:rPr lang="tr-TR" sz="1000" b="0" i="0" dirty="0" err="1">
                <a:solidFill>
                  <a:srgbClr val="000000"/>
                </a:solidFill>
                <a:effectLst/>
                <a:latin typeface="CourierStd"/>
              </a:rPr>
              <a:t>get</a:t>
            </a:r>
            <a:r>
              <a:rPr lang="tr-TR" sz="1000" b="0" i="0" dirty="0">
                <a:solidFill>
                  <a:srgbClr val="000000"/>
                </a:solidFill>
                <a:effectLst/>
                <a:latin typeface="CourierStd"/>
              </a:rPr>
              <a:t>; set;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string</a:t>
            </a:r>
            <a:r>
              <a:rPr lang="tr-TR" sz="1000" b="0" i="0" dirty="0">
                <a:solidFill>
                  <a:srgbClr val="000000"/>
                </a:solidFill>
                <a:effectLst/>
                <a:latin typeface="CourierStd"/>
              </a:rPr>
              <a:t> </a:t>
            </a:r>
            <a:r>
              <a:rPr lang="tr-TR" sz="1000" b="0" i="0" dirty="0" err="1">
                <a:solidFill>
                  <a:srgbClr val="000000"/>
                </a:solidFill>
                <a:effectLst/>
                <a:latin typeface="CourierStd"/>
              </a:rPr>
              <a:t>TamAd</a:t>
            </a:r>
            <a:r>
              <a:rPr lang="tr-TR" sz="1000" b="0" i="0" dirty="0">
                <a:solidFill>
                  <a:srgbClr val="000000"/>
                </a:solidFill>
                <a:effectLst/>
                <a:latin typeface="CourierStd"/>
              </a:rPr>
              <a:t> { </a:t>
            </a:r>
            <a:r>
              <a:rPr lang="tr-TR" sz="1000" b="0" i="0" dirty="0" err="1">
                <a:solidFill>
                  <a:srgbClr val="000000"/>
                </a:solidFill>
                <a:effectLst/>
                <a:latin typeface="CourierStd"/>
              </a:rPr>
              <a:t>get</a:t>
            </a:r>
            <a:r>
              <a:rPr lang="tr-TR" sz="1000" b="0" i="0" dirty="0">
                <a:solidFill>
                  <a:srgbClr val="000000"/>
                </a:solidFill>
                <a:effectLst/>
                <a:latin typeface="CourierStd"/>
              </a:rPr>
              <a:t>; set;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uint</a:t>
            </a:r>
            <a:r>
              <a:rPr lang="tr-TR" sz="1000" b="0" i="0" dirty="0">
                <a:solidFill>
                  <a:srgbClr val="000000"/>
                </a:solidFill>
                <a:effectLst/>
                <a:latin typeface="CourierStd"/>
              </a:rPr>
              <a:t> X { </a:t>
            </a:r>
            <a:r>
              <a:rPr lang="tr-TR" sz="1000" b="0" i="0" dirty="0" err="1">
                <a:solidFill>
                  <a:srgbClr val="000000"/>
                </a:solidFill>
                <a:effectLst/>
                <a:latin typeface="CourierStd"/>
              </a:rPr>
              <a:t>get</a:t>
            </a:r>
            <a:r>
              <a:rPr lang="tr-TR" sz="1000" b="0" i="0" dirty="0">
                <a:solidFill>
                  <a:srgbClr val="000000"/>
                </a:solidFill>
                <a:effectLst/>
                <a:latin typeface="CourierStd"/>
              </a:rPr>
              <a:t>; set;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uint</a:t>
            </a:r>
            <a:r>
              <a:rPr lang="tr-TR" sz="1000" b="0" i="0" dirty="0">
                <a:solidFill>
                  <a:srgbClr val="000000"/>
                </a:solidFill>
                <a:effectLst/>
                <a:latin typeface="CourierStd"/>
              </a:rPr>
              <a:t> Y { </a:t>
            </a:r>
            <a:r>
              <a:rPr lang="tr-TR" sz="1000" b="0" i="0" dirty="0" err="1">
                <a:solidFill>
                  <a:srgbClr val="000000"/>
                </a:solidFill>
                <a:effectLst/>
                <a:latin typeface="CourierStd"/>
              </a:rPr>
              <a:t>get</a:t>
            </a:r>
            <a:r>
              <a:rPr lang="tr-TR" sz="1000" b="0" i="0" dirty="0">
                <a:solidFill>
                  <a:srgbClr val="000000"/>
                </a:solidFill>
                <a:effectLst/>
                <a:latin typeface="CourierStd"/>
              </a:rPr>
              <a:t>; set; }</a:t>
            </a:r>
            <a:r>
              <a:rPr lang="tr-TR" sz="1000" dirty="0"/>
              <a:t> </a:t>
            </a:r>
          </a:p>
          <a:p>
            <a:r>
              <a:rPr lang="tr-TR" sz="1400" dirty="0" err="1"/>
              <a:t>IOyunKarakteri</a:t>
            </a:r>
            <a:r>
              <a:rPr lang="tr-TR" sz="1400" dirty="0"/>
              <a:t> </a:t>
            </a:r>
            <a:r>
              <a:rPr lang="tr-TR" sz="1400" dirty="0" err="1"/>
              <a:t>arayüzünde</a:t>
            </a:r>
            <a:r>
              <a:rPr lang="tr-TR" sz="1400" dirty="0"/>
              <a:t> belirtilen tüm yöntemleri uygulamak için </a:t>
            </a:r>
            <a:r>
              <a:rPr lang="tr-TR" sz="1400" dirty="0" err="1"/>
              <a:t>KizginKedi</a:t>
            </a:r>
            <a:r>
              <a:rPr lang="tr-TR" sz="1400" dirty="0"/>
              <a:t> sınıfının gövdesine aşağıdaki kodu eklemeliyiz:</a:t>
            </a:r>
          </a:p>
          <a:p>
            <a:pPr marL="0" indent="0">
              <a:spcBef>
                <a:spcPts val="0"/>
              </a:spcBef>
              <a:buNone/>
            </a:pPr>
            <a:endParaRPr lang="tr-TR" sz="1100" dirty="0"/>
          </a:p>
          <a:p>
            <a:pPr marL="0" indent="0">
              <a:spcBef>
                <a:spcPts val="0"/>
              </a:spcBef>
              <a:buNone/>
            </a:pP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void</a:t>
            </a:r>
            <a:r>
              <a:rPr lang="tr-TR" sz="1000" b="0" i="0" dirty="0">
                <a:solidFill>
                  <a:srgbClr val="000000"/>
                </a:solidFill>
                <a:effectLst/>
                <a:latin typeface="CourierStd"/>
              </a:rPr>
              <a:t> </a:t>
            </a:r>
            <a:r>
              <a:rPr lang="tr-TR" sz="1000" b="0" i="0" dirty="0" err="1">
                <a:solidFill>
                  <a:srgbClr val="000000"/>
                </a:solidFill>
                <a:effectLst/>
                <a:latin typeface="CourierStd"/>
              </a:rPr>
              <a:t>Ciz</a:t>
            </a:r>
            <a:r>
              <a:rPr lang="tr-TR" sz="1000" b="0" i="0" dirty="0">
                <a:solidFill>
                  <a:srgbClr val="000000"/>
                </a:solidFill>
                <a:effectLst/>
                <a:latin typeface="CourierStd"/>
              </a:rPr>
              <a:t>(</a:t>
            </a:r>
            <a:r>
              <a:rPr lang="tr-TR" sz="1000" b="0" i="0" dirty="0" err="1">
                <a:solidFill>
                  <a:srgbClr val="000000"/>
                </a:solidFill>
                <a:effectLst/>
                <a:latin typeface="CourierStd"/>
              </a:rPr>
              <a:t>uint</a:t>
            </a:r>
            <a:r>
              <a:rPr lang="tr-TR" sz="1000" b="0" i="0" dirty="0">
                <a:solidFill>
                  <a:srgbClr val="000000"/>
                </a:solidFill>
                <a:effectLst/>
                <a:latin typeface="CourierStd"/>
              </a:rPr>
              <a:t> x, </a:t>
            </a:r>
            <a:r>
              <a:rPr lang="tr-TR" sz="1000" b="0" i="0" dirty="0" err="1">
                <a:solidFill>
                  <a:srgbClr val="000000"/>
                </a:solidFill>
                <a:effectLst/>
                <a:latin typeface="CourierStd"/>
              </a:rPr>
              <a:t>uint</a:t>
            </a:r>
            <a:r>
              <a:rPr lang="tr-TR" sz="1000" b="0" i="0" dirty="0">
                <a:solidFill>
                  <a:srgbClr val="000000"/>
                </a:solidFill>
                <a:effectLst/>
                <a:latin typeface="CourierStd"/>
              </a:rPr>
              <a:t> y)</a:t>
            </a:r>
            <a:br>
              <a:rPr lang="tr-TR" sz="1000" b="0" i="0" dirty="0">
                <a:solidFill>
                  <a:srgbClr val="000000"/>
                </a:solidFill>
                <a:effectLst/>
                <a:latin typeface="CourierStd"/>
              </a:rPr>
            </a:br>
            <a:r>
              <a:rPr lang="tr-TR" sz="1000" b="0" i="0" dirty="0">
                <a:solidFill>
                  <a:srgbClr val="000000"/>
                </a:solidFill>
                <a:effectLst/>
                <a:latin typeface="CourierStd"/>
              </a:rPr>
              <a:t> {</a:t>
            </a:r>
            <a:br>
              <a:rPr lang="tr-TR" sz="1000" b="0" i="0" dirty="0">
                <a:solidFill>
                  <a:srgbClr val="000000"/>
                </a:solidFill>
                <a:effectLst/>
                <a:latin typeface="CourierStd"/>
              </a:rPr>
            </a:br>
            <a:r>
              <a:rPr lang="tr-TR" sz="1000" b="0" i="0" dirty="0">
                <a:solidFill>
                  <a:srgbClr val="000000"/>
                </a:solidFill>
                <a:effectLst/>
                <a:latin typeface="CourierStd"/>
              </a:rPr>
              <a:t>      X = x;</a:t>
            </a:r>
            <a:br>
              <a:rPr lang="tr-TR" sz="1000" b="0" i="0" dirty="0">
                <a:solidFill>
                  <a:srgbClr val="000000"/>
                </a:solidFill>
                <a:effectLst/>
                <a:latin typeface="CourierStd"/>
              </a:rPr>
            </a:br>
            <a:r>
              <a:rPr lang="tr-TR" sz="1000" b="0" i="0" dirty="0">
                <a:solidFill>
                  <a:srgbClr val="000000"/>
                </a:solidFill>
                <a:effectLst/>
                <a:latin typeface="CourierStd"/>
              </a:rPr>
              <a:t>      Y = y;</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Console.WriteLine</a:t>
            </a:r>
            <a:r>
              <a:rPr lang="tr-TR" sz="1000" b="0" i="0" dirty="0">
                <a:solidFill>
                  <a:srgbClr val="000000"/>
                </a:solidFill>
                <a:effectLst/>
                <a:latin typeface="CourierStd"/>
              </a:rPr>
              <a:t>("</a:t>
            </a:r>
            <a:r>
              <a:rPr lang="tr-TR" sz="1000" b="0" i="0" dirty="0" err="1">
                <a:solidFill>
                  <a:srgbClr val="000000"/>
                </a:solidFill>
                <a:effectLst/>
                <a:latin typeface="CourierStd"/>
              </a:rPr>
              <a:t>Drawing</a:t>
            </a:r>
            <a:r>
              <a:rPr lang="tr-TR" sz="1000" b="0" i="0" dirty="0">
                <a:solidFill>
                  <a:srgbClr val="000000"/>
                </a:solidFill>
                <a:effectLst/>
                <a:latin typeface="CourierStd"/>
              </a:rPr>
              <a:t> </a:t>
            </a:r>
            <a:r>
              <a:rPr lang="tr-TR" sz="1000" b="0" i="0" dirty="0" err="1">
                <a:solidFill>
                  <a:srgbClr val="000000"/>
                </a:solidFill>
                <a:effectLst/>
                <a:latin typeface="CourierStd"/>
              </a:rPr>
              <a:t>AngryCat</a:t>
            </a:r>
            <a:r>
              <a:rPr lang="tr-TR" sz="1000" b="0" i="0" dirty="0">
                <a:solidFill>
                  <a:srgbClr val="000000"/>
                </a:solidFill>
                <a:effectLst/>
                <a:latin typeface="CourierStd"/>
              </a:rPr>
              <a:t> {0} at x: {1}, y: {2}", </a:t>
            </a:r>
            <a:r>
              <a:rPr lang="tr-TR" sz="1000" b="0" i="0" dirty="0" err="1">
                <a:solidFill>
                  <a:srgbClr val="000000"/>
                </a:solidFill>
                <a:effectLst/>
                <a:latin typeface="CourierStd"/>
              </a:rPr>
              <a:t>this.TamAd</a:t>
            </a:r>
            <a:r>
              <a:rPr lang="tr-TR" sz="1000" b="0" i="0" dirty="0">
                <a:solidFill>
                  <a:srgbClr val="000000"/>
                </a:solidFill>
                <a:effectLst/>
                <a:latin typeface="CourierStd"/>
              </a:rPr>
              <a:t>, x, y);</a:t>
            </a:r>
            <a:br>
              <a:rPr lang="tr-TR" sz="1000" b="0" i="0" dirty="0">
                <a:solidFill>
                  <a:srgbClr val="000000"/>
                </a:solidFill>
                <a:effectLst/>
                <a:latin typeface="CourierStd"/>
              </a:rPr>
            </a:br>
            <a:r>
              <a:rPr lang="tr-TR" sz="1000" b="0" i="0" dirty="0">
                <a:solidFill>
                  <a:srgbClr val="000000"/>
                </a:solidFill>
                <a:effectLst/>
                <a:latin typeface="CourierStd"/>
              </a:rPr>
              <a: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void</a:t>
            </a:r>
            <a:r>
              <a:rPr lang="tr-TR" sz="1000" b="0" i="0" dirty="0">
                <a:solidFill>
                  <a:srgbClr val="000000"/>
                </a:solidFill>
                <a:effectLst/>
                <a:latin typeface="CourierStd"/>
              </a:rPr>
              <a:t> </a:t>
            </a:r>
            <a:r>
              <a:rPr lang="tr-TR" sz="1000" b="0" i="0" dirty="0" err="1">
                <a:solidFill>
                  <a:srgbClr val="000000"/>
                </a:solidFill>
                <a:effectLst/>
                <a:latin typeface="CourierStd"/>
              </a:rPr>
              <a:t>HareketEt</a:t>
            </a:r>
            <a:r>
              <a:rPr lang="tr-TR" sz="1000" b="0" i="0" dirty="0">
                <a:solidFill>
                  <a:srgbClr val="000000"/>
                </a:solidFill>
                <a:effectLst/>
                <a:latin typeface="CourierStd"/>
              </a:rPr>
              <a:t>(</a:t>
            </a:r>
            <a:r>
              <a:rPr lang="tr-TR" sz="1000" b="0" i="0" dirty="0" err="1">
                <a:solidFill>
                  <a:srgbClr val="000000"/>
                </a:solidFill>
                <a:effectLst/>
                <a:latin typeface="CourierStd"/>
              </a:rPr>
              <a:t>uint</a:t>
            </a:r>
            <a:r>
              <a:rPr lang="tr-TR" sz="1000" b="0" i="0" dirty="0">
                <a:solidFill>
                  <a:srgbClr val="000000"/>
                </a:solidFill>
                <a:effectLst/>
                <a:latin typeface="CourierStd"/>
              </a:rPr>
              <a:t> x, </a:t>
            </a:r>
            <a:r>
              <a:rPr lang="tr-TR" sz="1000" b="0" i="0" dirty="0" err="1">
                <a:solidFill>
                  <a:srgbClr val="000000"/>
                </a:solidFill>
                <a:effectLst/>
                <a:latin typeface="CourierStd"/>
              </a:rPr>
              <a:t>uint</a:t>
            </a:r>
            <a:r>
              <a:rPr lang="tr-TR" sz="1000" b="0" i="0" dirty="0">
                <a:solidFill>
                  <a:srgbClr val="000000"/>
                </a:solidFill>
                <a:effectLst/>
                <a:latin typeface="CourierStd"/>
              </a:rPr>
              <a:t> y)</a:t>
            </a:r>
            <a:br>
              <a:rPr lang="tr-TR" sz="1000" b="0" i="0" dirty="0">
                <a:solidFill>
                  <a:srgbClr val="000000"/>
                </a:solidFill>
                <a:effectLst/>
                <a:latin typeface="CourierStd"/>
              </a:rPr>
            </a:br>
            <a:r>
              <a:rPr lang="tr-TR" sz="1000" b="0" i="0" dirty="0">
                <a:solidFill>
                  <a:srgbClr val="000000"/>
                </a:solidFill>
                <a:effectLst/>
                <a:latin typeface="CourierStd"/>
              </a:rPr>
              <a:t> {</a:t>
            </a:r>
            <a:br>
              <a:rPr lang="tr-TR" sz="1000" b="0" i="0" dirty="0">
                <a:solidFill>
                  <a:srgbClr val="000000"/>
                </a:solidFill>
                <a:effectLst/>
                <a:latin typeface="CourierStd"/>
              </a:rPr>
            </a:br>
            <a:r>
              <a:rPr lang="tr-TR" sz="1000" b="0" i="0" dirty="0">
                <a:solidFill>
                  <a:srgbClr val="000000"/>
                </a:solidFill>
                <a:effectLst/>
                <a:latin typeface="CourierStd"/>
              </a:rPr>
              <a:t>      X = x;</a:t>
            </a:r>
            <a:br>
              <a:rPr lang="tr-TR" sz="1000" b="0" i="0" dirty="0">
                <a:solidFill>
                  <a:srgbClr val="000000"/>
                </a:solidFill>
                <a:effectLst/>
                <a:latin typeface="CourierStd"/>
              </a:rPr>
            </a:br>
            <a:r>
              <a:rPr lang="tr-TR" sz="1000" b="0" i="0" dirty="0">
                <a:solidFill>
                  <a:srgbClr val="000000"/>
                </a:solidFill>
                <a:effectLst/>
                <a:latin typeface="CourierStd"/>
              </a:rPr>
              <a:t>      Y = y;</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Console.WriteLine</a:t>
            </a:r>
            <a:r>
              <a:rPr lang="tr-TR" sz="1000" b="0" i="0" dirty="0">
                <a:solidFill>
                  <a:srgbClr val="000000"/>
                </a:solidFill>
                <a:effectLst/>
                <a:latin typeface="CourierStd"/>
              </a:rPr>
              <a:t>("</a:t>
            </a:r>
            <a:r>
              <a:rPr lang="tr-TR" sz="1000" b="0" i="0" dirty="0" err="1">
                <a:solidFill>
                  <a:srgbClr val="000000"/>
                </a:solidFill>
                <a:effectLst/>
                <a:latin typeface="CourierStd"/>
              </a:rPr>
              <a:t>Moving</a:t>
            </a:r>
            <a:r>
              <a:rPr lang="tr-TR" sz="1000" b="0" i="0" dirty="0">
                <a:solidFill>
                  <a:srgbClr val="000000"/>
                </a:solidFill>
                <a:effectLst/>
                <a:latin typeface="CourierStd"/>
              </a:rPr>
              <a:t> </a:t>
            </a:r>
            <a:r>
              <a:rPr lang="tr-TR" sz="1000" b="0" i="0" dirty="0" err="1">
                <a:solidFill>
                  <a:srgbClr val="000000"/>
                </a:solidFill>
                <a:effectLst/>
                <a:latin typeface="CourierStd"/>
              </a:rPr>
              <a:t>AngryCat</a:t>
            </a:r>
            <a:r>
              <a:rPr lang="tr-TR" sz="1000" b="0" i="0" dirty="0">
                <a:solidFill>
                  <a:srgbClr val="000000"/>
                </a:solidFill>
                <a:effectLst/>
                <a:latin typeface="CourierStd"/>
              </a:rPr>
              <a:t> {0} </a:t>
            </a:r>
            <a:r>
              <a:rPr lang="tr-TR" sz="1000" b="0" i="0" dirty="0" err="1">
                <a:solidFill>
                  <a:srgbClr val="000000"/>
                </a:solidFill>
                <a:effectLst/>
                <a:latin typeface="CourierStd"/>
              </a:rPr>
              <a:t>to</a:t>
            </a:r>
            <a:r>
              <a:rPr lang="tr-TR" sz="1000" b="0" i="0" dirty="0">
                <a:solidFill>
                  <a:srgbClr val="000000"/>
                </a:solidFill>
                <a:effectLst/>
                <a:latin typeface="CourierStd"/>
              </a:rPr>
              <a:t> x: {1}, y: {2}", </a:t>
            </a:r>
            <a:r>
              <a:rPr lang="tr-TR" sz="1000" b="0" i="0" dirty="0" err="1">
                <a:solidFill>
                  <a:srgbClr val="000000"/>
                </a:solidFill>
                <a:effectLst/>
                <a:latin typeface="CourierStd"/>
              </a:rPr>
              <a:t>this.TamAd</a:t>
            </a:r>
            <a:r>
              <a:rPr lang="tr-TR" sz="1000" b="0" i="0" dirty="0">
                <a:solidFill>
                  <a:srgbClr val="000000"/>
                </a:solidFill>
                <a:effectLst/>
                <a:latin typeface="CourierStd"/>
              </a:rPr>
              <a:t>, x, y);</a:t>
            </a:r>
            <a:br>
              <a:rPr lang="tr-TR" sz="1000" b="0" i="0" dirty="0">
                <a:solidFill>
                  <a:srgbClr val="000000"/>
                </a:solidFill>
                <a:effectLst/>
                <a:latin typeface="CourierStd"/>
              </a:rPr>
            </a:br>
            <a:r>
              <a:rPr lang="tr-TR" sz="1000" b="0" i="0" dirty="0">
                <a:solidFill>
                  <a:srgbClr val="000000"/>
                </a:solidFill>
                <a:effectLst/>
                <a:latin typeface="CourierStd"/>
              </a:rPr>
              <a: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public</a:t>
            </a:r>
            <a:r>
              <a:rPr lang="tr-TR" sz="1000" b="0" i="0" dirty="0">
                <a:solidFill>
                  <a:srgbClr val="000000"/>
                </a:solidFill>
                <a:effectLst/>
                <a:latin typeface="CourierStd"/>
              </a:rPr>
              <a:t> </a:t>
            </a:r>
            <a:r>
              <a:rPr lang="tr-TR" sz="1000" b="0" i="0" dirty="0" err="1">
                <a:solidFill>
                  <a:srgbClr val="000000"/>
                </a:solidFill>
                <a:effectLst/>
                <a:latin typeface="CourierStd"/>
              </a:rPr>
              <a:t>bool</a:t>
            </a:r>
            <a:r>
              <a:rPr lang="tr-TR" sz="1000" b="0" i="0" dirty="0">
                <a:solidFill>
                  <a:srgbClr val="000000"/>
                </a:solidFill>
                <a:effectLst/>
                <a:latin typeface="CourierStd"/>
              </a:rPr>
              <a:t> </a:t>
            </a:r>
            <a:r>
              <a:rPr lang="tr-TR" sz="1000" b="0" i="0" dirty="0" err="1">
                <a:solidFill>
                  <a:srgbClr val="000000"/>
                </a:solidFill>
                <a:effectLst/>
                <a:latin typeface="CourierStd"/>
              </a:rPr>
              <a:t>Kesisiyormu</a:t>
            </a:r>
            <a:r>
              <a:rPr lang="tr-TR" sz="1000" b="0" i="0" dirty="0">
                <a:solidFill>
                  <a:srgbClr val="000000"/>
                </a:solidFill>
                <a:effectLst/>
                <a:latin typeface="CourierStd"/>
              </a:rPr>
              <a:t>(</a:t>
            </a:r>
            <a:r>
              <a:rPr lang="tr-TR" sz="1000" b="0" i="0" dirty="0" err="1">
                <a:solidFill>
                  <a:srgbClr val="000000"/>
                </a:solidFill>
                <a:effectLst/>
                <a:latin typeface="CourierStd"/>
              </a:rPr>
              <a:t>IOyunKarakteri</a:t>
            </a:r>
            <a:r>
              <a:rPr lang="tr-TR" sz="1000" b="0" i="0" dirty="0">
                <a:solidFill>
                  <a:srgbClr val="000000"/>
                </a:solidFill>
                <a:effectLst/>
                <a:latin typeface="CourierStd"/>
              </a:rPr>
              <a:t> </a:t>
            </a:r>
            <a:r>
              <a:rPr lang="tr-TR" sz="1000" b="0" i="0" dirty="0" err="1">
                <a:solidFill>
                  <a:srgbClr val="000000"/>
                </a:solidFill>
                <a:effectLst/>
                <a:latin typeface="CourierStd"/>
              </a:rPr>
              <a:t>digerKarakter</a:t>
            </a:r>
            <a:r>
              <a:rPr lang="tr-TR" sz="1000" b="0" i="0" dirty="0">
                <a:solidFill>
                  <a:srgbClr val="000000"/>
                </a:solidFill>
                <a:effectLst/>
                <a:latin typeface="CourierStd"/>
              </a:rPr>
              <a:t>)</a:t>
            </a:r>
            <a:br>
              <a:rPr lang="tr-TR" sz="1000" b="0" i="0" dirty="0">
                <a:solidFill>
                  <a:srgbClr val="000000"/>
                </a:solidFill>
                <a:effectLst/>
                <a:latin typeface="CourierStd"/>
              </a:rPr>
            </a:br>
            <a:r>
              <a:rPr lang="tr-TR" sz="1000" b="0" i="0" dirty="0">
                <a:solidFill>
                  <a:srgbClr val="000000"/>
                </a:solidFill>
                <a:effectLst/>
                <a:latin typeface="CourierStd"/>
              </a:rPr>
              <a:t> {</a:t>
            </a:r>
            <a:br>
              <a:rPr lang="tr-TR" sz="1000" b="0" i="0" dirty="0">
                <a:solidFill>
                  <a:srgbClr val="000000"/>
                </a:solidFill>
                <a:effectLst/>
                <a:latin typeface="CourierStd"/>
              </a:rPr>
            </a:br>
            <a:r>
              <a:rPr lang="tr-TR" sz="1000" b="0" i="0" dirty="0">
                <a:solidFill>
                  <a:srgbClr val="000000"/>
                </a:solidFill>
                <a:effectLst/>
                <a:latin typeface="CourierStd"/>
              </a:rPr>
              <a:t>      </a:t>
            </a:r>
            <a:r>
              <a:rPr lang="tr-TR" sz="1000" b="0" i="0" dirty="0" err="1">
                <a:solidFill>
                  <a:srgbClr val="000000"/>
                </a:solidFill>
                <a:effectLst/>
                <a:latin typeface="CourierStd"/>
              </a:rPr>
              <a:t>return</a:t>
            </a:r>
            <a:r>
              <a:rPr lang="tr-TR" sz="1000" b="0" i="0" dirty="0">
                <a:solidFill>
                  <a:srgbClr val="000000"/>
                </a:solidFill>
                <a:effectLst/>
                <a:latin typeface="CourierStd"/>
              </a:rPr>
              <a:t> (</a:t>
            </a:r>
            <a:r>
              <a:rPr lang="tr-TR" sz="1000" b="0" i="0" dirty="0" err="1">
                <a:solidFill>
                  <a:srgbClr val="000000"/>
                </a:solidFill>
                <a:effectLst/>
                <a:latin typeface="CourierStd"/>
              </a:rPr>
              <a:t>this.X</a:t>
            </a:r>
            <a:r>
              <a:rPr lang="tr-TR" sz="1000" b="0" i="0" dirty="0">
                <a:solidFill>
                  <a:srgbClr val="000000"/>
                </a:solidFill>
                <a:effectLst/>
                <a:latin typeface="CourierStd"/>
              </a:rPr>
              <a:t> == </a:t>
            </a:r>
            <a:r>
              <a:rPr lang="tr-TR" sz="1000" b="0" i="0" dirty="0" err="1">
                <a:solidFill>
                  <a:srgbClr val="000000"/>
                </a:solidFill>
                <a:effectLst/>
                <a:latin typeface="CourierStd"/>
              </a:rPr>
              <a:t>digerKarakter.X</a:t>
            </a:r>
            <a:r>
              <a:rPr lang="tr-TR" sz="1000" b="0" i="0" dirty="0">
                <a:solidFill>
                  <a:srgbClr val="000000"/>
                </a:solidFill>
                <a:effectLst/>
                <a:latin typeface="CourierStd"/>
              </a:rPr>
              <a:t>) &amp;&amp; (</a:t>
            </a:r>
            <a:r>
              <a:rPr lang="tr-TR" sz="1000" b="0" i="0" dirty="0" err="1">
                <a:solidFill>
                  <a:srgbClr val="000000"/>
                </a:solidFill>
                <a:effectLst/>
                <a:latin typeface="CourierStd"/>
              </a:rPr>
              <a:t>this.Y</a:t>
            </a:r>
            <a:r>
              <a:rPr lang="tr-TR" sz="1000" b="0" i="0" dirty="0">
                <a:solidFill>
                  <a:srgbClr val="000000"/>
                </a:solidFill>
                <a:effectLst/>
                <a:latin typeface="CourierStd"/>
              </a:rPr>
              <a:t> == </a:t>
            </a:r>
            <a:r>
              <a:rPr lang="tr-TR" sz="1000" b="0" i="0" dirty="0" err="1">
                <a:solidFill>
                  <a:srgbClr val="000000"/>
                </a:solidFill>
                <a:effectLst/>
                <a:latin typeface="CourierStd"/>
              </a:rPr>
              <a:t>digerKarakter.Y</a:t>
            </a:r>
            <a:r>
              <a:rPr lang="tr-TR" sz="1000" b="0" i="0" dirty="0">
                <a:solidFill>
                  <a:srgbClr val="000000"/>
                </a:solidFill>
                <a:effectLst/>
                <a:latin typeface="CourierStd"/>
              </a:rPr>
              <a:t>);</a:t>
            </a:r>
            <a:br>
              <a:rPr lang="tr-TR" sz="1000" b="0" i="0" dirty="0">
                <a:solidFill>
                  <a:srgbClr val="000000"/>
                </a:solidFill>
                <a:effectLst/>
                <a:latin typeface="CourierStd"/>
              </a:rPr>
            </a:br>
            <a:r>
              <a:rPr lang="tr-TR" sz="1000" b="0" i="0" dirty="0">
                <a:solidFill>
                  <a:srgbClr val="000000"/>
                </a:solidFill>
                <a:effectLst/>
                <a:latin typeface="CourierStd"/>
              </a:rPr>
              <a:t> }</a:t>
            </a:r>
            <a:endParaRPr lang="tr-TR" sz="1000" dirty="0">
              <a:solidFill>
                <a:srgbClr val="000000"/>
              </a:solidFill>
              <a:latin typeface="CourierStd"/>
            </a:endParaRPr>
          </a:p>
        </p:txBody>
      </p:sp>
    </p:spTree>
    <p:extLst>
      <p:ext uri="{BB962C8B-B14F-4D97-AF65-F5344CB8AC3E}">
        <p14:creationId xmlns:p14="http://schemas.microsoft.com/office/powerpoint/2010/main" val="41655218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Şimdi, </a:t>
            </a:r>
            <a:r>
              <a:rPr lang="tr-TR" sz="1600" dirty="0" err="1"/>
              <a:t>Kizginedi</a:t>
            </a:r>
            <a:r>
              <a:rPr lang="tr-TR" sz="1600" dirty="0"/>
              <a:t> sınıfı üç yöntemin tümü için kodu bildiriyor: </a:t>
            </a:r>
            <a:r>
              <a:rPr lang="tr-TR" sz="1600" dirty="0" err="1"/>
              <a:t>Ciz</a:t>
            </a:r>
            <a:r>
              <a:rPr lang="tr-TR" sz="1600" dirty="0"/>
              <a:t>, </a:t>
            </a:r>
            <a:r>
              <a:rPr lang="tr-TR" sz="1600" dirty="0" err="1"/>
              <a:t>HareketEt</a:t>
            </a:r>
            <a:r>
              <a:rPr lang="tr-TR" sz="1600" dirty="0"/>
              <a:t> ve </a:t>
            </a:r>
            <a:r>
              <a:rPr lang="tr-TR" sz="1600" dirty="0" err="1"/>
              <a:t>Kesisiyormu</a:t>
            </a:r>
            <a:r>
              <a:rPr lang="tr-TR" sz="1600" dirty="0"/>
              <a:t>. Bunların </a:t>
            </a:r>
            <a:r>
              <a:rPr lang="tr-TR" sz="1600" dirty="0" err="1"/>
              <a:t>IOyunKarakteri</a:t>
            </a:r>
            <a:r>
              <a:rPr lang="tr-TR" sz="1600" dirty="0"/>
              <a:t> arabirimiyle uyumlu olması gerekir. Son olarak, önceki kurucuyu ek bağımsız değişkenler gerektiren ve son eklenen özelliklerin başlangıç ​​değerlerini ayarlayan yenisiyle değiştirmek gerekir. Aşağıdaki satırlar, yeni yapıcının kodunu gösterir:</a:t>
            </a:r>
          </a:p>
          <a:p>
            <a:pPr marL="0" indent="0">
              <a:buNone/>
            </a:pPr>
            <a:r>
              <a:rPr lang="en-US" sz="1400" b="0" i="0" dirty="0">
                <a:solidFill>
                  <a:srgbClr val="000000"/>
                </a:solidFill>
                <a:effectLst/>
                <a:latin typeface="CourierStd"/>
              </a:rPr>
              <a:t>public </a:t>
            </a:r>
            <a:r>
              <a:rPr lang="tr-TR" sz="1400" b="0" i="0" dirty="0" err="1">
                <a:solidFill>
                  <a:srgbClr val="000000"/>
                </a:solidFill>
                <a:effectLst/>
                <a:latin typeface="CourierStd"/>
              </a:rPr>
              <a:t>KizginKedi</a:t>
            </a:r>
            <a:r>
              <a:rPr lang="en-US" sz="1400" b="0" i="0" dirty="0">
                <a:solidFill>
                  <a:srgbClr val="000000"/>
                </a:solidFill>
                <a:effectLst/>
                <a:latin typeface="CourierStd"/>
              </a:rPr>
              <a:t>(string </a:t>
            </a:r>
            <a:r>
              <a:rPr lang="tr-TR" sz="1400" dirty="0" err="1">
                <a:solidFill>
                  <a:srgbClr val="000000"/>
                </a:solidFill>
                <a:latin typeface="CourierStd"/>
              </a:rPr>
              <a:t>takmaAd</a:t>
            </a:r>
            <a:r>
              <a:rPr lang="en-US" sz="1400" b="0" i="0" dirty="0">
                <a:solidFill>
                  <a:srgbClr val="000000"/>
                </a:solidFill>
                <a:effectLst/>
                <a:latin typeface="CourierStd"/>
              </a:rPr>
              <a:t>, int </a:t>
            </a:r>
            <a:r>
              <a:rPr lang="tr-TR" sz="1400" b="0" i="0" dirty="0">
                <a:solidFill>
                  <a:srgbClr val="000000"/>
                </a:solidFill>
                <a:effectLst/>
                <a:latin typeface="CourierStd"/>
              </a:rPr>
              <a:t>yas</a:t>
            </a:r>
            <a:r>
              <a:rPr lang="en-US" sz="1400" b="0" i="0" dirty="0">
                <a:solidFill>
                  <a:srgbClr val="000000"/>
                </a:solidFill>
                <a:effectLst/>
                <a:latin typeface="CourierStd"/>
              </a:rPr>
              <a:t>, string </a:t>
            </a:r>
            <a:r>
              <a:rPr lang="tr-TR" sz="1400" dirty="0" err="1">
                <a:solidFill>
                  <a:srgbClr val="000000"/>
                </a:solidFill>
                <a:latin typeface="CourierStd"/>
              </a:rPr>
              <a:t>tamAd</a:t>
            </a:r>
            <a:r>
              <a:rPr lang="en-US" sz="1400" b="0" i="0" dirty="0">
                <a:solidFill>
                  <a:srgbClr val="000000"/>
                </a:solidFill>
                <a:effectLst/>
                <a:latin typeface="CourierStd"/>
              </a:rPr>
              <a:t>, </a:t>
            </a:r>
            <a:r>
              <a:rPr lang="en-US" sz="1400" b="0" i="0" dirty="0" err="1">
                <a:solidFill>
                  <a:srgbClr val="000000"/>
                </a:solidFill>
                <a:effectLst/>
                <a:latin typeface="CourierStd"/>
              </a:rPr>
              <a:t>uint</a:t>
            </a:r>
            <a:r>
              <a:rPr lang="tr-TR" sz="1400" b="0" i="0" dirty="0">
                <a:solidFill>
                  <a:srgbClr val="000000"/>
                </a:solidFill>
                <a:effectLst/>
                <a:latin typeface="CourierStd"/>
              </a:rPr>
              <a:t> </a:t>
            </a:r>
            <a:r>
              <a:rPr lang="tr-TR" sz="1400" dirty="0" err="1">
                <a:solidFill>
                  <a:srgbClr val="000000"/>
                </a:solidFill>
                <a:latin typeface="CourierStd"/>
              </a:rPr>
              <a:t>baslangicSkoru</a:t>
            </a:r>
            <a:r>
              <a:rPr lang="en-US" sz="1400" b="0" i="0" dirty="0">
                <a:solidFill>
                  <a:srgbClr val="000000"/>
                </a:solidFill>
                <a:effectLst/>
                <a:latin typeface="CourierStd"/>
              </a:rPr>
              <a:t>, </a:t>
            </a:r>
            <a:r>
              <a:rPr lang="en-US" sz="1400" b="0" i="0" dirty="0" err="1">
                <a:solidFill>
                  <a:srgbClr val="000000"/>
                </a:solidFill>
                <a:effectLst/>
                <a:latin typeface="CourierStd"/>
              </a:rPr>
              <a:t>uint</a:t>
            </a:r>
            <a:r>
              <a:rPr lang="en-US" sz="1400" b="0" i="0" dirty="0">
                <a:solidFill>
                  <a:srgbClr val="000000"/>
                </a:solidFill>
                <a:effectLst/>
                <a:latin typeface="CourierStd"/>
              </a:rPr>
              <a:t> x, </a:t>
            </a:r>
            <a:r>
              <a:rPr lang="en-US" sz="1400" b="0" i="0" dirty="0" err="1">
                <a:solidFill>
                  <a:srgbClr val="000000"/>
                </a:solidFill>
                <a:effectLst/>
                <a:latin typeface="CourierStd"/>
              </a:rPr>
              <a:t>uint</a:t>
            </a:r>
            <a:r>
              <a:rPr lang="en-US" sz="1400" b="0" i="0" dirty="0">
                <a:solidFill>
                  <a:srgbClr val="000000"/>
                </a:solidFill>
                <a:effectLst/>
                <a:latin typeface="CourierStd"/>
              </a:rPr>
              <a:t> y)</a:t>
            </a:r>
            <a:r>
              <a:rPr lang="en-US" sz="1400" dirty="0"/>
              <a:t> </a:t>
            </a:r>
            <a:br>
              <a:rPr lang="en-US" sz="1400" dirty="0"/>
            </a:br>
            <a:r>
              <a:rPr lang="tr-TR" sz="1400" dirty="0"/>
              <a:t> </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dirty="0" err="1">
                <a:solidFill>
                  <a:srgbClr val="000000"/>
                </a:solidFill>
                <a:latin typeface="CourierStd"/>
              </a:rPr>
              <a:t>this.TakmaAd</a:t>
            </a:r>
            <a:r>
              <a:rPr lang="tr-TR" sz="1400" dirty="0">
                <a:solidFill>
                  <a:srgbClr val="000000"/>
                </a:solidFill>
                <a:latin typeface="CourierStd"/>
              </a:rPr>
              <a:t> = </a:t>
            </a:r>
            <a:r>
              <a:rPr lang="tr-TR" sz="1400" dirty="0" err="1">
                <a:solidFill>
                  <a:srgbClr val="000000"/>
                </a:solidFill>
                <a:latin typeface="CourierStd"/>
              </a:rPr>
              <a:t>takmaAd</a:t>
            </a:r>
            <a:r>
              <a:rPr lang="tr-TR" sz="1400" dirty="0">
                <a:solidFill>
                  <a:srgbClr val="000000"/>
                </a:solidFill>
                <a:latin typeface="CourierStd"/>
              </a:rPr>
              <a:t>;</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this.Yas</a:t>
            </a:r>
            <a:r>
              <a:rPr lang="tr-TR" sz="1400" dirty="0">
                <a:solidFill>
                  <a:srgbClr val="000000"/>
                </a:solidFill>
                <a:latin typeface="CourierStd"/>
              </a:rPr>
              <a:t> = yas;</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this.TamAd</a:t>
            </a:r>
            <a:r>
              <a:rPr lang="tr-TR" sz="1400" dirty="0">
                <a:solidFill>
                  <a:srgbClr val="000000"/>
                </a:solidFill>
                <a:latin typeface="CourierStd"/>
              </a:rPr>
              <a:t> = </a:t>
            </a:r>
            <a:r>
              <a:rPr lang="tr-TR" sz="1400" dirty="0" err="1">
                <a:solidFill>
                  <a:srgbClr val="000000"/>
                </a:solidFill>
                <a:latin typeface="CourierStd"/>
              </a:rPr>
              <a:t>tamAd</a:t>
            </a:r>
            <a:r>
              <a:rPr lang="tr-TR" sz="1400" dirty="0">
                <a:solidFill>
                  <a:srgbClr val="000000"/>
                </a:solidFill>
                <a:latin typeface="CourierStd"/>
              </a:rPr>
              <a:t>;</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this.Skor</a:t>
            </a:r>
            <a:r>
              <a:rPr lang="tr-TR" sz="1400" dirty="0">
                <a:solidFill>
                  <a:srgbClr val="000000"/>
                </a:solidFill>
                <a:latin typeface="CourierStd"/>
              </a:rPr>
              <a:t> = </a:t>
            </a:r>
            <a:r>
              <a:rPr lang="tr-TR" sz="1400" dirty="0" err="1">
                <a:solidFill>
                  <a:srgbClr val="000000"/>
                </a:solidFill>
                <a:latin typeface="CourierStd"/>
              </a:rPr>
              <a:t>baslangicSkoru</a:t>
            </a:r>
            <a:r>
              <a:rPr lang="tr-TR" sz="1400" dirty="0">
                <a:solidFill>
                  <a:srgbClr val="000000"/>
                </a:solidFill>
                <a:latin typeface="CourierStd"/>
              </a:rPr>
              <a:t>;</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this.X</a:t>
            </a:r>
            <a:r>
              <a:rPr lang="tr-TR" sz="1400" dirty="0">
                <a:solidFill>
                  <a:srgbClr val="000000"/>
                </a:solidFill>
                <a:latin typeface="CourierStd"/>
              </a:rPr>
              <a:t> = x;</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this.Y</a:t>
            </a:r>
            <a:r>
              <a:rPr lang="tr-TR" sz="1400" dirty="0">
                <a:solidFill>
                  <a:srgbClr val="000000"/>
                </a:solidFill>
                <a:latin typeface="CourierStd"/>
              </a:rPr>
              <a:t> = y;</a:t>
            </a:r>
            <a:br>
              <a:rPr lang="tr-TR" sz="1400" dirty="0">
                <a:solidFill>
                  <a:srgbClr val="000000"/>
                </a:solidFill>
                <a:latin typeface="CourierStd"/>
              </a:rPr>
            </a:br>
            <a:r>
              <a:rPr lang="tr-TR" sz="1400" dirty="0">
                <a:solidFill>
                  <a:srgbClr val="000000"/>
                </a:solidFill>
                <a:latin typeface="CourierStd"/>
              </a:rPr>
              <a:t> }</a:t>
            </a:r>
          </a:p>
          <a:p>
            <a:r>
              <a:rPr lang="tr-TR" sz="1600" dirty="0"/>
              <a:t>Yeni yapıcı, ek olarak gerekli tüm bağımsız değişken </a:t>
            </a:r>
            <a:r>
              <a:rPr lang="tr-TR" sz="1600" dirty="0" err="1"/>
              <a:t>tamAd</a:t>
            </a:r>
            <a:r>
              <a:rPr lang="tr-TR" sz="1600" dirty="0"/>
              <a:t>, skor, x ve y değerlerini; </a:t>
            </a:r>
            <a:r>
              <a:rPr lang="tr-TR" sz="1600" dirty="0" err="1"/>
              <a:t>TamAd</a:t>
            </a:r>
            <a:r>
              <a:rPr lang="tr-TR" sz="1600" dirty="0"/>
              <a:t>, </a:t>
            </a:r>
            <a:r>
              <a:rPr lang="tr-TR" sz="1600" dirty="0" err="1"/>
              <a:t>BaslangicSkoru</a:t>
            </a:r>
            <a:r>
              <a:rPr lang="tr-TR" sz="1600" dirty="0"/>
              <a:t>, X ve Y özelliklerine atar. Bu nedenle, </a:t>
            </a:r>
            <a:r>
              <a:rPr lang="tr-TR" sz="1600" dirty="0" err="1"/>
              <a:t>KizginKedi</a:t>
            </a:r>
            <a:r>
              <a:rPr lang="tr-TR" sz="1600" dirty="0"/>
              <a:t> sınıfının bir örneğini oluşturmak istediğimizde daha fazla argüman belirtmemiz gerekecek.</a:t>
            </a:r>
            <a:endParaRPr lang="tr-TR" sz="1600" dirty="0">
              <a:solidFill>
                <a:srgbClr val="000000"/>
              </a:solidFill>
              <a:latin typeface="CourierStd"/>
            </a:endParaRPr>
          </a:p>
        </p:txBody>
      </p:sp>
    </p:spTree>
    <p:extLst>
      <p:ext uri="{BB962C8B-B14F-4D97-AF65-F5344CB8AC3E}">
        <p14:creationId xmlns:p14="http://schemas.microsoft.com/office/powerpoint/2010/main" val="392121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içinde aynı yöntemler tanımlanır.</a:t>
            </a:r>
          </a:p>
          <a:p>
            <a:r>
              <a:rPr lang="tr-TR" dirty="0"/>
              <a:t>Aşağıdaki resim, dört sınıf, öznitelikleri ve yöntemleriyle UML diyagramının güncellenmiş bir sürümünü gösterir:</a:t>
            </a:r>
          </a:p>
        </p:txBody>
      </p:sp>
      <p:pic>
        <p:nvPicPr>
          <p:cNvPr id="6" name="Resim 5">
            <a:extLst>
              <a:ext uri="{FF2B5EF4-FFF2-40B4-BE49-F238E27FC236}">
                <a16:creationId xmlns:a16="http://schemas.microsoft.com/office/drawing/2014/main" id="{3B621470-26A6-4FCA-8D99-FAE2DC2279A1}"/>
              </a:ext>
            </a:extLst>
          </p:cNvPr>
          <p:cNvPicPr>
            <a:picLocks noChangeAspect="1"/>
          </p:cNvPicPr>
          <p:nvPr/>
        </p:nvPicPr>
        <p:blipFill>
          <a:blip r:embed="rId2"/>
          <a:stretch>
            <a:fillRect/>
          </a:stretch>
        </p:blipFill>
        <p:spPr>
          <a:xfrm>
            <a:off x="1521646" y="4146804"/>
            <a:ext cx="9276190" cy="1771429"/>
          </a:xfrm>
          <a:prstGeom prst="rect">
            <a:avLst/>
          </a:prstGeom>
        </p:spPr>
      </p:pic>
    </p:spTree>
    <p:extLst>
      <p:ext uri="{BB962C8B-B14F-4D97-AF65-F5344CB8AC3E}">
        <p14:creationId xmlns:p14="http://schemas.microsoft.com/office/powerpoint/2010/main" val="23288944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Aşağıdaki satırlar, </a:t>
            </a:r>
            <a:r>
              <a:rPr lang="tr-TR" sz="1600" dirty="0" err="1"/>
              <a:t>KizginKedi</a:t>
            </a:r>
            <a:r>
              <a:rPr lang="tr-TR" sz="1600" dirty="0"/>
              <a:t> sınıfından miras alan ve </a:t>
            </a:r>
            <a:r>
              <a:rPr lang="tr-TR" sz="1600" dirty="0" err="1"/>
              <a:t>IUzayli</a:t>
            </a:r>
            <a:r>
              <a:rPr lang="tr-TR" sz="1600" dirty="0"/>
              <a:t> arabirimini uygulayan yeni bir </a:t>
            </a:r>
            <a:r>
              <a:rPr lang="tr-TR" sz="1600" dirty="0" err="1"/>
              <a:t>UzayliKizginKedi</a:t>
            </a:r>
            <a:r>
              <a:rPr lang="tr-TR" sz="1600" dirty="0"/>
              <a:t> sınıfının kodunu gösterir. Sınıf bildiriminin </a:t>
            </a:r>
            <a:r>
              <a:rPr lang="tr-TR" sz="1600" dirty="0" err="1"/>
              <a:t>KizginKedi</a:t>
            </a:r>
            <a:r>
              <a:rPr lang="tr-TR" sz="1600" dirty="0"/>
              <a:t> süper sınıfını ve iki nokta üst üste işaretinden (:) sonra virgülle ayrılmış uygulanan </a:t>
            </a:r>
            <a:r>
              <a:rPr lang="tr-TR" sz="1600" dirty="0" err="1"/>
              <a:t>IUzayli</a:t>
            </a:r>
            <a:r>
              <a:rPr lang="tr-TR" sz="1600" dirty="0"/>
              <a:t> arabirimini içerdiğine dikkat edin:</a:t>
            </a:r>
          </a:p>
          <a:p>
            <a:pPr marL="0" indent="0">
              <a:buNone/>
            </a:pPr>
            <a:r>
              <a:rPr lang="tr-TR" sz="1200" dirty="0">
                <a:solidFill>
                  <a:srgbClr val="000000"/>
                </a:solidFill>
                <a:latin typeface="CourierStd"/>
              </a:rPr>
              <a:t>class </a:t>
            </a:r>
            <a:r>
              <a:rPr lang="tr-TR" sz="1200" dirty="0" err="1">
                <a:solidFill>
                  <a:srgbClr val="000000"/>
                </a:solidFill>
                <a:latin typeface="CourierStd"/>
              </a:rPr>
              <a:t>UzayliKizginKedi</a:t>
            </a:r>
            <a:r>
              <a:rPr lang="tr-TR" sz="1200" dirty="0">
                <a:solidFill>
                  <a:srgbClr val="000000"/>
                </a:solidFill>
                <a:latin typeface="CourierStd"/>
              </a:rPr>
              <a:t> : </a:t>
            </a:r>
            <a:r>
              <a:rPr lang="tr-TR" sz="1200" dirty="0" err="1">
                <a:solidFill>
                  <a:srgbClr val="000000"/>
                </a:solidFill>
                <a:latin typeface="CourierStd"/>
              </a:rPr>
              <a:t>KizginKedi</a:t>
            </a:r>
            <a:r>
              <a:rPr lang="tr-TR" sz="1200" dirty="0">
                <a:solidFill>
                  <a:srgbClr val="000000"/>
                </a:solidFill>
                <a:latin typeface="CourierStd"/>
              </a:rPr>
              <a:t>, </a:t>
            </a:r>
            <a:r>
              <a:rPr lang="tr-TR" sz="1200" dirty="0" err="1">
                <a:solidFill>
                  <a:srgbClr val="000000"/>
                </a:solidFill>
                <a:latin typeface="CourierStd"/>
              </a:rPr>
              <a:t>IUzayli</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int</a:t>
            </a:r>
            <a:r>
              <a:rPr lang="tr-TR" sz="1200" dirty="0">
                <a:solidFill>
                  <a:srgbClr val="000000"/>
                </a:solidFill>
                <a:latin typeface="CourierStd"/>
              </a:rPr>
              <a:t> </a:t>
            </a:r>
            <a:r>
              <a:rPr lang="tr-TR" sz="1200" dirty="0" err="1">
                <a:solidFill>
                  <a:srgbClr val="000000"/>
                </a:solidFill>
                <a:latin typeface="CourierStd"/>
              </a:rPr>
              <a:t>GozlerinSayisi</a:t>
            </a:r>
            <a:r>
              <a:rPr lang="tr-TR" sz="1200" dirty="0">
                <a:solidFill>
                  <a:srgbClr val="000000"/>
                </a:solidFill>
                <a:latin typeface="CourierStd"/>
              </a:rPr>
              <a:t> { </a:t>
            </a:r>
            <a:r>
              <a:rPr lang="tr-TR" sz="1200" dirty="0" err="1">
                <a:solidFill>
                  <a:srgbClr val="000000"/>
                </a:solidFill>
                <a:latin typeface="CourierStd"/>
              </a:rPr>
              <a:t>get</a:t>
            </a:r>
            <a:r>
              <a:rPr lang="tr-TR" sz="1200" dirty="0">
                <a:solidFill>
                  <a:srgbClr val="000000"/>
                </a:solidFill>
                <a:latin typeface="CourierStd"/>
              </a:rPr>
              <a:t>; set;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UzayliKizginKedi</a:t>
            </a:r>
            <a:r>
              <a:rPr lang="tr-TR" sz="1200" dirty="0">
                <a:solidFill>
                  <a:srgbClr val="000000"/>
                </a:solidFill>
                <a:latin typeface="CourierStd"/>
              </a:rPr>
              <a:t>(</a:t>
            </a:r>
            <a:r>
              <a:rPr lang="tr-TR" sz="1200" dirty="0" err="1">
                <a:solidFill>
                  <a:srgbClr val="000000"/>
                </a:solidFill>
                <a:latin typeface="CourierStd"/>
              </a:rPr>
              <a:t>string</a:t>
            </a:r>
            <a:r>
              <a:rPr lang="tr-TR" sz="1200" dirty="0">
                <a:solidFill>
                  <a:srgbClr val="000000"/>
                </a:solidFill>
                <a:latin typeface="CourierStd"/>
              </a:rPr>
              <a:t> </a:t>
            </a:r>
            <a:r>
              <a:rPr lang="tr-TR" sz="1200" dirty="0" err="1">
                <a:solidFill>
                  <a:srgbClr val="000000"/>
                </a:solidFill>
                <a:latin typeface="CourierStd"/>
              </a:rPr>
              <a:t>takmaAd</a:t>
            </a:r>
            <a:r>
              <a:rPr lang="tr-TR" sz="1200" dirty="0">
                <a:solidFill>
                  <a:srgbClr val="000000"/>
                </a:solidFill>
                <a:latin typeface="CourierStd"/>
              </a:rPr>
              <a:t>, </a:t>
            </a:r>
            <a:r>
              <a:rPr lang="tr-TR" sz="1200" dirty="0" err="1">
                <a:solidFill>
                  <a:srgbClr val="000000"/>
                </a:solidFill>
                <a:latin typeface="CourierStd"/>
              </a:rPr>
              <a:t>int</a:t>
            </a:r>
            <a:r>
              <a:rPr lang="tr-TR" sz="1200" dirty="0">
                <a:solidFill>
                  <a:srgbClr val="000000"/>
                </a:solidFill>
                <a:latin typeface="CourierStd"/>
              </a:rPr>
              <a:t> yas, </a:t>
            </a:r>
            <a:r>
              <a:rPr lang="tr-TR" sz="1200" dirty="0" err="1">
                <a:solidFill>
                  <a:srgbClr val="000000"/>
                </a:solidFill>
                <a:latin typeface="CourierStd"/>
              </a:rPr>
              <a:t>string</a:t>
            </a:r>
            <a:r>
              <a:rPr lang="tr-TR" sz="1200" dirty="0">
                <a:solidFill>
                  <a:srgbClr val="000000"/>
                </a:solidFill>
                <a:latin typeface="CourierStd"/>
              </a:rPr>
              <a:t> </a:t>
            </a:r>
            <a:r>
              <a:rPr lang="tr-TR" sz="1200" dirty="0" err="1">
                <a:solidFill>
                  <a:srgbClr val="000000"/>
                </a:solidFill>
                <a:latin typeface="CourierStd"/>
              </a:rPr>
              <a:t>tamAd</a:t>
            </a:r>
            <a:r>
              <a:rPr lang="tr-TR" sz="1200" dirty="0">
                <a:solidFill>
                  <a:srgbClr val="000000"/>
                </a:solidFill>
                <a:latin typeface="CourierStd"/>
              </a:rPr>
              <a:t>, </a:t>
            </a:r>
            <a:r>
              <a:rPr lang="tr-TR" sz="1200" dirty="0" err="1">
                <a:solidFill>
                  <a:srgbClr val="000000"/>
                </a:solidFill>
                <a:latin typeface="CourierStd"/>
              </a:rPr>
              <a:t>uint</a:t>
            </a:r>
            <a:r>
              <a:rPr lang="tr-TR" sz="1200" dirty="0">
                <a:solidFill>
                  <a:srgbClr val="000000"/>
                </a:solidFill>
                <a:latin typeface="CourierStd"/>
              </a:rPr>
              <a:t> </a:t>
            </a:r>
            <a:r>
              <a:rPr lang="tr-TR" sz="1200" dirty="0" err="1">
                <a:solidFill>
                  <a:srgbClr val="000000"/>
                </a:solidFill>
                <a:latin typeface="CourierStd"/>
              </a:rPr>
              <a:t>baslangicSkoru</a:t>
            </a:r>
            <a:r>
              <a:rPr lang="tr-TR" sz="1200" dirty="0">
                <a:solidFill>
                  <a:srgbClr val="000000"/>
                </a:solidFill>
                <a:latin typeface="CourierStd"/>
              </a:rPr>
              <a:t>, </a:t>
            </a:r>
            <a:r>
              <a:rPr lang="tr-TR" sz="1200" dirty="0" err="1">
                <a:solidFill>
                  <a:srgbClr val="000000"/>
                </a:solidFill>
                <a:latin typeface="CourierStd"/>
              </a:rPr>
              <a:t>uint</a:t>
            </a:r>
            <a:r>
              <a:rPr lang="tr-TR" sz="1200" dirty="0">
                <a:solidFill>
                  <a:srgbClr val="000000"/>
                </a:solidFill>
                <a:latin typeface="CourierStd"/>
              </a:rPr>
              <a:t> x, </a:t>
            </a:r>
            <a:r>
              <a:rPr lang="tr-TR" sz="1200" dirty="0" err="1">
                <a:solidFill>
                  <a:srgbClr val="000000"/>
                </a:solidFill>
                <a:latin typeface="CourierStd"/>
              </a:rPr>
              <a:t>uint</a:t>
            </a:r>
            <a:r>
              <a:rPr lang="tr-TR" sz="1200" dirty="0">
                <a:solidFill>
                  <a:srgbClr val="000000"/>
                </a:solidFill>
                <a:latin typeface="CourierStd"/>
              </a:rPr>
              <a:t> y,      	       </a:t>
            </a:r>
            <a:r>
              <a:rPr lang="tr-TR" sz="1200" dirty="0" err="1">
                <a:solidFill>
                  <a:srgbClr val="000000"/>
                </a:solidFill>
                <a:latin typeface="CourierStd"/>
              </a:rPr>
              <a:t>int</a:t>
            </a:r>
            <a:r>
              <a:rPr lang="tr-TR" sz="1200" dirty="0">
                <a:solidFill>
                  <a:srgbClr val="000000"/>
                </a:solidFill>
                <a:latin typeface="CourierStd"/>
              </a:rPr>
              <a:t> </a:t>
            </a:r>
            <a:r>
              <a:rPr lang="tr-TR" sz="1200" dirty="0" err="1">
                <a:solidFill>
                  <a:srgbClr val="000000"/>
                </a:solidFill>
                <a:latin typeface="CourierStd"/>
              </a:rPr>
              <a:t>gozlerinSayisi</a:t>
            </a:r>
            <a:r>
              <a:rPr lang="tr-TR" sz="1200" dirty="0">
                <a:solidFill>
                  <a:srgbClr val="000000"/>
                </a:solidFill>
                <a:latin typeface="CourierStd"/>
              </a:rPr>
              <a:t>): </a:t>
            </a:r>
            <a:r>
              <a:rPr lang="tr-TR" sz="1200" dirty="0" err="1">
                <a:solidFill>
                  <a:srgbClr val="000000"/>
                </a:solidFill>
                <a:latin typeface="CourierStd"/>
              </a:rPr>
              <a:t>base</a:t>
            </a:r>
            <a:r>
              <a:rPr lang="tr-TR" sz="1200" dirty="0">
                <a:solidFill>
                  <a:srgbClr val="000000"/>
                </a:solidFill>
                <a:latin typeface="CourierStd"/>
              </a:rPr>
              <a:t>(</a:t>
            </a:r>
            <a:r>
              <a:rPr lang="tr-TR" sz="1200" dirty="0" err="1">
                <a:solidFill>
                  <a:srgbClr val="000000"/>
                </a:solidFill>
                <a:latin typeface="CourierStd"/>
              </a:rPr>
              <a:t>takmaAd</a:t>
            </a:r>
            <a:r>
              <a:rPr lang="tr-TR" sz="1200" dirty="0">
                <a:solidFill>
                  <a:srgbClr val="000000"/>
                </a:solidFill>
                <a:latin typeface="CourierStd"/>
              </a:rPr>
              <a:t>, yas, </a:t>
            </a:r>
            <a:r>
              <a:rPr lang="tr-TR" sz="1200" dirty="0" err="1">
                <a:solidFill>
                  <a:srgbClr val="000000"/>
                </a:solidFill>
                <a:latin typeface="CourierStd"/>
              </a:rPr>
              <a:t>tamAd</a:t>
            </a:r>
            <a:r>
              <a:rPr lang="tr-TR" sz="1200" dirty="0">
                <a:solidFill>
                  <a:srgbClr val="000000"/>
                </a:solidFill>
                <a:latin typeface="CourierStd"/>
              </a:rPr>
              <a:t>, </a:t>
            </a:r>
            <a:r>
              <a:rPr lang="tr-TR" sz="1200" dirty="0" err="1">
                <a:solidFill>
                  <a:srgbClr val="000000"/>
                </a:solidFill>
                <a:latin typeface="CourierStd"/>
              </a:rPr>
              <a:t>baslangicSkoru</a:t>
            </a:r>
            <a:r>
              <a:rPr lang="tr-TR" sz="1200" dirty="0">
                <a:solidFill>
                  <a:srgbClr val="000000"/>
                </a:solidFill>
                <a:latin typeface="CourierStd"/>
              </a:rPr>
              <a:t>, x, y)</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this.GozlerinSayisi</a:t>
            </a:r>
            <a:r>
              <a:rPr lang="tr-TR" sz="1200" dirty="0">
                <a:solidFill>
                  <a:srgbClr val="000000"/>
                </a:solidFill>
                <a:latin typeface="CourierStd"/>
              </a:rPr>
              <a:t> = </a:t>
            </a:r>
            <a:r>
              <a:rPr lang="tr-TR" sz="1200" dirty="0" err="1">
                <a:solidFill>
                  <a:srgbClr val="000000"/>
                </a:solidFill>
                <a:latin typeface="CourierStd"/>
              </a:rPr>
              <a:t>gozlerinSayisi</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void</a:t>
            </a:r>
            <a:r>
              <a:rPr lang="tr-TR" sz="1200" dirty="0">
                <a:solidFill>
                  <a:srgbClr val="000000"/>
                </a:solidFill>
                <a:latin typeface="CourierStd"/>
              </a:rPr>
              <a:t> </a:t>
            </a:r>
            <a:r>
              <a:rPr lang="tr-TR" sz="1200" dirty="0" err="1">
                <a:solidFill>
                  <a:srgbClr val="000000"/>
                </a:solidFill>
                <a:latin typeface="CourierStd"/>
              </a:rPr>
              <a:t>Gorunur</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Console.WriteLine</a:t>
            </a:r>
            <a:r>
              <a:rPr lang="tr-TR" sz="1200" dirty="0">
                <a:solidFill>
                  <a:srgbClr val="000000"/>
                </a:solidFill>
                <a:latin typeface="CourierStd"/>
              </a:rPr>
              <a:t>("I'm {0} </a:t>
            </a:r>
            <a:r>
              <a:rPr lang="tr-TR" sz="1200" dirty="0" err="1">
                <a:solidFill>
                  <a:srgbClr val="000000"/>
                </a:solidFill>
                <a:latin typeface="CourierStd"/>
              </a:rPr>
              <a:t>and</a:t>
            </a:r>
            <a:r>
              <a:rPr lang="tr-TR" sz="1200" dirty="0">
                <a:solidFill>
                  <a:srgbClr val="000000"/>
                </a:solidFill>
                <a:latin typeface="CourierStd"/>
              </a:rPr>
              <a:t> </a:t>
            </a:r>
            <a:r>
              <a:rPr lang="tr-TR" sz="1200" dirty="0" err="1">
                <a:solidFill>
                  <a:srgbClr val="000000"/>
                </a:solidFill>
                <a:latin typeface="CourierStd"/>
              </a:rPr>
              <a:t>you</a:t>
            </a:r>
            <a:r>
              <a:rPr lang="tr-TR" sz="1200" dirty="0">
                <a:solidFill>
                  <a:srgbClr val="000000"/>
                </a:solidFill>
                <a:latin typeface="CourierStd"/>
              </a:rPr>
              <a:t> can </a:t>
            </a:r>
            <a:r>
              <a:rPr lang="tr-TR" sz="1200" dirty="0" err="1">
                <a:solidFill>
                  <a:srgbClr val="000000"/>
                </a:solidFill>
                <a:latin typeface="CourierStd"/>
              </a:rPr>
              <a:t>see</a:t>
            </a:r>
            <a:r>
              <a:rPr lang="tr-TR" sz="1200" dirty="0">
                <a:solidFill>
                  <a:srgbClr val="000000"/>
                </a:solidFill>
                <a:latin typeface="CourierStd"/>
              </a:rPr>
              <a:t> </a:t>
            </a:r>
            <a:r>
              <a:rPr lang="tr-TR" sz="1200" dirty="0" err="1">
                <a:solidFill>
                  <a:srgbClr val="000000"/>
                </a:solidFill>
                <a:latin typeface="CourierStd"/>
              </a:rPr>
              <a:t>my</a:t>
            </a:r>
            <a:r>
              <a:rPr lang="tr-TR" sz="1200" dirty="0">
                <a:solidFill>
                  <a:srgbClr val="000000"/>
                </a:solidFill>
                <a:latin typeface="CourierStd"/>
              </a:rPr>
              <a:t> {1} </a:t>
            </a:r>
            <a:r>
              <a:rPr lang="tr-TR" sz="1200" dirty="0" err="1">
                <a:solidFill>
                  <a:srgbClr val="000000"/>
                </a:solidFill>
                <a:latin typeface="CourierStd"/>
              </a:rPr>
              <a:t>eyes</a:t>
            </a:r>
            <a:r>
              <a:rPr lang="tr-TR" sz="1200" dirty="0">
                <a:solidFill>
                  <a:srgbClr val="000000"/>
                </a:solidFill>
                <a:latin typeface="CourierStd"/>
              </a:rPr>
              <a:t>.", </a:t>
            </a:r>
            <a:r>
              <a:rPr lang="tr-TR" sz="1200" dirty="0" err="1">
                <a:solidFill>
                  <a:srgbClr val="000000"/>
                </a:solidFill>
                <a:latin typeface="CourierStd"/>
              </a:rPr>
              <a:t>this.TamAd</a:t>
            </a:r>
            <a:r>
              <a:rPr lang="tr-TR" sz="1200" dirty="0">
                <a:solidFill>
                  <a:srgbClr val="000000"/>
                </a:solidFill>
                <a:latin typeface="CourierStd"/>
              </a:rPr>
              <a:t>, </a:t>
            </a:r>
            <a:r>
              <a:rPr lang="tr-TR" sz="1200" dirty="0" err="1">
                <a:solidFill>
                  <a:srgbClr val="000000"/>
                </a:solidFill>
                <a:latin typeface="CourierStd"/>
              </a:rPr>
              <a:t>this.GozlerinSayisi</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void</a:t>
            </a:r>
            <a:r>
              <a:rPr lang="tr-TR" sz="1200" dirty="0">
                <a:solidFill>
                  <a:srgbClr val="000000"/>
                </a:solidFill>
                <a:latin typeface="CourierStd"/>
              </a:rPr>
              <a:t> </a:t>
            </a:r>
            <a:r>
              <a:rPr lang="tr-TR" sz="1200" dirty="0" err="1">
                <a:solidFill>
                  <a:srgbClr val="000000"/>
                </a:solidFill>
                <a:latin typeface="CourierStd"/>
              </a:rPr>
              <a:t>Gorunmez</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Console.WriteLine</a:t>
            </a:r>
            <a:r>
              <a:rPr lang="tr-TR" sz="1200" dirty="0">
                <a:solidFill>
                  <a:srgbClr val="000000"/>
                </a:solidFill>
                <a:latin typeface="CourierStd"/>
              </a:rPr>
              <a:t>("{0} </a:t>
            </a:r>
            <a:r>
              <a:rPr lang="tr-TR" sz="1200" dirty="0" err="1">
                <a:solidFill>
                  <a:srgbClr val="000000"/>
                </a:solidFill>
                <a:latin typeface="CourierStd"/>
              </a:rPr>
              <a:t>disappears</a:t>
            </a:r>
            <a:r>
              <a:rPr lang="tr-TR" sz="1200" dirty="0">
                <a:solidFill>
                  <a:srgbClr val="000000"/>
                </a:solidFill>
                <a:latin typeface="CourierStd"/>
              </a:rPr>
              <a:t>.", </a:t>
            </a:r>
            <a:r>
              <a:rPr lang="tr-TR" sz="1200" dirty="0" err="1">
                <a:solidFill>
                  <a:srgbClr val="000000"/>
                </a:solidFill>
                <a:latin typeface="CourierStd"/>
              </a:rPr>
              <a:t>this.TamAd</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p>
        </p:txBody>
      </p:sp>
    </p:spTree>
    <p:extLst>
      <p:ext uri="{BB962C8B-B14F-4D97-AF65-F5344CB8AC3E}">
        <p14:creationId xmlns:p14="http://schemas.microsoft.com/office/powerpoint/2010/main" val="17843627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dirty="0"/>
              <a:t>Önceki kodun bir sonucu olarak, aşağıdaki arabirimi uygulayan </a:t>
            </a:r>
            <a:r>
              <a:rPr lang="tr-TR" dirty="0" err="1"/>
              <a:t>UzayliKizginKedi</a:t>
            </a:r>
            <a:r>
              <a:rPr lang="tr-TR" dirty="0"/>
              <a:t> adında yeni bir sınıfımız var: </a:t>
            </a:r>
          </a:p>
          <a:p>
            <a:pPr lvl="1">
              <a:spcBef>
                <a:spcPts val="600"/>
              </a:spcBef>
            </a:pPr>
            <a:r>
              <a:rPr lang="tr-TR" dirty="0" err="1"/>
              <a:t>ICRomanKarakteri</a:t>
            </a:r>
            <a:r>
              <a:rPr lang="tr-TR" dirty="0"/>
              <a:t>: Bu arabirim </a:t>
            </a:r>
            <a:r>
              <a:rPr lang="tr-TR" dirty="0" err="1"/>
              <a:t>KizginKedi</a:t>
            </a:r>
            <a:r>
              <a:rPr lang="tr-TR" dirty="0"/>
              <a:t> üst sınıfı tarafından uygulanır ve </a:t>
            </a:r>
            <a:r>
              <a:rPr lang="tr-TR" dirty="0" err="1"/>
              <a:t>UzayliKizginKedi</a:t>
            </a:r>
            <a:r>
              <a:rPr lang="tr-TR" dirty="0"/>
              <a:t> tarafından miras alınır.</a:t>
            </a:r>
          </a:p>
          <a:p>
            <a:pPr lvl="1">
              <a:spcBef>
                <a:spcPts val="600"/>
              </a:spcBef>
            </a:pPr>
            <a:r>
              <a:rPr lang="tr-TR" dirty="0" err="1"/>
              <a:t>IOyunKarakteri</a:t>
            </a:r>
            <a:r>
              <a:rPr lang="tr-TR" dirty="0"/>
              <a:t>: Bu arabirim </a:t>
            </a:r>
            <a:r>
              <a:rPr lang="tr-TR" dirty="0" err="1"/>
              <a:t>KizginKedi</a:t>
            </a:r>
            <a:r>
              <a:rPr lang="tr-TR" dirty="0"/>
              <a:t> üst sınıfı tarafından uygulanır ve </a:t>
            </a:r>
            <a:r>
              <a:rPr lang="tr-TR" dirty="0" err="1"/>
              <a:t>UzayliKizginKedi</a:t>
            </a:r>
            <a:r>
              <a:rPr lang="tr-TR" dirty="0"/>
              <a:t> tarafından miras alınır.</a:t>
            </a:r>
          </a:p>
          <a:p>
            <a:pPr lvl="1">
              <a:spcBef>
                <a:spcPts val="600"/>
              </a:spcBef>
            </a:pPr>
            <a:r>
              <a:rPr lang="tr-TR" dirty="0" err="1"/>
              <a:t>IUzayli</a:t>
            </a:r>
            <a:r>
              <a:rPr lang="tr-TR" dirty="0"/>
              <a:t>: Bu arabirim </a:t>
            </a:r>
            <a:r>
              <a:rPr lang="tr-TR" dirty="0" err="1"/>
              <a:t>UzayliKizginKedi</a:t>
            </a:r>
            <a:r>
              <a:rPr lang="tr-TR" dirty="0"/>
              <a:t> tarafından uygulanmaktadır.</a:t>
            </a:r>
          </a:p>
          <a:p>
            <a:r>
              <a:rPr lang="tr-TR" dirty="0"/>
              <a:t>Yeni yapıcı </a:t>
            </a:r>
            <a:r>
              <a:rPr lang="tr-TR" dirty="0" err="1"/>
              <a:t>gozlerinSayisi</a:t>
            </a:r>
            <a:r>
              <a:rPr lang="tr-TR" dirty="0"/>
              <a:t> bağımsız değişkenini temel oluşturucuda tanımlanan bağımsız değişken listesine, yani </a:t>
            </a:r>
            <a:r>
              <a:rPr lang="tr-TR" dirty="0" err="1"/>
              <a:t>KizginKedi</a:t>
            </a:r>
            <a:r>
              <a:rPr lang="tr-TR" dirty="0"/>
              <a:t> üst sınıfında tanımlanan kurucuya ekler. Bu durumda, kurucu temel kurucuyu çağırır. Ardından, </a:t>
            </a:r>
            <a:r>
              <a:rPr lang="tr-TR" dirty="0" err="1"/>
              <a:t>gozlerinSayisi</a:t>
            </a:r>
            <a:r>
              <a:rPr lang="tr-TR" dirty="0"/>
              <a:t> bağımsız değişkeninde alınan değerle </a:t>
            </a:r>
            <a:r>
              <a:rPr lang="tr-TR" dirty="0" err="1"/>
              <a:t>GozlerinSayisi</a:t>
            </a:r>
            <a:r>
              <a:rPr lang="tr-TR" dirty="0"/>
              <a:t> özelliğini başlatır. </a:t>
            </a:r>
            <a:r>
              <a:rPr lang="tr-TR" dirty="0" err="1"/>
              <a:t>KizginKedi</a:t>
            </a:r>
            <a:r>
              <a:rPr lang="tr-TR" dirty="0"/>
              <a:t> sınıfı, </a:t>
            </a:r>
            <a:r>
              <a:rPr lang="tr-TR" dirty="0" err="1"/>
              <a:t>IUzayli</a:t>
            </a:r>
            <a:r>
              <a:rPr lang="tr-TR" dirty="0"/>
              <a:t> arabiriminin gerektirdiği </a:t>
            </a:r>
            <a:r>
              <a:rPr lang="tr-TR" dirty="0" err="1"/>
              <a:t>Gorunur</a:t>
            </a:r>
            <a:r>
              <a:rPr lang="tr-TR" dirty="0"/>
              <a:t> ve </a:t>
            </a:r>
            <a:r>
              <a:rPr lang="tr-TR" dirty="0" err="1"/>
              <a:t>Gorunmez</a:t>
            </a:r>
            <a:r>
              <a:rPr lang="tr-TR" dirty="0"/>
              <a:t> yöntemlerini uygular.</a:t>
            </a:r>
            <a:endParaRPr lang="tr-TR" dirty="0">
              <a:solidFill>
                <a:srgbClr val="000000"/>
              </a:solidFill>
              <a:latin typeface="CourierStd"/>
            </a:endParaRPr>
          </a:p>
        </p:txBody>
      </p:sp>
    </p:spTree>
    <p:extLst>
      <p:ext uri="{BB962C8B-B14F-4D97-AF65-F5344CB8AC3E}">
        <p14:creationId xmlns:p14="http://schemas.microsoft.com/office/powerpoint/2010/main" val="37360524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dirty="0"/>
              <a:t>Aşağıdaki satırlar, </a:t>
            </a:r>
            <a:r>
              <a:rPr lang="tr-TR" dirty="0" err="1"/>
              <a:t>KizginKedi</a:t>
            </a:r>
            <a:r>
              <a:rPr lang="tr-TR" dirty="0"/>
              <a:t> sınıfından miras alan ve </a:t>
            </a:r>
            <a:r>
              <a:rPr lang="tr-TR" dirty="0" err="1"/>
              <a:t>IBuyucu</a:t>
            </a:r>
            <a:r>
              <a:rPr lang="tr-TR" dirty="0"/>
              <a:t> arabirimini uygulayan yeni </a:t>
            </a:r>
            <a:r>
              <a:rPr lang="tr-TR" dirty="0" err="1"/>
              <a:t>BuyucuKizginKedi</a:t>
            </a:r>
            <a:r>
              <a:rPr lang="tr-TR" dirty="0"/>
              <a:t> sınıfının kodunu gösterir. Sınıf bildiriminin </a:t>
            </a:r>
            <a:r>
              <a:rPr lang="tr-TR" dirty="0" err="1"/>
              <a:t>KizginKedi</a:t>
            </a:r>
            <a:r>
              <a:rPr lang="tr-TR" dirty="0"/>
              <a:t> üst sınıfını ve iki nokta üst üste (:) işaretinden sonra virgülle ayrılmış </a:t>
            </a:r>
            <a:r>
              <a:rPr lang="tr-TR" dirty="0" err="1"/>
              <a:t>IBuyucu</a:t>
            </a:r>
            <a:r>
              <a:rPr lang="tr-TR" dirty="0"/>
              <a:t> arabirimini içerdiğini unutmayın:</a:t>
            </a:r>
          </a:p>
          <a:p>
            <a:pPr marL="0" indent="0">
              <a:buNone/>
            </a:pPr>
            <a:r>
              <a:rPr lang="tr-TR" sz="1200" dirty="0">
                <a:solidFill>
                  <a:srgbClr val="000000"/>
                </a:solidFill>
                <a:latin typeface="CourierStd"/>
              </a:rPr>
              <a:t>class </a:t>
            </a:r>
            <a:r>
              <a:rPr lang="tr-TR" sz="1200" dirty="0" err="1">
                <a:solidFill>
                  <a:srgbClr val="000000"/>
                </a:solidFill>
                <a:latin typeface="CourierStd"/>
              </a:rPr>
              <a:t>BuyucuKizginKedi</a:t>
            </a:r>
            <a:r>
              <a:rPr lang="tr-TR" sz="1200" dirty="0">
                <a:solidFill>
                  <a:srgbClr val="000000"/>
                </a:solidFill>
                <a:latin typeface="CourierStd"/>
              </a:rPr>
              <a:t> : </a:t>
            </a:r>
            <a:r>
              <a:rPr lang="tr-TR" sz="1200" dirty="0" err="1">
                <a:solidFill>
                  <a:srgbClr val="000000"/>
                </a:solidFill>
                <a:latin typeface="CourierStd"/>
              </a:rPr>
              <a:t>KizginKedi</a:t>
            </a:r>
            <a:r>
              <a:rPr lang="tr-TR" sz="1200" dirty="0">
                <a:solidFill>
                  <a:srgbClr val="000000"/>
                </a:solidFill>
                <a:latin typeface="CourierStd"/>
              </a:rPr>
              <a:t>, </a:t>
            </a:r>
            <a:r>
              <a:rPr lang="tr-TR" sz="1200" dirty="0" err="1">
                <a:solidFill>
                  <a:srgbClr val="000000"/>
                </a:solidFill>
                <a:latin typeface="CourierStd"/>
              </a:rPr>
              <a:t>IBuyucu</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int</a:t>
            </a:r>
            <a:r>
              <a:rPr lang="tr-TR" sz="1200" dirty="0">
                <a:solidFill>
                  <a:srgbClr val="000000"/>
                </a:solidFill>
                <a:latin typeface="CourierStd"/>
              </a:rPr>
              <a:t> </a:t>
            </a:r>
            <a:r>
              <a:rPr lang="tr-TR" sz="1200" dirty="0" err="1">
                <a:solidFill>
                  <a:srgbClr val="000000"/>
                </a:solidFill>
                <a:latin typeface="CourierStd"/>
              </a:rPr>
              <a:t>BuyuGucu</a:t>
            </a:r>
            <a:r>
              <a:rPr lang="tr-TR" sz="1200" dirty="0">
                <a:solidFill>
                  <a:srgbClr val="000000"/>
                </a:solidFill>
                <a:latin typeface="CourierStd"/>
              </a:rPr>
              <a:t> { </a:t>
            </a:r>
            <a:r>
              <a:rPr lang="tr-TR" sz="1200" dirty="0" err="1">
                <a:solidFill>
                  <a:srgbClr val="000000"/>
                </a:solidFill>
                <a:latin typeface="CourierStd"/>
              </a:rPr>
              <a:t>get</a:t>
            </a:r>
            <a:r>
              <a:rPr lang="tr-TR" sz="1200" dirty="0">
                <a:solidFill>
                  <a:srgbClr val="000000"/>
                </a:solidFill>
                <a:latin typeface="CourierStd"/>
              </a:rPr>
              <a:t>; set;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BuyucuKizginKedi</a:t>
            </a:r>
            <a:r>
              <a:rPr lang="tr-TR" sz="1200" dirty="0">
                <a:solidFill>
                  <a:srgbClr val="000000"/>
                </a:solidFill>
                <a:latin typeface="CourierStd"/>
              </a:rPr>
              <a:t>(</a:t>
            </a:r>
            <a:r>
              <a:rPr lang="tr-TR" sz="1200" dirty="0" err="1">
                <a:solidFill>
                  <a:srgbClr val="000000"/>
                </a:solidFill>
                <a:latin typeface="CourierStd"/>
              </a:rPr>
              <a:t>string</a:t>
            </a:r>
            <a:r>
              <a:rPr lang="tr-TR" sz="1200" dirty="0">
                <a:solidFill>
                  <a:srgbClr val="000000"/>
                </a:solidFill>
                <a:latin typeface="CourierStd"/>
              </a:rPr>
              <a:t> </a:t>
            </a:r>
            <a:r>
              <a:rPr lang="tr-TR" sz="1200" dirty="0" err="1">
                <a:solidFill>
                  <a:srgbClr val="000000"/>
                </a:solidFill>
                <a:latin typeface="CourierStd"/>
              </a:rPr>
              <a:t>takmaAd</a:t>
            </a:r>
            <a:r>
              <a:rPr lang="tr-TR" sz="1200" dirty="0">
                <a:solidFill>
                  <a:srgbClr val="000000"/>
                </a:solidFill>
                <a:latin typeface="CourierStd"/>
              </a:rPr>
              <a:t>, </a:t>
            </a:r>
            <a:r>
              <a:rPr lang="tr-TR" sz="1200" dirty="0" err="1">
                <a:solidFill>
                  <a:srgbClr val="000000"/>
                </a:solidFill>
                <a:latin typeface="CourierStd"/>
              </a:rPr>
              <a:t>int</a:t>
            </a:r>
            <a:r>
              <a:rPr lang="tr-TR" sz="1200" dirty="0">
                <a:solidFill>
                  <a:srgbClr val="000000"/>
                </a:solidFill>
                <a:latin typeface="CourierStd"/>
              </a:rPr>
              <a:t> yas, </a:t>
            </a:r>
            <a:r>
              <a:rPr lang="tr-TR" sz="1200" dirty="0" err="1">
                <a:solidFill>
                  <a:srgbClr val="000000"/>
                </a:solidFill>
                <a:latin typeface="CourierStd"/>
              </a:rPr>
              <a:t>string</a:t>
            </a:r>
            <a:r>
              <a:rPr lang="tr-TR" sz="1200" dirty="0">
                <a:solidFill>
                  <a:srgbClr val="000000"/>
                </a:solidFill>
                <a:latin typeface="CourierStd"/>
              </a:rPr>
              <a:t> </a:t>
            </a:r>
            <a:r>
              <a:rPr lang="tr-TR" sz="1200" dirty="0" err="1">
                <a:solidFill>
                  <a:srgbClr val="000000"/>
                </a:solidFill>
                <a:latin typeface="CourierStd"/>
              </a:rPr>
              <a:t>tamAd</a:t>
            </a:r>
            <a:r>
              <a:rPr lang="tr-TR" sz="1200" dirty="0">
                <a:solidFill>
                  <a:srgbClr val="000000"/>
                </a:solidFill>
                <a:latin typeface="CourierStd"/>
              </a:rPr>
              <a:t>, </a:t>
            </a:r>
            <a:r>
              <a:rPr lang="tr-TR" sz="1200" dirty="0" err="1">
                <a:solidFill>
                  <a:srgbClr val="000000"/>
                </a:solidFill>
                <a:latin typeface="CourierStd"/>
              </a:rPr>
              <a:t>uint</a:t>
            </a:r>
            <a:r>
              <a:rPr lang="tr-TR" sz="1200" dirty="0">
                <a:solidFill>
                  <a:srgbClr val="000000"/>
                </a:solidFill>
                <a:latin typeface="CourierStd"/>
              </a:rPr>
              <a:t> </a:t>
            </a:r>
            <a:r>
              <a:rPr lang="tr-TR" sz="1200" dirty="0" err="1">
                <a:solidFill>
                  <a:srgbClr val="000000"/>
                </a:solidFill>
                <a:latin typeface="CourierStd"/>
              </a:rPr>
              <a:t>baslangicSkoru</a:t>
            </a:r>
            <a:r>
              <a:rPr lang="tr-TR" sz="1200" dirty="0">
                <a:solidFill>
                  <a:srgbClr val="000000"/>
                </a:solidFill>
                <a:latin typeface="CourierStd"/>
              </a:rPr>
              <a:t>, </a:t>
            </a:r>
            <a:r>
              <a:rPr lang="tr-TR" sz="1200" dirty="0" err="1">
                <a:solidFill>
                  <a:srgbClr val="000000"/>
                </a:solidFill>
                <a:latin typeface="CourierStd"/>
              </a:rPr>
              <a:t>uint</a:t>
            </a:r>
            <a:r>
              <a:rPr lang="tr-TR" sz="1200" dirty="0">
                <a:solidFill>
                  <a:srgbClr val="000000"/>
                </a:solidFill>
                <a:latin typeface="CourierStd"/>
              </a:rPr>
              <a:t> x, </a:t>
            </a:r>
            <a:r>
              <a:rPr lang="tr-TR" sz="1200" dirty="0" err="1">
                <a:solidFill>
                  <a:srgbClr val="000000"/>
                </a:solidFill>
                <a:latin typeface="CourierStd"/>
              </a:rPr>
              <a:t>uint</a:t>
            </a:r>
            <a:r>
              <a:rPr lang="tr-TR" sz="1200" dirty="0">
                <a:solidFill>
                  <a:srgbClr val="000000"/>
                </a:solidFill>
                <a:latin typeface="CourierStd"/>
              </a:rPr>
              <a:t> y, 		</a:t>
            </a:r>
            <a:r>
              <a:rPr lang="tr-TR" sz="1200" dirty="0" err="1">
                <a:solidFill>
                  <a:srgbClr val="000000"/>
                </a:solidFill>
                <a:latin typeface="CourierStd"/>
              </a:rPr>
              <a:t>int</a:t>
            </a:r>
            <a:r>
              <a:rPr lang="tr-TR" sz="1200" dirty="0">
                <a:solidFill>
                  <a:srgbClr val="000000"/>
                </a:solidFill>
                <a:latin typeface="CourierStd"/>
              </a:rPr>
              <a:t> </a:t>
            </a:r>
            <a:r>
              <a:rPr lang="tr-TR" sz="1200" dirty="0" err="1">
                <a:solidFill>
                  <a:srgbClr val="000000"/>
                </a:solidFill>
                <a:latin typeface="CourierStd"/>
              </a:rPr>
              <a:t>buyuGucu</a:t>
            </a:r>
            <a:r>
              <a:rPr lang="tr-TR" sz="1200" dirty="0">
                <a:solidFill>
                  <a:srgbClr val="000000"/>
                </a:solidFill>
                <a:latin typeface="CourierStd"/>
              </a:rPr>
              <a:t>): </a:t>
            </a:r>
            <a:r>
              <a:rPr lang="tr-TR" sz="1200" dirty="0" err="1">
                <a:solidFill>
                  <a:srgbClr val="000000"/>
                </a:solidFill>
                <a:latin typeface="CourierStd"/>
              </a:rPr>
              <a:t>base</a:t>
            </a:r>
            <a:r>
              <a:rPr lang="tr-TR" sz="1200" dirty="0">
                <a:solidFill>
                  <a:srgbClr val="000000"/>
                </a:solidFill>
                <a:latin typeface="CourierStd"/>
              </a:rPr>
              <a:t>(</a:t>
            </a:r>
            <a:r>
              <a:rPr lang="tr-TR" sz="1200" dirty="0" err="1">
                <a:solidFill>
                  <a:srgbClr val="000000"/>
                </a:solidFill>
                <a:latin typeface="CourierStd"/>
              </a:rPr>
              <a:t>takmaAd</a:t>
            </a:r>
            <a:r>
              <a:rPr lang="tr-TR" sz="1200" dirty="0">
                <a:solidFill>
                  <a:srgbClr val="000000"/>
                </a:solidFill>
                <a:latin typeface="CourierStd"/>
              </a:rPr>
              <a:t>, yas, </a:t>
            </a:r>
            <a:r>
              <a:rPr lang="tr-TR" sz="1200" dirty="0" err="1">
                <a:solidFill>
                  <a:srgbClr val="000000"/>
                </a:solidFill>
                <a:latin typeface="CourierStd"/>
              </a:rPr>
              <a:t>tamAd</a:t>
            </a:r>
            <a:r>
              <a:rPr lang="tr-TR" sz="1200" dirty="0">
                <a:solidFill>
                  <a:srgbClr val="000000"/>
                </a:solidFill>
                <a:latin typeface="CourierStd"/>
              </a:rPr>
              <a:t>, </a:t>
            </a:r>
            <a:r>
              <a:rPr lang="tr-TR" sz="1200" dirty="0" err="1">
                <a:solidFill>
                  <a:srgbClr val="000000"/>
                </a:solidFill>
                <a:latin typeface="CourierStd"/>
              </a:rPr>
              <a:t>baslangicSkoru</a:t>
            </a:r>
            <a:r>
              <a:rPr lang="tr-TR" sz="1200" dirty="0">
                <a:solidFill>
                  <a:srgbClr val="000000"/>
                </a:solidFill>
                <a:latin typeface="CourierStd"/>
              </a:rPr>
              <a:t>, x, y)</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this.BuyuGucu</a:t>
            </a:r>
            <a:r>
              <a:rPr lang="tr-TR" sz="1200" dirty="0">
                <a:solidFill>
                  <a:srgbClr val="000000"/>
                </a:solidFill>
                <a:latin typeface="CourierStd"/>
              </a:rPr>
              <a:t> = </a:t>
            </a:r>
            <a:r>
              <a:rPr lang="tr-TR" sz="1200" dirty="0" err="1">
                <a:solidFill>
                  <a:srgbClr val="000000"/>
                </a:solidFill>
                <a:latin typeface="CourierStd"/>
              </a:rPr>
              <a:t>buyuGucu</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public</a:t>
            </a:r>
            <a:r>
              <a:rPr lang="tr-TR" sz="1200" dirty="0">
                <a:solidFill>
                  <a:srgbClr val="000000"/>
                </a:solidFill>
                <a:latin typeface="CourierStd"/>
              </a:rPr>
              <a:t> </a:t>
            </a:r>
            <a:r>
              <a:rPr lang="tr-TR" sz="1200" dirty="0" err="1">
                <a:solidFill>
                  <a:srgbClr val="000000"/>
                </a:solidFill>
                <a:latin typeface="CourierStd"/>
              </a:rPr>
              <a:t>void</a:t>
            </a:r>
            <a:r>
              <a:rPr lang="tr-TR" sz="1200" dirty="0">
                <a:solidFill>
                  <a:srgbClr val="000000"/>
                </a:solidFill>
                <a:latin typeface="CourierStd"/>
              </a:rPr>
              <a:t> </a:t>
            </a:r>
            <a:r>
              <a:rPr lang="tr-TR" sz="1200" dirty="0" err="1">
                <a:solidFill>
                  <a:srgbClr val="000000"/>
                </a:solidFill>
                <a:latin typeface="CourierStd"/>
              </a:rPr>
              <a:t>UzayliyiGorunmezYap</a:t>
            </a:r>
            <a:r>
              <a:rPr lang="tr-TR" sz="1200" dirty="0">
                <a:solidFill>
                  <a:srgbClr val="000000"/>
                </a:solidFill>
                <a:latin typeface="CourierStd"/>
              </a:rPr>
              <a:t>(</a:t>
            </a:r>
            <a:r>
              <a:rPr lang="tr-TR" sz="1200" dirty="0" err="1">
                <a:solidFill>
                  <a:srgbClr val="000000"/>
                </a:solidFill>
                <a:latin typeface="CourierStd"/>
              </a:rPr>
              <a:t>IUzayli</a:t>
            </a:r>
            <a:r>
              <a:rPr lang="tr-TR" sz="1200" dirty="0">
                <a:solidFill>
                  <a:srgbClr val="000000"/>
                </a:solidFill>
                <a:latin typeface="CourierStd"/>
              </a:rPr>
              <a:t> </a:t>
            </a:r>
            <a:r>
              <a:rPr lang="tr-TR" sz="1200" dirty="0" err="1">
                <a:solidFill>
                  <a:srgbClr val="000000"/>
                </a:solidFill>
                <a:latin typeface="CourierStd"/>
              </a:rPr>
              <a:t>uzayli</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Console.WriteLine</a:t>
            </a:r>
            <a:r>
              <a:rPr lang="tr-TR" sz="1200" dirty="0">
                <a:solidFill>
                  <a:srgbClr val="000000"/>
                </a:solidFill>
                <a:latin typeface="CourierStd"/>
              </a:rPr>
              <a:t>("{0} </a:t>
            </a:r>
            <a:r>
              <a:rPr lang="tr-TR" sz="1200" dirty="0" err="1">
                <a:solidFill>
                  <a:srgbClr val="000000"/>
                </a:solidFill>
                <a:latin typeface="CourierStd"/>
              </a:rPr>
              <a:t>uses</a:t>
            </a:r>
            <a:r>
              <a:rPr lang="tr-TR" sz="1200" dirty="0">
                <a:solidFill>
                  <a:srgbClr val="000000"/>
                </a:solidFill>
                <a:latin typeface="CourierStd"/>
              </a:rPr>
              <a:t> his {1} </a:t>
            </a:r>
            <a:r>
              <a:rPr lang="tr-TR" sz="1200" dirty="0" err="1">
                <a:solidFill>
                  <a:srgbClr val="000000"/>
                </a:solidFill>
                <a:latin typeface="CourierStd"/>
              </a:rPr>
              <a:t>spell</a:t>
            </a:r>
            <a:r>
              <a:rPr lang="tr-TR" sz="1200" dirty="0">
                <a:solidFill>
                  <a:srgbClr val="000000"/>
                </a:solidFill>
                <a:latin typeface="CourierStd"/>
              </a:rPr>
              <a:t> </a:t>
            </a:r>
            <a:r>
              <a:rPr lang="tr-TR" sz="1200" dirty="0" err="1">
                <a:solidFill>
                  <a:srgbClr val="000000"/>
                </a:solidFill>
                <a:latin typeface="CourierStd"/>
              </a:rPr>
              <a:t>power</a:t>
            </a:r>
            <a:r>
              <a:rPr lang="tr-TR" sz="1200" dirty="0">
                <a:solidFill>
                  <a:srgbClr val="000000"/>
                </a:solidFill>
                <a:latin typeface="CourierStd"/>
              </a:rPr>
              <a:t> </a:t>
            </a:r>
            <a:r>
              <a:rPr lang="tr-TR" sz="1200" dirty="0" err="1">
                <a:solidFill>
                  <a:srgbClr val="000000"/>
                </a:solidFill>
                <a:latin typeface="CourierStd"/>
              </a:rPr>
              <a:t>to</a:t>
            </a:r>
            <a:r>
              <a:rPr lang="tr-TR" sz="1200" dirty="0">
                <a:solidFill>
                  <a:srgbClr val="000000"/>
                </a:solidFill>
                <a:latin typeface="CourierStd"/>
              </a:rPr>
              <a:t> </a:t>
            </a:r>
            <a:r>
              <a:rPr lang="tr-TR" sz="1200" dirty="0" err="1">
                <a:solidFill>
                  <a:srgbClr val="000000"/>
                </a:solidFill>
                <a:latin typeface="CourierStd"/>
              </a:rPr>
              <a:t>make</a:t>
            </a:r>
            <a:r>
              <a:rPr lang="tr-TR" sz="1200" dirty="0">
                <a:solidFill>
                  <a:srgbClr val="000000"/>
                </a:solidFill>
                <a:latin typeface="CourierStd"/>
              </a:rPr>
              <a:t> </a:t>
            </a:r>
            <a:r>
              <a:rPr lang="tr-TR" sz="1200" dirty="0" err="1">
                <a:solidFill>
                  <a:srgbClr val="000000"/>
                </a:solidFill>
                <a:latin typeface="CourierStd"/>
              </a:rPr>
              <a:t>the</a:t>
            </a:r>
            <a:r>
              <a:rPr lang="tr-TR" sz="1200" dirty="0">
                <a:solidFill>
                  <a:srgbClr val="000000"/>
                </a:solidFill>
                <a:latin typeface="CourierStd"/>
              </a:rPr>
              <a:t> </a:t>
            </a:r>
            <a:r>
              <a:rPr lang="tr-TR" sz="1200" dirty="0" err="1">
                <a:solidFill>
                  <a:srgbClr val="000000"/>
                </a:solidFill>
                <a:latin typeface="CourierStd"/>
              </a:rPr>
              <a:t>alien</a:t>
            </a:r>
            <a:r>
              <a:rPr lang="tr-TR" sz="1200" dirty="0">
                <a:solidFill>
                  <a:srgbClr val="000000"/>
                </a:solidFill>
                <a:latin typeface="CourierStd"/>
              </a:rPr>
              <a:t> </a:t>
            </a:r>
            <a:r>
              <a:rPr lang="tr-TR" sz="1200" dirty="0" err="1">
                <a:solidFill>
                  <a:srgbClr val="000000"/>
                </a:solidFill>
                <a:latin typeface="CourierStd"/>
              </a:rPr>
              <a:t>with</a:t>
            </a:r>
            <a:r>
              <a:rPr lang="tr-TR" sz="1200" dirty="0">
                <a:solidFill>
                  <a:srgbClr val="000000"/>
                </a:solidFill>
                <a:latin typeface="CourierStd"/>
              </a:rPr>
              <a:t> {2} </a:t>
            </a:r>
            <a:r>
              <a:rPr lang="tr-TR" sz="1200" dirty="0" err="1">
                <a:solidFill>
                  <a:srgbClr val="000000"/>
                </a:solidFill>
                <a:latin typeface="CourierStd"/>
              </a:rPr>
              <a:t>eyes</a:t>
            </a:r>
            <a:r>
              <a:rPr lang="tr-TR" sz="1200" dirty="0">
                <a:solidFill>
                  <a:srgbClr val="000000"/>
                </a:solidFill>
                <a:latin typeface="CourierStd"/>
              </a:rPr>
              <a:t> 			</a:t>
            </a:r>
            <a:r>
              <a:rPr lang="tr-TR" sz="1200" dirty="0" err="1">
                <a:solidFill>
                  <a:srgbClr val="000000"/>
                </a:solidFill>
                <a:latin typeface="CourierStd"/>
              </a:rPr>
              <a:t>disappear</a:t>
            </a:r>
            <a:r>
              <a:rPr lang="tr-TR" sz="1200" dirty="0">
                <a:solidFill>
                  <a:srgbClr val="000000"/>
                </a:solidFill>
                <a:latin typeface="CourierStd"/>
              </a:rPr>
              <a:t>.",</a:t>
            </a:r>
            <a:r>
              <a:rPr lang="tr-TR" sz="1200" dirty="0" err="1">
                <a:solidFill>
                  <a:srgbClr val="000000"/>
                </a:solidFill>
                <a:latin typeface="CourierStd"/>
              </a:rPr>
              <a:t>this.TamAd</a:t>
            </a:r>
            <a:r>
              <a:rPr lang="tr-TR" sz="1200" dirty="0">
                <a:solidFill>
                  <a:srgbClr val="000000"/>
                </a:solidFill>
                <a:latin typeface="CourierStd"/>
              </a:rPr>
              <a:t>, </a:t>
            </a:r>
            <a:r>
              <a:rPr lang="tr-TR" sz="1200" dirty="0" err="1">
                <a:solidFill>
                  <a:srgbClr val="000000"/>
                </a:solidFill>
                <a:latin typeface="CourierStd"/>
              </a:rPr>
              <a:t>this.BuyuGucu</a:t>
            </a:r>
            <a:r>
              <a:rPr lang="tr-TR" sz="1200" dirty="0">
                <a:solidFill>
                  <a:srgbClr val="000000"/>
                </a:solidFill>
                <a:latin typeface="CourierStd"/>
              </a:rPr>
              <a:t>, </a:t>
            </a:r>
            <a:r>
              <a:rPr lang="tr-TR" sz="1200" dirty="0" err="1">
                <a:solidFill>
                  <a:srgbClr val="000000"/>
                </a:solidFill>
                <a:latin typeface="CourierStd"/>
              </a:rPr>
              <a:t>uzayli.GozlerinSayisi</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 </a:t>
            </a:r>
            <a:br>
              <a:rPr lang="tr-TR" dirty="0"/>
            </a:br>
            <a:endParaRPr lang="tr-TR" dirty="0">
              <a:solidFill>
                <a:srgbClr val="000000"/>
              </a:solidFill>
              <a:latin typeface="CourierStd"/>
            </a:endParaRPr>
          </a:p>
        </p:txBody>
      </p:sp>
    </p:spTree>
    <p:extLst>
      <p:ext uri="{BB962C8B-B14F-4D97-AF65-F5344CB8AC3E}">
        <p14:creationId xmlns:p14="http://schemas.microsoft.com/office/powerpoint/2010/main" val="4953674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800" dirty="0" err="1"/>
              <a:t>UzayliKizginKedi</a:t>
            </a:r>
            <a:r>
              <a:rPr lang="tr-TR" sz="1800" dirty="0"/>
              <a:t> sınıfında olduğu gibi, yeni </a:t>
            </a:r>
            <a:r>
              <a:rPr lang="tr-TR" sz="1800" dirty="0" err="1"/>
              <a:t>BuyucuKizginKedi</a:t>
            </a:r>
            <a:r>
              <a:rPr lang="tr-TR" sz="1800" dirty="0"/>
              <a:t> sınıfı üç arabirim uygular. Bu arabirimden ikisi </a:t>
            </a:r>
            <a:r>
              <a:rPr lang="tr-TR" sz="1800" dirty="0" err="1"/>
              <a:t>KizginKedi</a:t>
            </a:r>
            <a:r>
              <a:rPr lang="tr-TR" sz="1800" dirty="0"/>
              <a:t> üst sınıfı tarafından uygulanır ve </a:t>
            </a:r>
            <a:r>
              <a:rPr lang="tr-TR" sz="1800" dirty="0" err="1"/>
              <a:t>BuyucuKizginKedi</a:t>
            </a:r>
            <a:r>
              <a:rPr lang="tr-TR" sz="1800" dirty="0"/>
              <a:t> tarafından miras alınır: </a:t>
            </a:r>
            <a:r>
              <a:rPr lang="tr-TR" sz="1800" dirty="0" err="1"/>
              <a:t>ICRomanKarakteri</a:t>
            </a:r>
            <a:r>
              <a:rPr lang="tr-TR" sz="1800" dirty="0"/>
              <a:t> ve </a:t>
            </a:r>
            <a:r>
              <a:rPr lang="tr-TR" sz="1800" dirty="0" err="1"/>
              <a:t>IOyunKarakteri</a:t>
            </a:r>
            <a:r>
              <a:rPr lang="tr-TR" sz="1800" dirty="0"/>
              <a:t>.</a:t>
            </a:r>
          </a:p>
          <a:p>
            <a:r>
              <a:rPr lang="tr-TR" sz="1800" dirty="0" err="1"/>
              <a:t>BuyucuKizginKedi</a:t>
            </a:r>
            <a:r>
              <a:rPr lang="tr-TR" sz="1800" dirty="0"/>
              <a:t> sınıfı, </a:t>
            </a:r>
            <a:r>
              <a:rPr lang="tr-TR" sz="1800" dirty="0" err="1"/>
              <a:t>IBuyucu</a:t>
            </a:r>
            <a:r>
              <a:rPr lang="tr-TR" sz="1800" dirty="0"/>
              <a:t> arabiriminin uygulamasını ekler. Yapıcı, temel oluşturucuda tanımlanan bağımsız değişken listesine, yani </a:t>
            </a:r>
            <a:r>
              <a:rPr lang="tr-TR" sz="1800" dirty="0" err="1"/>
              <a:t>KizginKedi</a:t>
            </a:r>
            <a:r>
              <a:rPr lang="tr-TR" sz="1800" dirty="0"/>
              <a:t> üst sınıfında tanımlanan yapıcıya bir </a:t>
            </a:r>
            <a:r>
              <a:rPr lang="tr-TR" sz="1800" dirty="0" err="1"/>
              <a:t>buyuGucu</a:t>
            </a:r>
            <a:r>
              <a:rPr lang="tr-TR" sz="1800" dirty="0"/>
              <a:t> bağımsız değişkeni ekler. Yapıcı, temel oluşturucuyu çağırır ve ardından </a:t>
            </a:r>
            <a:r>
              <a:rPr lang="tr-TR" sz="1800" dirty="0" err="1"/>
              <a:t>buyuGucu</a:t>
            </a:r>
            <a:r>
              <a:rPr lang="tr-TR" sz="1800" dirty="0"/>
              <a:t> bağımsız değişkeninde alınan değerle </a:t>
            </a:r>
            <a:r>
              <a:rPr lang="tr-TR" sz="1800" dirty="0" err="1"/>
              <a:t>BuyuGucu</a:t>
            </a:r>
            <a:r>
              <a:rPr lang="tr-TR" sz="1800" dirty="0"/>
              <a:t> özelliğini başlatır. </a:t>
            </a:r>
            <a:r>
              <a:rPr lang="tr-TR" sz="1800" dirty="0" err="1"/>
              <a:t>BuyucuKizginKedi</a:t>
            </a:r>
            <a:r>
              <a:rPr lang="tr-TR" sz="1800" dirty="0"/>
              <a:t> sınıfı, </a:t>
            </a:r>
            <a:r>
              <a:rPr lang="tr-TR" sz="1800" dirty="0" err="1"/>
              <a:t>IBuyucu</a:t>
            </a:r>
            <a:r>
              <a:rPr lang="tr-TR" sz="1800" dirty="0"/>
              <a:t> arabiriminin gerektirdiği </a:t>
            </a:r>
            <a:r>
              <a:rPr lang="tr-TR" sz="1800" dirty="0" err="1"/>
              <a:t>UzayliyiGorunmezYap</a:t>
            </a:r>
            <a:r>
              <a:rPr lang="tr-TR" sz="1800" dirty="0"/>
              <a:t> yöntemini uygular.</a:t>
            </a:r>
          </a:p>
          <a:p>
            <a:r>
              <a:rPr lang="tr-TR" sz="1800" dirty="0" err="1"/>
              <a:t>UzayliyiGorunmezYap</a:t>
            </a:r>
            <a:r>
              <a:rPr lang="tr-TR" sz="1800" dirty="0"/>
              <a:t> yöntemi, bağımsız değişken olarak </a:t>
            </a:r>
            <a:r>
              <a:rPr lang="tr-TR" sz="1800" dirty="0" err="1"/>
              <a:t>IUzayli</a:t>
            </a:r>
            <a:r>
              <a:rPr lang="tr-TR" sz="1800" dirty="0"/>
              <a:t> arabirimini alır. Bu nedenle, </a:t>
            </a:r>
            <a:r>
              <a:rPr lang="tr-TR" sz="1800" dirty="0" err="1"/>
              <a:t>UzayliKizginKedi’nin</a:t>
            </a:r>
            <a:r>
              <a:rPr lang="tr-TR" sz="1800" dirty="0"/>
              <a:t> herhangi bir örneği, bu yöntem için argüman olarak nitelendirilir, yani, </a:t>
            </a:r>
            <a:r>
              <a:rPr lang="tr-TR" sz="1800" dirty="0" err="1"/>
              <a:t>IUzayli</a:t>
            </a:r>
            <a:r>
              <a:rPr lang="tr-TR" sz="1800" dirty="0"/>
              <a:t> arabirimini uygulayan herhangi bir sınıfın herhangi bir örneğidir.</a:t>
            </a:r>
            <a:br>
              <a:rPr lang="tr-TR" dirty="0"/>
            </a:br>
            <a:endParaRPr lang="tr-TR" dirty="0">
              <a:solidFill>
                <a:srgbClr val="000000"/>
              </a:solidFill>
              <a:latin typeface="CourierStd"/>
            </a:endParaRPr>
          </a:p>
        </p:txBody>
      </p:sp>
    </p:spTree>
    <p:extLst>
      <p:ext uri="{BB962C8B-B14F-4D97-AF65-F5344CB8AC3E}">
        <p14:creationId xmlns:p14="http://schemas.microsoft.com/office/powerpoint/2010/main" val="24266474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800" dirty="0"/>
              <a:t>Aşağıdaki satırlar, </a:t>
            </a:r>
            <a:r>
              <a:rPr lang="tr-TR" sz="1800" dirty="0" err="1"/>
              <a:t>KizginKedi</a:t>
            </a:r>
            <a:r>
              <a:rPr lang="tr-TR" sz="1800" dirty="0"/>
              <a:t> sınıfından miras alan ve </a:t>
            </a:r>
            <a:r>
              <a:rPr lang="tr-TR" sz="1800" dirty="0" err="1"/>
              <a:t>ISovalye</a:t>
            </a:r>
            <a:r>
              <a:rPr lang="tr-TR" sz="1800" dirty="0"/>
              <a:t> arabirimini uygulayan yeni </a:t>
            </a:r>
            <a:r>
              <a:rPr lang="tr-TR" sz="1800" dirty="0" err="1"/>
              <a:t>SovalyeKizginKedi</a:t>
            </a:r>
            <a:r>
              <a:rPr lang="tr-TR" sz="1800" dirty="0"/>
              <a:t> sınıfının kodunu gösterir. Sınıf bildiriminin </a:t>
            </a:r>
            <a:r>
              <a:rPr lang="tr-TR" sz="1800" dirty="0" err="1"/>
              <a:t>KizginKedi</a:t>
            </a:r>
            <a:r>
              <a:rPr lang="tr-TR" sz="1800" dirty="0"/>
              <a:t> süper sınıfını ve iki nokta üst üste (:) işaretinden sonra virgülle ayrılmış uygulanan </a:t>
            </a:r>
            <a:r>
              <a:rPr lang="tr-TR" sz="1800" dirty="0" err="1"/>
              <a:t>ISovalye</a:t>
            </a:r>
            <a:r>
              <a:rPr lang="tr-TR" sz="1800" dirty="0"/>
              <a:t> arabirimini içerdiğini unutmayın:</a:t>
            </a:r>
          </a:p>
          <a:p>
            <a:pPr marL="0" indent="0">
              <a:spcBef>
                <a:spcPts val="0"/>
              </a:spcBef>
              <a:buNone/>
            </a:pPr>
            <a:endParaRPr lang="tr-TR" sz="1100" dirty="0"/>
          </a:p>
          <a:p>
            <a:pPr marL="0" indent="0">
              <a:spcBef>
                <a:spcPts val="0"/>
              </a:spcBef>
              <a:buNone/>
            </a:pPr>
            <a:r>
              <a:rPr lang="tr-TR" sz="800" b="0" i="0" dirty="0">
                <a:solidFill>
                  <a:srgbClr val="000000"/>
                </a:solidFill>
                <a:effectLst/>
                <a:latin typeface="CourierStd"/>
              </a:rPr>
              <a:t>class </a:t>
            </a:r>
            <a:r>
              <a:rPr lang="tr-TR" sz="800" b="0" i="0" dirty="0" err="1">
                <a:solidFill>
                  <a:srgbClr val="000000"/>
                </a:solidFill>
                <a:effectLst/>
                <a:latin typeface="CourierStd"/>
              </a:rPr>
              <a:t>SovalyeKizginKedi</a:t>
            </a:r>
            <a:r>
              <a:rPr lang="tr-TR" sz="800" b="0" i="0" dirty="0">
                <a:solidFill>
                  <a:srgbClr val="000000"/>
                </a:solidFill>
                <a:effectLst/>
                <a:latin typeface="CourierStd"/>
              </a:rPr>
              <a:t> : </a:t>
            </a:r>
            <a:r>
              <a:rPr lang="tr-TR" sz="800" b="0" i="0" dirty="0" err="1">
                <a:solidFill>
                  <a:srgbClr val="000000"/>
                </a:solidFill>
                <a:effectLst/>
                <a:latin typeface="CourierStd"/>
              </a:rPr>
              <a:t>KizginKedi</a:t>
            </a:r>
            <a:r>
              <a:rPr lang="tr-TR" sz="800" b="0" i="0" dirty="0">
                <a:solidFill>
                  <a:srgbClr val="000000"/>
                </a:solidFill>
                <a:effectLst/>
                <a:latin typeface="CourierStd"/>
              </a:rPr>
              <a:t>, </a:t>
            </a:r>
            <a:r>
              <a:rPr lang="tr-TR" sz="800" b="0" i="0" dirty="0" err="1">
                <a:solidFill>
                  <a:srgbClr val="000000"/>
                </a:solidFill>
                <a:effectLst/>
                <a:latin typeface="CourierStd"/>
              </a:rPr>
              <a:t>ISovalye</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public</a:t>
            </a:r>
            <a:r>
              <a:rPr lang="tr-TR" sz="800" b="0" i="0" dirty="0">
                <a:solidFill>
                  <a:srgbClr val="000000"/>
                </a:solidFill>
                <a:effectLst/>
                <a:latin typeface="CourierStd"/>
              </a:rPr>
              <a:t> </a:t>
            </a:r>
            <a:r>
              <a:rPr lang="tr-TR" sz="800" b="0" i="0" dirty="0" err="1">
                <a:solidFill>
                  <a:srgbClr val="000000"/>
                </a:solidFill>
                <a:effectLst/>
                <a:latin typeface="CourierStd"/>
              </a:rPr>
              <a:t>int</a:t>
            </a:r>
            <a:r>
              <a:rPr lang="tr-TR" sz="800" b="0" i="0" dirty="0">
                <a:solidFill>
                  <a:srgbClr val="000000"/>
                </a:solidFill>
                <a:effectLst/>
                <a:latin typeface="CourierStd"/>
              </a:rPr>
              <a:t> </a:t>
            </a:r>
            <a:r>
              <a:rPr lang="tr-TR" sz="800" b="0" i="0" dirty="0" err="1">
                <a:solidFill>
                  <a:srgbClr val="000000"/>
                </a:solidFill>
                <a:effectLst/>
                <a:latin typeface="CourierStd"/>
              </a:rPr>
              <a:t>KilicGucu</a:t>
            </a:r>
            <a:r>
              <a:rPr lang="tr-TR" sz="800" b="0" i="0" dirty="0">
                <a:solidFill>
                  <a:srgbClr val="000000"/>
                </a:solidFill>
                <a:effectLst/>
                <a:latin typeface="CourierStd"/>
              </a:rPr>
              <a:t> { </a:t>
            </a:r>
            <a:r>
              <a:rPr lang="tr-TR" sz="800" b="0" i="0" dirty="0" err="1">
                <a:solidFill>
                  <a:srgbClr val="000000"/>
                </a:solidFill>
                <a:effectLst/>
                <a:latin typeface="CourierStd"/>
              </a:rPr>
              <a:t>get</a:t>
            </a:r>
            <a:r>
              <a:rPr lang="tr-TR" sz="800" b="0" i="0" dirty="0">
                <a:solidFill>
                  <a:srgbClr val="000000"/>
                </a:solidFill>
                <a:effectLst/>
                <a:latin typeface="CourierStd"/>
              </a:rPr>
              <a:t>; set;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public</a:t>
            </a:r>
            <a:r>
              <a:rPr lang="tr-TR" sz="800" b="0" i="0" dirty="0">
                <a:solidFill>
                  <a:srgbClr val="000000"/>
                </a:solidFill>
                <a:effectLst/>
                <a:latin typeface="CourierStd"/>
              </a:rPr>
              <a:t> </a:t>
            </a:r>
            <a:r>
              <a:rPr lang="tr-TR" sz="800" b="0" i="0" dirty="0" err="1">
                <a:solidFill>
                  <a:srgbClr val="000000"/>
                </a:solidFill>
                <a:effectLst/>
                <a:latin typeface="CourierStd"/>
              </a:rPr>
              <a:t>int</a:t>
            </a:r>
            <a:r>
              <a:rPr lang="tr-TR" sz="800" b="0" i="0" dirty="0">
                <a:solidFill>
                  <a:srgbClr val="000000"/>
                </a:solidFill>
                <a:effectLst/>
                <a:latin typeface="CourierStd"/>
              </a:rPr>
              <a:t> </a:t>
            </a:r>
            <a:r>
              <a:rPr lang="tr-TR" sz="800" b="0" i="0" dirty="0" err="1">
                <a:solidFill>
                  <a:srgbClr val="000000"/>
                </a:solidFill>
                <a:effectLst/>
                <a:latin typeface="CourierStd"/>
              </a:rPr>
              <a:t>KilicAgirligi</a:t>
            </a:r>
            <a:r>
              <a:rPr lang="tr-TR" sz="800" b="0" i="0" dirty="0">
                <a:solidFill>
                  <a:srgbClr val="000000"/>
                </a:solidFill>
                <a:effectLst/>
                <a:latin typeface="CourierStd"/>
              </a:rPr>
              <a:t> { </a:t>
            </a:r>
            <a:r>
              <a:rPr lang="tr-TR" sz="800" b="0" i="0" dirty="0" err="1">
                <a:solidFill>
                  <a:srgbClr val="000000"/>
                </a:solidFill>
                <a:effectLst/>
                <a:latin typeface="CourierStd"/>
              </a:rPr>
              <a:t>get</a:t>
            </a:r>
            <a:r>
              <a:rPr lang="tr-TR" sz="800" b="0" i="0" dirty="0">
                <a:solidFill>
                  <a:srgbClr val="000000"/>
                </a:solidFill>
                <a:effectLst/>
                <a:latin typeface="CourierStd"/>
              </a:rPr>
              <a:t>; set;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public</a:t>
            </a:r>
            <a:r>
              <a:rPr lang="tr-TR" sz="800" b="0" i="0" dirty="0">
                <a:solidFill>
                  <a:srgbClr val="000000"/>
                </a:solidFill>
                <a:effectLst/>
                <a:latin typeface="CourierStd"/>
              </a:rPr>
              <a:t> </a:t>
            </a:r>
            <a:r>
              <a:rPr lang="tr-TR" sz="800" b="0" i="0" dirty="0" err="1">
                <a:solidFill>
                  <a:srgbClr val="000000"/>
                </a:solidFill>
                <a:effectLst/>
                <a:latin typeface="CourierStd"/>
              </a:rPr>
              <a:t>SovalyeKizginKedi</a:t>
            </a:r>
            <a:r>
              <a:rPr lang="tr-TR" sz="800" b="0" i="0" dirty="0">
                <a:solidFill>
                  <a:srgbClr val="000000"/>
                </a:solidFill>
                <a:effectLst/>
                <a:latin typeface="CourierStd"/>
              </a:rPr>
              <a:t>(</a:t>
            </a:r>
            <a:r>
              <a:rPr lang="tr-TR" sz="800" b="0" i="0" dirty="0" err="1">
                <a:solidFill>
                  <a:srgbClr val="000000"/>
                </a:solidFill>
                <a:effectLst/>
                <a:latin typeface="CourierStd"/>
              </a:rPr>
              <a:t>string</a:t>
            </a:r>
            <a:r>
              <a:rPr lang="tr-TR" sz="800" b="0" i="0" dirty="0">
                <a:solidFill>
                  <a:srgbClr val="000000"/>
                </a:solidFill>
                <a:effectLst/>
                <a:latin typeface="CourierStd"/>
              </a:rPr>
              <a:t> </a:t>
            </a:r>
            <a:r>
              <a:rPr lang="tr-TR" sz="800" b="0" i="0" dirty="0" err="1">
                <a:solidFill>
                  <a:srgbClr val="000000"/>
                </a:solidFill>
                <a:effectLst/>
                <a:latin typeface="CourierStd"/>
              </a:rPr>
              <a:t>takmaAd</a:t>
            </a:r>
            <a:r>
              <a:rPr lang="tr-TR" sz="800" b="0" i="0" dirty="0">
                <a:solidFill>
                  <a:srgbClr val="000000"/>
                </a:solidFill>
                <a:effectLst/>
                <a:latin typeface="CourierStd"/>
              </a:rPr>
              <a:t>, </a:t>
            </a:r>
            <a:r>
              <a:rPr lang="tr-TR" sz="800" b="0" i="0" dirty="0" err="1">
                <a:solidFill>
                  <a:srgbClr val="000000"/>
                </a:solidFill>
                <a:effectLst/>
                <a:latin typeface="CourierStd"/>
              </a:rPr>
              <a:t>int</a:t>
            </a:r>
            <a:r>
              <a:rPr lang="tr-TR" sz="800" b="0" i="0" dirty="0">
                <a:solidFill>
                  <a:srgbClr val="000000"/>
                </a:solidFill>
                <a:effectLst/>
                <a:latin typeface="CourierStd"/>
              </a:rPr>
              <a:t> yas, </a:t>
            </a:r>
            <a:r>
              <a:rPr lang="tr-TR" sz="800" b="0" i="0" dirty="0" err="1">
                <a:solidFill>
                  <a:srgbClr val="000000"/>
                </a:solidFill>
                <a:effectLst/>
                <a:latin typeface="CourierStd"/>
              </a:rPr>
              <a:t>string</a:t>
            </a:r>
            <a:r>
              <a:rPr lang="tr-TR" sz="800" b="0" i="0" dirty="0">
                <a:solidFill>
                  <a:srgbClr val="000000"/>
                </a:solidFill>
                <a:effectLst/>
                <a:latin typeface="CourierStd"/>
              </a:rPr>
              <a:t> </a:t>
            </a:r>
            <a:r>
              <a:rPr lang="tr-TR" sz="800" b="0" i="0" dirty="0" err="1">
                <a:solidFill>
                  <a:srgbClr val="000000"/>
                </a:solidFill>
                <a:effectLst/>
                <a:latin typeface="CourierStd"/>
              </a:rPr>
              <a:t>tamAd</a:t>
            </a:r>
            <a:r>
              <a:rPr lang="tr-TR" sz="800" b="0" i="0" dirty="0">
                <a:solidFill>
                  <a:srgbClr val="000000"/>
                </a:solidFill>
                <a:effectLst/>
                <a:latin typeface="CourierStd"/>
              </a:rPr>
              <a:t>, </a:t>
            </a:r>
            <a:r>
              <a:rPr lang="tr-TR" sz="800" b="0" i="0" dirty="0" err="1">
                <a:solidFill>
                  <a:srgbClr val="000000"/>
                </a:solidFill>
                <a:effectLst/>
                <a:latin typeface="CourierStd"/>
              </a:rPr>
              <a:t>uint</a:t>
            </a:r>
            <a:r>
              <a:rPr lang="tr-TR" sz="800" b="0" i="0" dirty="0">
                <a:solidFill>
                  <a:srgbClr val="000000"/>
                </a:solidFill>
                <a:effectLst/>
                <a:latin typeface="CourierStd"/>
              </a:rPr>
              <a:t> </a:t>
            </a:r>
            <a:r>
              <a:rPr lang="tr-TR" sz="800" b="0" i="0" dirty="0" err="1">
                <a:solidFill>
                  <a:srgbClr val="000000"/>
                </a:solidFill>
                <a:effectLst/>
                <a:latin typeface="CourierStd"/>
              </a:rPr>
              <a:t>baslangicSkoru</a:t>
            </a:r>
            <a:r>
              <a:rPr lang="tr-TR" sz="800" b="0" i="0" dirty="0">
                <a:solidFill>
                  <a:srgbClr val="000000"/>
                </a:solidFill>
                <a:effectLst/>
                <a:latin typeface="CourierStd"/>
              </a:rPr>
              <a:t>, </a:t>
            </a:r>
            <a:r>
              <a:rPr lang="tr-TR" sz="800" b="0" i="0" dirty="0" err="1">
                <a:solidFill>
                  <a:srgbClr val="000000"/>
                </a:solidFill>
                <a:effectLst/>
                <a:latin typeface="CourierStd"/>
              </a:rPr>
              <a:t>uint</a:t>
            </a:r>
            <a:r>
              <a:rPr lang="tr-TR" sz="800" b="0" i="0" dirty="0">
                <a:solidFill>
                  <a:srgbClr val="000000"/>
                </a:solidFill>
                <a:effectLst/>
                <a:latin typeface="CourierStd"/>
              </a:rPr>
              <a:t> x, </a:t>
            </a:r>
            <a:r>
              <a:rPr lang="tr-TR" sz="800" b="0" i="0" dirty="0" err="1">
                <a:solidFill>
                  <a:srgbClr val="000000"/>
                </a:solidFill>
                <a:effectLst/>
                <a:latin typeface="CourierStd"/>
              </a:rPr>
              <a:t>uint</a:t>
            </a:r>
            <a:r>
              <a:rPr lang="tr-TR" sz="800" b="0" i="0" dirty="0">
                <a:solidFill>
                  <a:srgbClr val="000000"/>
                </a:solidFill>
                <a:effectLst/>
                <a:latin typeface="CourierStd"/>
              </a:rPr>
              <a:t> y, </a:t>
            </a:r>
            <a:r>
              <a:rPr lang="tr-TR" sz="800" b="0" i="0" dirty="0" err="1">
                <a:solidFill>
                  <a:srgbClr val="000000"/>
                </a:solidFill>
                <a:effectLst/>
                <a:latin typeface="CourierStd"/>
              </a:rPr>
              <a:t>int</a:t>
            </a:r>
            <a:r>
              <a:rPr lang="tr-TR" sz="800" b="0" i="0" dirty="0">
                <a:solidFill>
                  <a:srgbClr val="000000"/>
                </a:solidFill>
                <a:effectLst/>
                <a:latin typeface="CourierStd"/>
              </a:rPr>
              <a:t> </a:t>
            </a:r>
            <a:r>
              <a:rPr lang="tr-TR" sz="800" dirty="0" err="1">
                <a:solidFill>
                  <a:srgbClr val="000000"/>
                </a:solidFill>
                <a:latin typeface="CourierStd"/>
              </a:rPr>
              <a:t>kilicGucu</a:t>
            </a:r>
            <a:r>
              <a:rPr lang="tr-TR" sz="800" b="0" i="0" dirty="0">
                <a:solidFill>
                  <a:srgbClr val="000000"/>
                </a:solidFill>
                <a:effectLst/>
                <a:latin typeface="CourierStd"/>
              </a:rPr>
              <a:t>, </a:t>
            </a:r>
            <a:r>
              <a:rPr lang="tr-TR" sz="800" b="0" i="0" dirty="0" err="1">
                <a:solidFill>
                  <a:srgbClr val="000000"/>
                </a:solidFill>
                <a:effectLst/>
                <a:latin typeface="CourierStd"/>
              </a:rPr>
              <a:t>int</a:t>
            </a:r>
            <a:r>
              <a:rPr lang="tr-TR" sz="800" b="0" i="0" dirty="0">
                <a:solidFill>
                  <a:srgbClr val="000000"/>
                </a:solidFill>
                <a:effectLst/>
                <a:latin typeface="CourierStd"/>
              </a:rPr>
              <a:t> </a:t>
            </a:r>
            <a:r>
              <a:rPr lang="tr-TR" sz="800" b="0" i="0" dirty="0" err="1">
                <a:solidFill>
                  <a:srgbClr val="000000"/>
                </a:solidFill>
                <a:effectLst/>
                <a:latin typeface="CourierStd"/>
              </a:rPr>
              <a:t>kilicAgirligi</a:t>
            </a:r>
            <a:r>
              <a:rPr lang="tr-TR" sz="800" dirty="0">
                <a:solidFill>
                  <a:srgbClr val="000000"/>
                </a:solidFill>
                <a:latin typeface="CourierStd"/>
              </a:rPr>
              <a:t>)</a:t>
            </a:r>
            <a:r>
              <a:rPr lang="tr-TR" sz="800" b="0" i="0" dirty="0">
                <a:solidFill>
                  <a:srgbClr val="000000"/>
                </a:solidFill>
                <a:effectLst/>
                <a:latin typeface="CourierStd"/>
              </a:rPr>
              <a:t>: </a:t>
            </a:r>
            <a:r>
              <a:rPr lang="tr-TR" sz="800" b="0" i="0" dirty="0" err="1">
                <a:solidFill>
                  <a:srgbClr val="000000"/>
                </a:solidFill>
                <a:effectLst/>
                <a:latin typeface="CourierStd"/>
              </a:rPr>
              <a:t>base</a:t>
            </a:r>
            <a:r>
              <a:rPr lang="tr-TR" sz="800" b="0" i="0" dirty="0">
                <a:solidFill>
                  <a:srgbClr val="000000"/>
                </a:solidFill>
                <a:effectLst/>
                <a:latin typeface="CourierStd"/>
              </a:rPr>
              <a:t>(</a:t>
            </a:r>
            <a:r>
              <a:rPr lang="tr-TR" sz="800" b="0" i="0" dirty="0" err="1">
                <a:solidFill>
                  <a:srgbClr val="000000"/>
                </a:solidFill>
                <a:effectLst/>
                <a:latin typeface="CourierStd"/>
              </a:rPr>
              <a:t>takmaAd</a:t>
            </a:r>
            <a:r>
              <a:rPr lang="tr-TR" sz="800" b="0" i="0" dirty="0">
                <a:solidFill>
                  <a:srgbClr val="000000"/>
                </a:solidFill>
                <a:effectLst/>
                <a:latin typeface="CourierStd"/>
              </a:rPr>
              <a:t>, yas, 		</a:t>
            </a:r>
            <a:r>
              <a:rPr lang="tr-TR" sz="800" b="0" i="0" dirty="0" err="1">
                <a:solidFill>
                  <a:srgbClr val="000000"/>
                </a:solidFill>
                <a:effectLst/>
                <a:latin typeface="CourierStd"/>
              </a:rPr>
              <a:t>tamAd</a:t>
            </a:r>
            <a:r>
              <a:rPr lang="tr-TR" sz="800" b="0" i="0" dirty="0">
                <a:solidFill>
                  <a:srgbClr val="000000"/>
                </a:solidFill>
                <a:effectLst/>
                <a:latin typeface="CourierStd"/>
              </a:rPr>
              <a:t>, </a:t>
            </a:r>
            <a:r>
              <a:rPr lang="tr-TR" sz="800" b="0" i="0" dirty="0" err="1">
                <a:solidFill>
                  <a:srgbClr val="000000"/>
                </a:solidFill>
                <a:effectLst/>
                <a:latin typeface="CourierStd"/>
              </a:rPr>
              <a:t>baslangicSkoru</a:t>
            </a:r>
            <a:r>
              <a:rPr lang="tr-TR" sz="800" b="0" i="0" dirty="0">
                <a:solidFill>
                  <a:srgbClr val="000000"/>
                </a:solidFill>
                <a:effectLst/>
                <a:latin typeface="CourierStd"/>
              </a:rPr>
              <a:t>, x, y)</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this.KilicGucu</a:t>
            </a:r>
            <a:r>
              <a:rPr lang="tr-TR" sz="800" b="0" i="0" dirty="0">
                <a:solidFill>
                  <a:srgbClr val="000000"/>
                </a:solidFill>
                <a:effectLst/>
                <a:latin typeface="CourierStd"/>
              </a:rPr>
              <a:t> = </a:t>
            </a:r>
            <a:r>
              <a:rPr lang="tr-TR" sz="800" dirty="0" err="1">
                <a:solidFill>
                  <a:srgbClr val="000000"/>
                </a:solidFill>
                <a:latin typeface="CourierStd"/>
              </a:rPr>
              <a:t>kilicGucu</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this.KilicAgirligi</a:t>
            </a:r>
            <a:r>
              <a:rPr lang="tr-TR" sz="800" b="0" i="0" dirty="0">
                <a:solidFill>
                  <a:srgbClr val="000000"/>
                </a:solidFill>
                <a:effectLst/>
                <a:latin typeface="CourierStd"/>
              </a:rPr>
              <a:t> = </a:t>
            </a:r>
            <a:r>
              <a:rPr lang="tr-TR" sz="800" b="0" i="0" dirty="0" err="1">
                <a:solidFill>
                  <a:srgbClr val="000000"/>
                </a:solidFill>
                <a:effectLst/>
                <a:latin typeface="CourierStd"/>
              </a:rPr>
              <a:t>kilicAgirligi</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private</a:t>
            </a:r>
            <a:r>
              <a:rPr lang="tr-TR" sz="800" b="0" i="0" dirty="0">
                <a:solidFill>
                  <a:srgbClr val="000000"/>
                </a:solidFill>
                <a:effectLst/>
                <a:latin typeface="CourierStd"/>
              </a:rPr>
              <a:t> </a:t>
            </a:r>
            <a:r>
              <a:rPr lang="tr-TR" sz="800" b="0" i="0" dirty="0" err="1">
                <a:solidFill>
                  <a:srgbClr val="000000"/>
                </a:solidFill>
                <a:effectLst/>
                <a:latin typeface="CourierStd"/>
              </a:rPr>
              <a:t>void</a:t>
            </a:r>
            <a:r>
              <a:rPr lang="tr-TR" sz="800" b="0" i="0" dirty="0">
                <a:solidFill>
                  <a:srgbClr val="000000"/>
                </a:solidFill>
                <a:effectLst/>
                <a:latin typeface="CourierStd"/>
              </a:rPr>
              <a:t> </a:t>
            </a:r>
            <a:r>
              <a:rPr lang="tr-TR" sz="800" b="0" i="0" dirty="0" err="1">
                <a:solidFill>
                  <a:srgbClr val="000000"/>
                </a:solidFill>
                <a:effectLst/>
                <a:latin typeface="CourierStd"/>
              </a:rPr>
              <a:t>KilicHakkindaBilgileriYaz</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Console.WriteLine</a:t>
            </a:r>
            <a:r>
              <a:rPr lang="tr-TR" sz="800" b="0" i="0" dirty="0">
                <a:solidFill>
                  <a:srgbClr val="000000"/>
                </a:solidFill>
                <a:effectLst/>
                <a:latin typeface="CourierStd"/>
              </a:rPr>
              <a:t>("{0} </a:t>
            </a:r>
            <a:r>
              <a:rPr lang="tr-TR" sz="800" b="0" i="0" dirty="0" err="1">
                <a:solidFill>
                  <a:srgbClr val="000000"/>
                </a:solidFill>
                <a:effectLst/>
                <a:latin typeface="CourierStd"/>
              </a:rPr>
              <a:t>unsheaths</a:t>
            </a:r>
            <a:r>
              <a:rPr lang="tr-TR" sz="800" b="0" i="0" dirty="0">
                <a:solidFill>
                  <a:srgbClr val="000000"/>
                </a:solidFill>
                <a:effectLst/>
                <a:latin typeface="CourierStd"/>
              </a:rPr>
              <a:t> his </a:t>
            </a:r>
            <a:r>
              <a:rPr lang="tr-TR" sz="800" b="0" i="0" dirty="0" err="1">
                <a:solidFill>
                  <a:srgbClr val="000000"/>
                </a:solidFill>
                <a:effectLst/>
                <a:latin typeface="CourierStd"/>
              </a:rPr>
              <a:t>sword</a:t>
            </a:r>
            <a:r>
              <a:rPr lang="tr-TR" sz="800" b="0" i="0" dirty="0">
                <a:solidFill>
                  <a:srgbClr val="000000"/>
                </a:solidFill>
                <a:effectLst/>
                <a:latin typeface="CourierStd"/>
              </a:rPr>
              <a:t>.",</a:t>
            </a:r>
            <a:r>
              <a:rPr lang="tr-TR" sz="800" b="0" i="0" dirty="0" err="1">
                <a:solidFill>
                  <a:srgbClr val="000000"/>
                </a:solidFill>
                <a:effectLst/>
                <a:latin typeface="CourierStd"/>
              </a:rPr>
              <a:t>this.TamAd</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Console.WriteLine</a:t>
            </a:r>
            <a:r>
              <a:rPr lang="tr-TR" sz="800" b="0" i="0" dirty="0">
                <a:solidFill>
                  <a:srgbClr val="000000"/>
                </a:solidFill>
                <a:effectLst/>
                <a:latin typeface="CourierStd"/>
              </a:rPr>
              <a:t>("</a:t>
            </a:r>
            <a:r>
              <a:rPr lang="tr-TR" sz="800" b="0" i="0" dirty="0" err="1">
                <a:solidFill>
                  <a:srgbClr val="000000"/>
                </a:solidFill>
                <a:effectLst/>
                <a:latin typeface="CourierStd"/>
              </a:rPr>
              <a:t>Sword</a:t>
            </a:r>
            <a:r>
              <a:rPr lang="tr-TR" sz="800" b="0" i="0" dirty="0">
                <a:solidFill>
                  <a:srgbClr val="000000"/>
                </a:solidFill>
                <a:effectLst/>
                <a:latin typeface="CourierStd"/>
              </a:rPr>
              <a:t> </a:t>
            </a:r>
            <a:r>
              <a:rPr lang="tr-TR" sz="800" b="0" i="0" dirty="0" err="1">
                <a:solidFill>
                  <a:srgbClr val="000000"/>
                </a:solidFill>
                <a:effectLst/>
                <a:latin typeface="CourierStd"/>
              </a:rPr>
              <a:t>power</a:t>
            </a:r>
            <a:r>
              <a:rPr lang="tr-TR" sz="800" b="0" i="0" dirty="0">
                <a:solidFill>
                  <a:srgbClr val="000000"/>
                </a:solidFill>
                <a:effectLst/>
                <a:latin typeface="CourierStd"/>
              </a:rPr>
              <a:t>: {0}. </a:t>
            </a:r>
            <a:r>
              <a:rPr lang="tr-TR" sz="800" b="0" i="0" dirty="0" err="1">
                <a:solidFill>
                  <a:srgbClr val="000000"/>
                </a:solidFill>
                <a:effectLst/>
                <a:latin typeface="CourierStd"/>
              </a:rPr>
              <a:t>Sword</a:t>
            </a:r>
            <a:r>
              <a:rPr lang="tr-TR" sz="800" b="0" i="0" dirty="0">
                <a:solidFill>
                  <a:srgbClr val="000000"/>
                </a:solidFill>
                <a:effectLst/>
                <a:latin typeface="CourierStd"/>
              </a:rPr>
              <a:t> </a:t>
            </a:r>
            <a:r>
              <a:rPr lang="tr-TR" sz="800" b="0" i="0" dirty="0" err="1">
                <a:solidFill>
                  <a:srgbClr val="000000"/>
                </a:solidFill>
                <a:effectLst/>
                <a:latin typeface="CourierStd"/>
              </a:rPr>
              <a:t>Weight</a:t>
            </a:r>
            <a:r>
              <a:rPr lang="tr-TR" sz="800" b="0" i="0" dirty="0">
                <a:solidFill>
                  <a:srgbClr val="000000"/>
                </a:solidFill>
                <a:effectLst/>
                <a:latin typeface="CourierStd"/>
              </a:rPr>
              <a:t>: {1}.",</a:t>
            </a:r>
            <a:r>
              <a:rPr lang="tr-TR" sz="800" b="0" i="0" dirty="0" err="1">
                <a:solidFill>
                  <a:srgbClr val="000000"/>
                </a:solidFill>
                <a:effectLst/>
                <a:latin typeface="CourierStd"/>
              </a:rPr>
              <a:t>this.KilicGucu</a:t>
            </a:r>
            <a:r>
              <a:rPr lang="tr-TR" sz="800" b="0" i="0" dirty="0">
                <a:solidFill>
                  <a:srgbClr val="000000"/>
                </a:solidFill>
                <a:effectLst/>
                <a:latin typeface="CourierStd"/>
              </a:rPr>
              <a:t>, </a:t>
            </a:r>
            <a:r>
              <a:rPr lang="tr-TR" sz="800" b="0" i="0" dirty="0" err="1">
                <a:solidFill>
                  <a:srgbClr val="000000"/>
                </a:solidFill>
                <a:effectLst/>
                <a:latin typeface="CourierStd"/>
              </a:rPr>
              <a:t>this.KilicAgirligi</a:t>
            </a:r>
            <a:r>
              <a:rPr lang="tr-TR" sz="800" b="0" i="0" dirty="0">
                <a:solidFill>
                  <a:srgbClr val="000000"/>
                </a:solidFill>
                <a:effectLst/>
                <a:latin typeface="CourierStd"/>
              </a:rPr>
              <a:t>);</a:t>
            </a:r>
            <a:r>
              <a:rPr lang="tr-TR" sz="800" dirty="0"/>
              <a:t> </a:t>
            </a:r>
            <a:br>
              <a:rPr lang="tr-TR" sz="800" dirty="0"/>
            </a:br>
            <a:r>
              <a:rPr lang="tr-TR" sz="800" dirty="0"/>
              <a:t>       </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public</a:t>
            </a:r>
            <a:r>
              <a:rPr lang="tr-TR" sz="800" b="0" i="0" dirty="0">
                <a:solidFill>
                  <a:srgbClr val="000000"/>
                </a:solidFill>
                <a:effectLst/>
                <a:latin typeface="CourierStd"/>
              </a:rPr>
              <a:t> </a:t>
            </a:r>
            <a:r>
              <a:rPr lang="tr-TR" sz="800" b="0" i="0" dirty="0" err="1">
                <a:solidFill>
                  <a:srgbClr val="000000"/>
                </a:solidFill>
                <a:effectLst/>
                <a:latin typeface="CourierStd"/>
              </a:rPr>
              <a:t>void</a:t>
            </a:r>
            <a:r>
              <a:rPr lang="tr-TR" sz="800" b="0" i="0" dirty="0">
                <a:solidFill>
                  <a:srgbClr val="000000"/>
                </a:solidFill>
                <a:effectLst/>
                <a:latin typeface="CourierStd"/>
              </a:rPr>
              <a:t> </a:t>
            </a:r>
            <a:r>
              <a:rPr lang="tr-TR" sz="800" b="0" i="0" dirty="0" err="1">
                <a:solidFill>
                  <a:srgbClr val="000000"/>
                </a:solidFill>
                <a:effectLst/>
                <a:latin typeface="CourierStd"/>
              </a:rPr>
              <a:t>KiliciCikar</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this.KilicHakkindaBilgileriYaz</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public</a:t>
            </a:r>
            <a:r>
              <a:rPr lang="tr-TR" sz="800" b="0" i="0" dirty="0">
                <a:solidFill>
                  <a:srgbClr val="000000"/>
                </a:solidFill>
                <a:effectLst/>
                <a:latin typeface="CourierStd"/>
              </a:rPr>
              <a:t> </a:t>
            </a:r>
            <a:r>
              <a:rPr lang="tr-TR" sz="800" b="0" i="0" dirty="0" err="1">
                <a:solidFill>
                  <a:srgbClr val="000000"/>
                </a:solidFill>
                <a:effectLst/>
                <a:latin typeface="CourierStd"/>
              </a:rPr>
              <a:t>void</a:t>
            </a:r>
            <a:r>
              <a:rPr lang="tr-TR" sz="800" b="0" i="0" dirty="0">
                <a:solidFill>
                  <a:srgbClr val="000000"/>
                </a:solidFill>
                <a:effectLst/>
                <a:latin typeface="CourierStd"/>
              </a:rPr>
              <a:t> </a:t>
            </a:r>
            <a:r>
              <a:rPr lang="tr-TR" sz="800" b="0" i="0" dirty="0" err="1">
                <a:solidFill>
                  <a:srgbClr val="000000"/>
                </a:solidFill>
                <a:effectLst/>
                <a:latin typeface="CourierStd"/>
              </a:rPr>
              <a:t>KiliciCikar</a:t>
            </a:r>
            <a:r>
              <a:rPr lang="tr-TR" sz="800" b="0" i="0" dirty="0">
                <a:solidFill>
                  <a:srgbClr val="000000"/>
                </a:solidFill>
                <a:effectLst/>
                <a:latin typeface="CourierStd"/>
              </a:rPr>
              <a:t>(</a:t>
            </a:r>
            <a:r>
              <a:rPr lang="tr-TR" sz="800" b="0" i="0" dirty="0" err="1">
                <a:solidFill>
                  <a:srgbClr val="000000"/>
                </a:solidFill>
                <a:effectLst/>
                <a:latin typeface="CourierStd"/>
              </a:rPr>
              <a:t>IUzayli</a:t>
            </a:r>
            <a:r>
              <a:rPr lang="tr-TR" sz="800" b="0" i="0" dirty="0">
                <a:solidFill>
                  <a:srgbClr val="000000"/>
                </a:solidFill>
                <a:effectLst/>
                <a:latin typeface="CourierStd"/>
              </a:rPr>
              <a:t> hedef)</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this.KilicHakkindaBilgileriYaz</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r>
              <a:rPr lang="tr-TR" sz="800" b="0" i="0" dirty="0" err="1">
                <a:solidFill>
                  <a:srgbClr val="000000"/>
                </a:solidFill>
                <a:effectLst/>
                <a:latin typeface="CourierStd"/>
              </a:rPr>
              <a:t>Console.WriteLine</a:t>
            </a:r>
            <a:r>
              <a:rPr lang="tr-TR" sz="800" b="0" i="0" dirty="0">
                <a:solidFill>
                  <a:srgbClr val="000000"/>
                </a:solidFill>
                <a:effectLst/>
                <a:latin typeface="CourierStd"/>
              </a:rPr>
              <a:t>("</a:t>
            </a:r>
            <a:r>
              <a:rPr lang="tr-TR" sz="800" b="0" i="0" dirty="0" err="1">
                <a:solidFill>
                  <a:srgbClr val="000000"/>
                </a:solidFill>
                <a:effectLst/>
                <a:latin typeface="CourierStd"/>
              </a:rPr>
              <a:t>The</a:t>
            </a:r>
            <a:r>
              <a:rPr lang="tr-TR" sz="800" b="0" i="0" dirty="0">
                <a:solidFill>
                  <a:srgbClr val="000000"/>
                </a:solidFill>
                <a:effectLst/>
                <a:latin typeface="CourierStd"/>
              </a:rPr>
              <a:t> </a:t>
            </a:r>
            <a:r>
              <a:rPr lang="tr-TR" sz="800" b="0" i="0" dirty="0" err="1">
                <a:solidFill>
                  <a:srgbClr val="000000"/>
                </a:solidFill>
                <a:effectLst/>
                <a:latin typeface="CourierStd"/>
              </a:rPr>
              <a:t>sword</a:t>
            </a:r>
            <a:r>
              <a:rPr lang="tr-TR" sz="800" b="0" i="0" dirty="0">
                <a:solidFill>
                  <a:srgbClr val="000000"/>
                </a:solidFill>
                <a:effectLst/>
                <a:latin typeface="CourierStd"/>
              </a:rPr>
              <a:t> </a:t>
            </a:r>
            <a:r>
              <a:rPr lang="tr-TR" sz="800" b="0" i="0" dirty="0" err="1">
                <a:solidFill>
                  <a:srgbClr val="000000"/>
                </a:solidFill>
                <a:effectLst/>
                <a:latin typeface="CourierStd"/>
              </a:rPr>
              <a:t>targets</a:t>
            </a:r>
            <a:r>
              <a:rPr lang="tr-TR" sz="800" b="0" i="0" dirty="0">
                <a:solidFill>
                  <a:srgbClr val="000000"/>
                </a:solidFill>
                <a:effectLst/>
                <a:latin typeface="CourierStd"/>
              </a:rPr>
              <a:t> an </a:t>
            </a:r>
            <a:r>
              <a:rPr lang="tr-TR" sz="800" b="0" i="0" dirty="0" err="1">
                <a:solidFill>
                  <a:srgbClr val="000000"/>
                </a:solidFill>
                <a:effectLst/>
                <a:latin typeface="CourierStd"/>
              </a:rPr>
              <a:t>alien</a:t>
            </a:r>
            <a:r>
              <a:rPr lang="tr-TR" sz="800" b="0" i="0" dirty="0">
                <a:solidFill>
                  <a:srgbClr val="000000"/>
                </a:solidFill>
                <a:effectLst/>
                <a:latin typeface="CourierStd"/>
              </a:rPr>
              <a:t> </a:t>
            </a:r>
            <a:r>
              <a:rPr lang="tr-TR" sz="800" b="0" i="0" dirty="0" err="1">
                <a:solidFill>
                  <a:srgbClr val="000000"/>
                </a:solidFill>
                <a:effectLst/>
                <a:latin typeface="CourierStd"/>
              </a:rPr>
              <a:t>with</a:t>
            </a:r>
            <a:r>
              <a:rPr lang="tr-TR" sz="800" b="0" i="0" dirty="0">
                <a:solidFill>
                  <a:srgbClr val="000000"/>
                </a:solidFill>
                <a:effectLst/>
                <a:latin typeface="CourierStd"/>
              </a:rPr>
              <a:t> {0} </a:t>
            </a:r>
            <a:r>
              <a:rPr lang="tr-TR" sz="800" b="0" i="0" dirty="0" err="1">
                <a:solidFill>
                  <a:srgbClr val="000000"/>
                </a:solidFill>
                <a:effectLst/>
                <a:latin typeface="CourierStd"/>
              </a:rPr>
              <a:t>eyes</a:t>
            </a:r>
            <a:r>
              <a:rPr lang="tr-TR" sz="800" b="0" i="0" dirty="0">
                <a:solidFill>
                  <a:srgbClr val="000000"/>
                </a:solidFill>
                <a:effectLst/>
                <a:latin typeface="CourierStd"/>
              </a:rPr>
              <a:t>.",</a:t>
            </a:r>
            <a:r>
              <a:rPr lang="tr-TR" sz="800" b="0" i="0" dirty="0" err="1">
                <a:solidFill>
                  <a:srgbClr val="000000"/>
                </a:solidFill>
                <a:effectLst/>
                <a:latin typeface="CourierStd"/>
              </a:rPr>
              <a:t>hedef.GozlerinSayisi</a:t>
            </a:r>
            <a:r>
              <a:rPr lang="tr-TR" sz="800" b="0" i="0" dirty="0">
                <a:solidFill>
                  <a:srgbClr val="000000"/>
                </a:solidFill>
                <a:effectLst/>
                <a:latin typeface="CourierStd"/>
              </a:rPr>
              <a:t>);</a:t>
            </a:r>
            <a:br>
              <a:rPr lang="tr-TR" sz="800" b="0" i="0" dirty="0">
                <a:solidFill>
                  <a:srgbClr val="000000"/>
                </a:solidFill>
                <a:effectLst/>
                <a:latin typeface="CourierStd"/>
              </a:rPr>
            </a:br>
            <a:r>
              <a:rPr lang="tr-TR" sz="800" b="0" i="0" dirty="0">
                <a:solidFill>
                  <a:srgbClr val="000000"/>
                </a:solidFill>
                <a:effectLst/>
                <a:latin typeface="CourierStd"/>
              </a:rPr>
              <a:t>      }</a:t>
            </a:r>
            <a:br>
              <a:rPr lang="tr-TR" sz="800" b="0" i="0" dirty="0">
                <a:solidFill>
                  <a:srgbClr val="000000"/>
                </a:solidFill>
                <a:effectLst/>
                <a:latin typeface="CourierStd"/>
              </a:rPr>
            </a:br>
            <a:r>
              <a:rPr lang="tr-TR" sz="800" b="0" i="0" dirty="0">
                <a:solidFill>
                  <a:srgbClr val="000000"/>
                </a:solidFill>
                <a:effectLst/>
                <a:latin typeface="CourierStd"/>
              </a:rPr>
              <a:t> }</a:t>
            </a:r>
            <a:endParaRPr lang="tr-TR" dirty="0">
              <a:solidFill>
                <a:srgbClr val="000000"/>
              </a:solidFill>
              <a:latin typeface="CourierStd"/>
            </a:endParaRPr>
          </a:p>
        </p:txBody>
      </p:sp>
    </p:spTree>
    <p:extLst>
      <p:ext uri="{BB962C8B-B14F-4D97-AF65-F5344CB8AC3E}">
        <p14:creationId xmlns:p14="http://schemas.microsoft.com/office/powerpoint/2010/main" val="25895718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800" dirty="0" err="1"/>
              <a:t>KizginKedi</a:t>
            </a:r>
            <a:r>
              <a:rPr lang="tr-TR" sz="1800" dirty="0"/>
              <a:t> sınıfından miras alınan ve bir arabirim uygulayan önceden kodlanmış iki sınıfta olduğu gibi, yeni </a:t>
            </a:r>
            <a:r>
              <a:rPr lang="tr-TR" sz="1800" dirty="0" err="1"/>
              <a:t>SovalyeKizginKedi</a:t>
            </a:r>
            <a:r>
              <a:rPr lang="tr-TR" sz="1800" dirty="0"/>
              <a:t> sınıfı üç arabirim uygular. Bu arabirimden ikisi </a:t>
            </a:r>
            <a:r>
              <a:rPr lang="tr-TR" sz="1800" dirty="0" err="1"/>
              <a:t>KizginKedi</a:t>
            </a:r>
            <a:r>
              <a:rPr lang="tr-TR" sz="1800" dirty="0"/>
              <a:t> süper sınıfı tarafından uygulanır ve </a:t>
            </a:r>
            <a:r>
              <a:rPr lang="tr-TR" sz="1800" dirty="0" err="1"/>
              <a:t>SovalyeKizginKedi</a:t>
            </a:r>
            <a:r>
              <a:rPr lang="tr-TR" sz="1800" dirty="0"/>
              <a:t> tarafından miras alınır: </a:t>
            </a:r>
            <a:r>
              <a:rPr lang="tr-TR" sz="1800" dirty="0" err="1"/>
              <a:t>ICRomanKarakteri</a:t>
            </a:r>
            <a:r>
              <a:rPr lang="tr-TR" sz="1800" dirty="0"/>
              <a:t> ve </a:t>
            </a:r>
            <a:r>
              <a:rPr lang="tr-TR" sz="1800" dirty="0" err="1"/>
              <a:t>IOyunKarakteri</a:t>
            </a:r>
            <a:r>
              <a:rPr lang="tr-TR" sz="1800" dirty="0"/>
              <a:t>. </a:t>
            </a:r>
            <a:r>
              <a:rPr lang="tr-TR" sz="1800" dirty="0" err="1"/>
              <a:t>SovalyeKizginKedi</a:t>
            </a:r>
            <a:r>
              <a:rPr lang="tr-TR" sz="1800" dirty="0"/>
              <a:t> sınıfı, </a:t>
            </a:r>
            <a:r>
              <a:rPr lang="tr-TR" sz="1800" dirty="0" err="1"/>
              <a:t>ISovalye</a:t>
            </a:r>
            <a:r>
              <a:rPr lang="tr-TR" sz="1800" dirty="0"/>
              <a:t> arabiriminin uygulamasını ekler.</a:t>
            </a:r>
          </a:p>
          <a:p>
            <a:r>
              <a:rPr lang="tr-TR" sz="1800" dirty="0"/>
              <a:t>Yapıcı, </a:t>
            </a:r>
            <a:r>
              <a:rPr lang="tr-TR" sz="1800" dirty="0" err="1"/>
              <a:t>kilicGucu</a:t>
            </a:r>
            <a:r>
              <a:rPr lang="tr-TR" sz="1800" dirty="0"/>
              <a:t> ve </a:t>
            </a:r>
            <a:r>
              <a:rPr lang="tr-TR" sz="1800" dirty="0" err="1"/>
              <a:t>kilicAgirligi</a:t>
            </a:r>
            <a:r>
              <a:rPr lang="tr-TR" sz="1800" dirty="0"/>
              <a:t> bağımsız değişkenlerini temel oluşturucuda, yani </a:t>
            </a:r>
            <a:r>
              <a:rPr lang="tr-TR" sz="1800" dirty="0" err="1"/>
              <a:t>KizginKedi</a:t>
            </a:r>
            <a:r>
              <a:rPr lang="tr-TR" sz="1800" dirty="0"/>
              <a:t> üst sınıfında tanımlanan yapıcıda tanımlanan bağımsız değişken listesine ekler. Bu kurucu temel kurucuyu çağırır ve ardından </a:t>
            </a:r>
            <a:r>
              <a:rPr lang="tr-TR" sz="1800" dirty="0" err="1"/>
              <a:t>KilicGucu</a:t>
            </a:r>
            <a:r>
              <a:rPr lang="tr-TR" sz="1800" dirty="0"/>
              <a:t> ve </a:t>
            </a:r>
            <a:r>
              <a:rPr lang="tr-TR" sz="1800" dirty="0" err="1"/>
              <a:t>KilicAgirligi</a:t>
            </a:r>
            <a:r>
              <a:rPr lang="tr-TR" sz="1800" dirty="0"/>
              <a:t> özelliklerini </a:t>
            </a:r>
            <a:r>
              <a:rPr lang="tr-TR" sz="1800" dirty="0" err="1"/>
              <a:t>kilicGucu</a:t>
            </a:r>
            <a:r>
              <a:rPr lang="tr-TR" sz="1800" dirty="0"/>
              <a:t> ve </a:t>
            </a:r>
            <a:r>
              <a:rPr lang="tr-TR" sz="1800" dirty="0" err="1"/>
              <a:t>kilicAgirligi</a:t>
            </a:r>
            <a:r>
              <a:rPr lang="tr-TR" sz="1800" dirty="0"/>
              <a:t> argümanlarında alınan değerlerle başlatır. </a:t>
            </a:r>
          </a:p>
          <a:p>
            <a:r>
              <a:rPr lang="tr-TR" sz="1800" dirty="0" err="1"/>
              <a:t>KizginKedi</a:t>
            </a:r>
            <a:r>
              <a:rPr lang="tr-TR" sz="1800" dirty="0"/>
              <a:t> sınıfı, </a:t>
            </a:r>
            <a:r>
              <a:rPr lang="tr-TR" sz="1800" dirty="0" err="1"/>
              <a:t>ISovalye</a:t>
            </a:r>
            <a:r>
              <a:rPr lang="tr-TR" sz="1800" dirty="0"/>
              <a:t> arabiriminin gerektirdiği </a:t>
            </a:r>
            <a:r>
              <a:rPr lang="tr-TR" sz="1800" dirty="0" err="1"/>
              <a:t>KiliciCikar</a:t>
            </a:r>
            <a:r>
              <a:rPr lang="tr-TR" sz="1800" dirty="0"/>
              <a:t> yönteminin iki sürümünü uygular. Her iki yöntem de özel </a:t>
            </a:r>
            <a:r>
              <a:rPr lang="tr-TR" sz="1800" dirty="0" err="1"/>
              <a:t>KilicHakkindaBilgileriYaz</a:t>
            </a:r>
            <a:r>
              <a:rPr lang="tr-TR" sz="1800" dirty="0"/>
              <a:t> yöntemini ve </a:t>
            </a:r>
            <a:r>
              <a:rPr lang="tr-TR" sz="1800" dirty="0" err="1"/>
              <a:t>IUzayli</a:t>
            </a:r>
            <a:r>
              <a:rPr lang="tr-TR" sz="1800" dirty="0"/>
              <a:t> arabirimini bağımsız değişken olarak alan aşırı yüklenmiş sürümü çağırır. </a:t>
            </a:r>
            <a:r>
              <a:rPr lang="tr-TR" sz="1800" dirty="0" err="1"/>
              <a:t>Uzayli</a:t>
            </a:r>
            <a:r>
              <a:rPr lang="tr-TR" sz="1800" dirty="0"/>
              <a:t> hakkında kılıcın bir hedefi olduğuna dair ek bir mesaj yazdırır: </a:t>
            </a:r>
            <a:r>
              <a:rPr lang="tr-TR" sz="1800" dirty="0" err="1"/>
              <a:t>gözlerinSayisi</a:t>
            </a:r>
            <a:r>
              <a:rPr lang="tr-TR" sz="1800" dirty="0"/>
              <a:t>. </a:t>
            </a:r>
            <a:endParaRPr lang="tr-TR" dirty="0">
              <a:solidFill>
                <a:srgbClr val="000000"/>
              </a:solidFill>
              <a:latin typeface="CourierStd"/>
            </a:endParaRPr>
          </a:p>
        </p:txBody>
      </p:sp>
    </p:spTree>
    <p:extLst>
      <p:ext uri="{BB962C8B-B14F-4D97-AF65-F5344CB8AC3E}">
        <p14:creationId xmlns:p14="http://schemas.microsoft.com/office/powerpoint/2010/main" val="20074369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800" dirty="0"/>
              <a:t>Aşağıdaki tablo, oluşturduğumuz sınıfların her biri tarafından uygulanan tüm arabirimleri özetlemektedir:</a:t>
            </a:r>
            <a:endParaRPr lang="tr-TR" dirty="0">
              <a:solidFill>
                <a:srgbClr val="000000"/>
              </a:solidFill>
              <a:latin typeface="CourierStd"/>
            </a:endParaRPr>
          </a:p>
        </p:txBody>
      </p:sp>
      <p:graphicFrame>
        <p:nvGraphicFramePr>
          <p:cNvPr id="4" name="Tablo 3">
            <a:extLst>
              <a:ext uri="{FF2B5EF4-FFF2-40B4-BE49-F238E27FC236}">
                <a16:creationId xmlns:a16="http://schemas.microsoft.com/office/drawing/2014/main" id="{4859D3A7-5FC4-4BA3-B8A1-26F3AC48FEE8}"/>
              </a:ext>
            </a:extLst>
          </p:cNvPr>
          <p:cNvGraphicFramePr>
            <a:graphicFrameLocks noGrp="1"/>
          </p:cNvGraphicFramePr>
          <p:nvPr>
            <p:extLst>
              <p:ext uri="{D42A27DB-BD31-4B8C-83A1-F6EECF244321}">
                <p14:modId xmlns:p14="http://schemas.microsoft.com/office/powerpoint/2010/main" val="1989743660"/>
              </p:ext>
            </p:extLst>
          </p:nvPr>
        </p:nvGraphicFramePr>
        <p:xfrm>
          <a:off x="1476531" y="2959217"/>
          <a:ext cx="9238937" cy="2669640"/>
        </p:xfrm>
        <a:graphic>
          <a:graphicData uri="http://schemas.openxmlformats.org/drawingml/2006/table">
            <a:tbl>
              <a:tblPr>
                <a:tableStyleId>{69CF1AB2-1976-4502-BF36-3FF5EA218861}</a:tableStyleId>
              </a:tblPr>
              <a:tblGrid>
                <a:gridCol w="3850478">
                  <a:extLst>
                    <a:ext uri="{9D8B030D-6E8A-4147-A177-3AD203B41FA5}">
                      <a16:colId xmlns:a16="http://schemas.microsoft.com/office/drawing/2014/main" val="3356245361"/>
                    </a:ext>
                  </a:extLst>
                </a:gridCol>
                <a:gridCol w="5388459">
                  <a:extLst>
                    <a:ext uri="{9D8B030D-6E8A-4147-A177-3AD203B41FA5}">
                      <a16:colId xmlns:a16="http://schemas.microsoft.com/office/drawing/2014/main" val="2125615596"/>
                    </a:ext>
                  </a:extLst>
                </a:gridCol>
              </a:tblGrid>
              <a:tr h="331715">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Sınıf İsmi</a:t>
                      </a:r>
                    </a:p>
                  </a:txBody>
                  <a:tcPr marL="9525" marR="9525" marT="9525" marB="0" anchor="b"/>
                </a:tc>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Uygulanan ARABİRİM</a:t>
                      </a:r>
                    </a:p>
                  </a:txBody>
                  <a:tcPr marL="9525" marR="9525" marT="9525" marB="0" anchor="b"/>
                </a:tc>
                <a:extLst>
                  <a:ext uri="{0D108BD9-81ED-4DB2-BD59-A6C34878D82A}">
                    <a16:rowId xmlns:a16="http://schemas.microsoft.com/office/drawing/2014/main" val="593742928"/>
                  </a:ext>
                </a:extLst>
              </a:tr>
              <a:tr h="331715">
                <a:tc>
                  <a:txBody>
                    <a:bodyPr/>
                    <a:lstStyle/>
                    <a:p>
                      <a:pPr algn="ctr" fontAlgn="ctr"/>
                      <a:r>
                        <a:rPr lang="tr-TR" sz="1800" u="none" strike="noStrike" noProof="1">
                          <a:effectLst/>
                          <a:latin typeface="Consolas" panose="020B0609020204030204" pitchFamily="49" charset="0"/>
                        </a:rPr>
                        <a:t>KizginKopek</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b"/>
                      <a:r>
                        <a:rPr lang="tr-TR" sz="1800" u="none" strike="noStrike" noProof="1">
                          <a:effectLst/>
                          <a:latin typeface="Consolas" panose="020B0609020204030204" pitchFamily="49" charset="0"/>
                        </a:rPr>
                        <a:t>ICRomanKarakteri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331715">
                <a:tc>
                  <a:txBody>
                    <a:bodyPr/>
                    <a:lstStyle/>
                    <a:p>
                      <a:pPr algn="ctr" fontAlgn="ctr"/>
                      <a:r>
                        <a:rPr lang="tr-TR" sz="1800" u="none" strike="noStrike" noProof="1">
                          <a:effectLst/>
                          <a:latin typeface="Consolas" panose="020B0609020204030204" pitchFamily="49" charset="0"/>
                        </a:rPr>
                        <a:t>KizginKedi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ICRomanKarakteri ve IOyunKarakteri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33171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UzayliKizginKedi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ICRomanKarakteri, IOyunKarakteri ve IUzayli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33171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BuyucuKizginKedi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ICRomanKarakteri, IOyunKarakteri ve IBuyucu</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479010484"/>
                  </a:ext>
                </a:extLst>
              </a:tr>
              <a:tr h="33171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SovalyeKizginKedi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tr-TR" sz="1800" u="none" strike="noStrike" noProof="1">
                          <a:effectLst/>
                          <a:latin typeface="Consolas" panose="020B0609020204030204" pitchFamily="49" charset="0"/>
                        </a:rPr>
                        <a:t>ICRomanKarakteri, IOyunKarakteri ve ISovalye</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41595633"/>
                  </a:ext>
                </a:extLst>
              </a:tr>
            </a:tbl>
          </a:graphicData>
        </a:graphic>
      </p:graphicFrame>
    </p:spTree>
    <p:extLst>
      <p:ext uri="{BB962C8B-B14F-4D97-AF65-F5344CB8AC3E}">
        <p14:creationId xmlns:p14="http://schemas.microsoft.com/office/powerpoint/2010/main" val="1882055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2400" b="1" dirty="0"/>
              <a:t> Arabirimleri Bağımsız Değişken Olarak Alan Yöntemlerle Çalışma</a:t>
            </a:r>
          </a:p>
          <a:p>
            <a:r>
              <a:rPr lang="tr-TR" dirty="0"/>
              <a:t>Aşağıdaki satırlar, önceden bildirilen tüm sınıfları kullanan bir konsol uygulamasının kodunu gösterir:</a:t>
            </a:r>
          </a:p>
          <a:p>
            <a:pPr marL="0" indent="0">
              <a:spcBef>
                <a:spcPts val="600"/>
              </a:spcBef>
              <a:buNone/>
            </a:pPr>
            <a:endParaRPr lang="tr-TR" sz="1400" dirty="0"/>
          </a:p>
          <a:p>
            <a:pPr marL="0" indent="0">
              <a:spcBef>
                <a:spcPts val="0"/>
              </a:spcBef>
              <a:buNone/>
            </a:pPr>
            <a:r>
              <a:rPr lang="tr-TR" sz="1400" dirty="0">
                <a:solidFill>
                  <a:srgbClr val="000000"/>
                </a:solidFill>
                <a:latin typeface="CourierStd"/>
              </a:rPr>
              <a:t> var kizginKopek1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KizginKopek</a:t>
            </a:r>
            <a:r>
              <a:rPr lang="tr-TR" sz="1400" dirty="0">
                <a:solidFill>
                  <a:srgbClr val="000000"/>
                </a:solidFill>
                <a:latin typeface="CourierStd"/>
              </a:rPr>
              <a:t>("</a:t>
            </a:r>
            <a:r>
              <a:rPr lang="tr-TR" sz="1400" dirty="0" err="1">
                <a:solidFill>
                  <a:srgbClr val="000000"/>
                </a:solidFill>
                <a:latin typeface="CourierStd"/>
              </a:rPr>
              <a:t>Brian</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var kizginKopek2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KizginKopek</a:t>
            </a:r>
            <a:r>
              <a:rPr lang="tr-TR" sz="1400" dirty="0">
                <a:solidFill>
                  <a:srgbClr val="000000"/>
                </a:solidFill>
                <a:latin typeface="CourierStd"/>
              </a:rPr>
              <a:t>("</a:t>
            </a:r>
            <a:r>
              <a:rPr lang="tr-TR" sz="1400" dirty="0" err="1">
                <a:solidFill>
                  <a:srgbClr val="000000"/>
                </a:solidFill>
                <a:latin typeface="CourierStd"/>
              </a:rPr>
              <a:t>Merlin</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kizginKopek1.KonusmaBalonuCiz(</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a:t>
            </a:r>
            <a:r>
              <a:rPr lang="tr-TR" sz="1400" dirty="0" err="1">
                <a:solidFill>
                  <a:srgbClr val="000000"/>
                </a:solidFill>
                <a:latin typeface="CourierStd"/>
              </a:rPr>
              <a:t>my</a:t>
            </a:r>
            <a:r>
              <a:rPr lang="tr-TR" sz="1400" dirty="0">
                <a:solidFill>
                  <a:srgbClr val="000000"/>
                </a:solidFill>
                <a:latin typeface="CourierStd"/>
              </a:rPr>
              <a:t> name is {0}", kizginKopek1.TakmaAd));</a:t>
            </a:r>
          </a:p>
          <a:p>
            <a:pPr marL="0" indent="0">
              <a:spcBef>
                <a:spcPts val="0"/>
              </a:spcBef>
              <a:buNone/>
            </a:pPr>
            <a:r>
              <a:rPr lang="tr-TR" sz="1400" dirty="0">
                <a:solidFill>
                  <a:srgbClr val="000000"/>
                </a:solidFill>
                <a:latin typeface="CourierStd"/>
              </a:rPr>
              <a:t> kizginKopek1.KonusmaBalonuCiz(kizginKopek2, "How do </a:t>
            </a:r>
            <a:r>
              <a:rPr lang="tr-TR" sz="1400" dirty="0" err="1">
                <a:solidFill>
                  <a:srgbClr val="000000"/>
                </a:solidFill>
                <a:latin typeface="CourierStd"/>
              </a:rPr>
              <a:t>you</a:t>
            </a:r>
            <a:r>
              <a:rPr lang="tr-TR" sz="1400" dirty="0">
                <a:solidFill>
                  <a:srgbClr val="000000"/>
                </a:solidFill>
                <a:latin typeface="CourierStd"/>
              </a:rPr>
              <a:t> do?");</a:t>
            </a:r>
          </a:p>
          <a:p>
            <a:pPr marL="0" indent="0">
              <a:spcBef>
                <a:spcPts val="0"/>
              </a:spcBef>
              <a:buNone/>
            </a:pPr>
            <a:r>
              <a:rPr lang="tr-TR" sz="1400" dirty="0">
                <a:solidFill>
                  <a:srgbClr val="000000"/>
                </a:solidFill>
                <a:latin typeface="CourierStd"/>
              </a:rPr>
              <a:t> kizginKopek2.DusunmeBalonuCiz("</a:t>
            </a:r>
            <a:r>
              <a:rPr lang="tr-TR" sz="1400" dirty="0" err="1">
                <a:solidFill>
                  <a:srgbClr val="000000"/>
                </a:solidFill>
                <a:latin typeface="CourierStd"/>
              </a:rPr>
              <a:t>Who</a:t>
            </a:r>
            <a:r>
              <a:rPr lang="tr-TR" sz="1400" dirty="0">
                <a:solidFill>
                  <a:srgbClr val="000000"/>
                </a:solidFill>
                <a:latin typeface="CourierStd"/>
              </a:rPr>
              <a:t> </a:t>
            </a:r>
            <a:r>
              <a:rPr lang="tr-TR" sz="1400" dirty="0" err="1">
                <a:solidFill>
                  <a:srgbClr val="000000"/>
                </a:solidFill>
                <a:latin typeface="CourierStd"/>
              </a:rPr>
              <a:t>are</a:t>
            </a:r>
            <a:r>
              <a:rPr lang="tr-TR" sz="1400" dirty="0">
                <a:solidFill>
                  <a:srgbClr val="000000"/>
                </a:solidFill>
                <a:latin typeface="CourierStd"/>
              </a:rPr>
              <a:t> </a:t>
            </a:r>
            <a:r>
              <a:rPr lang="tr-TR" sz="1400" dirty="0" err="1">
                <a:solidFill>
                  <a:srgbClr val="000000"/>
                </a:solidFill>
                <a:latin typeface="CourierStd"/>
              </a:rPr>
              <a:t>you</a:t>
            </a:r>
            <a:r>
              <a:rPr lang="tr-TR" sz="1400" dirty="0">
                <a:solidFill>
                  <a:srgbClr val="000000"/>
                </a:solidFill>
                <a:latin typeface="CourierStd"/>
              </a:rPr>
              <a:t>? I </a:t>
            </a:r>
            <a:r>
              <a:rPr lang="tr-TR" sz="1400" dirty="0" err="1">
                <a:solidFill>
                  <a:srgbClr val="000000"/>
                </a:solidFill>
                <a:latin typeface="CourierStd"/>
              </a:rPr>
              <a:t>think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var kizginKedi1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KizginKedi</a:t>
            </a:r>
            <a:r>
              <a:rPr lang="tr-TR" sz="1400" dirty="0">
                <a:solidFill>
                  <a:srgbClr val="000000"/>
                </a:solidFill>
                <a:latin typeface="CourierStd"/>
              </a:rPr>
              <a:t>("Garfield", 10, "</a:t>
            </a:r>
            <a:r>
              <a:rPr lang="tr-TR" sz="1400" dirty="0" err="1">
                <a:solidFill>
                  <a:srgbClr val="000000"/>
                </a:solidFill>
                <a:latin typeface="CourierStd"/>
              </a:rPr>
              <a:t>Mr</a:t>
            </a:r>
            <a:r>
              <a:rPr lang="tr-TR" sz="1400" dirty="0">
                <a:solidFill>
                  <a:srgbClr val="000000"/>
                </a:solidFill>
                <a:latin typeface="CourierStd"/>
              </a:rPr>
              <a:t>. Garfield", 0, 10, 20);</a:t>
            </a:r>
          </a:p>
          <a:p>
            <a:pPr marL="0" indent="0">
              <a:spcBef>
                <a:spcPts val="0"/>
              </a:spcBef>
              <a:buNone/>
            </a:pPr>
            <a:r>
              <a:rPr lang="tr-TR" sz="1400" dirty="0">
                <a:solidFill>
                  <a:srgbClr val="000000"/>
                </a:solidFill>
                <a:latin typeface="CourierStd"/>
              </a:rPr>
              <a:t> kizginKedi1.KonusmaBalonuCiz(</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a:t>
            </a:r>
            <a:r>
              <a:rPr lang="tr-TR" sz="1400" dirty="0" err="1">
                <a:solidFill>
                  <a:srgbClr val="000000"/>
                </a:solidFill>
                <a:latin typeface="CourierStd"/>
              </a:rPr>
              <a:t>my</a:t>
            </a:r>
            <a:r>
              <a:rPr lang="tr-TR" sz="1400" dirty="0">
                <a:solidFill>
                  <a:srgbClr val="000000"/>
                </a:solidFill>
                <a:latin typeface="CourierStd"/>
              </a:rPr>
              <a:t> name is {0}", kizginKedi1.TakmaAd));</a:t>
            </a:r>
          </a:p>
          <a:p>
            <a:pPr marL="0" indent="0">
              <a:spcBef>
                <a:spcPts val="0"/>
              </a:spcBef>
              <a:buNone/>
            </a:pPr>
            <a:r>
              <a:rPr lang="tr-TR" sz="1400" dirty="0">
                <a:solidFill>
                  <a:srgbClr val="000000"/>
                </a:solidFill>
                <a:latin typeface="CourierStd"/>
              </a:rPr>
              <a:t> kizginKopek1.KonusmaBalonuCiz(kizginKedi1, </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{0}", kizginKedi1.TakmaAd));</a:t>
            </a:r>
          </a:p>
          <a:p>
            <a:pPr marL="0" indent="0">
              <a:spcBef>
                <a:spcPts val="0"/>
              </a:spcBef>
              <a:buNone/>
            </a:pPr>
            <a:r>
              <a:rPr lang="tr-TR" sz="1400" dirty="0">
                <a:solidFill>
                  <a:srgbClr val="000000"/>
                </a:solidFill>
                <a:latin typeface="CourierStd"/>
              </a:rPr>
              <a:t> var uzayli1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UzayliKizginKedi</a:t>
            </a:r>
            <a:r>
              <a:rPr lang="tr-TR" sz="1400" dirty="0">
                <a:solidFill>
                  <a:srgbClr val="000000"/>
                </a:solidFill>
                <a:latin typeface="CourierStd"/>
              </a:rPr>
              <a:t>("</a:t>
            </a:r>
            <a:r>
              <a:rPr lang="tr-TR" sz="1400" dirty="0" err="1">
                <a:solidFill>
                  <a:srgbClr val="000000"/>
                </a:solidFill>
                <a:latin typeface="CourierStd"/>
              </a:rPr>
              <a:t>Alien</a:t>
            </a:r>
            <a:r>
              <a:rPr lang="tr-TR" sz="1400" dirty="0">
                <a:solidFill>
                  <a:srgbClr val="000000"/>
                </a:solidFill>
                <a:latin typeface="CourierStd"/>
              </a:rPr>
              <a:t>", 120, "</a:t>
            </a:r>
            <a:r>
              <a:rPr lang="tr-TR" sz="1400" dirty="0" err="1">
                <a:solidFill>
                  <a:srgbClr val="000000"/>
                </a:solidFill>
                <a:latin typeface="CourierStd"/>
              </a:rPr>
              <a:t>Mr</a:t>
            </a:r>
            <a:r>
              <a:rPr lang="tr-TR" sz="1400" dirty="0">
                <a:solidFill>
                  <a:srgbClr val="000000"/>
                </a:solidFill>
                <a:latin typeface="CourierStd"/>
              </a:rPr>
              <a:t>. </a:t>
            </a:r>
            <a:r>
              <a:rPr lang="tr-TR" sz="1400" dirty="0" err="1">
                <a:solidFill>
                  <a:srgbClr val="000000"/>
                </a:solidFill>
                <a:latin typeface="CourierStd"/>
              </a:rPr>
              <a:t>Alien</a:t>
            </a:r>
            <a:r>
              <a:rPr lang="tr-TR" sz="1400" dirty="0">
                <a:solidFill>
                  <a:srgbClr val="000000"/>
                </a:solidFill>
                <a:latin typeface="CourierStd"/>
              </a:rPr>
              <a:t>", 0, 10, 20, 3);</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if</a:t>
            </a:r>
            <a:r>
              <a:rPr lang="tr-TR" sz="1400" dirty="0">
                <a:solidFill>
                  <a:srgbClr val="000000"/>
                </a:solidFill>
                <a:latin typeface="CourierStd"/>
              </a:rPr>
              <a:t> (uzayli1.Kesisiyormu(kizginKedi1))</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uzayli1.HareketEt(kizginKedi1.X + 20, kizginKedi1.Y + 20);</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uzayli1.Gorunur();</a:t>
            </a:r>
          </a:p>
          <a:p>
            <a:pPr marL="0" indent="0">
              <a:spcBef>
                <a:spcPts val="0"/>
              </a:spcBef>
              <a:buNone/>
            </a:pPr>
            <a:r>
              <a:rPr lang="tr-TR" sz="1400" dirty="0">
                <a:solidFill>
                  <a:srgbClr val="000000"/>
                </a:solidFill>
                <a:latin typeface="CourierStd"/>
              </a:rPr>
              <a:t> var buyucu1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BuyucuKizginKedi</a:t>
            </a:r>
            <a:r>
              <a:rPr lang="tr-TR" sz="1400" dirty="0">
                <a:solidFill>
                  <a:srgbClr val="000000"/>
                </a:solidFill>
                <a:latin typeface="CourierStd"/>
              </a:rPr>
              <a:t>("</a:t>
            </a:r>
            <a:r>
              <a:rPr lang="tr-TR" sz="1400" dirty="0" err="1">
                <a:solidFill>
                  <a:srgbClr val="000000"/>
                </a:solidFill>
                <a:latin typeface="CourierStd"/>
              </a:rPr>
              <a:t>Gandalf</a:t>
            </a:r>
            <a:r>
              <a:rPr lang="tr-TR" sz="1400" dirty="0">
                <a:solidFill>
                  <a:srgbClr val="000000"/>
                </a:solidFill>
                <a:latin typeface="CourierStd"/>
              </a:rPr>
              <a:t>", 75, "</a:t>
            </a:r>
            <a:r>
              <a:rPr lang="tr-TR" sz="1400" dirty="0" err="1">
                <a:solidFill>
                  <a:srgbClr val="000000"/>
                </a:solidFill>
                <a:latin typeface="CourierStd"/>
              </a:rPr>
              <a:t>Mr</a:t>
            </a:r>
            <a:r>
              <a:rPr lang="tr-TR" sz="1400" dirty="0">
                <a:solidFill>
                  <a:srgbClr val="000000"/>
                </a:solidFill>
                <a:latin typeface="CourierStd"/>
              </a:rPr>
              <a:t>. </a:t>
            </a:r>
            <a:r>
              <a:rPr lang="tr-TR" sz="1400" dirty="0" err="1">
                <a:solidFill>
                  <a:srgbClr val="000000"/>
                </a:solidFill>
                <a:latin typeface="CourierStd"/>
              </a:rPr>
              <a:t>Gandalf</a:t>
            </a:r>
            <a:r>
              <a:rPr lang="tr-TR" sz="1400" dirty="0">
                <a:solidFill>
                  <a:srgbClr val="000000"/>
                </a:solidFill>
                <a:latin typeface="CourierStd"/>
              </a:rPr>
              <a:t>", 10000, 30, 40, 100);</a:t>
            </a:r>
          </a:p>
          <a:p>
            <a:pPr marL="0" indent="0">
              <a:spcBef>
                <a:spcPts val="0"/>
              </a:spcBef>
              <a:buNone/>
            </a:pPr>
            <a:r>
              <a:rPr lang="tr-TR" sz="1400" dirty="0">
                <a:solidFill>
                  <a:srgbClr val="000000"/>
                </a:solidFill>
                <a:latin typeface="CourierStd"/>
              </a:rPr>
              <a:t> buyucu1.Ciz(buyucu1.X, Buyucu1.Y);</a:t>
            </a:r>
          </a:p>
          <a:p>
            <a:pPr marL="0" indent="0">
              <a:spcBef>
                <a:spcPts val="0"/>
              </a:spcBef>
              <a:buNone/>
            </a:pPr>
            <a:r>
              <a:rPr lang="tr-TR" sz="1400" dirty="0">
                <a:solidFill>
                  <a:srgbClr val="000000"/>
                </a:solidFill>
                <a:latin typeface="CourierStd"/>
              </a:rPr>
              <a:t> buyucu1.UzayliyiGorunmezYap(uzayli1);</a:t>
            </a:r>
          </a:p>
          <a:p>
            <a:pPr marL="0" indent="0">
              <a:spcBef>
                <a:spcPts val="0"/>
              </a:spcBef>
              <a:buNone/>
            </a:pPr>
            <a:r>
              <a:rPr lang="tr-TR" sz="1400" dirty="0">
                <a:solidFill>
                  <a:srgbClr val="000000"/>
                </a:solidFill>
                <a:latin typeface="CourierStd"/>
              </a:rPr>
              <a:t> uzayli1.Gorunur();</a:t>
            </a:r>
          </a:p>
          <a:p>
            <a:pPr marL="0" indent="0">
              <a:spcBef>
                <a:spcPts val="0"/>
              </a:spcBef>
              <a:buNone/>
            </a:pPr>
            <a:r>
              <a:rPr lang="tr-TR" sz="1400" dirty="0">
                <a:solidFill>
                  <a:srgbClr val="000000"/>
                </a:solidFill>
                <a:latin typeface="CourierStd"/>
              </a:rPr>
              <a:t> var sovalye1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SovalyeKizginKedi</a:t>
            </a:r>
            <a:r>
              <a:rPr lang="tr-TR" sz="1400" dirty="0">
                <a:solidFill>
                  <a:srgbClr val="000000"/>
                </a:solidFill>
                <a:latin typeface="CourierStd"/>
              </a:rPr>
              <a:t>("</a:t>
            </a:r>
            <a:r>
              <a:rPr lang="tr-TR" sz="1400" dirty="0" err="1">
                <a:solidFill>
                  <a:srgbClr val="000000"/>
                </a:solidFill>
                <a:latin typeface="CourierStd"/>
              </a:rPr>
              <a:t>Camelot</a:t>
            </a:r>
            <a:r>
              <a:rPr lang="tr-TR" sz="1400" dirty="0">
                <a:solidFill>
                  <a:srgbClr val="000000"/>
                </a:solidFill>
                <a:latin typeface="CourierStd"/>
              </a:rPr>
              <a:t>", 35, "</a:t>
            </a:r>
            <a:r>
              <a:rPr lang="tr-TR" sz="1400" dirty="0" err="1">
                <a:solidFill>
                  <a:srgbClr val="000000"/>
                </a:solidFill>
                <a:latin typeface="CourierStd"/>
              </a:rPr>
              <a:t>Sir</a:t>
            </a:r>
            <a:r>
              <a:rPr lang="tr-TR" sz="1400" dirty="0">
                <a:solidFill>
                  <a:srgbClr val="000000"/>
                </a:solidFill>
                <a:latin typeface="CourierStd"/>
              </a:rPr>
              <a:t> </a:t>
            </a:r>
            <a:r>
              <a:rPr lang="tr-TR" sz="1400" dirty="0" err="1">
                <a:solidFill>
                  <a:srgbClr val="000000"/>
                </a:solidFill>
                <a:latin typeface="CourierStd"/>
              </a:rPr>
              <a:t>Camelot</a:t>
            </a:r>
            <a:r>
              <a:rPr lang="tr-TR" sz="1400" dirty="0">
                <a:solidFill>
                  <a:srgbClr val="000000"/>
                </a:solidFill>
                <a:latin typeface="CourierStd"/>
              </a:rPr>
              <a:t>", 5000, 50, 50, 100, 30);</a:t>
            </a:r>
          </a:p>
          <a:p>
            <a:pPr marL="0" indent="0">
              <a:spcBef>
                <a:spcPts val="0"/>
              </a:spcBef>
              <a:buNone/>
            </a:pPr>
            <a:r>
              <a:rPr lang="tr-TR" sz="1400" dirty="0">
                <a:solidFill>
                  <a:srgbClr val="000000"/>
                </a:solidFill>
                <a:latin typeface="CourierStd"/>
              </a:rPr>
              <a:t> sovalye1.Ciz(sovalye1.X, sovalye1.Y);</a:t>
            </a:r>
          </a:p>
          <a:p>
            <a:pPr marL="0" indent="0">
              <a:spcBef>
                <a:spcPts val="0"/>
              </a:spcBef>
              <a:buNone/>
            </a:pPr>
            <a:r>
              <a:rPr lang="tr-TR" sz="1400" dirty="0">
                <a:solidFill>
                  <a:srgbClr val="000000"/>
                </a:solidFill>
                <a:latin typeface="CourierStd"/>
              </a:rPr>
              <a:t> sovalye1.KiliciCikar(uzayli1);</a:t>
            </a:r>
          </a:p>
          <a:p>
            <a:pPr marL="0" indent="0">
              <a:spcBef>
                <a:spcPts val="0"/>
              </a:spcBef>
              <a:buNone/>
            </a:pPr>
            <a:r>
              <a:rPr lang="tr-TR" sz="1400" dirty="0">
                <a:solidFill>
                  <a:srgbClr val="000000"/>
                </a:solidFill>
                <a:latin typeface="CourierStd"/>
              </a:rPr>
              <a:t> uzayli1.DusunmeBalonuCiz("I </a:t>
            </a:r>
            <a:r>
              <a:rPr lang="tr-TR" sz="1400" dirty="0" err="1">
                <a:solidFill>
                  <a:srgbClr val="000000"/>
                </a:solidFill>
                <a:latin typeface="CourierStd"/>
              </a:rPr>
              <a:t>must</a:t>
            </a:r>
            <a:r>
              <a:rPr lang="tr-TR" sz="1400" dirty="0">
                <a:solidFill>
                  <a:srgbClr val="000000"/>
                </a:solidFill>
                <a:latin typeface="CourierStd"/>
              </a:rPr>
              <a:t> be </a:t>
            </a:r>
            <a:r>
              <a:rPr lang="tr-TR" sz="1400" dirty="0" err="1">
                <a:solidFill>
                  <a:srgbClr val="000000"/>
                </a:solidFill>
                <a:latin typeface="CourierStd"/>
              </a:rPr>
              <a:t>friendly</a:t>
            </a:r>
            <a:r>
              <a:rPr lang="tr-TR" sz="1400" dirty="0">
                <a:solidFill>
                  <a:srgbClr val="000000"/>
                </a:solidFill>
                <a:latin typeface="CourierStd"/>
              </a:rPr>
              <a:t> </a:t>
            </a:r>
            <a:r>
              <a:rPr lang="tr-TR" sz="1400" dirty="0" err="1">
                <a:solidFill>
                  <a:srgbClr val="000000"/>
                </a:solidFill>
                <a:latin typeface="CourierStd"/>
              </a:rPr>
              <a:t>or</a:t>
            </a:r>
            <a:r>
              <a:rPr lang="tr-TR" sz="1400" dirty="0">
                <a:solidFill>
                  <a:srgbClr val="000000"/>
                </a:solidFill>
                <a:latin typeface="CourierStd"/>
              </a:rPr>
              <a:t> I'm </a:t>
            </a:r>
            <a:r>
              <a:rPr lang="tr-TR" sz="1400" dirty="0" err="1">
                <a:solidFill>
                  <a:srgbClr val="000000"/>
                </a:solidFill>
                <a:latin typeface="CourierStd"/>
              </a:rPr>
              <a:t>dead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uzayli1.KonusmaBalonuCiz(sovalye1, "</a:t>
            </a:r>
            <a:r>
              <a:rPr lang="tr-TR" sz="1400" dirty="0" err="1">
                <a:solidFill>
                  <a:srgbClr val="000000"/>
                </a:solidFill>
                <a:latin typeface="CourierStd"/>
              </a:rPr>
              <a:t>Pleased</a:t>
            </a:r>
            <a:r>
              <a:rPr lang="tr-TR" sz="1400" dirty="0">
                <a:solidFill>
                  <a:srgbClr val="000000"/>
                </a:solidFill>
                <a:latin typeface="CourierStd"/>
              </a:rPr>
              <a:t> </a:t>
            </a:r>
            <a:r>
              <a:rPr lang="tr-TR" sz="1400" dirty="0" err="1">
                <a:solidFill>
                  <a:srgbClr val="000000"/>
                </a:solidFill>
                <a:latin typeface="CourierStd"/>
              </a:rPr>
              <a:t>to</a:t>
            </a:r>
            <a:r>
              <a:rPr lang="tr-TR" sz="1400" dirty="0">
                <a:solidFill>
                  <a:srgbClr val="000000"/>
                </a:solidFill>
                <a:latin typeface="CourierStd"/>
              </a:rPr>
              <a:t> </a:t>
            </a:r>
            <a:r>
              <a:rPr lang="tr-TR" sz="1400" dirty="0" err="1">
                <a:solidFill>
                  <a:srgbClr val="000000"/>
                </a:solidFill>
                <a:latin typeface="CourierStd"/>
              </a:rPr>
              <a:t>meet</a:t>
            </a:r>
            <a:r>
              <a:rPr lang="tr-TR" sz="1400" dirty="0">
                <a:solidFill>
                  <a:srgbClr val="000000"/>
                </a:solidFill>
                <a:latin typeface="CourierStd"/>
              </a:rPr>
              <a:t> </a:t>
            </a:r>
            <a:r>
              <a:rPr lang="tr-TR" sz="1400" dirty="0" err="1">
                <a:solidFill>
                  <a:srgbClr val="000000"/>
                </a:solidFill>
                <a:latin typeface="CourierStd"/>
              </a:rPr>
              <a:t>you</a:t>
            </a:r>
            <a:r>
              <a:rPr lang="tr-TR" sz="1400" dirty="0">
                <a:solidFill>
                  <a:srgbClr val="000000"/>
                </a:solidFill>
                <a:latin typeface="CourierStd"/>
              </a:rPr>
              <a:t>, </a:t>
            </a:r>
            <a:r>
              <a:rPr lang="tr-TR" sz="1400" dirty="0" err="1">
                <a:solidFill>
                  <a:srgbClr val="000000"/>
                </a:solidFill>
                <a:latin typeface="CourierStd"/>
              </a:rPr>
              <a:t>Sir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Console.ReadLine</a:t>
            </a:r>
            <a:r>
              <a:rPr lang="tr-TR" sz="1400" dirty="0">
                <a:solidFill>
                  <a:srgbClr val="000000"/>
                </a:solidFill>
                <a:latin typeface="CourierStd"/>
              </a:rPr>
              <a:t>();</a:t>
            </a:r>
          </a:p>
        </p:txBody>
      </p:sp>
    </p:spTree>
    <p:extLst>
      <p:ext uri="{BB962C8B-B14F-4D97-AF65-F5344CB8AC3E}">
        <p14:creationId xmlns:p14="http://schemas.microsoft.com/office/powerpoint/2010/main" val="12524990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Önceki konsol uygulamasını çalıştırdıktan sonra, konsol çıktısında aşağıdaki çıktıyı göreceksiniz:</a:t>
            </a:r>
            <a:endParaRPr lang="tr-TR" sz="1400" dirty="0"/>
          </a:p>
        </p:txBody>
      </p:sp>
      <p:pic>
        <p:nvPicPr>
          <p:cNvPr id="5" name="Resim 4">
            <a:extLst>
              <a:ext uri="{FF2B5EF4-FFF2-40B4-BE49-F238E27FC236}">
                <a16:creationId xmlns:a16="http://schemas.microsoft.com/office/drawing/2014/main" id="{0F0F0F14-8D12-46E4-9689-736CD313BD5B}"/>
              </a:ext>
            </a:extLst>
          </p:cNvPr>
          <p:cNvPicPr>
            <a:picLocks noChangeAspect="1"/>
          </p:cNvPicPr>
          <p:nvPr/>
        </p:nvPicPr>
        <p:blipFill>
          <a:blip r:embed="rId2"/>
          <a:stretch>
            <a:fillRect/>
          </a:stretch>
        </p:blipFill>
        <p:spPr>
          <a:xfrm>
            <a:off x="3131169" y="3429000"/>
            <a:ext cx="6057143" cy="2200000"/>
          </a:xfrm>
          <a:prstGeom prst="rect">
            <a:avLst/>
          </a:prstGeom>
        </p:spPr>
      </p:pic>
    </p:spTree>
    <p:extLst>
      <p:ext uri="{BB962C8B-B14F-4D97-AF65-F5344CB8AC3E}">
        <p14:creationId xmlns:p14="http://schemas.microsoft.com/office/powerpoint/2010/main" val="32409797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Aşağıdaki kodda ilk iki satır, </a:t>
            </a:r>
            <a:r>
              <a:rPr lang="tr-TR" dirty="0" err="1"/>
              <a:t>KizginKopek</a:t>
            </a:r>
            <a:r>
              <a:rPr lang="tr-TR" dirty="0"/>
              <a:t> sınıfının iki örneğini oluşturur: kizginKopek1 ve kizginKopek2. Daha sonra kod, kizginKopek1 için </a:t>
            </a:r>
            <a:r>
              <a:rPr lang="tr-TR" dirty="0" err="1"/>
              <a:t>KonusmaBalonuCiz</a:t>
            </a:r>
            <a:r>
              <a:rPr lang="tr-TR" dirty="0"/>
              <a:t> yönteminin iki sürümünü çağırır. Bu yönteme yapılan ikinci çağrı, kizginKopek2’yi </a:t>
            </a:r>
            <a:r>
              <a:rPr lang="tr-TR" dirty="0" err="1"/>
              <a:t>ICRomanKarakteri</a:t>
            </a:r>
            <a:r>
              <a:rPr lang="tr-TR" dirty="0"/>
              <a:t> bağımsız değişkeni olarak iletir çünkü kizginKopek2, </a:t>
            </a:r>
            <a:r>
              <a:rPr lang="tr-TR" dirty="0" err="1"/>
              <a:t>ICRomanKarakteri</a:t>
            </a:r>
            <a:r>
              <a:rPr lang="tr-TR" dirty="0"/>
              <a:t> arabirimini uygulayan bir sınıf olan </a:t>
            </a:r>
            <a:r>
              <a:rPr lang="tr-TR" dirty="0" err="1"/>
              <a:t>KizginKopek’in</a:t>
            </a:r>
            <a:r>
              <a:rPr lang="tr-TR" dirty="0"/>
              <a:t> bir örneğidir:</a:t>
            </a:r>
          </a:p>
          <a:p>
            <a:pPr marL="0" indent="0">
              <a:buNone/>
            </a:pPr>
            <a:endParaRPr lang="tr-TR" sz="1000" dirty="0"/>
          </a:p>
          <a:p>
            <a:pPr marL="0" indent="0">
              <a:spcBef>
                <a:spcPts val="0"/>
              </a:spcBef>
              <a:buNone/>
            </a:pPr>
            <a:r>
              <a:rPr lang="tr-TR" sz="1400" dirty="0">
                <a:solidFill>
                  <a:srgbClr val="000000"/>
                </a:solidFill>
                <a:latin typeface="CourierStd"/>
              </a:rPr>
              <a:t> var kizginKopek1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KizginKopek</a:t>
            </a:r>
            <a:r>
              <a:rPr lang="tr-TR" sz="1400" dirty="0">
                <a:solidFill>
                  <a:srgbClr val="000000"/>
                </a:solidFill>
                <a:latin typeface="CourierStd"/>
              </a:rPr>
              <a:t>("</a:t>
            </a:r>
            <a:r>
              <a:rPr lang="tr-TR" sz="1400" dirty="0" err="1">
                <a:solidFill>
                  <a:srgbClr val="000000"/>
                </a:solidFill>
                <a:latin typeface="CourierStd"/>
              </a:rPr>
              <a:t>Brian</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var kizginKopek2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KizginKopek</a:t>
            </a:r>
            <a:r>
              <a:rPr lang="tr-TR" sz="1400" dirty="0">
                <a:solidFill>
                  <a:srgbClr val="000000"/>
                </a:solidFill>
                <a:latin typeface="CourierStd"/>
              </a:rPr>
              <a:t>("</a:t>
            </a:r>
            <a:r>
              <a:rPr lang="tr-TR" sz="1400" dirty="0" err="1">
                <a:solidFill>
                  <a:srgbClr val="000000"/>
                </a:solidFill>
                <a:latin typeface="CourierStd"/>
              </a:rPr>
              <a:t>Merlin</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kizginKopek1.KonusmaBalonuCiz(</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a:t>
            </a:r>
            <a:r>
              <a:rPr lang="tr-TR" sz="1400" dirty="0" err="1">
                <a:solidFill>
                  <a:srgbClr val="000000"/>
                </a:solidFill>
                <a:latin typeface="CourierStd"/>
              </a:rPr>
              <a:t>my</a:t>
            </a:r>
            <a:r>
              <a:rPr lang="tr-TR" sz="1400" dirty="0">
                <a:solidFill>
                  <a:srgbClr val="000000"/>
                </a:solidFill>
                <a:latin typeface="CourierStd"/>
              </a:rPr>
              <a:t> name is {0}", kizginKopek1.TakmaAd));</a:t>
            </a:r>
          </a:p>
          <a:p>
            <a:pPr marL="0" indent="0">
              <a:spcBef>
                <a:spcPts val="0"/>
              </a:spcBef>
              <a:buNone/>
            </a:pPr>
            <a:r>
              <a:rPr lang="tr-TR" sz="1400" dirty="0">
                <a:solidFill>
                  <a:srgbClr val="000000"/>
                </a:solidFill>
                <a:latin typeface="CourierStd"/>
              </a:rPr>
              <a:t> kizginKopek1.KonusmaBalonuCiz(kizginKopek2, "How do </a:t>
            </a:r>
            <a:r>
              <a:rPr lang="tr-TR" sz="1400" dirty="0" err="1">
                <a:solidFill>
                  <a:srgbClr val="000000"/>
                </a:solidFill>
                <a:latin typeface="CourierStd"/>
              </a:rPr>
              <a:t>you</a:t>
            </a:r>
            <a:r>
              <a:rPr lang="tr-TR" sz="1400" dirty="0">
                <a:solidFill>
                  <a:srgbClr val="000000"/>
                </a:solidFill>
                <a:latin typeface="CourierStd"/>
              </a:rPr>
              <a:t> do?");</a:t>
            </a:r>
          </a:p>
          <a:p>
            <a:pPr marL="0" indent="0">
              <a:spcBef>
                <a:spcPts val="0"/>
              </a:spcBef>
              <a:buNone/>
            </a:pPr>
            <a:r>
              <a:rPr lang="tr-TR" sz="1400" dirty="0">
                <a:solidFill>
                  <a:srgbClr val="000000"/>
                </a:solidFill>
                <a:latin typeface="CourierStd"/>
              </a:rPr>
              <a:t> kizginKopek2.DusunmeBalonuCiz("</a:t>
            </a:r>
            <a:r>
              <a:rPr lang="tr-TR" sz="1400" dirty="0" err="1">
                <a:solidFill>
                  <a:srgbClr val="000000"/>
                </a:solidFill>
                <a:latin typeface="CourierStd"/>
              </a:rPr>
              <a:t>Who</a:t>
            </a:r>
            <a:r>
              <a:rPr lang="tr-TR" sz="1400" dirty="0">
                <a:solidFill>
                  <a:srgbClr val="000000"/>
                </a:solidFill>
                <a:latin typeface="CourierStd"/>
              </a:rPr>
              <a:t> </a:t>
            </a:r>
            <a:r>
              <a:rPr lang="tr-TR" sz="1400" dirty="0" err="1">
                <a:solidFill>
                  <a:srgbClr val="000000"/>
                </a:solidFill>
                <a:latin typeface="CourierStd"/>
              </a:rPr>
              <a:t>are</a:t>
            </a:r>
            <a:r>
              <a:rPr lang="tr-TR" sz="1400" dirty="0">
                <a:solidFill>
                  <a:srgbClr val="000000"/>
                </a:solidFill>
                <a:latin typeface="CourierStd"/>
              </a:rPr>
              <a:t> </a:t>
            </a:r>
            <a:r>
              <a:rPr lang="tr-TR" sz="1400" dirty="0" err="1">
                <a:solidFill>
                  <a:srgbClr val="000000"/>
                </a:solidFill>
                <a:latin typeface="CourierStd"/>
              </a:rPr>
              <a:t>you</a:t>
            </a:r>
            <a:r>
              <a:rPr lang="tr-TR" sz="1400" dirty="0">
                <a:solidFill>
                  <a:srgbClr val="000000"/>
                </a:solidFill>
                <a:latin typeface="CourierStd"/>
              </a:rPr>
              <a:t>? I </a:t>
            </a:r>
            <a:r>
              <a:rPr lang="tr-TR" sz="1400" dirty="0" err="1">
                <a:solidFill>
                  <a:srgbClr val="000000"/>
                </a:solidFill>
                <a:latin typeface="CourierStd"/>
              </a:rPr>
              <a:t>think</a:t>
            </a:r>
            <a:r>
              <a:rPr lang="tr-TR" sz="1400" dirty="0">
                <a:solidFill>
                  <a:srgbClr val="000000"/>
                </a:solidFill>
                <a:latin typeface="CourierStd"/>
              </a:rPr>
              <a:t>.");</a:t>
            </a:r>
          </a:p>
          <a:p>
            <a:pPr marL="0" indent="0">
              <a:spcBef>
                <a:spcPts val="0"/>
              </a:spcBef>
              <a:buNone/>
            </a:pPr>
            <a:endParaRPr lang="tr-TR" sz="1400" dirty="0">
              <a:solidFill>
                <a:srgbClr val="000000"/>
              </a:solidFill>
              <a:latin typeface="CourierStd"/>
            </a:endParaRPr>
          </a:p>
          <a:p>
            <a:pPr>
              <a:spcBef>
                <a:spcPts val="0"/>
              </a:spcBef>
            </a:pPr>
            <a:r>
              <a:rPr lang="tr-TR" dirty="0"/>
              <a:t>Arabirimlerle çalışırken, bunları sınıf adları kullanmak yerine argüman türlerini belirtmek için kullandığımızı unutmayın. Birden çok sınıf, tek bir arabirim uygulayabilir; bu nedenle, farklı sınıfların örnekleri, belirli bir arabirim argümanı olarak nitelendirilebilir.</a:t>
            </a:r>
          </a:p>
          <a:p>
            <a:pPr marL="0" indent="0">
              <a:buNone/>
            </a:pPr>
            <a:endParaRPr lang="tr-TR" sz="1400" dirty="0"/>
          </a:p>
        </p:txBody>
      </p:sp>
    </p:spTree>
    <p:extLst>
      <p:ext uri="{BB962C8B-B14F-4D97-AF65-F5344CB8AC3E}">
        <p14:creationId xmlns:p14="http://schemas.microsoft.com/office/powerpoint/2010/main" val="292615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2400" b="1" dirty="0"/>
              <a:t> Taslakların Düzenlenmesi – Sınıflar</a:t>
            </a:r>
          </a:p>
          <a:p>
            <a:r>
              <a:rPr lang="tr-TR" dirty="0"/>
              <a:t>Şimdiye kadar, nesne yönelimli çözümümüz, öznitelikleri ve yöntemleriyle birlikte dört sınıf içermektedir. Bununla birlikte, bu dört sınıfa tekrar bakarsak, hepsinin aynı iki yönteme sahip olduğunu fark ederiz: AlanHesapla ve CevreHesapla.</a:t>
            </a:r>
          </a:p>
          <a:p>
            <a:r>
              <a:rPr lang="tr-TR" dirty="0"/>
              <a:t>Her sınıftaki yöntemlerin kodu farklıdır, çünkü her şekil alan veya çevre hesaplamak için farklı bir formül kullanır. Ancak yöntemlere ilişkin bildirimler veya tanımlar aynıdır. Her iki yöntem de aynı ada sahiptir, her zaman parametresizdir ve her ikisi de bir float değeri döndürür.</a:t>
            </a:r>
          </a:p>
          <a:p>
            <a:r>
              <a:rPr lang="tr-TR" dirty="0"/>
              <a:t>Dört sınıftan bahsettiğimizde, dört farklı geometrik şekil veya basitçe, şekillerden bahsettiğimizi söyledik. Böylece, dört şekil için gerekli davranışı genelleştirebiliriz. </a:t>
            </a:r>
          </a:p>
          <a:p>
            <a:r>
              <a:rPr lang="tr-TR" dirty="0"/>
              <a:t>Dört şekil, AlanHesapla ve CevreHesapla yöntemlerini önceden açıklanan kodlar ile tanımlamalıdır. Dört sınıfın gerekli davranışı sağladığından emin olmak için bir taslak oluşturabiliriz.</a:t>
            </a:r>
          </a:p>
        </p:txBody>
      </p:sp>
    </p:spTree>
    <p:extLst>
      <p:ext uri="{BB962C8B-B14F-4D97-AF65-F5344CB8AC3E}">
        <p14:creationId xmlns:p14="http://schemas.microsoft.com/office/powerpoint/2010/main" val="181569938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2200" dirty="0"/>
              <a:t>Aşağıdaki koddaki ilk satır, kizginKedi1 adlı </a:t>
            </a:r>
            <a:r>
              <a:rPr lang="tr-TR" sz="2200" dirty="0" err="1"/>
              <a:t>KizginKedi</a:t>
            </a:r>
            <a:r>
              <a:rPr lang="tr-TR" sz="2200" dirty="0"/>
              <a:t> sınıfının bir örneğini oluşturur. Takma Adı Garfield'dır. Sonraki satır, Garfield'ı bir çizgi roman karakteri olarak tanıtmak için yeni örneğin </a:t>
            </a:r>
            <a:r>
              <a:rPr lang="tr-TR" sz="2200" dirty="0" err="1"/>
              <a:t>KonusmaBalonuCiz</a:t>
            </a:r>
            <a:r>
              <a:rPr lang="tr-TR" sz="2200" dirty="0"/>
              <a:t> yöntemini çağırır. Daha sonra, kizginKopek1, </a:t>
            </a:r>
            <a:r>
              <a:rPr lang="tr-TR" sz="2200" dirty="0" err="1"/>
              <a:t>KonusmaBalonuCiz</a:t>
            </a:r>
            <a:r>
              <a:rPr lang="tr-TR" sz="2200" dirty="0"/>
              <a:t> yöntemini çağırır ve kizginKedi1’i </a:t>
            </a:r>
            <a:r>
              <a:rPr lang="tr-TR" sz="2200" dirty="0" err="1"/>
              <a:t>ICRomanKarakteri</a:t>
            </a:r>
            <a:r>
              <a:rPr lang="tr-TR" sz="2200" dirty="0"/>
              <a:t> bağımsız değişkeni olarak geçirir çünkü kizginKedi1, </a:t>
            </a:r>
            <a:r>
              <a:rPr lang="tr-TR" sz="2200" dirty="0" err="1"/>
              <a:t>ICRomanKarakteri</a:t>
            </a:r>
            <a:r>
              <a:rPr lang="tr-TR" sz="2200" dirty="0"/>
              <a:t> arabirimini uygulayan bir sınıf olan </a:t>
            </a:r>
            <a:r>
              <a:rPr lang="tr-TR" sz="2200" dirty="0" err="1"/>
              <a:t>KizginKedi’nin</a:t>
            </a:r>
            <a:r>
              <a:rPr lang="tr-TR" sz="2200" dirty="0"/>
              <a:t> bir örneğidir. Böylece, </a:t>
            </a:r>
            <a:r>
              <a:rPr lang="tr-TR" sz="2200" dirty="0" err="1"/>
              <a:t>ICRomanKarakteri</a:t>
            </a:r>
            <a:r>
              <a:rPr lang="tr-TR" sz="2200" dirty="0"/>
              <a:t> argümanına ihtiyaç duyduğumuzda </a:t>
            </a:r>
            <a:r>
              <a:rPr lang="tr-TR" sz="2200" dirty="0" err="1"/>
              <a:t>KizginKedi</a:t>
            </a:r>
            <a:r>
              <a:rPr lang="tr-TR" sz="2200" dirty="0"/>
              <a:t> örneklerini de kullanabiliriz:</a:t>
            </a:r>
          </a:p>
          <a:p>
            <a:pPr marL="0" indent="0">
              <a:spcBef>
                <a:spcPts val="0"/>
              </a:spcBef>
              <a:buNone/>
            </a:pPr>
            <a:endParaRPr lang="tr-TR" sz="1400" dirty="0">
              <a:solidFill>
                <a:srgbClr val="000000"/>
              </a:solidFill>
              <a:latin typeface="CourierStd"/>
            </a:endParaRPr>
          </a:p>
          <a:p>
            <a:pPr marL="0" indent="0">
              <a:spcBef>
                <a:spcPts val="0"/>
              </a:spcBef>
              <a:buNone/>
            </a:pPr>
            <a:r>
              <a:rPr lang="tr-TR" sz="1400" dirty="0">
                <a:solidFill>
                  <a:srgbClr val="000000"/>
                </a:solidFill>
                <a:latin typeface="CourierStd"/>
              </a:rPr>
              <a:t> var kizginKedi1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KizginKedi</a:t>
            </a:r>
            <a:r>
              <a:rPr lang="tr-TR" sz="1400" dirty="0">
                <a:solidFill>
                  <a:srgbClr val="000000"/>
                </a:solidFill>
                <a:latin typeface="CourierStd"/>
              </a:rPr>
              <a:t>("Garfield", 10, "</a:t>
            </a:r>
            <a:r>
              <a:rPr lang="tr-TR" sz="1400" dirty="0" err="1">
                <a:solidFill>
                  <a:srgbClr val="000000"/>
                </a:solidFill>
                <a:latin typeface="CourierStd"/>
              </a:rPr>
              <a:t>Mr</a:t>
            </a:r>
            <a:r>
              <a:rPr lang="tr-TR" sz="1400" dirty="0">
                <a:solidFill>
                  <a:srgbClr val="000000"/>
                </a:solidFill>
                <a:latin typeface="CourierStd"/>
              </a:rPr>
              <a:t>. Garfield", 0, 10, 20);</a:t>
            </a:r>
          </a:p>
          <a:p>
            <a:pPr marL="0" indent="0">
              <a:spcBef>
                <a:spcPts val="0"/>
              </a:spcBef>
              <a:buNone/>
            </a:pPr>
            <a:r>
              <a:rPr lang="tr-TR" sz="1400" dirty="0">
                <a:solidFill>
                  <a:srgbClr val="000000"/>
                </a:solidFill>
                <a:latin typeface="CourierStd"/>
              </a:rPr>
              <a:t> kizginKedi1.KonusmaBalonuCiz(</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a:t>
            </a:r>
            <a:r>
              <a:rPr lang="tr-TR" sz="1400" dirty="0" err="1">
                <a:solidFill>
                  <a:srgbClr val="000000"/>
                </a:solidFill>
                <a:latin typeface="CourierStd"/>
              </a:rPr>
              <a:t>my</a:t>
            </a:r>
            <a:r>
              <a:rPr lang="tr-TR" sz="1400" dirty="0">
                <a:solidFill>
                  <a:srgbClr val="000000"/>
                </a:solidFill>
                <a:latin typeface="CourierStd"/>
              </a:rPr>
              <a:t> name is {0}", kizginKedi1.TakmaAd));</a:t>
            </a:r>
          </a:p>
          <a:p>
            <a:pPr marL="0" indent="0">
              <a:spcBef>
                <a:spcPts val="0"/>
              </a:spcBef>
              <a:buNone/>
            </a:pPr>
            <a:r>
              <a:rPr lang="tr-TR" sz="1400" dirty="0">
                <a:solidFill>
                  <a:srgbClr val="000000"/>
                </a:solidFill>
                <a:latin typeface="CourierStd"/>
              </a:rPr>
              <a:t> kizginKopek1.KonusmaBalonuCiz(kizginKedi1, </a:t>
            </a:r>
            <a:r>
              <a:rPr lang="tr-TR" sz="1400" dirty="0" err="1">
                <a:solidFill>
                  <a:srgbClr val="000000"/>
                </a:solidFill>
                <a:latin typeface="CourierStd"/>
              </a:rPr>
              <a:t>String.Format</a:t>
            </a:r>
            <a:r>
              <a:rPr lang="tr-TR" sz="1400" dirty="0">
                <a:solidFill>
                  <a:srgbClr val="000000"/>
                </a:solidFill>
                <a:latin typeface="CourierStd"/>
              </a:rPr>
              <a:t>("</a:t>
            </a:r>
            <a:r>
              <a:rPr lang="tr-TR" sz="1400" dirty="0" err="1">
                <a:solidFill>
                  <a:srgbClr val="000000"/>
                </a:solidFill>
                <a:latin typeface="CourierStd"/>
              </a:rPr>
              <a:t>Hello</a:t>
            </a:r>
            <a:r>
              <a:rPr lang="tr-TR" sz="1400" dirty="0">
                <a:solidFill>
                  <a:srgbClr val="000000"/>
                </a:solidFill>
                <a:latin typeface="CourierStd"/>
              </a:rPr>
              <a:t> {0}", kizginKedi1.TakmaAd));</a:t>
            </a:r>
          </a:p>
        </p:txBody>
      </p:sp>
    </p:spTree>
    <p:extLst>
      <p:ext uri="{BB962C8B-B14F-4D97-AF65-F5344CB8AC3E}">
        <p14:creationId xmlns:p14="http://schemas.microsoft.com/office/powerpoint/2010/main" val="19415421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200" dirty="0"/>
              <a:t>Aşağıdaki koddaki ilk satır, uzayli1 adlı </a:t>
            </a:r>
            <a:r>
              <a:rPr lang="tr-TR" sz="2200" dirty="0" err="1"/>
              <a:t>UzayliKizginKedi</a:t>
            </a:r>
            <a:r>
              <a:rPr lang="tr-TR" sz="2200" dirty="0"/>
              <a:t> sınıfının bir örneğini oluşturur. Takma Adı ‘Bay Uzaylı’ </a:t>
            </a:r>
            <a:r>
              <a:rPr lang="tr-TR" sz="2200" dirty="0" err="1"/>
              <a:t>dır</a:t>
            </a:r>
            <a:r>
              <a:rPr lang="tr-TR" sz="2200" dirty="0"/>
              <a:t>. Sonraki satır, parametre olarak kizginKedi1 ile </a:t>
            </a:r>
            <a:r>
              <a:rPr lang="tr-TR" sz="2200" dirty="0" err="1"/>
              <a:t>Kesisiyormu</a:t>
            </a:r>
            <a:r>
              <a:rPr lang="tr-TR" sz="2200" dirty="0"/>
              <a:t> yöntemine yapılan çağrının </a:t>
            </a:r>
            <a:r>
              <a:rPr lang="tr-TR" sz="2200" dirty="0" err="1"/>
              <a:t>true</a:t>
            </a:r>
            <a:r>
              <a:rPr lang="tr-TR" sz="2200" dirty="0"/>
              <a:t> döndürüp döndürmediğini kontrol eder. </a:t>
            </a:r>
            <a:r>
              <a:rPr lang="tr-TR" sz="2200" dirty="0" err="1"/>
              <a:t>Kesisiyormu</a:t>
            </a:r>
            <a:r>
              <a:rPr lang="tr-TR" sz="2200" dirty="0"/>
              <a:t> yöntemi, </a:t>
            </a:r>
            <a:r>
              <a:rPr lang="tr-TR" sz="2200" dirty="0" err="1"/>
              <a:t>ICRomanKarakteri</a:t>
            </a:r>
            <a:r>
              <a:rPr lang="tr-TR" sz="2200" dirty="0"/>
              <a:t> bağımsız değişkenini gerektirir; bu nedenle, kizginKedi1’i kullanabiliriz. Her iki örneğin X ve Y özellikleri aynı değere sahip olduğu için bu yöntem </a:t>
            </a:r>
            <a:r>
              <a:rPr lang="tr-TR" sz="2200" dirty="0" err="1"/>
              <a:t>true</a:t>
            </a:r>
            <a:r>
              <a:rPr lang="tr-TR" sz="2200" dirty="0"/>
              <a:t> değerini döndürür. </a:t>
            </a:r>
            <a:r>
              <a:rPr lang="tr-TR" sz="2200" dirty="0" err="1"/>
              <a:t>If</a:t>
            </a:r>
            <a:r>
              <a:rPr lang="tr-TR" sz="2200" dirty="0"/>
              <a:t> bloğundaki satır, uzayli1 için </a:t>
            </a:r>
            <a:r>
              <a:rPr lang="tr-TR" sz="2200" dirty="0" err="1"/>
              <a:t>HareketEt</a:t>
            </a:r>
            <a:r>
              <a:rPr lang="tr-TR" sz="2200" dirty="0"/>
              <a:t> yöntemini çağırır. Daha sonra kod, </a:t>
            </a:r>
            <a:r>
              <a:rPr lang="tr-TR" sz="2200" dirty="0" err="1"/>
              <a:t>Gorunur</a:t>
            </a:r>
            <a:r>
              <a:rPr lang="tr-TR" sz="2200" dirty="0"/>
              <a:t> yöntemini çağırır:</a:t>
            </a:r>
          </a:p>
          <a:p>
            <a:pPr marL="0" indent="0">
              <a:buNone/>
            </a:pPr>
            <a:endParaRPr lang="tr-TR" sz="2200" dirty="0"/>
          </a:p>
          <a:p>
            <a:pPr marL="0" indent="0">
              <a:spcBef>
                <a:spcPts val="0"/>
              </a:spcBef>
              <a:buNone/>
            </a:pPr>
            <a:r>
              <a:rPr lang="tr-TR" sz="1400" dirty="0">
                <a:solidFill>
                  <a:srgbClr val="000000"/>
                </a:solidFill>
                <a:latin typeface="CourierStd"/>
              </a:rPr>
              <a:t> var uzayli1 = </a:t>
            </a:r>
            <a:r>
              <a:rPr lang="tr-TR" sz="1400" dirty="0" err="1">
                <a:solidFill>
                  <a:srgbClr val="000000"/>
                </a:solidFill>
                <a:latin typeface="CourierStd"/>
              </a:rPr>
              <a:t>new</a:t>
            </a:r>
            <a:r>
              <a:rPr lang="tr-TR" sz="1400" dirty="0">
                <a:solidFill>
                  <a:srgbClr val="000000"/>
                </a:solidFill>
                <a:latin typeface="CourierStd"/>
              </a:rPr>
              <a:t> </a:t>
            </a:r>
            <a:r>
              <a:rPr lang="tr-TR" sz="1400" dirty="0" err="1">
                <a:solidFill>
                  <a:srgbClr val="000000"/>
                </a:solidFill>
                <a:latin typeface="CourierStd"/>
              </a:rPr>
              <a:t>UzayliKizginKedi</a:t>
            </a:r>
            <a:r>
              <a:rPr lang="tr-TR" sz="1400" dirty="0">
                <a:solidFill>
                  <a:srgbClr val="000000"/>
                </a:solidFill>
                <a:latin typeface="CourierStd"/>
              </a:rPr>
              <a:t>("</a:t>
            </a:r>
            <a:r>
              <a:rPr lang="tr-TR" sz="1400" dirty="0" err="1">
                <a:solidFill>
                  <a:srgbClr val="000000"/>
                </a:solidFill>
                <a:latin typeface="CourierStd"/>
              </a:rPr>
              <a:t>Alien</a:t>
            </a:r>
            <a:r>
              <a:rPr lang="tr-TR" sz="1400" dirty="0">
                <a:solidFill>
                  <a:srgbClr val="000000"/>
                </a:solidFill>
                <a:latin typeface="CourierStd"/>
              </a:rPr>
              <a:t>", 120, "</a:t>
            </a:r>
            <a:r>
              <a:rPr lang="tr-TR" sz="1400" dirty="0" err="1">
                <a:solidFill>
                  <a:srgbClr val="000000"/>
                </a:solidFill>
                <a:latin typeface="CourierStd"/>
              </a:rPr>
              <a:t>Mr</a:t>
            </a:r>
            <a:r>
              <a:rPr lang="tr-TR" sz="1400" dirty="0">
                <a:solidFill>
                  <a:srgbClr val="000000"/>
                </a:solidFill>
                <a:latin typeface="CourierStd"/>
              </a:rPr>
              <a:t>. </a:t>
            </a:r>
            <a:r>
              <a:rPr lang="tr-TR" sz="1400" dirty="0" err="1">
                <a:solidFill>
                  <a:srgbClr val="000000"/>
                </a:solidFill>
                <a:latin typeface="CourierStd"/>
              </a:rPr>
              <a:t>Alien</a:t>
            </a:r>
            <a:r>
              <a:rPr lang="tr-TR" sz="1400" dirty="0">
                <a:solidFill>
                  <a:srgbClr val="000000"/>
                </a:solidFill>
                <a:latin typeface="CourierStd"/>
              </a:rPr>
              <a:t>", 0, 10, 20, 3);</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if</a:t>
            </a:r>
            <a:r>
              <a:rPr lang="tr-TR" sz="1400" dirty="0">
                <a:solidFill>
                  <a:srgbClr val="000000"/>
                </a:solidFill>
                <a:latin typeface="CourierStd"/>
              </a:rPr>
              <a:t> (uzayli1.Kesisiyormu(kizginKedi1))</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uzayli1.HareketEt(kizginKedi1.X + 20, kizginKedi1.Y + 20);</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uzayli1.Gorunur();</a:t>
            </a:r>
          </a:p>
        </p:txBody>
      </p:sp>
    </p:spTree>
    <p:extLst>
      <p:ext uri="{BB962C8B-B14F-4D97-AF65-F5344CB8AC3E}">
        <p14:creationId xmlns:p14="http://schemas.microsoft.com/office/powerpoint/2010/main" val="194480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2200" dirty="0"/>
              <a:t>Aşağıdaki koddaki ilk satır, Buyucu1 adlı </a:t>
            </a:r>
            <a:r>
              <a:rPr lang="tr-TR" sz="2200" dirty="0" err="1"/>
              <a:t>BuyucuKizginKedi</a:t>
            </a:r>
            <a:r>
              <a:rPr lang="tr-TR" sz="2200" dirty="0"/>
              <a:t> sınıfının bir örneğini oluşturur. Takma Adı </a:t>
            </a:r>
            <a:r>
              <a:rPr lang="tr-TR" sz="2200" dirty="0" err="1"/>
              <a:t>Gandalf'tır</a:t>
            </a:r>
            <a:r>
              <a:rPr lang="tr-TR" sz="2200" dirty="0"/>
              <a:t>. Sonraki satır </a:t>
            </a:r>
            <a:r>
              <a:rPr lang="tr-TR" sz="2200" dirty="0" err="1"/>
              <a:t>Ciz</a:t>
            </a:r>
            <a:r>
              <a:rPr lang="tr-TR" sz="2200" dirty="0"/>
              <a:t> yöntemini ve ardından parametre olarak uzayli1 ile </a:t>
            </a:r>
            <a:r>
              <a:rPr lang="tr-TR" sz="2200" dirty="0" err="1"/>
              <a:t>UzayliyiGorunmezYap</a:t>
            </a:r>
            <a:r>
              <a:rPr lang="tr-TR" sz="2200" dirty="0"/>
              <a:t> yöntemini çağırır. </a:t>
            </a:r>
            <a:r>
              <a:rPr lang="tr-TR" sz="2200" dirty="0" err="1"/>
              <a:t>UzayliyiGorunmezYap</a:t>
            </a:r>
            <a:r>
              <a:rPr lang="tr-TR" sz="2200" dirty="0"/>
              <a:t> yöntemi </a:t>
            </a:r>
            <a:r>
              <a:rPr lang="tr-TR" sz="2200" dirty="0" err="1"/>
              <a:t>IUzayli</a:t>
            </a:r>
            <a:r>
              <a:rPr lang="tr-TR" sz="2200" dirty="0"/>
              <a:t> bağımsız değişkenini gerektirir; bu nedenle, </a:t>
            </a:r>
            <a:r>
              <a:rPr lang="tr-TR" sz="2200" dirty="0" err="1"/>
              <a:t>BuyucuKizginKedi’nin</a:t>
            </a:r>
            <a:r>
              <a:rPr lang="tr-TR" sz="2200" dirty="0"/>
              <a:t> önceden oluşturulmuş örneği olan ve </a:t>
            </a:r>
            <a:r>
              <a:rPr lang="tr-TR" sz="2200" dirty="0" err="1"/>
              <a:t>IUzayli</a:t>
            </a:r>
            <a:r>
              <a:rPr lang="tr-TR" sz="2200" dirty="0"/>
              <a:t> arabirimini uygulayan uzayli1’i kullanabiliriz. Daha sonra, uzaylı1 için </a:t>
            </a:r>
            <a:r>
              <a:rPr lang="tr-TR" sz="2200" dirty="0" err="1"/>
              <a:t>Gorunur</a:t>
            </a:r>
            <a:r>
              <a:rPr lang="tr-TR" sz="2200" dirty="0"/>
              <a:t> yöntemine yapılan bir çağrı, üç gözlü uzaylıyı yeniden ortaya çıkarır:</a:t>
            </a:r>
          </a:p>
          <a:p>
            <a:pPr marL="0" indent="0">
              <a:buNone/>
            </a:pPr>
            <a:endParaRPr lang="tr-TR" sz="1200" dirty="0"/>
          </a:p>
          <a:p>
            <a:pPr marL="0" indent="0">
              <a:spcBef>
                <a:spcPts val="0"/>
              </a:spcBef>
              <a:buNone/>
            </a:pPr>
            <a:r>
              <a:rPr lang="tr-TR" sz="1300" dirty="0">
                <a:solidFill>
                  <a:srgbClr val="000000"/>
                </a:solidFill>
                <a:latin typeface="CourierStd"/>
              </a:rPr>
              <a:t> var buyucu1 =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BuyucuKizginKedi</a:t>
            </a:r>
            <a:r>
              <a:rPr lang="tr-TR" sz="1300" dirty="0">
                <a:solidFill>
                  <a:srgbClr val="000000"/>
                </a:solidFill>
                <a:latin typeface="CourierStd"/>
              </a:rPr>
              <a:t>("</a:t>
            </a:r>
            <a:r>
              <a:rPr lang="tr-TR" sz="1300" dirty="0" err="1">
                <a:solidFill>
                  <a:srgbClr val="000000"/>
                </a:solidFill>
                <a:latin typeface="CourierStd"/>
              </a:rPr>
              <a:t>Gandalf</a:t>
            </a:r>
            <a:r>
              <a:rPr lang="tr-TR" sz="1300" dirty="0">
                <a:solidFill>
                  <a:srgbClr val="000000"/>
                </a:solidFill>
                <a:latin typeface="CourierStd"/>
              </a:rPr>
              <a:t>", 75, "</a:t>
            </a:r>
            <a:r>
              <a:rPr lang="tr-TR" sz="1300" dirty="0" err="1">
                <a:solidFill>
                  <a:srgbClr val="000000"/>
                </a:solidFill>
                <a:latin typeface="CourierStd"/>
              </a:rPr>
              <a:t>Mr</a:t>
            </a:r>
            <a:r>
              <a:rPr lang="tr-TR" sz="1300" dirty="0">
                <a:solidFill>
                  <a:srgbClr val="000000"/>
                </a:solidFill>
                <a:latin typeface="CourierStd"/>
              </a:rPr>
              <a:t>. </a:t>
            </a:r>
            <a:r>
              <a:rPr lang="tr-TR" sz="1300" dirty="0" err="1">
                <a:solidFill>
                  <a:srgbClr val="000000"/>
                </a:solidFill>
                <a:latin typeface="CourierStd"/>
              </a:rPr>
              <a:t>Gandalf</a:t>
            </a:r>
            <a:r>
              <a:rPr lang="tr-TR" sz="1300" dirty="0">
                <a:solidFill>
                  <a:srgbClr val="000000"/>
                </a:solidFill>
                <a:latin typeface="CourierStd"/>
              </a:rPr>
              <a:t>", 10000, 30, 40, 100);</a:t>
            </a:r>
          </a:p>
          <a:p>
            <a:pPr marL="0" indent="0">
              <a:spcBef>
                <a:spcPts val="0"/>
              </a:spcBef>
              <a:buNone/>
            </a:pPr>
            <a:r>
              <a:rPr lang="tr-TR" sz="1300" dirty="0">
                <a:solidFill>
                  <a:srgbClr val="000000"/>
                </a:solidFill>
                <a:latin typeface="CourierStd"/>
              </a:rPr>
              <a:t> buyucu1.Ciz(Buyucu1.X, Buyucu1.Y);</a:t>
            </a:r>
          </a:p>
          <a:p>
            <a:pPr marL="0" indent="0">
              <a:spcBef>
                <a:spcPts val="0"/>
              </a:spcBef>
              <a:buNone/>
            </a:pPr>
            <a:r>
              <a:rPr lang="tr-TR" sz="1300" dirty="0">
                <a:solidFill>
                  <a:srgbClr val="000000"/>
                </a:solidFill>
                <a:latin typeface="CourierStd"/>
              </a:rPr>
              <a:t> buyucu1.UzayliyiGorunmezYap(uzayli1);</a:t>
            </a:r>
          </a:p>
          <a:p>
            <a:pPr marL="0" indent="0">
              <a:spcBef>
                <a:spcPts val="0"/>
              </a:spcBef>
              <a:buNone/>
            </a:pPr>
            <a:r>
              <a:rPr lang="tr-TR" sz="1300" dirty="0">
                <a:solidFill>
                  <a:srgbClr val="000000"/>
                </a:solidFill>
                <a:latin typeface="CourierStd"/>
              </a:rPr>
              <a:t> uzayli1.Gorunur();</a:t>
            </a:r>
          </a:p>
        </p:txBody>
      </p:sp>
    </p:spTree>
    <p:extLst>
      <p:ext uri="{BB962C8B-B14F-4D97-AF65-F5344CB8AC3E}">
        <p14:creationId xmlns:p14="http://schemas.microsoft.com/office/powerpoint/2010/main" val="31829773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200" dirty="0"/>
              <a:t>Aşağıdaki koddaki ilk satır, sovalye1 adlı </a:t>
            </a:r>
            <a:r>
              <a:rPr lang="tr-TR" sz="2200" dirty="0" err="1"/>
              <a:t>SovalyeKizginKedi</a:t>
            </a:r>
            <a:r>
              <a:rPr lang="tr-TR" sz="2200" dirty="0"/>
              <a:t> sınıfının bir örneğini oluşturur. Takma Adı </a:t>
            </a:r>
            <a:r>
              <a:rPr lang="tr-TR" sz="2200" dirty="0" err="1"/>
              <a:t>Camelot'dur</a:t>
            </a:r>
            <a:r>
              <a:rPr lang="tr-TR" sz="2200" dirty="0"/>
              <a:t>. Sonraki birkaç satır </a:t>
            </a:r>
            <a:r>
              <a:rPr lang="tr-TR" sz="2200" dirty="0" err="1"/>
              <a:t>Ciz</a:t>
            </a:r>
            <a:r>
              <a:rPr lang="tr-TR" sz="2200" dirty="0"/>
              <a:t> yöntemini ve ardından parametre olarak uzayli1 ile </a:t>
            </a:r>
            <a:r>
              <a:rPr lang="tr-TR" sz="2200" dirty="0" err="1"/>
              <a:t>KiliciCikar</a:t>
            </a:r>
            <a:r>
              <a:rPr lang="tr-TR" sz="2200" dirty="0"/>
              <a:t> yöntemini çağırır. Yöntem </a:t>
            </a:r>
            <a:r>
              <a:rPr lang="tr-TR" sz="2200" dirty="0" err="1"/>
              <a:t>IUzayli</a:t>
            </a:r>
            <a:r>
              <a:rPr lang="tr-TR" sz="2200" dirty="0"/>
              <a:t> argümanını gerektirir; bu nedenle, </a:t>
            </a:r>
            <a:r>
              <a:rPr lang="tr-TR" sz="2200" dirty="0" err="1"/>
              <a:t>UzayliKizginKedi’nin</a:t>
            </a:r>
            <a:r>
              <a:rPr lang="tr-TR" sz="2200" dirty="0"/>
              <a:t> önceden oluşturulmuş örneği olan ve </a:t>
            </a:r>
            <a:r>
              <a:rPr lang="tr-TR" sz="2200" dirty="0" err="1"/>
              <a:t>IUzayli</a:t>
            </a:r>
            <a:r>
              <a:rPr lang="tr-TR" sz="2200" dirty="0"/>
              <a:t> arabirimini uygulayan uzayli1’i kullanabiliriz:</a:t>
            </a:r>
          </a:p>
          <a:p>
            <a:pPr marL="0" indent="0">
              <a:spcBef>
                <a:spcPts val="0"/>
              </a:spcBef>
              <a:buNone/>
            </a:pPr>
            <a:endParaRPr lang="tr-TR" sz="2200" dirty="0">
              <a:solidFill>
                <a:srgbClr val="000000"/>
              </a:solidFill>
              <a:latin typeface="CourierStd"/>
            </a:endParaRPr>
          </a:p>
          <a:p>
            <a:pPr marL="0" indent="0">
              <a:spcBef>
                <a:spcPts val="0"/>
              </a:spcBef>
              <a:buNone/>
            </a:pPr>
            <a:r>
              <a:rPr lang="tr-TR" sz="1700" dirty="0">
                <a:solidFill>
                  <a:srgbClr val="000000"/>
                </a:solidFill>
                <a:latin typeface="CourierStd"/>
              </a:rPr>
              <a:t> var sovalye1 = </a:t>
            </a:r>
            <a:r>
              <a:rPr lang="tr-TR" sz="1700" dirty="0" err="1">
                <a:solidFill>
                  <a:srgbClr val="000000"/>
                </a:solidFill>
                <a:latin typeface="CourierStd"/>
              </a:rPr>
              <a:t>new</a:t>
            </a:r>
            <a:r>
              <a:rPr lang="tr-TR" sz="1700" dirty="0">
                <a:solidFill>
                  <a:srgbClr val="000000"/>
                </a:solidFill>
                <a:latin typeface="CourierStd"/>
              </a:rPr>
              <a:t> </a:t>
            </a:r>
            <a:r>
              <a:rPr lang="tr-TR" sz="1700" dirty="0" err="1">
                <a:solidFill>
                  <a:srgbClr val="000000"/>
                </a:solidFill>
                <a:latin typeface="CourierStd"/>
              </a:rPr>
              <a:t>SovalyeKizginKedi</a:t>
            </a:r>
            <a:r>
              <a:rPr lang="tr-TR" sz="1700" dirty="0">
                <a:solidFill>
                  <a:srgbClr val="000000"/>
                </a:solidFill>
                <a:latin typeface="CourierStd"/>
              </a:rPr>
              <a:t>("</a:t>
            </a:r>
            <a:r>
              <a:rPr lang="tr-TR" sz="1700" dirty="0" err="1">
                <a:solidFill>
                  <a:srgbClr val="000000"/>
                </a:solidFill>
                <a:latin typeface="CourierStd"/>
              </a:rPr>
              <a:t>Camelot</a:t>
            </a:r>
            <a:r>
              <a:rPr lang="tr-TR" sz="1700" dirty="0">
                <a:solidFill>
                  <a:srgbClr val="000000"/>
                </a:solidFill>
                <a:latin typeface="CourierStd"/>
              </a:rPr>
              <a:t>", 35, "</a:t>
            </a:r>
            <a:r>
              <a:rPr lang="tr-TR" sz="1700" dirty="0" err="1">
                <a:solidFill>
                  <a:srgbClr val="000000"/>
                </a:solidFill>
                <a:latin typeface="CourierStd"/>
              </a:rPr>
              <a:t>Sir</a:t>
            </a:r>
            <a:r>
              <a:rPr lang="tr-TR" sz="1700" dirty="0">
                <a:solidFill>
                  <a:srgbClr val="000000"/>
                </a:solidFill>
                <a:latin typeface="CourierStd"/>
              </a:rPr>
              <a:t> </a:t>
            </a:r>
            <a:r>
              <a:rPr lang="tr-TR" sz="1700" dirty="0" err="1">
                <a:solidFill>
                  <a:srgbClr val="000000"/>
                </a:solidFill>
                <a:latin typeface="CourierStd"/>
              </a:rPr>
              <a:t>Camelot</a:t>
            </a:r>
            <a:r>
              <a:rPr lang="tr-TR" sz="1700" dirty="0">
                <a:solidFill>
                  <a:srgbClr val="000000"/>
                </a:solidFill>
                <a:latin typeface="CourierStd"/>
              </a:rPr>
              <a:t>", 5000, 50, 50, 100, 30);</a:t>
            </a:r>
          </a:p>
          <a:p>
            <a:pPr marL="0" indent="0">
              <a:spcBef>
                <a:spcPts val="0"/>
              </a:spcBef>
              <a:buNone/>
            </a:pPr>
            <a:r>
              <a:rPr lang="tr-TR" sz="1700" dirty="0">
                <a:solidFill>
                  <a:srgbClr val="000000"/>
                </a:solidFill>
                <a:latin typeface="CourierStd"/>
              </a:rPr>
              <a:t> sovalye1.Ciz(sovalye1.X, sovalye1.Y);</a:t>
            </a:r>
          </a:p>
          <a:p>
            <a:pPr marL="0" indent="0">
              <a:spcBef>
                <a:spcPts val="0"/>
              </a:spcBef>
              <a:buNone/>
            </a:pPr>
            <a:r>
              <a:rPr lang="tr-TR" sz="1700" dirty="0">
                <a:solidFill>
                  <a:srgbClr val="000000"/>
                </a:solidFill>
                <a:latin typeface="CourierStd"/>
              </a:rPr>
              <a:t> sovalye1.KiliciCikar(uzayli1); </a:t>
            </a:r>
          </a:p>
          <a:p>
            <a:pPr marL="0" indent="0">
              <a:spcBef>
                <a:spcPts val="0"/>
              </a:spcBef>
              <a:buNone/>
            </a:pPr>
            <a:endParaRPr lang="tr-TR" sz="1300" dirty="0">
              <a:solidFill>
                <a:srgbClr val="000000"/>
              </a:solidFill>
              <a:latin typeface="CourierStd"/>
            </a:endParaRPr>
          </a:p>
          <a:p>
            <a:pPr>
              <a:spcBef>
                <a:spcPts val="0"/>
              </a:spcBef>
            </a:pPr>
            <a:r>
              <a:rPr lang="tr-TR" sz="2200" dirty="0"/>
              <a:t>Son olarak, kod, uzayli1 için </a:t>
            </a:r>
            <a:r>
              <a:rPr lang="en-US" sz="2200" dirty="0" err="1"/>
              <a:t>DusunmeBalonuCiz</a:t>
            </a:r>
            <a:r>
              <a:rPr lang="tr-TR" sz="2200" dirty="0"/>
              <a:t> ve </a:t>
            </a:r>
            <a:r>
              <a:rPr lang="en-US" sz="2200" dirty="0" err="1"/>
              <a:t>KonusmaBalonuCiz</a:t>
            </a:r>
            <a:r>
              <a:rPr lang="tr-TR" sz="2200" dirty="0"/>
              <a:t> yöntemlerini çağırır. Bunu yapabiliriz çünkü uzayli1 bir </a:t>
            </a:r>
            <a:r>
              <a:rPr lang="tr-TR" sz="2200" dirty="0" err="1"/>
              <a:t>UzayliKizginKedi’nin</a:t>
            </a:r>
            <a:r>
              <a:rPr lang="tr-TR" sz="2200" dirty="0"/>
              <a:t> örneğidir; bu sınıf, </a:t>
            </a:r>
            <a:r>
              <a:rPr lang="tr-TR" sz="2200" dirty="0" err="1"/>
              <a:t>ICRomanKarakteri</a:t>
            </a:r>
            <a:r>
              <a:rPr lang="tr-TR" sz="2200" dirty="0"/>
              <a:t> arabiriminin uygulamasını </a:t>
            </a:r>
            <a:r>
              <a:rPr lang="tr-TR" sz="2200" dirty="0" err="1"/>
              <a:t>KizginKedi</a:t>
            </a:r>
            <a:r>
              <a:rPr lang="tr-TR" sz="2200" dirty="0"/>
              <a:t> üst sınıfından miras alır. </a:t>
            </a:r>
            <a:r>
              <a:rPr lang="en-US" sz="2200" dirty="0" err="1"/>
              <a:t>DusunmeBalonuCiz</a:t>
            </a:r>
            <a:r>
              <a:rPr lang="tr-TR" sz="2200" dirty="0"/>
              <a:t> yöntemine yapılan çağrı, sovalye1’i </a:t>
            </a:r>
            <a:r>
              <a:rPr lang="tr-TR" sz="2200" dirty="0" err="1"/>
              <a:t>ICRomanKarakteri</a:t>
            </a:r>
            <a:r>
              <a:rPr lang="tr-TR" sz="2200" dirty="0"/>
              <a:t> bağımsız değişkeni olarak geçirir çünkü sovalye1, </a:t>
            </a:r>
            <a:r>
              <a:rPr lang="tr-TR" sz="2200" dirty="0" err="1"/>
              <a:t>KizginKedi</a:t>
            </a:r>
            <a:r>
              <a:rPr lang="tr-TR" sz="2200" dirty="0"/>
              <a:t> üst sınıfından </a:t>
            </a:r>
            <a:r>
              <a:rPr lang="tr-TR" sz="2200" dirty="0" err="1"/>
              <a:t>ICRomanKarakteri</a:t>
            </a:r>
            <a:r>
              <a:rPr lang="tr-TR" sz="2200" dirty="0"/>
              <a:t> arabiriminin uygulamasını da devralan bir sınıf olan </a:t>
            </a:r>
            <a:r>
              <a:rPr lang="tr-TR" sz="2200" dirty="0" err="1"/>
              <a:t>SovalyeKizginKedi’nin</a:t>
            </a:r>
            <a:r>
              <a:rPr lang="tr-TR" sz="2200" dirty="0"/>
              <a:t> bir örneğidir. Böylece, </a:t>
            </a:r>
            <a:r>
              <a:rPr lang="tr-TR" sz="2200" dirty="0" err="1"/>
              <a:t>ICRomanKarakteri</a:t>
            </a:r>
            <a:r>
              <a:rPr lang="tr-TR" sz="2200" dirty="0"/>
              <a:t> argümanına ihtiyaç duyduğumuzda </a:t>
            </a:r>
            <a:r>
              <a:rPr lang="tr-TR" sz="2200" dirty="0" err="1"/>
              <a:t>SovalyeKizginKedi</a:t>
            </a:r>
            <a:r>
              <a:rPr lang="tr-TR" sz="2200" dirty="0"/>
              <a:t> örneklerini de kullanabiliriz.</a:t>
            </a:r>
          </a:p>
          <a:p>
            <a:pPr marL="0" indent="0">
              <a:spcBef>
                <a:spcPts val="0"/>
              </a:spcBef>
              <a:buNone/>
            </a:pPr>
            <a:endParaRPr lang="tr-TR" sz="2200" dirty="0"/>
          </a:p>
          <a:p>
            <a:pPr marL="0" indent="0">
              <a:spcBef>
                <a:spcPts val="0"/>
              </a:spcBef>
              <a:buNone/>
            </a:pPr>
            <a:r>
              <a:rPr lang="tr-TR" sz="1700" dirty="0">
                <a:solidFill>
                  <a:srgbClr val="000000"/>
                </a:solidFill>
                <a:latin typeface="CourierStd"/>
              </a:rPr>
              <a:t> </a:t>
            </a:r>
            <a:r>
              <a:rPr lang="en-US" sz="1700" dirty="0">
                <a:solidFill>
                  <a:srgbClr val="000000"/>
                </a:solidFill>
                <a:latin typeface="CourierStd"/>
              </a:rPr>
              <a:t>uzayli1.DusunmeBalonuCiz("I must be friendly or I'm dead...");</a:t>
            </a:r>
          </a:p>
          <a:p>
            <a:pPr marL="0" indent="0">
              <a:spcBef>
                <a:spcPts val="0"/>
              </a:spcBef>
              <a:buNone/>
            </a:pPr>
            <a:r>
              <a:rPr lang="en-US" sz="1700" dirty="0">
                <a:solidFill>
                  <a:srgbClr val="000000"/>
                </a:solidFill>
                <a:latin typeface="CourierStd"/>
              </a:rPr>
              <a:t> uzayli1.KonusmaBalonuCiz(sovalye1, "Pleased to meet you, Sir.");</a:t>
            </a:r>
            <a:endParaRPr lang="tr-TR" sz="1700" dirty="0">
              <a:solidFill>
                <a:srgbClr val="000000"/>
              </a:solidFill>
              <a:latin typeface="CourierStd"/>
            </a:endParaRPr>
          </a:p>
        </p:txBody>
      </p:sp>
    </p:spTree>
    <p:extLst>
      <p:ext uri="{BB962C8B-B14F-4D97-AF65-F5344CB8AC3E}">
        <p14:creationId xmlns:p14="http://schemas.microsoft.com/office/powerpoint/2010/main" val="5450559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ARABİRİM, Çoklu Kalıtım ve DERLEME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tek bir örnek oluşturmak için birden çok planı nasıl beyan edeceğinizi ve birleştireceğinizi öğrendiniz. </a:t>
            </a:r>
          </a:p>
          <a:p>
            <a:r>
              <a:rPr lang="tr-TR" dirty="0"/>
              <a:t>Arabirimleri C# ile ilan ettik. </a:t>
            </a:r>
          </a:p>
          <a:p>
            <a:r>
              <a:rPr lang="tr-TR" dirty="0"/>
              <a:t>Sonra bunları farklı sınıflarla uyguladık. </a:t>
            </a:r>
          </a:p>
          <a:p>
            <a:r>
              <a:rPr lang="tr-TR" dirty="0"/>
              <a:t>Ayrıca </a:t>
            </a:r>
            <a:r>
              <a:rPr lang="tr-TR" err="1"/>
              <a:t>C</a:t>
            </a:r>
            <a:r>
              <a:rPr lang="tr-TR"/>
              <a:t>#’da</a:t>
            </a:r>
            <a:r>
              <a:rPr lang="tr-TR" dirty="0"/>
              <a:t> çoklu kalıtımdan yararlanmak için arabirimleri sınıflarla birleştirdik. </a:t>
            </a:r>
            <a:br>
              <a:rPr lang="tr-TR" dirty="0"/>
            </a:br>
            <a:endParaRPr lang="tr-TR" dirty="0"/>
          </a:p>
        </p:txBody>
      </p:sp>
    </p:spTree>
    <p:extLst>
      <p:ext uri="{BB962C8B-B14F-4D97-AF65-F5344CB8AC3E}">
        <p14:creationId xmlns:p14="http://schemas.microsoft.com/office/powerpoint/2010/main" val="34460298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JENERİKLER</a:t>
            </a:r>
          </a:p>
        </p:txBody>
      </p:sp>
    </p:spTree>
    <p:extLst>
      <p:ext uri="{BB962C8B-B14F-4D97-AF65-F5344CB8AC3E}">
        <p14:creationId xmlns:p14="http://schemas.microsoft.com/office/powerpoint/2010/main" val="20993585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2000" b="1" dirty="0">
                <a:effectLst/>
              </a:rPr>
              <a:t> </a:t>
            </a:r>
            <a:r>
              <a:rPr lang="tr-TR" sz="2600" b="1" dirty="0">
                <a:effectLst/>
              </a:rPr>
              <a:t>Parametrik </a:t>
            </a:r>
            <a:r>
              <a:rPr lang="tr-TR" sz="2600" b="1" dirty="0" err="1">
                <a:effectLst/>
              </a:rPr>
              <a:t>Polimorfizmi</a:t>
            </a:r>
            <a:r>
              <a:rPr lang="tr-TR" sz="2600" b="1" dirty="0">
                <a:effectLst/>
              </a:rPr>
              <a:t> </a:t>
            </a:r>
            <a:r>
              <a:rPr lang="tr-TR" sz="2600" b="1" dirty="0"/>
              <a:t>Anlama</a:t>
            </a:r>
          </a:p>
          <a:p>
            <a:r>
              <a:rPr lang="tr-TR" sz="2200" dirty="0">
                <a:effectLst/>
              </a:rPr>
              <a:t>Belirli hayvanlardan oluşan bir parti düzenlemek istediğimizi düşünelim. Kedileri köpeklerle karıştırmak istemiyoruz çünkü parti köpeklerin kedileri kovalamasıyla sonuçlanacaktı. Parti istiyoruz ve davetsiz misafirleri istemiyoruz. Ancak aynı zamanda, partiyi organize etmek için yarattığımız tüm prosedürlerden yararlanmak ve onları başka bir partide, bir kurbağa partisinde kurbağalarla artırmak istiyoruz. Bu prosedürleri yeniden kullanmak ve onları köpekler veya kurbağalar için kullanmak istiyoruz. Ancak gelecekte muhtemelen onları papağan, aslan, kaplan ve atlarla kullanmak isteyeceğiz.</a:t>
            </a:r>
          </a:p>
          <a:p>
            <a:r>
              <a:rPr lang="tr-TR" sz="2200" dirty="0" err="1"/>
              <a:t>C#'ta</a:t>
            </a:r>
            <a:r>
              <a:rPr lang="tr-TR" sz="2200" dirty="0"/>
              <a:t>, bir hayvanın tüm gereksinimlerini belirtmek için bir arabirim bildirebilir ve arabirimi uygulayan herhangi bir sınıfla çalışan genel kod yazabiliriz. Parametrik </a:t>
            </a:r>
            <a:r>
              <a:rPr lang="tr-TR" sz="2200" dirty="0" err="1"/>
              <a:t>polimorfizm</a:t>
            </a:r>
            <a:r>
              <a:rPr lang="tr-TR" sz="2200" dirty="0"/>
              <a:t>, tam statik tip güvenliğini korurken, türe bağlı kalmadan değerlerle çalışabilen genel ve yeniden kullanılabilir kod yazmanıza olanak tanır. </a:t>
            </a:r>
          </a:p>
          <a:p>
            <a:r>
              <a:rPr lang="tr-TR" sz="2200" dirty="0"/>
              <a:t>Jenerik programlama olarak da bilinen jenerikler aracılığıyla parametrik </a:t>
            </a:r>
            <a:r>
              <a:rPr lang="tr-TR" sz="2200" dirty="0" err="1"/>
              <a:t>polimorfizmden</a:t>
            </a:r>
            <a:r>
              <a:rPr lang="tr-TR" sz="2200" dirty="0"/>
              <a:t> yararlanabiliriz. Bir hayvan için gereksinimleri belirten bir arabirim tanımladığımızda, bu arabirimi uygulayan herhangi bir örnekle çalışabilecek bir sınıf oluşturabiliriz. </a:t>
            </a:r>
          </a:p>
          <a:p>
            <a:r>
              <a:rPr lang="tr-TR" sz="2200" dirty="0"/>
              <a:t>Bu şekilde, bir grup köpek oluşturabilen ve bir grup kurbağa, bir papağan partisi veya başka bir hayvan grubu oluşturabilen kodu yeniden kullanabiliriz.</a:t>
            </a:r>
          </a:p>
        </p:txBody>
      </p:sp>
    </p:spTree>
    <p:extLst>
      <p:ext uri="{BB962C8B-B14F-4D97-AF65-F5344CB8AC3E}">
        <p14:creationId xmlns:p14="http://schemas.microsoft.com/office/powerpoint/2010/main" val="1975004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pPr marL="0" indent="0">
              <a:buNone/>
            </a:pPr>
            <a:r>
              <a:rPr lang="tr-TR" b="1" dirty="0"/>
              <a:t> Ördek Yazılımı</a:t>
            </a:r>
          </a:p>
          <a:p>
            <a:r>
              <a:rPr lang="tr-TR" sz="1400" dirty="0"/>
              <a:t>Python'un varsayılan felsefesi biraz farklıdır. Python, ördek yazımını kullanır. </a:t>
            </a:r>
          </a:p>
          <a:p>
            <a:r>
              <a:rPr lang="tr-TR" sz="1400" dirty="0"/>
              <a:t>Bir kuş gördüğümüz bir durumu düşünelim. Kuş, ördek gibi öter, yüzer ve yürür; bu kuşa ördek diyebiliriz. Bir kuş ve bir ördek ile ilgili çok benzer örnekler, "ördek yazımı" adını oluşturdu. Bu kuşla ördek olarak çalışmak için ek bilgiye ihtiyacımız yok.</a:t>
            </a:r>
          </a:p>
          <a:p>
            <a:r>
              <a:rPr lang="tr-TR" sz="1400" dirty="0" err="1"/>
              <a:t>Python'da</a:t>
            </a:r>
            <a:r>
              <a:rPr lang="tr-TR" sz="1400" dirty="0"/>
              <a:t> türleri kısıtlamak için kod ekleyebiliriz. Ancak, Python'un en yaygın uygulamalarına karşı kod yazmak istemiyoruz; bu nedenle, </a:t>
            </a:r>
            <a:r>
              <a:rPr lang="tr-TR" sz="1400" dirty="0" err="1"/>
              <a:t>Python'da</a:t>
            </a:r>
            <a:r>
              <a:rPr lang="tr-TR" sz="1400" dirty="0"/>
              <a:t> ördek yazımının avantajlarından yararlanacağız. </a:t>
            </a:r>
            <a:r>
              <a:rPr lang="tr-TR" sz="1400" dirty="0" err="1"/>
              <a:t>JavaScript'te</a:t>
            </a:r>
            <a:r>
              <a:rPr lang="tr-TR" sz="1400" dirty="0"/>
              <a:t> ördek yazımının avantajlarından da yararlanacağız. Aslında, önceki bölümlerde kullanılan örneklerde ördek yazımı ile çalıştığımızı fark edebilirsiniz. </a:t>
            </a:r>
          </a:p>
          <a:p>
            <a:r>
              <a:rPr lang="tr-TR" sz="1400" dirty="0"/>
              <a:t>C# ile ördek yazımı ile de çalışabileceğinizi unutmamak önemlidir. Ancak, bazı geçici çözümler gerektirir.</a:t>
            </a:r>
          </a:p>
          <a:p>
            <a:pPr marL="0" indent="0">
              <a:buNone/>
            </a:pPr>
            <a:r>
              <a:rPr lang="tr-TR" sz="1400" i="1" dirty="0"/>
              <a:t>  </a:t>
            </a:r>
            <a:r>
              <a:rPr lang="tr-TR" sz="1400" i="1" dirty="0" err="1"/>
              <a:t>Duck</a:t>
            </a:r>
            <a:r>
              <a:rPr lang="tr-TR" sz="1400" i="1" dirty="0"/>
              <a:t> Typing(Ördek Yazımı) bir yazılım kavramıdır, bir nesnenin belirli bir amaç için kullanılıp kullanılamayacağını belirlemek için bir uygulamadır. Kavramın adı Ördek testinden gelmektedir testin mantığı kısaca "Ördek gibi yürüyorsa ve ördek gibi vaklıyorsa, o zaman bir ördek olmalıdır" cümlesidir.</a:t>
            </a:r>
          </a:p>
        </p:txBody>
      </p:sp>
    </p:spTree>
    <p:extLst>
      <p:ext uri="{BB962C8B-B14F-4D97-AF65-F5344CB8AC3E}">
        <p14:creationId xmlns:p14="http://schemas.microsoft.com/office/powerpoint/2010/main" val="8342044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600" b="1" dirty="0"/>
              <a:t> </a:t>
            </a:r>
            <a:r>
              <a:rPr lang="tr-TR" sz="2600" b="1" dirty="0" err="1"/>
              <a:t>C#’da</a:t>
            </a:r>
            <a:r>
              <a:rPr lang="tr-TR" sz="2600" b="1" dirty="0"/>
              <a:t> Jeneriklerle Çalışma</a:t>
            </a:r>
          </a:p>
          <a:p>
            <a:r>
              <a:rPr lang="tr-TR" sz="2100" dirty="0"/>
              <a:t>Bir türün bir hayvan olarak kabul edilmesi için karşılaması gereken gereksinimleri belirtmek üzere bir </a:t>
            </a:r>
            <a:r>
              <a:rPr lang="tr-TR" sz="2100" dirty="0" err="1"/>
              <a:t>IHayvan</a:t>
            </a:r>
            <a:r>
              <a:rPr lang="tr-TR" sz="2100" dirty="0"/>
              <a:t> arabirimi oluşturacağız. Bu arabirimi uygulayan Hayvan </a:t>
            </a:r>
            <a:r>
              <a:rPr lang="tr-TR" sz="2100" dirty="0" err="1"/>
              <a:t>abstract</a:t>
            </a:r>
            <a:r>
              <a:rPr lang="tr-TR" sz="2100" dirty="0"/>
              <a:t> temel sınıfını oluşturacağız. Ardından, bu sınıfı iki alt sınıfta uzmanlaştıracağız: Köpek ve Kurbağa. Daha sonra, jenerikler aracılığıyla </a:t>
            </a:r>
            <a:r>
              <a:rPr lang="tr-TR" sz="2100" dirty="0" err="1"/>
              <a:t>IHayvan</a:t>
            </a:r>
            <a:r>
              <a:rPr lang="tr-TR" sz="2100" dirty="0"/>
              <a:t> arabirimini uygulayan herhangi bir sınıfın örnekleriyle çalışabilecek Parti sınıfını oluşturacağız. Köpekler ve kurbağalar partisi ile çalışacağız. </a:t>
            </a:r>
          </a:p>
          <a:p>
            <a:r>
              <a:rPr lang="tr-TR" sz="2100" dirty="0"/>
              <a:t>Şimdi, bir IDJ arayüzü oluşturacağız ve onu bir </a:t>
            </a:r>
            <a:r>
              <a:rPr lang="tr-TR" sz="2100" dirty="0" err="1"/>
              <a:t>AtDJ</a:t>
            </a:r>
            <a:r>
              <a:rPr lang="tr-TR" sz="2100" dirty="0"/>
              <a:t> sınıfına uygulayacağız. Ayrıca, </a:t>
            </a:r>
            <a:r>
              <a:rPr lang="tr-TR" sz="2100" dirty="0" err="1"/>
              <a:t>IAnimal</a:t>
            </a:r>
            <a:r>
              <a:rPr lang="tr-TR" sz="2100" dirty="0"/>
              <a:t> arabirimini ve IDJ arabirimini uygulayan herhangi bir türdeki örnekleri uygulayan herhangi bir türdeki örneklerle çalışmak için jenerikleri kullanacak olan </a:t>
            </a:r>
            <a:r>
              <a:rPr lang="tr-TR" sz="2100" dirty="0" err="1"/>
              <a:t>DJileParti</a:t>
            </a:r>
            <a:r>
              <a:rPr lang="tr-TR" sz="2100" dirty="0"/>
              <a:t> adlı Parti sınıfının bir alt sınıfını da oluşturacağız. Ardından </a:t>
            </a:r>
            <a:r>
              <a:rPr lang="tr-TR" sz="2100" dirty="0" err="1"/>
              <a:t>DJ'li</a:t>
            </a:r>
            <a:r>
              <a:rPr lang="tr-TR" sz="2100" dirty="0"/>
              <a:t> köpek partisi ile çalışacağız.</a:t>
            </a:r>
          </a:p>
        </p:txBody>
      </p:sp>
    </p:spTree>
    <p:extLst>
      <p:ext uri="{BB962C8B-B14F-4D97-AF65-F5344CB8AC3E}">
        <p14:creationId xmlns:p14="http://schemas.microsoft.com/office/powerpoint/2010/main" val="164540908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2600" b="1" dirty="0"/>
              <a:t> </a:t>
            </a:r>
            <a:r>
              <a:rPr lang="tr-TR" sz="3100" b="1" dirty="0">
                <a:effectLst/>
              </a:rPr>
              <a:t>Kısıtlama Olarak </a:t>
            </a:r>
            <a:r>
              <a:rPr lang="tr-TR" sz="3100" b="1" dirty="0"/>
              <a:t>K</a:t>
            </a:r>
            <a:r>
              <a:rPr lang="tr-TR" sz="3100" b="1" dirty="0">
                <a:effectLst/>
              </a:rPr>
              <a:t>ullanılacak </a:t>
            </a:r>
            <a:r>
              <a:rPr lang="tr-TR" sz="3100" b="1" dirty="0"/>
              <a:t>B</a:t>
            </a:r>
            <a:r>
              <a:rPr lang="tr-TR" sz="3100" b="1" dirty="0">
                <a:effectLst/>
              </a:rPr>
              <a:t>ir </a:t>
            </a:r>
            <a:r>
              <a:rPr lang="tr-TR" sz="3100" b="1" dirty="0"/>
              <a:t>A</a:t>
            </a:r>
            <a:r>
              <a:rPr lang="tr-TR" sz="3100" b="1" dirty="0">
                <a:effectLst/>
              </a:rPr>
              <a:t>rabirim </a:t>
            </a:r>
            <a:r>
              <a:rPr lang="tr-TR" sz="3100" b="1" dirty="0"/>
              <a:t>B</a:t>
            </a:r>
            <a:r>
              <a:rPr lang="tr-TR" sz="3100" b="1" dirty="0">
                <a:effectLst/>
              </a:rPr>
              <a:t>ildirme</a:t>
            </a:r>
            <a:endParaRPr lang="tr-TR" sz="3100" b="1" dirty="0"/>
          </a:p>
          <a:p>
            <a:r>
              <a:rPr lang="tr-TR" sz="2300" dirty="0"/>
              <a:t>Şimdi sıra daha sonra jeneriklerden yararlanan sınıfı tanımladığımızda kısıt (</a:t>
            </a:r>
            <a:r>
              <a:rPr lang="tr-TR" sz="2300" dirty="0" err="1"/>
              <a:t>constraint</a:t>
            </a:r>
            <a:r>
              <a:rPr lang="tr-TR" sz="2300" dirty="0"/>
              <a:t>) olarak kullanılacak arabirimlerden birini kodlamaya geldi. Aşağıdaki satırlar, C# içindeki </a:t>
            </a:r>
            <a:r>
              <a:rPr lang="tr-TR" sz="2300" dirty="0" err="1"/>
              <a:t>IHayvan</a:t>
            </a:r>
            <a:r>
              <a:rPr lang="tr-TR" sz="2300" dirty="0"/>
              <a:t> arabiriminin kodunu gösterir. </a:t>
            </a:r>
            <a:r>
              <a:rPr lang="tr-TR" sz="2300" dirty="0" err="1"/>
              <a:t>Public</a:t>
            </a:r>
            <a:r>
              <a:rPr lang="tr-TR" sz="2300" dirty="0"/>
              <a:t> erişim denetleyici, ardından </a:t>
            </a:r>
            <a:r>
              <a:rPr lang="tr-TR" sz="2300" dirty="0" err="1"/>
              <a:t>interface</a:t>
            </a:r>
            <a:r>
              <a:rPr lang="tr-TR" sz="2300" dirty="0"/>
              <a:t> anahtar sözcüğü ve </a:t>
            </a:r>
            <a:r>
              <a:rPr lang="tr-TR" sz="2300" dirty="0" err="1"/>
              <a:t>IHayvan</a:t>
            </a:r>
            <a:r>
              <a:rPr lang="tr-TR" sz="2300" dirty="0"/>
              <a:t> arabirim adı ile arabirim bildirimini oluşturur. Arabirimler içinde kurucuları tanımlayamayacağımızı unutmayın:</a:t>
            </a:r>
          </a:p>
          <a:p>
            <a:pPr marL="0" indent="0">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interface</a:t>
            </a:r>
            <a:r>
              <a:rPr lang="tr-TR" sz="1400" dirty="0">
                <a:solidFill>
                  <a:srgbClr val="000000"/>
                </a:solidFill>
                <a:latin typeface="CourierStd"/>
              </a:rPr>
              <a:t> </a:t>
            </a:r>
            <a:r>
              <a:rPr lang="tr-TR" sz="1400" dirty="0" err="1">
                <a:solidFill>
                  <a:srgbClr val="000000"/>
                </a:solidFill>
                <a:latin typeface="CourierStd"/>
              </a:rPr>
              <a:t>IHayvan</a:t>
            </a:r>
            <a:br>
              <a:rPr lang="tr-TR" sz="1400" dirty="0">
                <a:solidFill>
                  <a:srgbClr val="000000"/>
                </a:solidFill>
                <a:latin typeface="CourierStd"/>
              </a:rPr>
            </a:br>
            <a:r>
              <a:rPr lang="tr-TR" sz="1400" dirty="0">
                <a:solidFill>
                  <a:srgbClr val="000000"/>
                </a:solidFill>
                <a:latin typeface="CourierStd"/>
              </a:rPr>
              <a:t> {</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Isim</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set; }</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DansEt</a:t>
            </a:r>
            <a:r>
              <a:rPr lang="tr-TR" sz="1400" dirty="0">
                <a:solidFill>
                  <a:srgbClr val="000000"/>
                </a:solidFill>
                <a:latin typeface="CourierStd"/>
              </a:rPr>
              <a:t>();</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Soyle</a:t>
            </a:r>
            <a:r>
              <a:rPr lang="tr-TR" sz="1400" dirty="0">
                <a:solidFill>
                  <a:srgbClr val="000000"/>
                </a:solidFill>
                <a:latin typeface="CourierStd"/>
              </a:rPr>
              <a:t>(</a:t>
            </a:r>
            <a:r>
              <a:rPr lang="tr-TR" sz="1400" dirty="0" err="1">
                <a:solidFill>
                  <a:srgbClr val="000000"/>
                </a:solidFill>
                <a:latin typeface="CourierStd"/>
              </a:rPr>
              <a:t>string</a:t>
            </a:r>
            <a:r>
              <a:rPr lang="tr-TR" sz="1400" dirty="0">
                <a:solidFill>
                  <a:srgbClr val="000000"/>
                </a:solidFill>
                <a:latin typeface="CourierStd"/>
              </a:rPr>
              <a:t> mesaj);</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GuleGuleDe</a:t>
            </a:r>
            <a:r>
              <a:rPr lang="tr-TR" sz="1400" dirty="0">
                <a:solidFill>
                  <a:srgbClr val="000000"/>
                </a:solidFill>
                <a:latin typeface="CourierStd"/>
              </a:rPr>
              <a:t>(</a:t>
            </a:r>
            <a:r>
              <a:rPr lang="tr-TR" sz="1400" dirty="0" err="1">
                <a:solidFill>
                  <a:srgbClr val="000000"/>
                </a:solidFill>
                <a:latin typeface="CourierStd"/>
              </a:rPr>
              <a:t>IHayvan</a:t>
            </a:r>
            <a:r>
              <a:rPr lang="tr-TR" sz="1400" dirty="0">
                <a:solidFill>
                  <a:srgbClr val="000000"/>
                </a:solidFill>
                <a:latin typeface="CourierStd"/>
              </a:rPr>
              <a:t> hedef);</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HosgeldinDe</a:t>
            </a:r>
            <a:r>
              <a:rPr lang="tr-TR" sz="1400" dirty="0">
                <a:solidFill>
                  <a:srgbClr val="000000"/>
                </a:solidFill>
                <a:latin typeface="CourierStd"/>
              </a:rPr>
              <a:t>(</a:t>
            </a:r>
            <a:r>
              <a:rPr lang="tr-TR" sz="1400" dirty="0" err="1">
                <a:solidFill>
                  <a:srgbClr val="000000"/>
                </a:solidFill>
                <a:latin typeface="CourierStd"/>
              </a:rPr>
              <a:t>IHayvan</a:t>
            </a:r>
            <a:r>
              <a:rPr lang="tr-TR" sz="1400" dirty="0">
                <a:solidFill>
                  <a:srgbClr val="000000"/>
                </a:solidFill>
                <a:latin typeface="CourierStd"/>
              </a:rPr>
              <a:t> hedef);</a:t>
            </a:r>
            <a:br>
              <a:rPr lang="tr-TR" sz="1400" dirty="0">
                <a:solidFill>
                  <a:srgbClr val="000000"/>
                </a:solidFill>
                <a:latin typeface="CourierStd"/>
              </a:rPr>
            </a:b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SarkiSoyle</a:t>
            </a:r>
            <a:r>
              <a:rPr lang="tr-TR" sz="1400" dirty="0">
                <a:solidFill>
                  <a:srgbClr val="000000"/>
                </a:solidFill>
                <a:latin typeface="CourierStd"/>
              </a:rPr>
              <a:t>();</a:t>
            </a:r>
            <a:br>
              <a:rPr lang="tr-TR" sz="1400" dirty="0">
                <a:solidFill>
                  <a:srgbClr val="000000"/>
                </a:solidFill>
                <a:latin typeface="CourierStd"/>
              </a:rPr>
            </a:br>
            <a:r>
              <a:rPr lang="tr-TR" sz="1400" dirty="0">
                <a:solidFill>
                  <a:srgbClr val="000000"/>
                </a:solidFill>
                <a:latin typeface="CourierStd"/>
              </a:rPr>
              <a:t> } </a:t>
            </a:r>
          </a:p>
          <a:p>
            <a:r>
              <a:rPr lang="tr-TR" sz="2300" dirty="0" err="1"/>
              <a:t>IHayvan</a:t>
            </a:r>
            <a:r>
              <a:rPr lang="tr-TR" sz="2300" dirty="0"/>
              <a:t> arabirimi bir </a:t>
            </a:r>
            <a:r>
              <a:rPr lang="tr-TR" sz="2300" dirty="0" err="1"/>
              <a:t>Isim</a:t>
            </a:r>
            <a:r>
              <a:rPr lang="tr-TR" sz="2300" dirty="0"/>
              <a:t> dizesi özelliği ve beş yöntem bildirir: Dans, </a:t>
            </a:r>
            <a:r>
              <a:rPr lang="tr-TR" sz="2300" dirty="0" err="1"/>
              <a:t>Soyle</a:t>
            </a:r>
            <a:r>
              <a:rPr lang="tr-TR" sz="2300" dirty="0"/>
              <a:t>, </a:t>
            </a:r>
            <a:r>
              <a:rPr lang="tr-TR" sz="2300" dirty="0" err="1"/>
              <a:t>GuleGuleDe</a:t>
            </a:r>
            <a:r>
              <a:rPr lang="tr-TR" sz="2300" dirty="0"/>
              <a:t>, </a:t>
            </a:r>
            <a:r>
              <a:rPr lang="tr-TR" sz="2300" dirty="0" err="1"/>
              <a:t>HosgeldinDe</a:t>
            </a:r>
            <a:r>
              <a:rPr lang="tr-TR" sz="2300" dirty="0"/>
              <a:t> ve </a:t>
            </a:r>
            <a:r>
              <a:rPr lang="tr-TR" sz="2300" dirty="0" err="1"/>
              <a:t>SarkiSoyle</a:t>
            </a:r>
            <a:r>
              <a:rPr lang="tr-TR" sz="2300" dirty="0"/>
              <a:t>. Arabirim yalnızca yöntem bildirimini içerir, çünkü </a:t>
            </a:r>
            <a:r>
              <a:rPr lang="tr-TR" sz="2300" dirty="0" err="1"/>
              <a:t>IHayvan</a:t>
            </a:r>
            <a:r>
              <a:rPr lang="tr-TR" sz="2300" dirty="0"/>
              <a:t> arabirimini uygulayan sınıflar, </a:t>
            </a:r>
            <a:r>
              <a:rPr lang="tr-TR" sz="2300" dirty="0" err="1"/>
              <a:t>Isim</a:t>
            </a:r>
            <a:r>
              <a:rPr lang="tr-TR" sz="2300" dirty="0"/>
              <a:t> özelliği ve diğer beş yöntem için alıcı (</a:t>
            </a:r>
            <a:r>
              <a:rPr lang="tr-TR" sz="2300" dirty="0" err="1"/>
              <a:t>get</a:t>
            </a:r>
            <a:r>
              <a:rPr lang="tr-TR" sz="2300" dirty="0"/>
              <a:t>) yönteminin ve ayarlayıcı (set) yönteminin uygulanmasını sağlamaktan sorumlu olacaktır.</a:t>
            </a:r>
          </a:p>
        </p:txBody>
      </p:sp>
    </p:spTree>
    <p:extLst>
      <p:ext uri="{BB962C8B-B14F-4D97-AF65-F5344CB8AC3E}">
        <p14:creationId xmlns:p14="http://schemas.microsoft.com/office/powerpoint/2010/main" val="384532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Bu taslak, ‘Sekil’ adlı bir </a:t>
            </a:r>
            <a:r>
              <a:rPr lang="tr-TR" b="1" dirty="0"/>
              <a:t>sınıf</a:t>
            </a:r>
            <a:r>
              <a:rPr lang="tr-TR" dirty="0"/>
              <a:t> olacak ve uygulamamızdaki geometrik şekiller için gereksinimleri genelleştirecektir. </a:t>
            </a:r>
          </a:p>
          <a:p>
            <a:r>
              <a:rPr lang="tr-TR" dirty="0"/>
              <a:t>Sekil sınıfı, bir float değeri döndüren iki parametresiz yöntem bildirir: AlanHesapla ve CevreHesapla. </a:t>
            </a:r>
          </a:p>
          <a:p>
            <a:r>
              <a:rPr lang="tr-TR" dirty="0"/>
              <a:t>Ardından, dört sınıfı, bu tanımları miras alan ancak bu yöntemlerin her biri için özel kod sağlayan Sekil sınıfının alt sınıfları olarak tanımlayabiliriz.</a:t>
            </a:r>
          </a:p>
          <a:p>
            <a:r>
              <a:rPr lang="tr-TR" dirty="0"/>
              <a:t>Sekil sınıfının örneklerini yaratmak istemediğimizden, bu sınıfı </a:t>
            </a:r>
            <a:r>
              <a:rPr lang="tr-TR" b="1" dirty="0"/>
              <a:t>soyut (</a:t>
            </a:r>
            <a:r>
              <a:rPr lang="tr-TR" b="1" dirty="0" err="1"/>
              <a:t>abstract</a:t>
            </a:r>
            <a:r>
              <a:rPr lang="tr-TR" b="1" dirty="0"/>
              <a:t>) </a:t>
            </a:r>
            <a:r>
              <a:rPr lang="tr-TR" dirty="0"/>
              <a:t>bir sınıf olarak tanımlayabiliriz. Biz Kare, </a:t>
            </a:r>
            <a:r>
              <a:rPr lang="tr-TR" dirty="0" err="1"/>
              <a:t>Dikdortgen</a:t>
            </a:r>
            <a:r>
              <a:rPr lang="tr-TR" dirty="0"/>
              <a:t>, Daire veya Elips sınıflarının örneklerini oluşturabilmek istiyoruz.</a:t>
            </a:r>
          </a:p>
          <a:p>
            <a:r>
              <a:rPr lang="tr-TR" dirty="0"/>
              <a:t>Bu durumda, Sekil soyut sınıfı iki soyut yöntem bildirir. Soyut sınıflar yöntemleri bir uygulama olmaksızın, yani kodsuz bildirdiğinden, AlanHesapla ve CevreHesapla soyut yöntemlerini çağırıyoruz. Sekil alt sınıfları yöntemleri uygular çünkü Sekil </a:t>
            </a:r>
            <a:r>
              <a:rPr lang="tr-TR" dirty="0" err="1"/>
              <a:t>Super</a:t>
            </a:r>
            <a:r>
              <a:rPr lang="tr-TR" dirty="0"/>
              <a:t> Sınıfında belirtilen aynı yöntem bildirimlerini korurken kod sağlarlar.</a:t>
            </a:r>
          </a:p>
          <a:p>
            <a:r>
              <a:rPr lang="tr-TR" sz="2100" b="1" dirty="0"/>
              <a:t>Soyutlama ve hiyerarşi (</a:t>
            </a:r>
            <a:r>
              <a:rPr lang="tr-TR" sz="2100" b="1" dirty="0" err="1"/>
              <a:t>Abstraction</a:t>
            </a:r>
            <a:r>
              <a:rPr lang="tr-TR" sz="2100" b="1" dirty="0"/>
              <a:t> </a:t>
            </a:r>
            <a:r>
              <a:rPr lang="tr-TR" sz="2100" b="1" dirty="0" err="1"/>
              <a:t>and</a:t>
            </a:r>
            <a:r>
              <a:rPr lang="tr-TR" sz="2100" b="1" dirty="0"/>
              <a:t> </a:t>
            </a:r>
            <a:r>
              <a:rPr lang="tr-TR" sz="2100" b="1" dirty="0" err="1"/>
              <a:t>hierarchy</a:t>
            </a:r>
            <a:r>
              <a:rPr lang="tr-TR" sz="2100" b="1" dirty="0"/>
              <a:t>), </a:t>
            </a:r>
            <a:r>
              <a:rPr lang="tr-TR" sz="2100" dirty="0"/>
              <a:t>nesne yönelimli programlamanın </a:t>
            </a:r>
            <a:r>
              <a:rPr lang="tr-TR" dirty="0"/>
              <a:t>iki temel unsurudur.</a:t>
            </a:r>
          </a:p>
        </p:txBody>
      </p:sp>
    </p:spTree>
    <p:extLst>
      <p:ext uri="{BB962C8B-B14F-4D97-AF65-F5344CB8AC3E}">
        <p14:creationId xmlns:p14="http://schemas.microsoft.com/office/powerpoint/2010/main" val="25365124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a:t>
            </a:r>
            <a:r>
              <a:rPr lang="tr-TR" sz="2400" b="1" dirty="0">
                <a:effectLst/>
              </a:rPr>
              <a:t>İki Arabirim </a:t>
            </a:r>
            <a:r>
              <a:rPr lang="tr-TR" sz="2400" b="1" dirty="0"/>
              <a:t>U</a:t>
            </a:r>
            <a:r>
              <a:rPr lang="tr-TR" sz="2400" b="1" dirty="0">
                <a:effectLst/>
              </a:rPr>
              <a:t>ygulayan </a:t>
            </a:r>
            <a:r>
              <a:rPr lang="tr-TR" sz="2400" b="1" dirty="0"/>
              <a:t>S</a:t>
            </a:r>
            <a:r>
              <a:rPr lang="tr-TR" sz="2400" b="1" dirty="0">
                <a:effectLst/>
              </a:rPr>
              <a:t>oyut </a:t>
            </a:r>
            <a:r>
              <a:rPr lang="tr-TR" sz="2400" b="1" dirty="0"/>
              <a:t>B</a:t>
            </a:r>
            <a:r>
              <a:rPr lang="tr-TR" sz="2400" b="1" dirty="0">
                <a:effectLst/>
              </a:rPr>
              <a:t>ir </a:t>
            </a:r>
            <a:r>
              <a:rPr lang="tr-TR" sz="2400" b="1" dirty="0"/>
              <a:t>T</a:t>
            </a:r>
            <a:r>
              <a:rPr lang="tr-TR" sz="2400" b="1" dirty="0">
                <a:effectLst/>
              </a:rPr>
              <a:t>emel </a:t>
            </a:r>
            <a:r>
              <a:rPr lang="tr-TR" sz="2400" b="1" dirty="0"/>
              <a:t>S</a:t>
            </a:r>
            <a:r>
              <a:rPr lang="tr-TR" sz="2400" b="1" dirty="0">
                <a:effectLst/>
              </a:rPr>
              <a:t>ınıf </a:t>
            </a:r>
            <a:r>
              <a:rPr lang="tr-TR" sz="2400" b="1" dirty="0"/>
              <a:t>B</a:t>
            </a:r>
            <a:r>
              <a:rPr lang="tr-TR" sz="2400" b="1" dirty="0">
                <a:effectLst/>
              </a:rPr>
              <a:t>ildirme</a:t>
            </a:r>
            <a:endParaRPr lang="tr-TR" sz="2600" b="1" dirty="0"/>
          </a:p>
          <a:p>
            <a:r>
              <a:rPr lang="tr-TR" sz="2300" dirty="0"/>
              <a:t>Şimdi, hem önceden tanımlanmış </a:t>
            </a:r>
            <a:r>
              <a:rPr lang="tr-TR" sz="2300" dirty="0" err="1"/>
              <a:t>IHayvan</a:t>
            </a:r>
            <a:r>
              <a:rPr lang="tr-TR" sz="2300" dirty="0"/>
              <a:t> arabirimini hem de </a:t>
            </a:r>
            <a:r>
              <a:rPr lang="tr-TR" sz="2300" dirty="0" err="1"/>
              <a:t>IEsitlenebilir</a:t>
            </a:r>
            <a:r>
              <a:rPr lang="tr-TR" sz="2300" dirty="0"/>
              <a:t>&lt;</a:t>
            </a:r>
            <a:r>
              <a:rPr lang="tr-TR" sz="2300" dirty="0" err="1"/>
              <a:t>IHayvan</a:t>
            </a:r>
            <a:r>
              <a:rPr lang="tr-TR" sz="2300" dirty="0"/>
              <a:t>&gt; arabirimini uygulayan Hayvan adlı soyut bir sınıf bildireceğiz. </a:t>
            </a:r>
            <a:r>
              <a:rPr lang="tr-TR" sz="2300" dirty="0" err="1"/>
              <a:t>IEsitlenebilir</a:t>
            </a:r>
            <a:r>
              <a:rPr lang="tr-TR" sz="2300" dirty="0"/>
              <a:t>&lt;T&gt; arabirimi, örneklerin eşitliğini belirlemek için sınıfımızda uygulamamız gereken genelleştirilmiş bir </a:t>
            </a:r>
            <a:r>
              <a:rPr lang="tr-TR" sz="2300" dirty="0" err="1"/>
              <a:t>Esitmi</a:t>
            </a:r>
            <a:r>
              <a:rPr lang="tr-TR" sz="2300" dirty="0"/>
              <a:t> yöntemini tanımlar. </a:t>
            </a:r>
          </a:p>
          <a:p>
            <a:r>
              <a:rPr lang="tr-TR" sz="2300" dirty="0" err="1"/>
              <a:t>IHayvan</a:t>
            </a:r>
            <a:r>
              <a:rPr lang="tr-TR" sz="2300" dirty="0"/>
              <a:t> arabirimini uygularken, T'yi </a:t>
            </a:r>
            <a:r>
              <a:rPr lang="tr-TR" sz="2300" dirty="0" err="1"/>
              <a:t>IHayvan</a:t>
            </a:r>
            <a:r>
              <a:rPr lang="tr-TR" sz="2300" dirty="0"/>
              <a:t> ile değiştirmeli ve </a:t>
            </a:r>
            <a:r>
              <a:rPr lang="tr-TR" sz="2300" dirty="0" err="1"/>
              <a:t>IEsitlenebilir</a:t>
            </a:r>
            <a:r>
              <a:rPr lang="tr-TR" sz="2300" dirty="0"/>
              <a:t>&lt;</a:t>
            </a:r>
            <a:r>
              <a:rPr lang="tr-TR" sz="2300" dirty="0" err="1"/>
              <a:t>IHayvan</a:t>
            </a:r>
            <a:r>
              <a:rPr lang="tr-TR" sz="2300" dirty="0"/>
              <a:t>&gt; uygulamalıyız. Bu şekilde, </a:t>
            </a:r>
            <a:r>
              <a:rPr lang="tr-TR" sz="2300" dirty="0" err="1"/>
              <a:t>IHayvan</a:t>
            </a:r>
            <a:r>
              <a:rPr lang="tr-TR" sz="2300" dirty="0"/>
              <a:t> arabirimini uygulayan sınıfların örneklerinin eşitliğini belirleyebileceğiz. </a:t>
            </a:r>
          </a:p>
          <a:p>
            <a:r>
              <a:rPr lang="tr-TR" sz="2300" dirty="0"/>
              <a:t>Sınıf bildirimini "Hayvan sınıfı hem </a:t>
            </a:r>
            <a:r>
              <a:rPr lang="tr-TR" sz="2300" dirty="0" err="1"/>
              <a:t>IHayvan</a:t>
            </a:r>
            <a:r>
              <a:rPr lang="tr-TR" sz="2300" dirty="0"/>
              <a:t> hem de </a:t>
            </a:r>
            <a:r>
              <a:rPr lang="tr-TR" sz="2300" dirty="0" err="1"/>
              <a:t>IEsitlenebilir</a:t>
            </a:r>
            <a:r>
              <a:rPr lang="tr-TR" sz="2300" dirty="0"/>
              <a:t>&lt;</a:t>
            </a:r>
            <a:r>
              <a:rPr lang="tr-TR" sz="2300" dirty="0" err="1"/>
              <a:t>IHayvan</a:t>
            </a:r>
            <a:r>
              <a:rPr lang="tr-TR" sz="2300" dirty="0"/>
              <a:t>&gt; arabirimlerini uygular" şeklinde okuyabiliriz:</a:t>
            </a:r>
          </a:p>
        </p:txBody>
      </p:sp>
    </p:spTree>
    <p:extLst>
      <p:ext uri="{BB962C8B-B14F-4D97-AF65-F5344CB8AC3E}">
        <p14:creationId xmlns:p14="http://schemas.microsoft.com/office/powerpoint/2010/main" val="1104245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5026153" cy="4050792"/>
          </a:xfrm>
        </p:spPr>
        <p:txBody>
          <a:bodyPr>
            <a:normAutofit fontScale="32500" lnSpcReduction="20000"/>
          </a:bodyPr>
          <a:lstStyle/>
          <a:p>
            <a:pPr marL="0" indent="0">
              <a:lnSpc>
                <a:spcPct val="120000"/>
              </a:lnSpc>
              <a:spcBef>
                <a:spcPts val="0"/>
              </a:spcBef>
              <a:buNone/>
            </a:pPr>
            <a:r>
              <a:rPr lang="tr-TR" sz="2500" noProof="1"/>
              <a:t>public abstract class Hayvan : IHayvan, IEsitlenebilir&lt;IHayvan&gt;</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protected string _isim;</a:t>
            </a:r>
          </a:p>
          <a:p>
            <a:pPr marL="0" indent="0">
              <a:lnSpc>
                <a:spcPct val="120000"/>
              </a:lnSpc>
              <a:spcBef>
                <a:spcPts val="0"/>
              </a:spcBef>
              <a:buNone/>
            </a:pPr>
            <a:r>
              <a:rPr lang="tr-TR" sz="2500" noProof="1"/>
              <a:t>     public string Isim</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get { return this._isim; }</a:t>
            </a:r>
          </a:p>
          <a:p>
            <a:pPr marL="0" indent="0">
              <a:lnSpc>
                <a:spcPct val="120000"/>
              </a:lnSpc>
              <a:spcBef>
                <a:spcPts val="0"/>
              </a:spcBef>
              <a:buNone/>
            </a:pPr>
            <a:r>
              <a:rPr lang="tr-TR" sz="2500" noProof="1"/>
              <a:t>         set</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throw new InvalidOperationException("Name is a read-only property.");</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public virtual string DansKarakterleri</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get { return string.Empty; }</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public virtual string SesiHecele1 { get { return string.Empty; } }</a:t>
            </a:r>
          </a:p>
          <a:p>
            <a:pPr marL="0" indent="0">
              <a:lnSpc>
                <a:spcPct val="120000"/>
              </a:lnSpc>
              <a:spcBef>
                <a:spcPts val="0"/>
              </a:spcBef>
              <a:buNone/>
            </a:pPr>
            <a:r>
              <a:rPr lang="tr-TR" sz="2500" noProof="1"/>
              <a:t>     public virtual string SesiHecele2 { get { return string.Empty; } }</a:t>
            </a:r>
          </a:p>
          <a:p>
            <a:pPr marL="0" indent="0">
              <a:lnSpc>
                <a:spcPct val="120000"/>
              </a:lnSpc>
              <a:spcBef>
                <a:spcPts val="0"/>
              </a:spcBef>
              <a:buNone/>
            </a:pPr>
            <a:r>
              <a:rPr lang="tr-TR" sz="2500" noProof="1"/>
              <a:t>     public virtual string SesiHecele3 { get { return string.Empty; } }</a:t>
            </a:r>
          </a:p>
          <a:p>
            <a:pPr marL="0" indent="0">
              <a:lnSpc>
                <a:spcPct val="120000"/>
              </a:lnSpc>
              <a:spcBef>
                <a:spcPts val="0"/>
              </a:spcBef>
              <a:buNone/>
            </a:pPr>
            <a:r>
              <a:rPr lang="tr-TR" sz="2500" noProof="1"/>
              <a:t>     public Hayvan(string isim)</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this._isim = isim;</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public void DansEt()</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Console.WriteLine(String.Format("{0} dances {1}", this.Isim, DansKarakterleri));</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public bool Esitmi(IHayvan digerHayvan)</a:t>
            </a:r>
          </a:p>
          <a:p>
            <a:pPr marL="0" indent="0">
              <a:lnSpc>
                <a:spcPct val="120000"/>
              </a:lnSpc>
              <a:spcBef>
                <a:spcPts val="0"/>
              </a:spcBef>
              <a:buNone/>
            </a:pPr>
            <a:r>
              <a:rPr lang="tr-TR" sz="2500" noProof="1"/>
              <a:t>     {</a:t>
            </a:r>
          </a:p>
          <a:p>
            <a:pPr marL="0" indent="0">
              <a:lnSpc>
                <a:spcPct val="120000"/>
              </a:lnSpc>
              <a:spcBef>
                <a:spcPts val="0"/>
              </a:spcBef>
              <a:buNone/>
            </a:pPr>
            <a:r>
              <a:rPr lang="tr-TR" sz="2500" noProof="1"/>
              <a:t>         return (this == digerHayvan);</a:t>
            </a:r>
          </a:p>
          <a:p>
            <a:pPr marL="0" indent="0">
              <a:lnSpc>
                <a:spcPct val="120000"/>
              </a:lnSpc>
              <a:spcBef>
                <a:spcPts val="0"/>
              </a:spcBef>
              <a:buNone/>
            </a:pPr>
            <a:r>
              <a:rPr lang="tr-TR" sz="2500" noProof="1"/>
              <a:t>     }</a:t>
            </a:r>
          </a:p>
          <a:p>
            <a:pPr marL="0" indent="0">
              <a:spcBef>
                <a:spcPts val="0"/>
              </a:spcBef>
              <a:buNone/>
            </a:pPr>
            <a:r>
              <a:rPr lang="tr-TR" sz="2300" noProof="1"/>
              <a:t>     </a:t>
            </a:r>
          </a:p>
        </p:txBody>
      </p:sp>
      <p:sp>
        <p:nvSpPr>
          <p:cNvPr id="4" name="İçerik Yer Tutucusu 2">
            <a:extLst>
              <a:ext uri="{FF2B5EF4-FFF2-40B4-BE49-F238E27FC236}">
                <a16:creationId xmlns:a16="http://schemas.microsoft.com/office/drawing/2014/main" id="{9285B833-B784-495F-985D-2E028AE4B52D}"/>
              </a:ext>
            </a:extLst>
          </p:cNvPr>
          <p:cNvSpPr txBox="1">
            <a:spLocks/>
          </p:cNvSpPr>
          <p:nvPr/>
        </p:nvSpPr>
        <p:spPr>
          <a:xfrm>
            <a:off x="6096000" y="2121799"/>
            <a:ext cx="5153636" cy="40507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Consolas" panose="020B0609020204030204" pitchFamily="49"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onsolas" panose="020B0609020204030204" pitchFamily="49"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20000"/>
              </a:lnSpc>
              <a:spcBef>
                <a:spcPts val="0"/>
              </a:spcBef>
              <a:buFont typeface="Wingdings" pitchFamily="2" charset="2"/>
              <a:buNone/>
            </a:pPr>
            <a:r>
              <a:rPr lang="tr-TR" sz="800" noProof="1"/>
              <a:t>     public void Soyle(string mesaj)</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Console.WriteLine(String.Format("{0} says: {1}", this.Isim, mesaj));</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public void GuleGuleDe(IHayvan hedef)</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Console.WriteLine(String.Format("{0} says goodbye to {1}: {2} {3} {4}",</a:t>
            </a:r>
          </a:p>
          <a:p>
            <a:pPr marL="0" indent="0">
              <a:lnSpc>
                <a:spcPct val="120000"/>
              </a:lnSpc>
              <a:spcBef>
                <a:spcPts val="0"/>
              </a:spcBef>
              <a:buFont typeface="Wingdings" pitchFamily="2" charset="2"/>
              <a:buNone/>
            </a:pPr>
            <a:r>
              <a:rPr lang="tr-TR" sz="800" noProof="1"/>
              <a:t>             this.Isim,  hedef.Isim,</a:t>
            </a:r>
          </a:p>
          <a:p>
            <a:pPr marL="0" indent="0">
              <a:lnSpc>
                <a:spcPct val="120000"/>
              </a:lnSpc>
              <a:spcBef>
                <a:spcPts val="0"/>
              </a:spcBef>
              <a:buFont typeface="Wingdings" pitchFamily="2" charset="2"/>
              <a:buNone/>
            </a:pPr>
            <a:r>
              <a:rPr lang="tr-TR" sz="800" noProof="1"/>
              <a:t>             SesiHecele1, SesiHecele3,  SesiHecele1));</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public void HosgeldinDe(IHayvan hedef)</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Console.WriteLine(</a:t>
            </a:r>
          </a:p>
          <a:p>
            <a:pPr marL="0" indent="0">
              <a:lnSpc>
                <a:spcPct val="120000"/>
              </a:lnSpc>
              <a:spcBef>
                <a:spcPts val="0"/>
              </a:spcBef>
              <a:buFont typeface="Wingdings" pitchFamily="2" charset="2"/>
              <a:buNone/>
            </a:pPr>
            <a:r>
              <a:rPr lang="tr-TR" sz="800" noProof="1"/>
              <a:t>         String.Format("{0} welcomes {1}: {2}", this.Isim, hedef.Isim, SesiHecele3));</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public void SarkiSoyle()</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var SarkiSozunuHecele = SesiHecele1 + " ";</a:t>
            </a:r>
          </a:p>
          <a:p>
            <a:pPr marL="0" indent="0">
              <a:lnSpc>
                <a:spcPct val="120000"/>
              </a:lnSpc>
              <a:spcBef>
                <a:spcPts val="0"/>
              </a:spcBef>
              <a:buFont typeface="Wingdings" pitchFamily="2" charset="2"/>
              <a:buNone/>
            </a:pPr>
            <a:r>
              <a:rPr lang="tr-TR" sz="800" noProof="1"/>
              <a:t>         var sb = new StringBuilder();</a:t>
            </a:r>
          </a:p>
          <a:p>
            <a:pPr marL="0" indent="0">
              <a:lnSpc>
                <a:spcPct val="120000"/>
              </a:lnSpc>
              <a:spcBef>
                <a:spcPts val="0"/>
              </a:spcBef>
              <a:buFont typeface="Wingdings" pitchFamily="2" charset="2"/>
              <a:buNone/>
            </a:pPr>
            <a:r>
              <a:rPr lang="tr-TR" sz="800" noProof="1"/>
              <a:t>         sb.Append(String.Format("{0} sings: ", this.Isim));</a:t>
            </a:r>
          </a:p>
          <a:p>
            <a:pPr marL="0" indent="0">
              <a:lnSpc>
                <a:spcPct val="120000"/>
              </a:lnSpc>
              <a:spcBef>
                <a:spcPts val="0"/>
              </a:spcBef>
              <a:buFont typeface="Wingdings" pitchFamily="2" charset="2"/>
              <a:buNone/>
            </a:pPr>
            <a:r>
              <a:rPr lang="tr-TR" sz="800" noProof="1"/>
              <a:t>         sb.Append(String.Concat(Enumerable.Repeat(SarkiSozunuHecele, 3)));</a:t>
            </a:r>
          </a:p>
          <a:p>
            <a:pPr marL="0" indent="0">
              <a:lnSpc>
                <a:spcPct val="120000"/>
              </a:lnSpc>
              <a:spcBef>
                <a:spcPts val="0"/>
              </a:spcBef>
              <a:buFont typeface="Wingdings" pitchFamily="2" charset="2"/>
              <a:buNone/>
            </a:pPr>
            <a:r>
              <a:rPr lang="tr-TR" sz="800" noProof="1"/>
              <a:t>         sb.Append(". ");</a:t>
            </a:r>
          </a:p>
          <a:p>
            <a:pPr marL="0" indent="0">
              <a:lnSpc>
                <a:spcPct val="120000"/>
              </a:lnSpc>
              <a:spcBef>
                <a:spcPts val="0"/>
              </a:spcBef>
              <a:buFont typeface="Wingdings" pitchFamily="2" charset="2"/>
              <a:buNone/>
            </a:pPr>
            <a:r>
              <a:rPr lang="tr-TR" sz="800" noProof="1"/>
              <a:t>         sb.Append(String.Concat(Enumerable.Repeat(SarkiSozunuHecele, 2)));</a:t>
            </a:r>
          </a:p>
          <a:p>
            <a:pPr marL="0" indent="0">
              <a:lnSpc>
                <a:spcPct val="120000"/>
              </a:lnSpc>
              <a:spcBef>
                <a:spcPts val="0"/>
              </a:spcBef>
              <a:buFont typeface="Wingdings" pitchFamily="2" charset="2"/>
              <a:buNone/>
            </a:pPr>
            <a:r>
              <a:rPr lang="tr-TR" sz="800" noProof="1"/>
              <a:t>         sb.Append(". ");</a:t>
            </a:r>
          </a:p>
          <a:p>
            <a:pPr marL="0" indent="0">
              <a:lnSpc>
                <a:spcPct val="120000"/>
              </a:lnSpc>
              <a:spcBef>
                <a:spcPts val="0"/>
              </a:spcBef>
              <a:buFont typeface="Wingdings" pitchFamily="2" charset="2"/>
              <a:buNone/>
            </a:pPr>
            <a:r>
              <a:rPr lang="tr-TR" sz="800" noProof="1"/>
              <a:t>         sb.Append(SarkiSozunuHecele);</a:t>
            </a:r>
          </a:p>
          <a:p>
            <a:pPr marL="0" indent="0">
              <a:lnSpc>
                <a:spcPct val="120000"/>
              </a:lnSpc>
              <a:spcBef>
                <a:spcPts val="0"/>
              </a:spcBef>
              <a:buFont typeface="Wingdings" pitchFamily="2" charset="2"/>
              <a:buNone/>
            </a:pPr>
            <a:r>
              <a:rPr lang="tr-TR" sz="800" noProof="1"/>
              <a:t>         sb.Append(". ");</a:t>
            </a:r>
          </a:p>
          <a:p>
            <a:pPr marL="0" indent="0">
              <a:lnSpc>
                <a:spcPct val="120000"/>
              </a:lnSpc>
              <a:spcBef>
                <a:spcPts val="0"/>
              </a:spcBef>
              <a:buFont typeface="Wingdings" pitchFamily="2" charset="2"/>
              <a:buNone/>
            </a:pPr>
            <a:r>
              <a:rPr lang="tr-TR" sz="800" noProof="1"/>
              <a:t>         Console.WriteLine(sb.ToString());</a:t>
            </a:r>
          </a:p>
          <a:p>
            <a:pPr marL="0" indent="0">
              <a:lnSpc>
                <a:spcPct val="120000"/>
              </a:lnSpc>
              <a:spcBef>
                <a:spcPts val="0"/>
              </a:spcBef>
              <a:buFont typeface="Wingdings" pitchFamily="2" charset="2"/>
              <a:buNone/>
            </a:pPr>
            <a:r>
              <a:rPr lang="tr-TR" sz="800" noProof="1"/>
              <a:t>     }</a:t>
            </a:r>
          </a:p>
          <a:p>
            <a:pPr marL="0" indent="0">
              <a:lnSpc>
                <a:spcPct val="120000"/>
              </a:lnSpc>
              <a:spcBef>
                <a:spcPts val="0"/>
              </a:spcBef>
              <a:buFont typeface="Wingdings" pitchFamily="2" charset="2"/>
              <a:buNone/>
            </a:pPr>
            <a:r>
              <a:rPr lang="tr-TR" sz="800" noProof="1"/>
              <a:t> }</a:t>
            </a:r>
          </a:p>
        </p:txBody>
      </p:sp>
    </p:spTree>
    <p:extLst>
      <p:ext uri="{BB962C8B-B14F-4D97-AF65-F5344CB8AC3E}">
        <p14:creationId xmlns:p14="http://schemas.microsoft.com/office/powerpoint/2010/main" val="35519998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300" dirty="0"/>
              <a:t>Hayvan sınıfı, gerekli isim bağımsız değişkeninin değerini _isim korumalı alana atayan bir yapıcı bildirir. Bu sınıf, _isim özel alanını içine alan salt okunur Name özelliğini bildirir. Arabirim, bir Name özelliği gerektirir; bu nedenle, hem ayarlayıcı hem de alıcı genel yöntemleri oluşturmak gereklidir. Ayarlayıcı yönteminin genel olması gerektiğinden, otomatik olarak uygulanan özellikleri özel bir ayarlayıcı ile kullanamayız. Böylece, bu soyut sınıfın alt sınıflarının kullanıcılarının </a:t>
            </a:r>
            <a:r>
              <a:rPr lang="tr-TR" sz="2300" dirty="0" err="1"/>
              <a:t>Isim</a:t>
            </a:r>
            <a:r>
              <a:rPr lang="tr-TR" sz="2300" dirty="0"/>
              <a:t> özelliğinin değerini değiştirmesini önlemek için bir </a:t>
            </a:r>
            <a:r>
              <a:rPr lang="tr-TR" sz="2300" dirty="0" err="1"/>
              <a:t>InvalidOperationException</a:t>
            </a:r>
            <a:r>
              <a:rPr lang="tr-TR" sz="2300" dirty="0"/>
              <a:t> oluşturan genel ayarlayıcı yöntemini tanımladık. </a:t>
            </a:r>
          </a:p>
          <a:p>
            <a:r>
              <a:rPr lang="tr-TR" sz="2300" dirty="0"/>
              <a:t>Ardından, soyut sınıf aşağıdaki dört sanal dize özelliğini bildirdi. Hepsi, hayvana göre alt sınıfların uygun dizelerle geçersiz kılacağı boş bir dize döndüren bir alıcı yöntemi tanımlar: </a:t>
            </a:r>
          </a:p>
          <a:p>
            <a:pPr lvl="1"/>
            <a:r>
              <a:rPr lang="tr-TR" sz="2100" dirty="0" err="1"/>
              <a:t>DansKarakterleri</a:t>
            </a:r>
            <a:endParaRPr lang="tr-TR" sz="2100" dirty="0"/>
          </a:p>
          <a:p>
            <a:pPr lvl="1"/>
            <a:r>
              <a:rPr lang="tr-TR" sz="2100" dirty="0"/>
              <a:t>SesiHecele1</a:t>
            </a:r>
          </a:p>
          <a:p>
            <a:pPr lvl="1"/>
            <a:r>
              <a:rPr lang="tr-TR" sz="2100" dirty="0"/>
              <a:t>SesiHecele2</a:t>
            </a:r>
          </a:p>
          <a:p>
            <a:pPr lvl="1"/>
            <a:r>
              <a:rPr lang="tr-TR" sz="2100" dirty="0"/>
              <a:t>SesiHecele3</a:t>
            </a:r>
          </a:p>
        </p:txBody>
      </p:sp>
    </p:spTree>
    <p:extLst>
      <p:ext uri="{BB962C8B-B14F-4D97-AF65-F5344CB8AC3E}">
        <p14:creationId xmlns:p14="http://schemas.microsoft.com/office/powerpoint/2010/main" val="310276159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100" dirty="0" err="1"/>
              <a:t>DansEt</a:t>
            </a:r>
            <a:r>
              <a:rPr lang="tr-TR" sz="2100" dirty="0"/>
              <a:t> yöntemi, bir mesajı yazdırmak için </a:t>
            </a:r>
            <a:r>
              <a:rPr lang="tr-TR" sz="2100" dirty="0" err="1"/>
              <a:t>DansKarakterleri</a:t>
            </a:r>
            <a:r>
              <a:rPr lang="tr-TR" sz="2100" dirty="0"/>
              <a:t> özelliğinden alınan değeri kullanır. Bu mesaj, hayvanın dans ettiğini gösterir. </a:t>
            </a:r>
            <a:r>
              <a:rPr lang="tr-TR" sz="2100" dirty="0" err="1"/>
              <a:t>Soyle</a:t>
            </a:r>
            <a:r>
              <a:rPr lang="tr-TR" sz="2100" dirty="0"/>
              <a:t> yöntemi, alınan mesajı argüman olarak yazdırır. Hem </a:t>
            </a:r>
            <a:r>
              <a:rPr lang="tr-TR" sz="2100" dirty="0" err="1"/>
              <a:t>HosgeldinDe</a:t>
            </a:r>
            <a:r>
              <a:rPr lang="tr-TR" sz="2100" dirty="0"/>
              <a:t> hem de </a:t>
            </a:r>
            <a:r>
              <a:rPr lang="tr-TR" sz="2100" dirty="0" err="1"/>
              <a:t>GuleGuleDe</a:t>
            </a:r>
            <a:r>
              <a:rPr lang="tr-TR" sz="2100" dirty="0"/>
              <a:t> yöntemleri, iletinin hedefinin adını yazdırmak için kullandıkları argüman olarak </a:t>
            </a:r>
            <a:r>
              <a:rPr lang="tr-TR" sz="2100" dirty="0" err="1"/>
              <a:t>IHayvan’ı</a:t>
            </a:r>
            <a:r>
              <a:rPr lang="tr-TR" sz="2100" dirty="0"/>
              <a:t> alır. </a:t>
            </a:r>
            <a:r>
              <a:rPr lang="tr-TR" sz="2100" dirty="0" err="1"/>
              <a:t>HosgeldinDe</a:t>
            </a:r>
            <a:r>
              <a:rPr lang="tr-TR" sz="2100" dirty="0"/>
              <a:t>, başka bir hayvana hoş geldiniz demek için SesiHecele1 ve SesiHecele3’den alınan dizelerin bir kombinasyonunu kullanır. </a:t>
            </a:r>
          </a:p>
          <a:p>
            <a:r>
              <a:rPr lang="tr-TR" sz="2100" dirty="0" err="1"/>
              <a:t>GuleGuleDe</a:t>
            </a:r>
            <a:r>
              <a:rPr lang="tr-TR" sz="2100" dirty="0"/>
              <a:t>, başka bir hayvana veda etmek için SesiHecele2’den alınan dizeyi kullanır. </a:t>
            </a:r>
            <a:r>
              <a:rPr lang="tr-TR" sz="2100" dirty="0" err="1"/>
              <a:t>Esitmi</a:t>
            </a:r>
            <a:r>
              <a:rPr lang="tr-TR" sz="2100" dirty="0"/>
              <a:t> yöntemi, argüman olarak başka bir </a:t>
            </a:r>
            <a:r>
              <a:rPr lang="tr-TR" sz="2100" dirty="0" err="1"/>
              <a:t>IHayvan</a:t>
            </a:r>
            <a:r>
              <a:rPr lang="tr-TR" sz="2100" dirty="0"/>
              <a:t> alır ve örneklerin aynı olup olmadığını kontrol etmek için mevcut örnek ile alınan örnek arasındaki == operatörünü kullanır. Daha karmaşık bir senaryoda, eşitliği belirlemek için belirli özelliklerin değerlerini karşılaştırmak için bu yöntemi kodlamak isteyebilirsiniz. Bizim durumumuzda, jeneriklere odaklanmak için kodu mümkün olduğunca basit tutmak istiyoruz. </a:t>
            </a:r>
            <a:r>
              <a:rPr lang="tr-TR" sz="2000" dirty="0" err="1"/>
              <a:t>IEsitlenebilir</a:t>
            </a:r>
            <a:r>
              <a:rPr lang="tr-TR" sz="2000" dirty="0"/>
              <a:t>&lt;</a:t>
            </a:r>
            <a:r>
              <a:rPr lang="tr-TR" sz="2000" dirty="0" err="1"/>
              <a:t>IHayvan</a:t>
            </a:r>
            <a:r>
              <a:rPr lang="tr-TR" sz="2000"/>
              <a:t>&gt; </a:t>
            </a:r>
            <a:r>
              <a:rPr lang="tr-TR" sz="2100"/>
              <a:t>arabirimine </a:t>
            </a:r>
            <a:r>
              <a:rPr lang="tr-TR" sz="2100" dirty="0"/>
              <a:t>uymak için </a:t>
            </a:r>
            <a:r>
              <a:rPr lang="tr-TR" sz="2100" dirty="0" err="1"/>
              <a:t>Esitmi</a:t>
            </a:r>
            <a:r>
              <a:rPr lang="tr-TR" sz="2100" dirty="0"/>
              <a:t> yöntemini uygulamamız gerekiyordu.</a:t>
            </a:r>
          </a:p>
        </p:txBody>
      </p:sp>
    </p:spTree>
    <p:extLst>
      <p:ext uri="{BB962C8B-B14F-4D97-AF65-F5344CB8AC3E}">
        <p14:creationId xmlns:p14="http://schemas.microsoft.com/office/powerpoint/2010/main" val="29082702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a:t>
            </a:r>
            <a:r>
              <a:rPr lang="tr-TR" sz="2400" b="1" dirty="0">
                <a:effectLst/>
              </a:rPr>
              <a:t>Soyut bir Temel </a:t>
            </a:r>
            <a:r>
              <a:rPr lang="tr-TR" sz="2400" b="1" dirty="0"/>
              <a:t>S</a:t>
            </a:r>
            <a:r>
              <a:rPr lang="tr-TR" sz="2400" b="1" dirty="0">
                <a:effectLst/>
              </a:rPr>
              <a:t>ınıfın Alt </a:t>
            </a:r>
            <a:r>
              <a:rPr lang="tr-TR" sz="2400" b="1" dirty="0"/>
              <a:t>S</a:t>
            </a:r>
            <a:r>
              <a:rPr lang="tr-TR" sz="2400" b="1" dirty="0">
                <a:effectLst/>
              </a:rPr>
              <a:t>ınıflarını </a:t>
            </a:r>
            <a:r>
              <a:rPr lang="tr-TR" sz="2400" b="1" dirty="0"/>
              <a:t>B</a:t>
            </a:r>
            <a:r>
              <a:rPr lang="tr-TR" sz="2400" b="1" dirty="0">
                <a:effectLst/>
              </a:rPr>
              <a:t>ildirmek</a:t>
            </a:r>
            <a:endParaRPr lang="tr-TR" sz="2600" b="1" dirty="0"/>
          </a:p>
          <a:p>
            <a:r>
              <a:rPr lang="tr-TR" sz="1600" dirty="0" err="1"/>
              <a:t>IHayvan</a:t>
            </a:r>
            <a:r>
              <a:rPr lang="tr-TR" sz="1600" dirty="0"/>
              <a:t> ve </a:t>
            </a:r>
            <a:r>
              <a:rPr lang="tr-TR" sz="1600" dirty="0" err="1"/>
              <a:t>IEsitlenebilir</a:t>
            </a:r>
            <a:r>
              <a:rPr lang="tr-TR" sz="1600" dirty="0"/>
              <a:t>&lt;</a:t>
            </a:r>
            <a:r>
              <a:rPr lang="tr-TR" sz="1600" dirty="0" err="1"/>
              <a:t>IHayvan</a:t>
            </a:r>
            <a:r>
              <a:rPr lang="tr-TR" sz="1600" dirty="0"/>
              <a:t>&gt; uygulayan soyut Hayvan sınıfına sahibiz. Şimdi, bir köpek için uygun değerleri sağlamak üzere Hayvan sınıfında tanımlanan sanal dize özelliklerini geçersiz kılan bir </a:t>
            </a:r>
            <a:r>
              <a:rPr lang="tr-TR" sz="1600" dirty="0" err="1"/>
              <a:t>KopekJenerik</a:t>
            </a:r>
            <a:r>
              <a:rPr lang="tr-TR" sz="1600" dirty="0"/>
              <a:t> sınıfı olan Hayvan sınıfının bir alt sınıfını oluşturacağız ve yalnızca temel kurucuyu çağıran bir kurucu bildireceğiz:</a:t>
            </a:r>
          </a:p>
          <a:p>
            <a:pPr marL="0" indent="0">
              <a:lnSpc>
                <a:spcPct val="110000"/>
              </a:lnSpc>
              <a:spcBef>
                <a:spcPts val="0"/>
              </a:spcBef>
              <a:buNone/>
            </a:pPr>
            <a:endParaRPr lang="tr-TR" sz="800" dirty="0"/>
          </a:p>
          <a:p>
            <a:pPr marL="0" indent="0">
              <a:lnSpc>
                <a:spcPct val="110000"/>
              </a:lnSpc>
              <a:spcBef>
                <a:spcPts val="0"/>
              </a:spcBef>
              <a:buNone/>
            </a:pPr>
            <a:r>
              <a:rPr lang="tr-TR" sz="800" dirty="0"/>
              <a:t> </a:t>
            </a:r>
            <a:r>
              <a:rPr lang="tr-TR" sz="800" dirty="0" err="1"/>
              <a:t>public</a:t>
            </a:r>
            <a:r>
              <a:rPr lang="tr-TR" sz="800" dirty="0"/>
              <a:t> class </a:t>
            </a:r>
            <a:r>
              <a:rPr lang="tr-TR" sz="800" dirty="0" err="1"/>
              <a:t>KopekJenerik</a:t>
            </a:r>
            <a:r>
              <a:rPr lang="tr-TR" sz="800" dirty="0"/>
              <a:t> : Hayvan</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SesiHecele1</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Woof</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SesiHecele2</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Wooooof</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SesiHecele3</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Grr</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a:t>
            </a:r>
            <a:r>
              <a:rPr lang="tr-TR" sz="800" dirty="0" err="1"/>
              <a:t>DansKarakterleri</a:t>
            </a:r>
            <a:endParaRPr lang="tr-TR" sz="800" dirty="0"/>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 \-\ /-/";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KopekJenerik</a:t>
            </a:r>
            <a:r>
              <a:rPr lang="tr-TR" sz="800" dirty="0"/>
              <a:t>(</a:t>
            </a:r>
            <a:r>
              <a:rPr lang="tr-TR" sz="800" dirty="0" err="1"/>
              <a:t>string</a:t>
            </a:r>
            <a:r>
              <a:rPr lang="tr-TR" sz="800" dirty="0"/>
              <a:t> isim): </a:t>
            </a:r>
            <a:r>
              <a:rPr lang="tr-TR" sz="800" dirty="0" err="1"/>
              <a:t>base</a:t>
            </a:r>
            <a:r>
              <a:rPr lang="tr-TR" sz="800" dirty="0"/>
              <a:t>(isim)</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p>
        </p:txBody>
      </p:sp>
    </p:spTree>
    <p:extLst>
      <p:ext uri="{BB962C8B-B14F-4D97-AF65-F5344CB8AC3E}">
        <p14:creationId xmlns:p14="http://schemas.microsoft.com/office/powerpoint/2010/main" val="27370889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600" dirty="0"/>
              <a:t>Yalnızca birkaç ek kod satırıyla, Hayvan sınıfında bir kurbağa için uygun değerleri sağlamak üzere tanımlanan tüm sanal dize özelliklerini geçersiz kılan bir </a:t>
            </a:r>
            <a:r>
              <a:rPr lang="tr-TR" sz="1600" dirty="0" err="1"/>
              <a:t>Kurbaga</a:t>
            </a:r>
            <a:r>
              <a:rPr lang="tr-TR" sz="1600" dirty="0"/>
              <a:t> sınıfı olan Hayvan sınıfının başka bir alt sınıfını oluşturacağız ve yalnızca onu çağıran temel oluşturucu olarak adlandırılan bir kurucu bildireceğiz. </a:t>
            </a:r>
          </a:p>
          <a:p>
            <a:pPr marL="0" indent="0">
              <a:lnSpc>
                <a:spcPct val="110000"/>
              </a:lnSpc>
              <a:spcBef>
                <a:spcPts val="0"/>
              </a:spcBef>
              <a:buNone/>
            </a:pPr>
            <a:endParaRPr lang="tr-TR" sz="1600" dirty="0"/>
          </a:p>
          <a:p>
            <a:pPr marL="0" indent="0">
              <a:lnSpc>
                <a:spcPct val="110000"/>
              </a:lnSpc>
              <a:spcBef>
                <a:spcPts val="0"/>
              </a:spcBef>
              <a:buNone/>
            </a:pPr>
            <a:r>
              <a:rPr lang="tr-TR" sz="800" dirty="0"/>
              <a:t> </a:t>
            </a:r>
            <a:r>
              <a:rPr lang="tr-TR" sz="800" dirty="0" err="1"/>
              <a:t>public</a:t>
            </a:r>
            <a:r>
              <a:rPr lang="tr-TR" sz="800" dirty="0"/>
              <a:t> class </a:t>
            </a:r>
            <a:r>
              <a:rPr lang="tr-TR" sz="800" dirty="0" err="1"/>
              <a:t>Kurbaga</a:t>
            </a:r>
            <a:r>
              <a:rPr lang="tr-TR" sz="800" dirty="0"/>
              <a:t> : Hayvan</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SesiHecele1</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Ribbit</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SesiHecele2</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Croak</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SesiHecele3</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a:t>
            </a:r>
            <a:r>
              <a:rPr lang="tr-TR" sz="800" dirty="0" err="1"/>
              <a:t>Croooaaak</a:t>
            </a: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override</a:t>
            </a:r>
            <a:r>
              <a:rPr lang="tr-TR" sz="800" dirty="0"/>
              <a:t> </a:t>
            </a:r>
            <a:r>
              <a:rPr lang="tr-TR" sz="800" dirty="0" err="1"/>
              <a:t>string</a:t>
            </a:r>
            <a:r>
              <a:rPr lang="tr-TR" sz="800" dirty="0"/>
              <a:t> </a:t>
            </a:r>
            <a:r>
              <a:rPr lang="tr-TR" sz="800" dirty="0" err="1"/>
              <a:t>DansKarakterleri</a:t>
            </a:r>
            <a:endParaRPr lang="tr-TR" sz="800" dirty="0"/>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get</a:t>
            </a:r>
            <a:r>
              <a:rPr lang="tr-TR" sz="800" dirty="0"/>
              <a:t> { </a:t>
            </a:r>
            <a:r>
              <a:rPr lang="tr-TR" sz="800" dirty="0" err="1"/>
              <a:t>return</a:t>
            </a:r>
            <a:r>
              <a:rPr lang="tr-TR" sz="800" dirty="0"/>
              <a:t> @"/|\ \|/ ^ ^ ";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r>
              <a:rPr lang="tr-TR" sz="800" dirty="0" err="1"/>
              <a:t>public</a:t>
            </a:r>
            <a:r>
              <a:rPr lang="tr-TR" sz="800" dirty="0"/>
              <a:t> </a:t>
            </a:r>
            <a:r>
              <a:rPr lang="tr-TR" sz="800" dirty="0" err="1"/>
              <a:t>Kurbaga</a:t>
            </a:r>
            <a:r>
              <a:rPr lang="tr-TR" sz="800" dirty="0"/>
              <a:t>(</a:t>
            </a:r>
            <a:r>
              <a:rPr lang="tr-TR" sz="800" dirty="0" err="1"/>
              <a:t>string</a:t>
            </a:r>
            <a:r>
              <a:rPr lang="tr-TR" sz="800" dirty="0"/>
              <a:t> isim): </a:t>
            </a:r>
            <a:r>
              <a:rPr lang="tr-TR" sz="800" dirty="0" err="1"/>
              <a:t>base</a:t>
            </a:r>
            <a:r>
              <a:rPr lang="tr-TR" sz="800" dirty="0"/>
              <a:t>(isim)</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p>
          <a:p>
            <a:pPr marL="0" indent="0">
              <a:lnSpc>
                <a:spcPct val="110000"/>
              </a:lnSpc>
              <a:spcBef>
                <a:spcPts val="0"/>
              </a:spcBef>
              <a:buNone/>
            </a:pPr>
            <a:r>
              <a:rPr lang="tr-TR" sz="800" dirty="0"/>
              <a:t> }</a:t>
            </a:r>
          </a:p>
        </p:txBody>
      </p:sp>
    </p:spTree>
    <p:extLst>
      <p:ext uri="{BB962C8B-B14F-4D97-AF65-F5344CB8AC3E}">
        <p14:creationId xmlns:p14="http://schemas.microsoft.com/office/powerpoint/2010/main" val="23096994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Kısıtlı bir Jenerik Türle Çalışan bir Sınıf Bildirme</a:t>
            </a:r>
          </a:p>
          <a:p>
            <a:r>
              <a:rPr lang="tr-TR" sz="1600" dirty="0"/>
              <a:t>Aşağıdaki satır, birçok türle çalışmak için jeneriklerden yararlanan bir Parti sınıfı bildirir. Sınıf adının ardından küçüktür işareti (&lt;), genel tür parametresini tanımlayan T ve büyüktür işareti (&gt;) gelir. </a:t>
            </a:r>
            <a:r>
              <a:rPr lang="tr-TR" sz="1600" dirty="0" err="1"/>
              <a:t>where</a:t>
            </a:r>
            <a:r>
              <a:rPr lang="tr-TR" sz="1600" dirty="0"/>
              <a:t> anahtar sözcüğü, ardından türü tanımlayan T ve iki nokta üst üste (:), T genel tür parametresinin belirtilen arabirimi, yani </a:t>
            </a:r>
            <a:r>
              <a:rPr lang="tr-TR" sz="1600" dirty="0" err="1"/>
              <a:t>IHayvan</a:t>
            </a:r>
            <a:r>
              <a:rPr lang="tr-TR" sz="1600" dirty="0"/>
              <a:t> arabirimini uygulayan bir tür olması gerektiğini belirtir: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class Part</a:t>
            </a:r>
            <a:r>
              <a:rPr lang="tr-TR" sz="1800" b="0" i="0" dirty="0">
                <a:solidFill>
                  <a:srgbClr val="000000"/>
                </a:solidFill>
                <a:effectLst/>
                <a:latin typeface="CourierStd"/>
              </a:rPr>
              <a:t>i</a:t>
            </a:r>
            <a:r>
              <a:rPr lang="en-US" sz="1800" b="0" i="0" dirty="0">
                <a:solidFill>
                  <a:srgbClr val="000000"/>
                </a:solidFill>
                <a:effectLst/>
                <a:latin typeface="CourierStd"/>
              </a:rPr>
              <a:t>&lt;T&gt; where T: </a:t>
            </a:r>
            <a:r>
              <a:rPr lang="tr-TR" sz="1800" b="0" i="0" dirty="0" err="1">
                <a:solidFill>
                  <a:srgbClr val="000000"/>
                </a:solidFill>
                <a:effectLst/>
                <a:latin typeface="CourierStd"/>
              </a:rPr>
              <a:t>IHayvan</a:t>
            </a:r>
            <a:r>
              <a:rPr lang="en-US" sz="1400" dirty="0"/>
              <a:t> </a:t>
            </a:r>
            <a:br>
              <a:rPr lang="en-US" sz="1400" dirty="0"/>
            </a:br>
            <a:endParaRPr lang="tr-TR" sz="1600" dirty="0"/>
          </a:p>
          <a:p>
            <a:pPr>
              <a:spcBef>
                <a:spcPts val="600"/>
              </a:spcBef>
            </a:pPr>
            <a:r>
              <a:rPr lang="tr-TR" sz="1600" dirty="0"/>
              <a:t>Aşağıdaki satır, sınıf gövdesini başlatır ve listeye eklenecek tüm öğelerin türünü belirtmek için jenerikleri kullanan T. </a:t>
            </a:r>
            <a:r>
              <a:rPr lang="tr-TR" sz="1600" dirty="0" err="1"/>
              <a:t>List</a:t>
            </a:r>
            <a:r>
              <a:rPr lang="tr-TR" sz="1600" dirty="0"/>
              <a:t> tarafından belirtilen türde özel bir Liste (</a:t>
            </a:r>
            <a:r>
              <a:rPr lang="tr-TR" sz="1600" dirty="0" err="1"/>
              <a:t>System.Generics.Collection.List</a:t>
            </a:r>
            <a:r>
              <a:rPr lang="tr-TR" sz="1600" dirty="0"/>
              <a:t>) bildirir:</a:t>
            </a:r>
          </a:p>
          <a:p>
            <a:pPr marL="0" indent="0">
              <a:buNone/>
            </a:pP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private</a:t>
            </a:r>
            <a:r>
              <a:rPr lang="tr-TR" sz="1800" b="0" i="0" dirty="0">
                <a:solidFill>
                  <a:srgbClr val="000000"/>
                </a:solidFill>
                <a:effectLst/>
                <a:latin typeface="CourierStd"/>
              </a:rPr>
              <a:t> </a:t>
            </a:r>
            <a:r>
              <a:rPr lang="tr-TR" sz="1800" b="0" i="0" dirty="0" err="1">
                <a:solidFill>
                  <a:srgbClr val="000000"/>
                </a:solidFill>
                <a:effectLst/>
                <a:latin typeface="CourierStd"/>
              </a:rPr>
              <a:t>List</a:t>
            </a:r>
            <a:r>
              <a:rPr lang="tr-TR" sz="1800" b="0" i="0" dirty="0">
                <a:solidFill>
                  <a:srgbClr val="000000"/>
                </a:solidFill>
                <a:effectLst/>
                <a:latin typeface="CourierStd"/>
              </a:rPr>
              <a:t>&lt;T&gt; _</a:t>
            </a:r>
            <a:r>
              <a:rPr lang="tr-TR" sz="1800" b="0" i="0" dirty="0" err="1">
                <a:solidFill>
                  <a:srgbClr val="000000"/>
                </a:solidFill>
                <a:effectLst/>
                <a:latin typeface="CourierStd"/>
              </a:rPr>
              <a:t>members</a:t>
            </a:r>
            <a:r>
              <a:rPr lang="tr-TR" sz="1800" b="0" i="0" dirty="0">
                <a:solidFill>
                  <a:srgbClr val="000000"/>
                </a:solidFill>
                <a:effectLst/>
                <a:latin typeface="CourierStd"/>
              </a:rPr>
              <a:t>;</a:t>
            </a:r>
            <a:r>
              <a:rPr lang="tr-TR" sz="1400" dirty="0"/>
              <a:t> </a:t>
            </a:r>
            <a:br>
              <a:rPr lang="tr-TR" sz="1400" dirty="0"/>
            </a:br>
            <a:endParaRPr lang="tr-TR" sz="800" dirty="0"/>
          </a:p>
          <a:p>
            <a:r>
              <a:rPr lang="tr-TR" sz="1600" dirty="0"/>
              <a:t>Aşağıdaki satır, türü T olan bir genel Lider özelliği bildirir: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T L</a:t>
            </a:r>
            <a:r>
              <a:rPr lang="tr-TR" sz="1800" b="0" i="0" dirty="0" err="1">
                <a:solidFill>
                  <a:srgbClr val="000000"/>
                </a:solidFill>
                <a:effectLst/>
                <a:latin typeface="CourierStd"/>
              </a:rPr>
              <a:t>ider</a:t>
            </a:r>
            <a:r>
              <a:rPr lang="en-US" sz="1800" b="0" i="0" dirty="0">
                <a:solidFill>
                  <a:srgbClr val="000000"/>
                </a:solidFill>
                <a:effectLst/>
                <a:latin typeface="CourierStd"/>
              </a:rPr>
              <a:t> { get; private set; }</a:t>
            </a:r>
            <a:r>
              <a:rPr lang="en-US" sz="1400" dirty="0"/>
              <a:t> </a:t>
            </a:r>
            <a:endParaRPr lang="tr-TR" sz="1600" dirty="0"/>
          </a:p>
        </p:txBody>
      </p:sp>
    </p:spTree>
    <p:extLst>
      <p:ext uri="{BB962C8B-B14F-4D97-AF65-F5344CB8AC3E}">
        <p14:creationId xmlns:p14="http://schemas.microsoft.com/office/powerpoint/2010/main" val="42198956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600" dirty="0"/>
              <a:t>Aşağıdaki kod, tipi T olan lider argümanını alan kurucuyu bildirir. Bu argüman, ilk parti liderini ve partinin ilk üyesini, yani _</a:t>
            </a:r>
            <a:r>
              <a:rPr lang="tr-TR" sz="1600" dirty="0" err="1"/>
              <a:t>members</a:t>
            </a:r>
            <a:r>
              <a:rPr lang="tr-TR" sz="1600" dirty="0"/>
              <a:t> listesine eklenen ilk öğeyi belirtir:</a:t>
            </a:r>
          </a:p>
          <a:p>
            <a:pPr marL="0" indent="0">
              <a:spcBef>
                <a:spcPts val="600"/>
              </a:spcBef>
              <a:buNone/>
            </a:pPr>
            <a:r>
              <a:rPr lang="tr-TR" sz="1800" b="0" i="0" dirty="0">
                <a:solidFill>
                  <a:srgbClr val="000000"/>
                </a:solidFill>
                <a:effectLst/>
                <a:latin typeface="CourierStd"/>
              </a:rPr>
              <a:t> </a:t>
            </a:r>
            <a:r>
              <a:rPr lang="en-US" sz="1800" b="0" i="0" dirty="0">
                <a:solidFill>
                  <a:srgbClr val="000000"/>
                </a:solidFill>
                <a:effectLst/>
                <a:latin typeface="CourierStd"/>
              </a:rPr>
              <a:t>public Part</a:t>
            </a:r>
            <a:r>
              <a:rPr lang="tr-TR" sz="1800" b="0" i="0" dirty="0">
                <a:solidFill>
                  <a:srgbClr val="000000"/>
                </a:solidFill>
                <a:effectLst/>
                <a:latin typeface="CourierStd"/>
              </a:rPr>
              <a:t>i</a:t>
            </a:r>
            <a:r>
              <a:rPr lang="en-US" sz="1800" b="0" i="0" dirty="0">
                <a:solidFill>
                  <a:srgbClr val="000000"/>
                </a:solidFill>
                <a:effectLst/>
                <a:latin typeface="CourierStd"/>
              </a:rPr>
              <a:t>(T l</a:t>
            </a:r>
            <a:r>
              <a:rPr lang="tr-TR" sz="1800" b="0" i="0" dirty="0" err="1">
                <a:solidFill>
                  <a:srgbClr val="000000"/>
                </a:solidFill>
                <a:effectLst/>
                <a:latin typeface="CourierStd"/>
              </a:rPr>
              <a:t>ider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this.L</a:t>
            </a:r>
            <a:r>
              <a:rPr lang="tr-TR" sz="1800" b="0" i="0" dirty="0" err="1">
                <a:solidFill>
                  <a:srgbClr val="000000"/>
                </a:solidFill>
                <a:effectLst/>
                <a:latin typeface="CourierStd"/>
              </a:rPr>
              <a:t>ider</a:t>
            </a:r>
            <a:r>
              <a:rPr lang="en-US" sz="1800" b="0" i="0" dirty="0">
                <a:solidFill>
                  <a:srgbClr val="000000"/>
                </a:solidFill>
                <a:effectLst/>
                <a:latin typeface="CourierStd"/>
              </a:rPr>
              <a:t> = l</a:t>
            </a:r>
            <a:r>
              <a:rPr lang="tr-TR" sz="1800" b="0" i="0" dirty="0" err="1">
                <a:solidFill>
                  <a:srgbClr val="000000"/>
                </a:solidFill>
                <a:effectLst/>
                <a:latin typeface="CourierStd"/>
              </a:rPr>
              <a:t>ider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this._members</a:t>
            </a:r>
            <a:r>
              <a:rPr lang="en-US" sz="1800" b="0" i="0" dirty="0">
                <a:solidFill>
                  <a:srgbClr val="000000"/>
                </a:solidFill>
                <a:effectLst/>
                <a:latin typeface="CourierStd"/>
              </a:rPr>
              <a:t> = new List&lt;T&gt;();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this._</a:t>
            </a:r>
            <a:r>
              <a:rPr lang="en-US" sz="1800" b="0" i="0" dirty="0" err="1">
                <a:solidFill>
                  <a:srgbClr val="000000"/>
                </a:solidFill>
                <a:effectLst/>
                <a:latin typeface="CourierStd"/>
              </a:rPr>
              <a:t>members.Add</a:t>
            </a:r>
            <a:r>
              <a:rPr lang="en-US" sz="1800" b="0" i="0" dirty="0">
                <a:solidFill>
                  <a:srgbClr val="000000"/>
                </a:solidFill>
                <a:effectLst/>
                <a:latin typeface="CourierStd"/>
              </a:rPr>
              <a:t>(l</a:t>
            </a:r>
            <a:r>
              <a:rPr lang="tr-TR" sz="1800" b="0" i="0" dirty="0" err="1">
                <a:solidFill>
                  <a:srgbClr val="000000"/>
                </a:solidFill>
                <a:effectLst/>
                <a:latin typeface="CourierStd"/>
              </a:rPr>
              <a:t>ider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1400" dirty="0"/>
              <a:t> </a:t>
            </a:r>
            <a:br>
              <a:rPr lang="en-US" sz="1400" dirty="0"/>
            </a:br>
            <a:endParaRPr lang="tr-TR" sz="1600" dirty="0"/>
          </a:p>
          <a:p>
            <a:pPr>
              <a:spcBef>
                <a:spcPts val="0"/>
              </a:spcBef>
            </a:pPr>
            <a:r>
              <a:rPr lang="tr-TR" sz="1600" dirty="0"/>
              <a:t>Aşağıdaki kod, tipi T olan üye bağımsız değişkenini alan </a:t>
            </a:r>
            <a:r>
              <a:rPr lang="tr-TR" sz="1600" dirty="0" err="1"/>
              <a:t>UyeEkle</a:t>
            </a:r>
            <a:r>
              <a:rPr lang="tr-TR" sz="1600" dirty="0"/>
              <a:t> yöntemini bildirir. Kod, alınan üyeyi bir bağımsız değişken olarak _</a:t>
            </a:r>
            <a:r>
              <a:rPr lang="tr-TR" sz="1600" dirty="0" err="1"/>
              <a:t>members</a:t>
            </a:r>
            <a:r>
              <a:rPr lang="tr-TR" sz="1600" dirty="0"/>
              <a:t> Listesine ekler &lt;T&gt; ve parti lideri yapmak için bağımsız değişken olarak üye ile </a:t>
            </a:r>
            <a:r>
              <a:rPr lang="tr-TR" sz="1600" dirty="0" err="1"/>
              <a:t>Lider.HosgeldinDe</a:t>
            </a:r>
            <a:r>
              <a:rPr lang="tr-TR" sz="1600" dirty="0"/>
              <a:t> yöntemini çağırır, yeni üyeye hoş geldiniz der:</a:t>
            </a:r>
          </a:p>
          <a:p>
            <a:pPr marL="0" indent="0">
              <a:spcBef>
                <a:spcPts val="600"/>
              </a:spcBef>
              <a:buNone/>
            </a:pPr>
            <a:r>
              <a:rPr lang="tr-TR" sz="1800" b="0" i="0" dirty="0">
                <a:solidFill>
                  <a:srgbClr val="000000"/>
                </a:solidFill>
                <a:effectLst/>
                <a:latin typeface="CourierStd"/>
              </a:rPr>
              <a:t> </a:t>
            </a:r>
            <a:r>
              <a:rPr lang="en-US" sz="1800" b="0" i="0" dirty="0">
                <a:solidFill>
                  <a:srgbClr val="000000"/>
                </a:solidFill>
                <a:effectLst/>
                <a:latin typeface="CourierStd"/>
              </a:rPr>
              <a:t>public void </a:t>
            </a:r>
            <a:r>
              <a:rPr lang="tr-TR" sz="1800" b="0" i="0" dirty="0" err="1">
                <a:solidFill>
                  <a:srgbClr val="000000"/>
                </a:solidFill>
                <a:effectLst/>
                <a:latin typeface="CourierStd"/>
              </a:rPr>
              <a:t>Uye</a:t>
            </a:r>
            <a:r>
              <a:rPr lang="tr-TR" sz="1800" dirty="0" err="1">
                <a:solidFill>
                  <a:srgbClr val="000000"/>
                </a:solidFill>
                <a:latin typeface="CourierStd"/>
              </a:rPr>
              <a:t>Ekle</a:t>
            </a:r>
            <a:r>
              <a:rPr lang="en-US" sz="1800" b="0" i="0" dirty="0">
                <a:solidFill>
                  <a:srgbClr val="000000"/>
                </a:solidFill>
                <a:effectLst/>
                <a:latin typeface="CourierStd"/>
              </a:rPr>
              <a:t>(T </a:t>
            </a:r>
            <a:r>
              <a:rPr lang="tr-TR" sz="1800" b="0" i="0" dirty="0" err="1">
                <a:solidFill>
                  <a:srgbClr val="000000"/>
                </a:solidFill>
                <a:effectLst/>
                <a:latin typeface="CourierStd"/>
              </a:rPr>
              <a:t>uye</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this._</a:t>
            </a:r>
            <a:r>
              <a:rPr lang="en-US" sz="1800" b="0" i="0" dirty="0" err="1">
                <a:solidFill>
                  <a:srgbClr val="000000"/>
                </a:solidFill>
                <a:effectLst/>
                <a:latin typeface="CourierStd"/>
              </a:rPr>
              <a:t>members.Add</a:t>
            </a:r>
            <a:r>
              <a:rPr lang="en-US" sz="1800" b="0" i="0" dirty="0">
                <a:solidFill>
                  <a:srgbClr val="000000"/>
                </a:solidFill>
                <a:effectLst/>
                <a:latin typeface="CourierStd"/>
              </a:rPr>
              <a:t>(</a:t>
            </a:r>
            <a:r>
              <a:rPr lang="tr-TR" sz="1800" b="0" i="0" dirty="0" err="1">
                <a:solidFill>
                  <a:srgbClr val="000000"/>
                </a:solidFill>
                <a:effectLst/>
                <a:latin typeface="CourierStd"/>
              </a:rPr>
              <a:t>uye</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L</a:t>
            </a:r>
            <a:r>
              <a:rPr lang="tr-TR" sz="1800" b="0" i="0" dirty="0" err="1">
                <a:solidFill>
                  <a:srgbClr val="000000"/>
                </a:solidFill>
                <a:effectLst/>
                <a:latin typeface="CourierStd"/>
              </a:rPr>
              <a:t>ider.HosgeldinDe</a:t>
            </a:r>
            <a:r>
              <a:rPr lang="en-US" sz="1800" b="0" i="0" dirty="0">
                <a:solidFill>
                  <a:srgbClr val="000000"/>
                </a:solidFill>
                <a:effectLst/>
                <a:latin typeface="CourierStd"/>
              </a:rPr>
              <a:t>(</a:t>
            </a:r>
            <a:r>
              <a:rPr lang="tr-TR" sz="1800" b="0" i="0" dirty="0" err="1">
                <a:solidFill>
                  <a:srgbClr val="000000"/>
                </a:solidFill>
                <a:effectLst/>
                <a:latin typeface="CourierStd"/>
              </a:rPr>
              <a:t>uye</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endParaRPr lang="tr-TR" sz="1600" dirty="0"/>
          </a:p>
        </p:txBody>
      </p:sp>
    </p:spTree>
    <p:extLst>
      <p:ext uri="{BB962C8B-B14F-4D97-AF65-F5344CB8AC3E}">
        <p14:creationId xmlns:p14="http://schemas.microsoft.com/office/powerpoint/2010/main" val="27297389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600" dirty="0"/>
              <a:t>Aşağıdaki kod, türü T olan üye bağımsız değişkenini alan </a:t>
            </a:r>
            <a:r>
              <a:rPr lang="tr-TR" sz="1600" dirty="0" err="1"/>
              <a:t>UyeSil</a:t>
            </a:r>
            <a:r>
              <a:rPr lang="tr-TR" sz="1600" dirty="0"/>
              <a:t> yöntemini bildirir. Kod, silinecek üyenin parti lideri olup olmadığını kontrol eder. Üye parti lideriyse, yöntem bir istisna atar. Kod, </a:t>
            </a:r>
            <a:r>
              <a:rPr lang="tr-TR" sz="1600" dirty="0" err="1"/>
              <a:t>bool</a:t>
            </a:r>
            <a:r>
              <a:rPr lang="tr-TR" sz="1600" dirty="0"/>
              <a:t> sonucunu döndürür, bağımsız değişken olarak alınan üyeyle birlikte _</a:t>
            </a:r>
            <a:r>
              <a:rPr lang="tr-TR" sz="1600" dirty="0" err="1"/>
              <a:t>members</a:t>
            </a:r>
            <a:r>
              <a:rPr lang="tr-TR" sz="1600" dirty="0"/>
              <a:t> </a:t>
            </a:r>
            <a:r>
              <a:rPr lang="tr-TR" sz="1600" dirty="0" err="1"/>
              <a:t>List</a:t>
            </a:r>
            <a:r>
              <a:rPr lang="tr-TR" sz="1600" dirty="0"/>
              <a:t>&lt;T&gt; öğesinin Sil yöntemini çağırır ve başarıyla silinen üye için </a:t>
            </a:r>
            <a:r>
              <a:rPr lang="tr-TR" sz="1600" dirty="0" err="1"/>
              <a:t>GuleGuleDe</a:t>
            </a:r>
            <a:r>
              <a:rPr lang="tr-TR" sz="1600" dirty="0"/>
              <a:t> yöntemini çağırır. Böylece partiden ayrılan üye, parti liderine veda eder: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bool </a:t>
            </a:r>
            <a:r>
              <a:rPr lang="tr-TR" sz="1800" b="0" i="0" dirty="0" err="1">
                <a:solidFill>
                  <a:srgbClr val="000000"/>
                </a:solidFill>
                <a:effectLst/>
                <a:latin typeface="CourierStd"/>
              </a:rPr>
              <a:t>UyeSil</a:t>
            </a:r>
            <a:r>
              <a:rPr lang="en-US" sz="1800" b="0" i="0" dirty="0">
                <a:solidFill>
                  <a:srgbClr val="000000"/>
                </a:solidFill>
                <a:effectLst/>
                <a:latin typeface="CourierStd"/>
              </a:rPr>
              <a:t>(T </a:t>
            </a:r>
            <a:r>
              <a:rPr lang="tr-TR" sz="1800" b="0" i="0" dirty="0" err="1">
                <a:solidFill>
                  <a:srgbClr val="000000"/>
                </a:solidFill>
                <a:effectLst/>
                <a:latin typeface="CourierStd"/>
              </a:rPr>
              <a:t>uye</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if (</a:t>
            </a:r>
            <a:r>
              <a:rPr lang="tr-TR" sz="1800" b="0" i="0" dirty="0" err="1">
                <a:solidFill>
                  <a:srgbClr val="000000"/>
                </a:solidFill>
                <a:effectLst/>
                <a:latin typeface="CourierStd"/>
              </a:rPr>
              <a:t>uye</a:t>
            </a:r>
            <a:r>
              <a:rPr lang="en-US" sz="1800" b="0" i="0" dirty="0">
                <a:solidFill>
                  <a:srgbClr val="000000"/>
                </a:solidFill>
                <a:effectLst/>
                <a:latin typeface="CourierStd"/>
              </a:rPr>
              <a:t>.Equals(</a:t>
            </a:r>
            <a:r>
              <a:rPr lang="en-US" sz="1800" b="0" i="0" dirty="0" err="1">
                <a:solidFill>
                  <a:srgbClr val="000000"/>
                </a:solidFill>
                <a:effectLst/>
                <a:latin typeface="CourierStd"/>
              </a:rPr>
              <a:t>this.L</a:t>
            </a:r>
            <a:r>
              <a:rPr lang="tr-TR" sz="1800" b="0" i="0" dirty="0" err="1">
                <a:solidFill>
                  <a:srgbClr val="000000"/>
                </a:solidFill>
                <a:effectLst/>
                <a:latin typeface="CourierStd"/>
              </a:rPr>
              <a:t>ider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throw new </a:t>
            </a:r>
            <a:r>
              <a:rPr lang="en-US" sz="1800" b="0" i="0" dirty="0" err="1">
                <a:solidFill>
                  <a:srgbClr val="000000"/>
                </a:solidFill>
                <a:effectLst/>
                <a:latin typeface="CourierStd"/>
              </a:rPr>
              <a:t>InvalidOperationException</a:t>
            </a:r>
            <a:r>
              <a:rPr lang="en-US" sz="1800" b="0" i="0" dirty="0">
                <a:solidFill>
                  <a:srgbClr val="000000"/>
                </a:solidFill>
                <a:effectLst/>
                <a:latin typeface="CourierStd"/>
              </a:rPr>
              <a:t>("You cannot remove the </a:t>
            </a:r>
            <a:r>
              <a:rPr lang="tr-TR" sz="1800" b="0" i="0" dirty="0">
                <a:solidFill>
                  <a:srgbClr val="000000"/>
                </a:solidFill>
                <a:effectLst/>
                <a:latin typeface="CourierStd"/>
              </a:rPr>
              <a:t>     	           </a:t>
            </a:r>
            <a:r>
              <a:rPr lang="en-US" sz="1800" b="0" i="0" dirty="0">
                <a:solidFill>
                  <a:srgbClr val="000000"/>
                </a:solidFill>
                <a:effectLst/>
                <a:latin typeface="CourierStd"/>
              </a:rPr>
              <a:t>leader</a:t>
            </a:r>
            <a:r>
              <a:rPr lang="tr-TR" sz="1800" b="0" i="0" dirty="0">
                <a:solidFill>
                  <a:srgbClr val="000000"/>
                </a:solidFill>
                <a:effectLst/>
                <a:latin typeface="CourierStd"/>
              </a:rPr>
              <a:t> </a:t>
            </a:r>
            <a:r>
              <a:rPr lang="en-US" sz="1800" b="0" i="0" dirty="0">
                <a:solidFill>
                  <a:srgbClr val="000000"/>
                </a:solidFill>
                <a:effectLst/>
                <a:latin typeface="CourierStd"/>
              </a:rPr>
              <a:t>from the party.");</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var result = this._</a:t>
            </a:r>
            <a:r>
              <a:rPr lang="en-US" sz="1800" b="0" i="0" dirty="0" err="1">
                <a:solidFill>
                  <a:srgbClr val="000000"/>
                </a:solidFill>
                <a:effectLst/>
                <a:latin typeface="CourierStd"/>
              </a:rPr>
              <a:t>members.Remove</a:t>
            </a:r>
            <a:r>
              <a:rPr lang="en-US" sz="1800" b="0" i="0" dirty="0">
                <a:solidFill>
                  <a:srgbClr val="000000"/>
                </a:solidFill>
                <a:effectLst/>
                <a:latin typeface="CourierStd"/>
              </a:rPr>
              <a:t>(</a:t>
            </a:r>
            <a:r>
              <a:rPr lang="tr-TR" sz="1800" b="0" i="0" dirty="0" err="1">
                <a:solidFill>
                  <a:srgbClr val="000000"/>
                </a:solidFill>
                <a:effectLst/>
                <a:latin typeface="CourierStd"/>
              </a:rPr>
              <a:t>uye</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if (result)</a:t>
            </a:r>
            <a:r>
              <a:rPr lang="en-US" sz="1600" dirty="0"/>
              <a:t> </a:t>
            </a:r>
            <a:br>
              <a:rPr lang="en-US" sz="1600" dirty="0"/>
            </a:br>
            <a:r>
              <a:rPr lang="tr-TR" sz="1600" dirty="0"/>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uye</a:t>
            </a:r>
            <a:r>
              <a:rPr lang="en-US" sz="1800" b="0" i="0" dirty="0">
                <a:solidFill>
                  <a:srgbClr val="000000"/>
                </a:solidFill>
                <a:effectLst/>
                <a:latin typeface="CourierStd"/>
              </a:rPr>
              <a:t>.</a:t>
            </a:r>
            <a:r>
              <a:rPr lang="tr-TR" sz="1800" b="0" i="0" dirty="0" err="1">
                <a:solidFill>
                  <a:srgbClr val="000000"/>
                </a:solidFill>
                <a:effectLst/>
                <a:latin typeface="CourierStd"/>
              </a:rPr>
              <a:t>GuleGuleDe</a:t>
            </a:r>
            <a:r>
              <a:rPr lang="en-US" sz="1800" b="0" i="0" dirty="0">
                <a:solidFill>
                  <a:srgbClr val="000000"/>
                </a:solidFill>
                <a:effectLst/>
                <a:latin typeface="CourierStd"/>
              </a:rPr>
              <a:t>(</a:t>
            </a:r>
            <a:r>
              <a:rPr lang="en-US" sz="1800" b="0" i="0" dirty="0" err="1">
                <a:solidFill>
                  <a:srgbClr val="000000"/>
                </a:solidFill>
                <a:effectLst/>
                <a:latin typeface="CourierStd"/>
              </a:rPr>
              <a:t>this.L</a:t>
            </a:r>
            <a:r>
              <a:rPr lang="tr-TR" sz="1800" b="0" i="0" dirty="0" err="1">
                <a:solidFill>
                  <a:srgbClr val="000000"/>
                </a:solidFill>
                <a:effectLst/>
                <a:latin typeface="CourierStd"/>
              </a:rPr>
              <a:t>ider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result;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endParaRPr lang="tr-TR" sz="1600" dirty="0"/>
          </a:p>
        </p:txBody>
      </p:sp>
    </p:spTree>
    <p:extLst>
      <p:ext uri="{BB962C8B-B14F-4D97-AF65-F5344CB8AC3E}">
        <p14:creationId xmlns:p14="http://schemas.microsoft.com/office/powerpoint/2010/main" val="12764589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600" dirty="0"/>
              <a:t>Aşağıdaki kod, _</a:t>
            </a:r>
            <a:r>
              <a:rPr lang="tr-TR" sz="1600" dirty="0" err="1"/>
              <a:t>members</a:t>
            </a:r>
            <a:r>
              <a:rPr lang="tr-TR" sz="1600" dirty="0"/>
              <a:t> listesinin her bir üyesi için aynı ada sahip yöntemi çağıran </a:t>
            </a:r>
            <a:r>
              <a:rPr lang="tr-TR" sz="1600" dirty="0" err="1"/>
              <a:t>DansEt</a:t>
            </a:r>
            <a:r>
              <a:rPr lang="tr-TR" sz="1600" dirty="0"/>
              <a:t> yöntemini bildirir. Gelecekteki bir alt sınıfta bu yöntemi geçersiz kılacağımız için </a:t>
            </a:r>
            <a:r>
              <a:rPr lang="tr-TR" sz="1600" dirty="0" err="1"/>
              <a:t>virtual</a:t>
            </a:r>
            <a:r>
              <a:rPr lang="tr-TR" sz="1600" dirty="0"/>
              <a:t> anahtar sözcüğünü kullanacağız:</a:t>
            </a:r>
          </a:p>
          <a:p>
            <a:pPr marL="0" indent="0">
              <a:buNone/>
            </a:pPr>
            <a:r>
              <a:rPr lang="tr-TR" sz="1200" b="0" i="0" dirty="0">
                <a:solidFill>
                  <a:srgbClr val="000000"/>
                </a:solidFill>
                <a:effectLst/>
                <a:latin typeface="CourierStd"/>
              </a:rPr>
              <a:t> </a:t>
            </a:r>
            <a:r>
              <a:rPr lang="en-US" sz="1200" b="0" i="0" dirty="0">
                <a:solidFill>
                  <a:srgbClr val="000000"/>
                </a:solidFill>
                <a:effectLst/>
                <a:latin typeface="CourierStd"/>
              </a:rPr>
              <a:t>public virtual void </a:t>
            </a:r>
            <a:r>
              <a:rPr lang="tr-TR" sz="1200" b="0" i="0" dirty="0" err="1">
                <a:solidFill>
                  <a:srgbClr val="000000"/>
                </a:solidFill>
                <a:effectLst/>
                <a:latin typeface="CourierStd"/>
              </a:rPr>
              <a:t>DansEt</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foreach (var </a:t>
            </a:r>
            <a:r>
              <a:rPr lang="tr-TR" sz="1200" b="0" i="0" dirty="0" err="1">
                <a:solidFill>
                  <a:srgbClr val="000000"/>
                </a:solidFill>
                <a:effectLst/>
                <a:latin typeface="CourierStd"/>
              </a:rPr>
              <a:t>uye</a:t>
            </a:r>
            <a:r>
              <a:rPr lang="en-US" sz="1200" b="0" i="0" dirty="0">
                <a:solidFill>
                  <a:srgbClr val="000000"/>
                </a:solidFill>
                <a:effectLst/>
                <a:latin typeface="CourierStd"/>
              </a:rPr>
              <a:t> in _members)</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uye</a:t>
            </a:r>
            <a:r>
              <a:rPr lang="en-US" sz="1200" b="0" i="0" dirty="0">
                <a:solidFill>
                  <a:srgbClr val="000000"/>
                </a:solidFill>
                <a:effectLst/>
                <a:latin typeface="CourierStd"/>
              </a:rPr>
              <a:t>.D</a:t>
            </a:r>
            <a:r>
              <a:rPr lang="tr-TR" sz="1200" b="0" i="0" dirty="0" err="1">
                <a:solidFill>
                  <a:srgbClr val="000000"/>
                </a:solidFill>
                <a:effectLst/>
                <a:latin typeface="CourierStd"/>
              </a:rPr>
              <a:t>ansEt</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endParaRPr lang="tr-TR" sz="1200" dirty="0"/>
          </a:p>
          <a:p>
            <a:pPr>
              <a:lnSpc>
                <a:spcPct val="100000"/>
              </a:lnSpc>
            </a:pPr>
            <a:r>
              <a:rPr lang="tr-TR" sz="1600" dirty="0"/>
              <a:t>Aşağıdaki kod, _</a:t>
            </a:r>
            <a:r>
              <a:rPr lang="tr-TR" sz="1600" dirty="0" err="1"/>
              <a:t>members</a:t>
            </a:r>
            <a:r>
              <a:rPr lang="tr-TR" sz="1600" dirty="0"/>
              <a:t> listesinin her bir üyesi için aynı ada sahip yöntemi çağıran </a:t>
            </a:r>
            <a:r>
              <a:rPr lang="tr-TR" sz="1600" dirty="0" err="1"/>
              <a:t>SarkiSoyle</a:t>
            </a:r>
            <a:r>
              <a:rPr lang="tr-TR" sz="1600" dirty="0"/>
              <a:t> yöntemini bildirir. Gelecekteki bir alt sınıfta bu yöntemi geçersiz kılacağımız için </a:t>
            </a:r>
            <a:r>
              <a:rPr lang="tr-TR" sz="1600" dirty="0" err="1"/>
              <a:t>virtual</a:t>
            </a:r>
            <a:r>
              <a:rPr lang="tr-TR" sz="1600" dirty="0"/>
              <a:t> anahtar sözcüğünü kullanacağız:</a:t>
            </a:r>
          </a:p>
          <a:p>
            <a:pPr marL="0" indent="0">
              <a:lnSpc>
                <a:spcPct val="100000"/>
              </a:lnSpc>
              <a:buNone/>
            </a:pPr>
            <a:r>
              <a:rPr lang="tr-TR" sz="1800" b="0" i="0" dirty="0">
                <a:solidFill>
                  <a:srgbClr val="000000"/>
                </a:solidFill>
                <a:effectLst/>
                <a:latin typeface="CourierStd"/>
              </a:rPr>
              <a:t> </a:t>
            </a:r>
            <a:r>
              <a:rPr lang="en-US" sz="1200" b="0" i="0" dirty="0">
                <a:solidFill>
                  <a:srgbClr val="000000"/>
                </a:solidFill>
                <a:effectLst/>
                <a:latin typeface="CourierStd"/>
              </a:rPr>
              <a:t>public virtual void </a:t>
            </a:r>
            <a:r>
              <a:rPr lang="tr-TR" sz="1200" b="0" i="0" dirty="0" err="1">
                <a:solidFill>
                  <a:srgbClr val="000000"/>
                </a:solidFill>
                <a:effectLst/>
                <a:latin typeface="CourierStd"/>
              </a:rPr>
              <a:t>SarkiSoyle</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foreach (var </a:t>
            </a:r>
            <a:r>
              <a:rPr lang="tr-TR" sz="1200" b="0" i="0" dirty="0" err="1">
                <a:solidFill>
                  <a:srgbClr val="000000"/>
                </a:solidFill>
                <a:effectLst/>
                <a:latin typeface="CourierStd"/>
              </a:rPr>
              <a:t>uye</a:t>
            </a:r>
            <a:r>
              <a:rPr lang="en-US" sz="1200" b="0" i="0" dirty="0">
                <a:solidFill>
                  <a:srgbClr val="000000"/>
                </a:solidFill>
                <a:effectLst/>
                <a:latin typeface="CourierStd"/>
              </a:rPr>
              <a:t> in _members)</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uye</a:t>
            </a:r>
            <a:r>
              <a:rPr lang="en-US" sz="1200" b="0" i="0" dirty="0">
                <a:solidFill>
                  <a:srgbClr val="000000"/>
                </a:solidFill>
                <a:effectLst/>
                <a:latin typeface="CourierStd"/>
              </a:rPr>
              <a:t>.</a:t>
            </a:r>
            <a:r>
              <a:rPr lang="tr-TR" sz="1200" b="0" i="0" dirty="0" err="1">
                <a:solidFill>
                  <a:srgbClr val="000000"/>
                </a:solidFill>
                <a:effectLst/>
                <a:latin typeface="CourierStd"/>
              </a:rPr>
              <a:t>SarkiSoyle</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r>
              <a:rPr lang="en-US" sz="1200" dirty="0"/>
              <a:t> </a:t>
            </a:r>
            <a:br>
              <a:rPr lang="en-US" sz="1400" dirty="0"/>
            </a:br>
            <a:endParaRPr lang="tr-TR" sz="1600" dirty="0"/>
          </a:p>
        </p:txBody>
      </p:sp>
    </p:spTree>
    <p:extLst>
      <p:ext uri="{BB962C8B-B14F-4D97-AF65-F5344CB8AC3E}">
        <p14:creationId xmlns:p14="http://schemas.microsoft.com/office/powerpoint/2010/main" val="408675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Nesne yönelimli programlama, bir nesnenin belirli bir üst sınıfın bir örneği olup olmadığını keşfetmemizi sağlar. </a:t>
            </a:r>
          </a:p>
          <a:p>
            <a:r>
              <a:rPr lang="tr-TR" dirty="0"/>
              <a:t>Dört sınıfın organizasyonunu değiştirdikten ve Sekil sınıfının alt sınıfları haline geldikten sonra, herhangi bir Kare, </a:t>
            </a:r>
            <a:r>
              <a:rPr lang="tr-TR" dirty="0" err="1"/>
              <a:t>Dikdortgen</a:t>
            </a:r>
            <a:r>
              <a:rPr lang="tr-TR" dirty="0"/>
              <a:t>, Daire veya Elips örneği de sekil sınıfının bir örneğidir. </a:t>
            </a:r>
          </a:p>
          <a:p>
            <a:r>
              <a:rPr lang="tr-TR" dirty="0"/>
              <a:t>Aslında soyutlamayı açıklamak zor değil çünkü nesne yönelimli modelin gerçek dünyayı temsil ettiğini söylerken gerçeği söylüyoruz. Dikdörtgenin gerçekten bir şekil olduğunu ve bu nedenle </a:t>
            </a:r>
            <a:r>
              <a:rPr lang="tr-TR" dirty="0" err="1"/>
              <a:t>Dikdortgen</a:t>
            </a:r>
            <a:r>
              <a:rPr lang="tr-TR" dirty="0"/>
              <a:t> sınıfının bir örneğinin Sekil Sınıfının bir örneği olduğunu söylemek mantıklıdır.</a:t>
            </a:r>
          </a:p>
          <a:p>
            <a:r>
              <a:rPr lang="tr-TR" dirty="0" err="1"/>
              <a:t>Dikdortgen</a:t>
            </a:r>
            <a:r>
              <a:rPr lang="tr-TR" dirty="0"/>
              <a:t> sınıfının bir örneği, hem Sekil sınıfı (</a:t>
            </a:r>
            <a:r>
              <a:rPr lang="tr-TR" dirty="0" err="1"/>
              <a:t>Dikdortgen</a:t>
            </a:r>
            <a:r>
              <a:rPr lang="tr-TR" dirty="0"/>
              <a:t> sınıfının üst sınıfı) hem de </a:t>
            </a:r>
            <a:r>
              <a:rPr lang="tr-TR" dirty="0" err="1"/>
              <a:t>Dikdortgen</a:t>
            </a:r>
            <a:r>
              <a:rPr lang="tr-TR" dirty="0"/>
              <a:t> sınıfı (nesneyi oluşturmak için kullandığımız sınıf)’</a:t>
            </a:r>
            <a:r>
              <a:rPr lang="tr-TR" dirty="0" err="1"/>
              <a:t>ın</a:t>
            </a:r>
            <a:r>
              <a:rPr lang="tr-TR" dirty="0"/>
              <a:t> bir örneğidir.</a:t>
            </a:r>
          </a:p>
        </p:txBody>
      </p:sp>
    </p:spTree>
    <p:extLst>
      <p:ext uri="{BB962C8B-B14F-4D97-AF65-F5344CB8AC3E}">
        <p14:creationId xmlns:p14="http://schemas.microsoft.com/office/powerpoint/2010/main" val="9101043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600" dirty="0"/>
              <a:t>Son olarak, aşağıdaki kod </a:t>
            </a:r>
            <a:r>
              <a:rPr lang="tr-TR" sz="1600" dirty="0" err="1"/>
              <a:t>LideriOyla</a:t>
            </a:r>
            <a:r>
              <a:rPr lang="tr-TR" sz="1600" dirty="0"/>
              <a:t> yöntemini bildirir. Bu kod, bu yöntemi çağırdığımızda _</a:t>
            </a:r>
            <a:r>
              <a:rPr lang="tr-TR" sz="1600" dirty="0" err="1"/>
              <a:t>members</a:t>
            </a:r>
            <a:r>
              <a:rPr lang="tr-TR" sz="1600" dirty="0"/>
              <a:t> listesinde en az iki üye olmasını sağlar; yalnızca bir üyemiz varsa, yöntem bir </a:t>
            </a:r>
            <a:r>
              <a:rPr lang="tr-TR" sz="1600" dirty="0" err="1"/>
              <a:t>InvalidOperationException</a:t>
            </a:r>
            <a:r>
              <a:rPr lang="tr-TR" sz="1600" dirty="0"/>
              <a:t> oluşturur. En az iki üyemiz varsa, kod, parti için (mevcut liderden farklı olan) yeni bir rastgele lider oluşturur. Kod, gerçek liderin, başka bir liderin oy verdiği diğer tüm parti üyelerine açıklaması için </a:t>
            </a:r>
            <a:r>
              <a:rPr lang="tr-TR" sz="1600" dirty="0" err="1"/>
              <a:t>Soyle</a:t>
            </a:r>
            <a:r>
              <a:rPr lang="tr-TR" sz="1600" dirty="0"/>
              <a:t> yöntemini çağırır. Son olarak kod, yeni lider için </a:t>
            </a:r>
            <a:r>
              <a:rPr lang="tr-TR" sz="1600" dirty="0" err="1"/>
              <a:t>DansEt</a:t>
            </a:r>
            <a:r>
              <a:rPr lang="tr-TR" sz="1600" dirty="0"/>
              <a:t> yöntemini çağırır ve Lider özelliği için yeni değeri ayarlar: </a:t>
            </a:r>
          </a:p>
          <a:p>
            <a:pPr marL="0" indent="0">
              <a:buNone/>
            </a:pPr>
            <a:r>
              <a:rPr lang="tr-TR" sz="1200" b="0" i="0" dirty="0">
                <a:solidFill>
                  <a:srgbClr val="000000"/>
                </a:solidFill>
                <a:effectLst/>
                <a:latin typeface="CourierStd"/>
              </a:rPr>
              <a:t> </a:t>
            </a:r>
            <a:r>
              <a:rPr lang="en-US" sz="1200" b="0" i="0" dirty="0">
                <a:solidFill>
                  <a:srgbClr val="000000"/>
                </a:solidFill>
                <a:effectLst/>
                <a:latin typeface="CourierStd"/>
              </a:rPr>
              <a:t>public void </a:t>
            </a:r>
            <a:r>
              <a:rPr lang="tr-TR" sz="1200" b="0" i="0" dirty="0" err="1">
                <a:solidFill>
                  <a:srgbClr val="000000"/>
                </a:solidFill>
                <a:effectLst/>
                <a:latin typeface="CourierStd"/>
              </a:rPr>
              <a:t>LideriOyla</a:t>
            </a:r>
            <a:r>
              <a:rPr lang="en-US" sz="1200" b="0" i="0" dirty="0">
                <a:solidFill>
                  <a:srgbClr val="000000"/>
                </a:solidFill>
                <a:effectLst/>
                <a:latin typeface="CourierStd"/>
              </a:rPr>
              <a:t>()</a:t>
            </a:r>
            <a:br>
              <a:rPr lang="en-US" sz="1200" b="0" i="0" dirty="0">
                <a:solidFill>
                  <a:srgbClr val="000000"/>
                </a:solidFill>
                <a:effectLst/>
                <a:latin typeface="CourierStd"/>
              </a:rPr>
            </a:br>
            <a:r>
              <a:rPr lang="tr-TR" sz="1200" b="0" i="0" dirty="0">
                <a:solidFill>
                  <a:srgbClr val="000000"/>
                </a:solidFill>
                <a:effectLst/>
                <a:latin typeface="CourierStd"/>
              </a:rPr>
              <a:t> </a:t>
            </a:r>
            <a:r>
              <a:rPr lang="en-US" sz="1200" b="0" i="0" dirty="0">
                <a:solidFill>
                  <a:srgbClr val="000000"/>
                </a:solidFill>
                <a:effectLst/>
                <a:latin typeface="CourierStd"/>
              </a:rPr>
              <a:t>{</a:t>
            </a:r>
            <a:br>
              <a:rPr lang="en-US" sz="1200" dirty="0">
                <a:solidFill>
                  <a:srgbClr val="000000"/>
                </a:solidFill>
                <a:latin typeface="CourierStd"/>
              </a:rPr>
            </a:br>
            <a:r>
              <a:rPr lang="tr-TR" sz="1200" dirty="0">
                <a:solidFill>
                  <a:srgbClr val="000000"/>
                </a:solidFill>
                <a:latin typeface="CourierStd"/>
              </a:rPr>
              <a:t>     </a:t>
            </a:r>
            <a:r>
              <a:rPr lang="en-US" sz="1200" dirty="0">
                <a:solidFill>
                  <a:srgbClr val="000000"/>
                </a:solidFill>
                <a:latin typeface="CourierStd"/>
              </a:rPr>
              <a:t>if (this._</a:t>
            </a:r>
            <a:r>
              <a:rPr lang="en-US" sz="1200" dirty="0" err="1">
                <a:solidFill>
                  <a:srgbClr val="000000"/>
                </a:solidFill>
                <a:latin typeface="CourierStd"/>
              </a:rPr>
              <a:t>members.Count</a:t>
            </a:r>
            <a:r>
              <a:rPr lang="en-US" sz="1200" dirty="0">
                <a:solidFill>
                  <a:srgbClr val="000000"/>
                </a:solidFill>
                <a:latin typeface="CourierStd"/>
              </a:rPr>
              <a:t> == 1)</a:t>
            </a:r>
            <a:br>
              <a:rPr lang="en-US" sz="1200" dirty="0">
                <a:solidFill>
                  <a:srgbClr val="000000"/>
                </a:solidFill>
                <a:latin typeface="CourierStd"/>
              </a:rPr>
            </a:br>
            <a:r>
              <a:rPr lang="tr-TR" sz="1200" dirty="0">
                <a:solidFill>
                  <a:srgbClr val="000000"/>
                </a:solidFill>
                <a:latin typeface="CourierStd"/>
              </a:rPr>
              <a:t>     </a:t>
            </a:r>
            <a:r>
              <a:rPr lang="en-US" sz="1200" dirty="0">
                <a:solidFill>
                  <a:srgbClr val="000000"/>
                </a:solidFill>
                <a:latin typeface="CourierStd"/>
              </a:rPr>
              <a:t>{</a:t>
            </a:r>
            <a:br>
              <a:rPr lang="en-US" sz="1200" dirty="0">
                <a:solidFill>
                  <a:srgbClr val="000000"/>
                </a:solidFill>
                <a:latin typeface="CourierStd"/>
              </a:rPr>
            </a:br>
            <a:r>
              <a:rPr lang="tr-TR" sz="1200" dirty="0">
                <a:solidFill>
                  <a:srgbClr val="000000"/>
                </a:solidFill>
                <a:latin typeface="CourierStd"/>
              </a:rPr>
              <a:t>         </a:t>
            </a:r>
            <a:r>
              <a:rPr lang="en-US" sz="1200" dirty="0">
                <a:solidFill>
                  <a:srgbClr val="000000"/>
                </a:solidFill>
                <a:latin typeface="CourierStd"/>
              </a:rPr>
              <a:t>throw new </a:t>
            </a:r>
            <a:r>
              <a:rPr lang="en-US" sz="1200" dirty="0" err="1">
                <a:solidFill>
                  <a:srgbClr val="000000"/>
                </a:solidFill>
                <a:latin typeface="CourierStd"/>
              </a:rPr>
              <a:t>InvalidOperationException</a:t>
            </a:r>
            <a:r>
              <a:rPr lang="en-US" sz="1200" dirty="0">
                <a:solidFill>
                  <a:srgbClr val="000000"/>
                </a:solidFill>
                <a:latin typeface="CourierStd"/>
              </a:rPr>
              <a:t>("You need at least two members</a:t>
            </a:r>
            <a:r>
              <a:rPr lang="tr-TR" sz="1200" dirty="0">
                <a:solidFill>
                  <a:srgbClr val="000000"/>
                </a:solidFill>
                <a:latin typeface="CourierStd"/>
              </a:rPr>
              <a:t> </a:t>
            </a:r>
            <a:r>
              <a:rPr lang="en-US" sz="1200" dirty="0">
                <a:solidFill>
                  <a:srgbClr val="000000"/>
                </a:solidFill>
                <a:latin typeface="CourierStd"/>
              </a:rPr>
              <a:t>to vote a new Leader."); </a:t>
            </a:r>
            <a:br>
              <a:rPr lang="en-US"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var </a:t>
            </a:r>
            <a:r>
              <a:rPr lang="tr-TR" sz="1200" dirty="0" err="1">
                <a:solidFill>
                  <a:srgbClr val="000000"/>
                </a:solidFill>
                <a:latin typeface="CourierStd"/>
              </a:rPr>
              <a:t>yeniLider</a:t>
            </a:r>
            <a:r>
              <a:rPr lang="tr-TR" sz="1200" dirty="0">
                <a:solidFill>
                  <a:srgbClr val="000000"/>
                </a:solidFill>
                <a:latin typeface="CourierStd"/>
              </a:rPr>
              <a:t> = </a:t>
            </a:r>
            <a:r>
              <a:rPr lang="tr-TR" sz="1200" dirty="0" err="1">
                <a:solidFill>
                  <a:srgbClr val="000000"/>
                </a:solidFill>
                <a:latin typeface="CourierStd"/>
              </a:rPr>
              <a:t>this.Lider</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while</a:t>
            </a:r>
            <a:r>
              <a:rPr lang="tr-TR" sz="1200" dirty="0">
                <a:solidFill>
                  <a:srgbClr val="000000"/>
                </a:solidFill>
                <a:latin typeface="CourierStd"/>
              </a:rPr>
              <a:t> (</a:t>
            </a:r>
            <a:r>
              <a:rPr lang="tr-TR" sz="1200" dirty="0" err="1">
                <a:solidFill>
                  <a:srgbClr val="000000"/>
                </a:solidFill>
                <a:latin typeface="CourierStd"/>
              </a:rPr>
              <a:t>yeniLider.Equals</a:t>
            </a:r>
            <a:r>
              <a:rPr lang="tr-TR" sz="1200" dirty="0">
                <a:solidFill>
                  <a:srgbClr val="000000"/>
                </a:solidFill>
                <a:latin typeface="CourierStd"/>
              </a:rPr>
              <a:t>(</a:t>
            </a:r>
            <a:r>
              <a:rPr lang="tr-TR" sz="1200" dirty="0" err="1">
                <a:solidFill>
                  <a:srgbClr val="000000"/>
                </a:solidFill>
                <a:latin typeface="CourierStd"/>
              </a:rPr>
              <a:t>this.Lider</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var </a:t>
            </a:r>
            <a:r>
              <a:rPr lang="tr-TR" sz="1200" dirty="0" err="1">
                <a:solidFill>
                  <a:srgbClr val="000000"/>
                </a:solidFill>
                <a:latin typeface="CourierStd"/>
              </a:rPr>
              <a:t>rastgeleLider</a:t>
            </a:r>
            <a:r>
              <a:rPr lang="tr-TR" sz="1200" dirty="0">
                <a:solidFill>
                  <a:srgbClr val="000000"/>
                </a:solidFill>
                <a:latin typeface="CourierStd"/>
              </a:rPr>
              <a:t> = </a:t>
            </a:r>
            <a:r>
              <a:rPr lang="tr-TR" sz="1200" dirty="0" err="1">
                <a:solidFill>
                  <a:srgbClr val="000000"/>
                </a:solidFill>
                <a:latin typeface="CourierStd"/>
              </a:rPr>
              <a:t>new</a:t>
            </a:r>
            <a:r>
              <a:rPr lang="tr-TR" sz="1200" dirty="0">
                <a:solidFill>
                  <a:srgbClr val="000000"/>
                </a:solidFill>
                <a:latin typeface="CourierStd"/>
              </a:rPr>
              <a:t> </a:t>
            </a:r>
            <a:r>
              <a:rPr lang="tr-TR" sz="1200" dirty="0" err="1">
                <a:solidFill>
                  <a:srgbClr val="000000"/>
                </a:solidFill>
                <a:latin typeface="CourierStd"/>
              </a:rPr>
              <a:t>Random</a:t>
            </a:r>
            <a:r>
              <a:rPr lang="tr-TR" sz="1200" dirty="0">
                <a:solidFill>
                  <a:srgbClr val="000000"/>
                </a:solidFill>
                <a:latin typeface="CourierStd"/>
              </a:rPr>
              <a:t>().</a:t>
            </a:r>
            <a:r>
              <a:rPr lang="tr-TR" sz="1200" dirty="0" err="1">
                <a:solidFill>
                  <a:srgbClr val="000000"/>
                </a:solidFill>
                <a:latin typeface="CourierStd"/>
              </a:rPr>
              <a:t>Next</a:t>
            </a:r>
            <a:r>
              <a:rPr lang="tr-TR" sz="1200" dirty="0">
                <a:solidFill>
                  <a:srgbClr val="000000"/>
                </a:solidFill>
                <a:latin typeface="CourierStd"/>
              </a:rPr>
              <a:t>(</a:t>
            </a:r>
            <a:r>
              <a:rPr lang="tr-TR" sz="1200" dirty="0" err="1">
                <a:solidFill>
                  <a:srgbClr val="000000"/>
                </a:solidFill>
                <a:latin typeface="CourierStd"/>
              </a:rPr>
              <a:t>this</a:t>
            </a:r>
            <a:r>
              <a:rPr lang="tr-TR" sz="1200" dirty="0">
                <a:solidFill>
                  <a:srgbClr val="000000"/>
                </a:solidFill>
                <a:latin typeface="CourierStd"/>
              </a:rPr>
              <a:t>._</a:t>
            </a:r>
            <a:r>
              <a:rPr lang="tr-TR" sz="1200" dirty="0" err="1">
                <a:solidFill>
                  <a:srgbClr val="000000"/>
                </a:solidFill>
                <a:latin typeface="CourierStd"/>
              </a:rPr>
              <a:t>members.Count</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yeniLider</a:t>
            </a:r>
            <a:r>
              <a:rPr lang="tr-TR" sz="1200" dirty="0">
                <a:solidFill>
                  <a:srgbClr val="000000"/>
                </a:solidFill>
                <a:latin typeface="CourierStd"/>
              </a:rPr>
              <a:t> = </a:t>
            </a:r>
            <a:r>
              <a:rPr lang="tr-TR" sz="1200" dirty="0" err="1">
                <a:solidFill>
                  <a:srgbClr val="000000"/>
                </a:solidFill>
                <a:latin typeface="CourierStd"/>
              </a:rPr>
              <a:t>this</a:t>
            </a:r>
            <a:r>
              <a:rPr lang="tr-TR" sz="1200" dirty="0">
                <a:solidFill>
                  <a:srgbClr val="000000"/>
                </a:solidFill>
                <a:latin typeface="CourierStd"/>
              </a:rPr>
              <a:t>._</a:t>
            </a:r>
            <a:r>
              <a:rPr lang="tr-TR" sz="1200" dirty="0" err="1">
                <a:solidFill>
                  <a:srgbClr val="000000"/>
                </a:solidFill>
                <a:latin typeface="CourierStd"/>
              </a:rPr>
              <a:t>members</a:t>
            </a:r>
            <a:r>
              <a:rPr lang="tr-TR" sz="1200" dirty="0">
                <a:solidFill>
                  <a:srgbClr val="000000"/>
                </a:solidFill>
                <a:latin typeface="CourierStd"/>
              </a:rPr>
              <a:t>[</a:t>
            </a:r>
            <a:r>
              <a:rPr lang="tr-TR" sz="1200" dirty="0" err="1">
                <a:solidFill>
                  <a:srgbClr val="000000"/>
                </a:solidFill>
                <a:latin typeface="CourierStd"/>
              </a:rPr>
              <a:t>rastgeleLider</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this.Lider.Soyle</a:t>
            </a:r>
            <a:r>
              <a:rPr lang="tr-TR" sz="1200" dirty="0">
                <a:solidFill>
                  <a:srgbClr val="000000"/>
                </a:solidFill>
                <a:latin typeface="CourierStd"/>
              </a:rPr>
              <a:t>(</a:t>
            </a:r>
            <a:r>
              <a:rPr lang="tr-TR" sz="1200" dirty="0" err="1">
                <a:solidFill>
                  <a:srgbClr val="000000"/>
                </a:solidFill>
                <a:latin typeface="CourierStd"/>
              </a:rPr>
              <a:t>String.Format</a:t>
            </a:r>
            <a:r>
              <a:rPr lang="tr-TR" sz="1200" dirty="0">
                <a:solidFill>
                  <a:srgbClr val="000000"/>
                </a:solidFill>
                <a:latin typeface="CourierStd"/>
              </a:rPr>
              <a:t>("{0} has </a:t>
            </a:r>
            <a:r>
              <a:rPr lang="tr-TR" sz="1200" dirty="0" err="1">
                <a:solidFill>
                  <a:srgbClr val="000000"/>
                </a:solidFill>
                <a:latin typeface="CourierStd"/>
              </a:rPr>
              <a:t>been</a:t>
            </a:r>
            <a:r>
              <a:rPr lang="tr-TR" sz="1200" dirty="0">
                <a:solidFill>
                  <a:srgbClr val="000000"/>
                </a:solidFill>
                <a:latin typeface="CourierStd"/>
              </a:rPr>
              <a:t> </a:t>
            </a:r>
            <a:r>
              <a:rPr lang="tr-TR" sz="1200" dirty="0" err="1">
                <a:solidFill>
                  <a:srgbClr val="000000"/>
                </a:solidFill>
                <a:latin typeface="CourierStd"/>
              </a:rPr>
              <a:t>voted</a:t>
            </a:r>
            <a:r>
              <a:rPr lang="tr-TR" sz="1200" dirty="0">
                <a:solidFill>
                  <a:srgbClr val="000000"/>
                </a:solidFill>
                <a:latin typeface="CourierStd"/>
              </a:rPr>
              <a:t> as </a:t>
            </a:r>
            <a:r>
              <a:rPr lang="tr-TR" sz="1200" dirty="0" err="1">
                <a:solidFill>
                  <a:srgbClr val="000000"/>
                </a:solidFill>
                <a:latin typeface="CourierStd"/>
              </a:rPr>
              <a:t>our</a:t>
            </a:r>
            <a:r>
              <a:rPr lang="tr-TR" sz="1200" dirty="0">
                <a:solidFill>
                  <a:srgbClr val="000000"/>
                </a:solidFill>
                <a:latin typeface="CourierStd"/>
              </a:rPr>
              <a:t> </a:t>
            </a:r>
            <a:r>
              <a:rPr lang="tr-TR" sz="1200" dirty="0" err="1">
                <a:solidFill>
                  <a:srgbClr val="000000"/>
                </a:solidFill>
                <a:latin typeface="CourierStd"/>
              </a:rPr>
              <a:t>new</a:t>
            </a:r>
            <a:r>
              <a:rPr lang="tr-TR" sz="1200" dirty="0">
                <a:solidFill>
                  <a:srgbClr val="000000"/>
                </a:solidFill>
                <a:latin typeface="CourierStd"/>
              </a:rPr>
              <a:t> </a:t>
            </a:r>
            <a:r>
              <a:rPr lang="tr-TR" sz="1200" dirty="0" err="1">
                <a:solidFill>
                  <a:srgbClr val="000000"/>
                </a:solidFill>
                <a:latin typeface="CourierStd"/>
              </a:rPr>
              <a:t>party</a:t>
            </a:r>
            <a:r>
              <a:rPr lang="tr-TR" sz="1200" dirty="0">
                <a:solidFill>
                  <a:srgbClr val="000000"/>
                </a:solidFill>
                <a:latin typeface="CourierStd"/>
              </a:rPr>
              <a:t> </a:t>
            </a:r>
            <a:r>
              <a:rPr lang="tr-TR" sz="1200" dirty="0" err="1">
                <a:solidFill>
                  <a:srgbClr val="000000"/>
                </a:solidFill>
                <a:latin typeface="CourierStd"/>
              </a:rPr>
              <a:t>leader</a:t>
            </a:r>
            <a:r>
              <a:rPr lang="tr-TR" sz="1200" dirty="0">
                <a:solidFill>
                  <a:srgbClr val="000000"/>
                </a:solidFill>
                <a:latin typeface="CourierStd"/>
              </a:rPr>
              <a:t>.", </a:t>
            </a:r>
            <a:r>
              <a:rPr lang="tr-TR" sz="1200" dirty="0" err="1">
                <a:solidFill>
                  <a:srgbClr val="000000"/>
                </a:solidFill>
                <a:latin typeface="CourierStd"/>
              </a:rPr>
              <a:t>yeniLider.Isim</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yeniLider.DansEt</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this.Lider</a:t>
            </a:r>
            <a:r>
              <a:rPr lang="tr-TR" sz="1200" dirty="0">
                <a:solidFill>
                  <a:srgbClr val="000000"/>
                </a:solidFill>
                <a:latin typeface="CourierStd"/>
              </a:rPr>
              <a:t> = </a:t>
            </a:r>
            <a:r>
              <a:rPr lang="tr-TR" sz="1200" dirty="0" err="1">
                <a:solidFill>
                  <a:srgbClr val="000000"/>
                </a:solidFill>
                <a:latin typeface="CourierStd"/>
              </a:rPr>
              <a:t>yeniLider</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p>
          <a:p>
            <a:pPr marL="0" indent="0">
              <a:spcBef>
                <a:spcPts val="0"/>
              </a:spcBef>
              <a:buNone/>
            </a:pPr>
            <a:r>
              <a:rPr lang="tr-TR" sz="1200" dirty="0">
                <a:solidFill>
                  <a:srgbClr val="000000"/>
                </a:solidFill>
                <a:latin typeface="CourierStd"/>
              </a:rPr>
              <a:t>}</a:t>
            </a:r>
            <a:br>
              <a:rPr lang="tr-TR" sz="1200" dirty="0"/>
            </a:br>
            <a:br>
              <a:rPr lang="en-US" sz="1400" dirty="0"/>
            </a:br>
            <a:endParaRPr lang="tr-TR" sz="1600" dirty="0"/>
          </a:p>
        </p:txBody>
      </p:sp>
    </p:spTree>
    <p:extLst>
      <p:ext uri="{BB962C8B-B14F-4D97-AF65-F5344CB8AC3E}">
        <p14:creationId xmlns:p14="http://schemas.microsoft.com/office/powerpoint/2010/main" val="3283895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Birden Çok Tür için Jenerik bir Sınıf Kullanma</a:t>
            </a:r>
          </a:p>
          <a:p>
            <a:r>
              <a:rPr lang="tr-TR" sz="1800" dirty="0"/>
              <a:t>Parti&lt;T&gt; sınıfının örneklerini, T genel tür parametresini Parti&lt;T&gt; sınıfının bildiriminde belirtilen tüm kısıtlamalara uyan herhangi bir tür adıyla değiştirerek oluşturabiliriz. Şimdiye kadar iki somut sınıfımız var: </a:t>
            </a:r>
            <a:r>
              <a:rPr lang="tr-TR" sz="1800" dirty="0" err="1"/>
              <a:t>IHayvan</a:t>
            </a:r>
            <a:r>
              <a:rPr lang="tr-TR" sz="1800" dirty="0"/>
              <a:t> arabirimini uygulayan </a:t>
            </a:r>
            <a:r>
              <a:rPr lang="tr-TR" sz="1800" dirty="0" err="1"/>
              <a:t>KopekJenerik</a:t>
            </a:r>
            <a:r>
              <a:rPr lang="tr-TR" sz="1800" dirty="0"/>
              <a:t> ve </a:t>
            </a:r>
            <a:r>
              <a:rPr lang="tr-TR" sz="1800" dirty="0" err="1"/>
              <a:t>Kurbaga</a:t>
            </a:r>
            <a:r>
              <a:rPr lang="tr-TR" sz="1800" dirty="0"/>
              <a:t>. Böylece, Parti&lt;</a:t>
            </a:r>
            <a:r>
              <a:rPr lang="tr-TR" sz="1800" dirty="0" err="1"/>
              <a:t>KopekJenerik</a:t>
            </a:r>
            <a:r>
              <a:rPr lang="tr-TR" sz="1800" dirty="0"/>
              <a:t>&gt; örneğini oluşturmak için </a:t>
            </a:r>
            <a:r>
              <a:rPr lang="tr-TR" sz="1800" dirty="0" err="1"/>
              <a:t>KopekJenerik’i</a:t>
            </a:r>
            <a:r>
              <a:rPr lang="tr-TR" sz="1800" dirty="0"/>
              <a:t> kullanabiliriz.</a:t>
            </a:r>
          </a:p>
          <a:p>
            <a:r>
              <a:rPr lang="tr-TR" sz="1800" dirty="0"/>
              <a:t>Aşağıdaki kod, </a:t>
            </a:r>
            <a:r>
              <a:rPr lang="tr-TR" sz="1800" dirty="0" err="1"/>
              <a:t>KopekJenerik</a:t>
            </a:r>
            <a:r>
              <a:rPr lang="tr-TR" sz="1800" dirty="0"/>
              <a:t> sınıfının dört örneğini oluşturan konsol uygulamasının ilk birkaç satırını gösterir: </a:t>
            </a:r>
            <a:r>
              <a:rPr lang="tr-TR" sz="1800" dirty="0" err="1"/>
              <a:t>jake</a:t>
            </a:r>
            <a:r>
              <a:rPr lang="tr-TR" sz="1800" dirty="0"/>
              <a:t>, </a:t>
            </a:r>
            <a:r>
              <a:rPr lang="tr-TR" sz="1800" dirty="0" err="1"/>
              <a:t>duke</a:t>
            </a:r>
            <a:r>
              <a:rPr lang="tr-TR" sz="1800" dirty="0"/>
              <a:t>, </a:t>
            </a:r>
            <a:r>
              <a:rPr lang="tr-TR" sz="1800" dirty="0" err="1"/>
              <a:t>lady</a:t>
            </a:r>
            <a:r>
              <a:rPr lang="tr-TR" sz="1800" dirty="0"/>
              <a:t> ve </a:t>
            </a:r>
            <a:r>
              <a:rPr lang="tr-TR" sz="1800" dirty="0" err="1"/>
              <a:t>dakota</a:t>
            </a:r>
            <a:r>
              <a:rPr lang="tr-TR" sz="1800" dirty="0"/>
              <a:t>. Ardından Main yöntemi, </a:t>
            </a:r>
            <a:r>
              <a:rPr lang="tr-TR" sz="1800" dirty="0" err="1"/>
              <a:t>kopekPartisi</a:t>
            </a:r>
            <a:r>
              <a:rPr lang="tr-TR" sz="1800" dirty="0"/>
              <a:t> adlı Parti&lt;</a:t>
            </a:r>
            <a:r>
              <a:rPr lang="tr-TR" sz="1800" dirty="0" err="1"/>
              <a:t>KopekJenerik</a:t>
            </a:r>
            <a:r>
              <a:rPr lang="tr-TR" sz="1800" dirty="0"/>
              <a:t>&gt; örneğini oluşturur ve argüman olarak </a:t>
            </a:r>
            <a:r>
              <a:rPr lang="tr-TR" sz="1800" dirty="0" err="1"/>
              <a:t>jake'i</a:t>
            </a:r>
            <a:r>
              <a:rPr lang="tr-TR" sz="1800" dirty="0"/>
              <a:t> iletir. Bu şekilde, </a:t>
            </a:r>
            <a:r>
              <a:rPr lang="tr-TR" sz="1800" dirty="0" err="1"/>
              <a:t>Jake'in</a:t>
            </a:r>
            <a:r>
              <a:rPr lang="tr-TR" sz="1800" dirty="0"/>
              <a:t> parti lideri olduğu köpekler partisini yaratırız: </a:t>
            </a:r>
          </a:p>
          <a:p>
            <a:pPr marL="0" indent="0">
              <a:buNone/>
            </a:pPr>
            <a:r>
              <a:rPr lang="tr-TR" sz="1800" b="0" i="0" dirty="0">
                <a:solidFill>
                  <a:srgbClr val="000000"/>
                </a:solidFill>
                <a:effectLst/>
                <a:latin typeface="CourierStd"/>
              </a:rPr>
              <a:t> var </a:t>
            </a:r>
            <a:r>
              <a:rPr lang="tr-TR" sz="1800" b="0" i="0" dirty="0" err="1">
                <a:solidFill>
                  <a:srgbClr val="000000"/>
                </a:solidFill>
                <a:effectLst/>
                <a:latin typeface="CourierStd"/>
              </a:rPr>
              <a:t>jake</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KopekJenerik</a:t>
            </a:r>
            <a:r>
              <a:rPr lang="tr-TR" sz="1800" b="0" i="0" dirty="0">
                <a:solidFill>
                  <a:srgbClr val="000000"/>
                </a:solidFill>
                <a:effectLst/>
                <a:latin typeface="CourierStd"/>
              </a:rPr>
              <a:t>("</a:t>
            </a:r>
            <a:r>
              <a:rPr lang="tr-TR" sz="1800" b="0" i="0" dirty="0" err="1">
                <a:solidFill>
                  <a:srgbClr val="000000"/>
                </a:solidFill>
                <a:effectLst/>
                <a:latin typeface="CourierStd"/>
              </a:rPr>
              <a:t>Jake</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var </a:t>
            </a:r>
            <a:r>
              <a:rPr lang="tr-TR" sz="1800" b="0" i="0" dirty="0" err="1">
                <a:solidFill>
                  <a:srgbClr val="000000"/>
                </a:solidFill>
                <a:effectLst/>
                <a:latin typeface="CourierStd"/>
              </a:rPr>
              <a:t>duke</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KopekJenerik</a:t>
            </a:r>
            <a:r>
              <a:rPr lang="tr-TR" sz="1800" b="0" i="0" dirty="0">
                <a:solidFill>
                  <a:srgbClr val="000000"/>
                </a:solidFill>
                <a:effectLst/>
                <a:latin typeface="CourierStd"/>
              </a:rPr>
              <a:t>("Duke");</a:t>
            </a:r>
            <a:br>
              <a:rPr lang="tr-TR" sz="1800" b="0" i="0" dirty="0">
                <a:solidFill>
                  <a:srgbClr val="000000"/>
                </a:solidFill>
                <a:effectLst/>
                <a:latin typeface="CourierStd"/>
              </a:rPr>
            </a:br>
            <a:r>
              <a:rPr lang="tr-TR" sz="1800" b="0" i="0" dirty="0">
                <a:solidFill>
                  <a:srgbClr val="000000"/>
                </a:solidFill>
                <a:effectLst/>
                <a:latin typeface="CourierStd"/>
              </a:rPr>
              <a:t> var </a:t>
            </a:r>
            <a:r>
              <a:rPr lang="tr-TR" sz="1800" b="0" i="0" dirty="0" err="1">
                <a:solidFill>
                  <a:srgbClr val="000000"/>
                </a:solidFill>
                <a:effectLst/>
                <a:latin typeface="CourierStd"/>
              </a:rPr>
              <a:t>lady</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KopekJenerik</a:t>
            </a:r>
            <a:r>
              <a:rPr lang="tr-TR" sz="1800" b="0" i="0" dirty="0">
                <a:solidFill>
                  <a:srgbClr val="000000"/>
                </a:solidFill>
                <a:effectLst/>
                <a:latin typeface="CourierStd"/>
              </a:rPr>
              <a:t>("</a:t>
            </a:r>
            <a:r>
              <a:rPr lang="tr-TR" sz="1800" b="0" i="0" dirty="0" err="1">
                <a:solidFill>
                  <a:srgbClr val="000000"/>
                </a:solidFill>
                <a:effectLst/>
                <a:latin typeface="CourierStd"/>
              </a:rPr>
              <a:t>Lady</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var </a:t>
            </a:r>
            <a:r>
              <a:rPr lang="tr-TR" sz="1800" b="0" i="0" dirty="0" err="1">
                <a:solidFill>
                  <a:srgbClr val="000000"/>
                </a:solidFill>
                <a:effectLst/>
                <a:latin typeface="CourierStd"/>
              </a:rPr>
              <a:t>dakota</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KopekJenerik</a:t>
            </a:r>
            <a:r>
              <a:rPr lang="tr-TR" sz="1800" b="0" i="0" dirty="0">
                <a:solidFill>
                  <a:srgbClr val="000000"/>
                </a:solidFill>
                <a:effectLst/>
                <a:latin typeface="CourierStd"/>
              </a:rPr>
              <a:t>("Dakota");</a:t>
            </a:r>
            <a:br>
              <a:rPr lang="tr-TR" sz="1800" b="0" i="0" dirty="0">
                <a:solidFill>
                  <a:srgbClr val="000000"/>
                </a:solidFill>
                <a:effectLst/>
                <a:latin typeface="CourierStd"/>
              </a:rPr>
            </a:br>
            <a:r>
              <a:rPr lang="tr-TR" sz="1800" b="0" i="0" dirty="0">
                <a:solidFill>
                  <a:srgbClr val="000000"/>
                </a:solidFill>
                <a:effectLst/>
                <a:latin typeface="CourierStd"/>
              </a:rPr>
              <a:t> var </a:t>
            </a:r>
            <a:r>
              <a:rPr lang="tr-TR" sz="1800" b="0" i="0" dirty="0" err="1">
                <a:solidFill>
                  <a:srgbClr val="000000"/>
                </a:solidFill>
                <a:effectLst/>
                <a:latin typeface="CourierStd"/>
              </a:rPr>
              <a:t>kopekPartisi</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Parti&lt;</a:t>
            </a:r>
            <a:r>
              <a:rPr lang="tr-TR" sz="1800" b="0" i="0" dirty="0" err="1">
                <a:solidFill>
                  <a:srgbClr val="000000"/>
                </a:solidFill>
                <a:effectLst/>
                <a:latin typeface="CourierStd"/>
              </a:rPr>
              <a:t>KopekJenerik</a:t>
            </a:r>
            <a:r>
              <a:rPr lang="tr-TR" sz="1800" b="0" i="0" dirty="0">
                <a:solidFill>
                  <a:srgbClr val="000000"/>
                </a:solidFill>
                <a:effectLst/>
                <a:latin typeface="CourierStd"/>
              </a:rPr>
              <a:t>&gt;(</a:t>
            </a:r>
            <a:r>
              <a:rPr lang="tr-TR" sz="1800" b="0" i="0" dirty="0" err="1">
                <a:solidFill>
                  <a:srgbClr val="000000"/>
                </a:solidFill>
                <a:effectLst/>
                <a:latin typeface="CourierStd"/>
              </a:rPr>
              <a:t>jake</a:t>
            </a:r>
            <a:r>
              <a:rPr lang="tr-TR" sz="1800" b="0" i="0" dirty="0">
                <a:solidFill>
                  <a:srgbClr val="000000"/>
                </a:solidFill>
                <a:effectLst/>
                <a:latin typeface="CourierStd"/>
              </a:rPr>
              <a:t>);</a:t>
            </a:r>
            <a:r>
              <a:rPr lang="tr-TR" sz="1400" dirty="0"/>
              <a:t> </a:t>
            </a:r>
            <a:endParaRPr lang="tr-TR" sz="1600" dirty="0"/>
          </a:p>
        </p:txBody>
      </p:sp>
    </p:spTree>
    <p:extLst>
      <p:ext uri="{BB962C8B-B14F-4D97-AF65-F5344CB8AC3E}">
        <p14:creationId xmlns:p14="http://schemas.microsoft.com/office/powerpoint/2010/main" val="41829556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err="1"/>
              <a:t>kopekPartisi</a:t>
            </a:r>
            <a:r>
              <a:rPr lang="tr-TR" sz="1800" dirty="0"/>
              <a:t> örneği, yalnızca sınıf tanımının T adlı genel tür parametresini kullandığı tüm bağımsız değişkenler için Kopek örneğini kabul eder. Aşağıdaki kod, </a:t>
            </a:r>
            <a:r>
              <a:rPr lang="tr-TR" sz="1800" dirty="0" err="1"/>
              <a:t>UyeEkle</a:t>
            </a:r>
            <a:r>
              <a:rPr lang="tr-TR" sz="1800" dirty="0"/>
              <a:t> yöntemini çağırarak daha önce oluşturulan üç Kopek örneğini köpeklerin partisine ekler: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kopekPartisi.UyeEkle</a:t>
            </a:r>
            <a:r>
              <a:rPr lang="tr-TR" sz="1800" b="0" i="0" dirty="0">
                <a:solidFill>
                  <a:srgbClr val="000000"/>
                </a:solidFill>
                <a:effectLst/>
                <a:latin typeface="CourierStd"/>
              </a:rPr>
              <a:t>(</a:t>
            </a:r>
            <a:r>
              <a:rPr lang="tr-TR" sz="1800" b="0" i="0" dirty="0" err="1">
                <a:solidFill>
                  <a:srgbClr val="000000"/>
                </a:solidFill>
                <a:effectLst/>
                <a:latin typeface="CourierStd"/>
              </a:rPr>
              <a:t>duke</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kopekPartisi.UyeEkle</a:t>
            </a:r>
            <a:r>
              <a:rPr lang="tr-TR" sz="1800" b="0" i="0" dirty="0">
                <a:solidFill>
                  <a:srgbClr val="000000"/>
                </a:solidFill>
                <a:effectLst/>
                <a:latin typeface="CourierStd"/>
              </a:rPr>
              <a:t>(</a:t>
            </a:r>
            <a:r>
              <a:rPr lang="tr-TR" sz="1800" b="0" i="0" dirty="0" err="1">
                <a:solidFill>
                  <a:srgbClr val="000000"/>
                </a:solidFill>
                <a:effectLst/>
                <a:latin typeface="CourierStd"/>
              </a:rPr>
              <a:t>lady</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kopekPartisi.UyeEkle</a:t>
            </a:r>
            <a:r>
              <a:rPr lang="tr-TR" sz="1800" b="0" i="0" dirty="0">
                <a:solidFill>
                  <a:srgbClr val="000000"/>
                </a:solidFill>
                <a:effectLst/>
                <a:latin typeface="CourierStd"/>
              </a:rPr>
              <a:t>(</a:t>
            </a:r>
            <a:r>
              <a:rPr lang="tr-TR" sz="1800" b="0" i="0" dirty="0" err="1">
                <a:solidFill>
                  <a:srgbClr val="000000"/>
                </a:solidFill>
                <a:effectLst/>
                <a:latin typeface="CourierStd"/>
              </a:rPr>
              <a:t>dakota</a:t>
            </a:r>
            <a:r>
              <a:rPr lang="tr-TR" sz="1800" b="0" i="0" dirty="0">
                <a:solidFill>
                  <a:srgbClr val="000000"/>
                </a:solidFill>
                <a:effectLst/>
                <a:latin typeface="CourierStd"/>
              </a:rPr>
              <a:t>);</a:t>
            </a:r>
            <a:r>
              <a:rPr lang="tr-TR" sz="1600" dirty="0"/>
              <a:t> </a:t>
            </a:r>
            <a:br>
              <a:rPr lang="tr-TR" sz="1600" dirty="0"/>
            </a:br>
            <a:endParaRPr lang="tr-TR" sz="1800" dirty="0"/>
          </a:p>
          <a:p>
            <a:pPr>
              <a:spcBef>
                <a:spcPts val="0"/>
              </a:spcBef>
            </a:pPr>
            <a:r>
              <a:rPr lang="tr-TR" sz="1800" dirty="0"/>
              <a:t>Aşağıdaki kod, tüm köpekleri dans ettirmek için </a:t>
            </a:r>
            <a:r>
              <a:rPr lang="tr-TR" sz="1800" dirty="0" err="1"/>
              <a:t>DansEt</a:t>
            </a:r>
            <a:r>
              <a:rPr lang="tr-TR" sz="1800" dirty="0"/>
              <a:t> yöntemini çağırır, parti lideri olmayan bir üyeyi kaldırır, yeni bir lider için oy verir ve son olarak tüm köpeklerin şarkı söylemesini sağlamak için </a:t>
            </a:r>
            <a:r>
              <a:rPr lang="tr-TR" sz="1800" dirty="0" err="1"/>
              <a:t>SarkiSoyle</a:t>
            </a:r>
            <a:r>
              <a:rPr lang="tr-TR" sz="1800" dirty="0"/>
              <a:t> yöntemini çağırır: </a:t>
            </a:r>
          </a:p>
          <a:p>
            <a:pPr marL="0" indent="0">
              <a:spcBef>
                <a:spcPts val="0"/>
              </a:spcBef>
              <a:buNone/>
            </a:pPr>
            <a:endParaRPr lang="tr-TR" sz="1800" b="0" i="0" dirty="0">
              <a:solidFill>
                <a:srgbClr val="000000"/>
              </a:solidFill>
              <a:effectLst/>
              <a:latin typeface="CourierStd"/>
            </a:endParaRPr>
          </a:p>
          <a:p>
            <a:pPr marL="0" indent="0">
              <a:spcBef>
                <a:spcPts val="0"/>
              </a:spcBef>
              <a:buNone/>
            </a:pPr>
            <a:r>
              <a:rPr lang="tr-TR" sz="1800" dirty="0">
                <a:solidFill>
                  <a:srgbClr val="000000"/>
                </a:solidFill>
                <a:latin typeface="CourierStd"/>
              </a:rPr>
              <a:t> </a:t>
            </a:r>
            <a:r>
              <a:rPr lang="tr-TR" sz="1800" b="0" i="0" dirty="0" err="1">
                <a:solidFill>
                  <a:srgbClr val="000000"/>
                </a:solidFill>
                <a:effectLst/>
                <a:latin typeface="CourierStd"/>
              </a:rPr>
              <a:t>kopekPartisi.DansEt</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kopekPartisi.UyeSil</a:t>
            </a:r>
            <a:r>
              <a:rPr lang="tr-TR" sz="1800" b="0" i="0" dirty="0">
                <a:solidFill>
                  <a:srgbClr val="000000"/>
                </a:solidFill>
                <a:effectLst/>
                <a:latin typeface="CourierStd"/>
              </a:rPr>
              <a:t>(</a:t>
            </a:r>
            <a:r>
              <a:rPr lang="tr-TR" sz="1800" b="0" i="0" dirty="0" err="1">
                <a:solidFill>
                  <a:srgbClr val="000000"/>
                </a:solidFill>
                <a:effectLst/>
                <a:latin typeface="CourierStd"/>
              </a:rPr>
              <a:t>duke</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kopekPartisi.LideriOyla</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kopekPartisi.SarkiSoyle</a:t>
            </a:r>
            <a:r>
              <a:rPr lang="tr-TR" sz="1800" b="0" i="0" dirty="0">
                <a:solidFill>
                  <a:srgbClr val="000000"/>
                </a:solidFill>
                <a:effectLst/>
                <a:latin typeface="CourierStd"/>
              </a:rPr>
              <a:t>();</a:t>
            </a:r>
            <a:r>
              <a:rPr lang="tr-TR" sz="1600" dirty="0"/>
              <a:t> </a:t>
            </a:r>
          </a:p>
        </p:txBody>
      </p:sp>
    </p:spTree>
    <p:extLst>
      <p:ext uri="{BB962C8B-B14F-4D97-AF65-F5344CB8AC3E}">
        <p14:creationId xmlns:p14="http://schemas.microsoft.com/office/powerpoint/2010/main" val="17166935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Parti&lt;</a:t>
            </a:r>
            <a:r>
              <a:rPr lang="tr-TR" sz="1800" dirty="0" err="1"/>
              <a:t>Kurbaga</a:t>
            </a:r>
            <a:r>
              <a:rPr lang="tr-TR" sz="1800" dirty="0"/>
              <a:t>&gt; örneğini oluşturmak için </a:t>
            </a:r>
            <a:r>
              <a:rPr lang="tr-TR" sz="1800" dirty="0" err="1"/>
              <a:t>Kurbaga’yı</a:t>
            </a:r>
            <a:r>
              <a:rPr lang="tr-TR" sz="1800" dirty="0"/>
              <a:t> kullanabiliriz. Aşağıdaki kod, </a:t>
            </a:r>
            <a:r>
              <a:rPr lang="tr-TR" sz="1800" dirty="0" err="1"/>
              <a:t>Kurbaga</a:t>
            </a:r>
            <a:r>
              <a:rPr lang="tr-TR" sz="1800" dirty="0"/>
              <a:t> sınıfının dört örneğini oluşturur: kurbaga1, kurbaga2, kurbaga3 ve kurbaga4. Ardından kod, </a:t>
            </a:r>
            <a:r>
              <a:rPr lang="tr-TR" sz="1800" dirty="0" err="1"/>
              <a:t>kurbagaPartisi</a:t>
            </a:r>
            <a:r>
              <a:rPr lang="tr-TR" sz="1800" dirty="0"/>
              <a:t> adında bir Parti&lt;</a:t>
            </a:r>
            <a:r>
              <a:rPr lang="tr-TR" sz="1800" dirty="0" err="1"/>
              <a:t>Kurbaga</a:t>
            </a:r>
            <a:r>
              <a:rPr lang="tr-TR" sz="1800" dirty="0"/>
              <a:t>&gt; örneği oluşturur ve argüman olarak kurbaga1'i iletir. Bu şekilde, </a:t>
            </a:r>
            <a:r>
              <a:rPr lang="tr-TR" sz="1800" dirty="0" err="1"/>
              <a:t>Kurbaga</a:t>
            </a:r>
            <a:r>
              <a:rPr lang="tr-TR" sz="1800" dirty="0"/>
              <a:t> #1'in parti lideri olduğu kurbağalar partisini yaratırız: </a:t>
            </a:r>
          </a:p>
          <a:p>
            <a:pPr marL="0" indent="0">
              <a:buNone/>
            </a:pPr>
            <a:r>
              <a:rPr lang="tr-TR" sz="1400" b="0" i="0" dirty="0">
                <a:solidFill>
                  <a:srgbClr val="000000"/>
                </a:solidFill>
                <a:effectLst/>
                <a:latin typeface="CourierStd"/>
              </a:rPr>
              <a:t> </a:t>
            </a:r>
            <a:r>
              <a:rPr lang="nn-NO" sz="1400" b="0" i="0" dirty="0">
                <a:solidFill>
                  <a:srgbClr val="000000"/>
                </a:solidFill>
                <a:effectLst/>
                <a:latin typeface="CourierStd"/>
              </a:rPr>
              <a:t>var </a:t>
            </a:r>
            <a:r>
              <a:rPr lang="tr-TR" sz="1400" b="0" i="0" dirty="0">
                <a:solidFill>
                  <a:srgbClr val="000000"/>
                </a:solidFill>
                <a:effectLst/>
                <a:latin typeface="CourierStd"/>
              </a:rPr>
              <a:t>kurbaga1</a:t>
            </a:r>
            <a:r>
              <a:rPr lang="nn-NO" sz="1400" b="0" i="0" dirty="0">
                <a:solidFill>
                  <a:srgbClr val="000000"/>
                </a:solidFill>
                <a:effectLst/>
                <a:latin typeface="CourierStd"/>
              </a:rPr>
              <a:t> = new </a:t>
            </a:r>
            <a:r>
              <a:rPr lang="tr-TR" sz="1400" b="0" i="0" dirty="0" err="1">
                <a:solidFill>
                  <a:srgbClr val="000000"/>
                </a:solidFill>
                <a:effectLst/>
                <a:latin typeface="CourierStd"/>
              </a:rPr>
              <a:t>Kurbaga</a:t>
            </a:r>
            <a:r>
              <a:rPr lang="nn-NO" sz="1400" b="0" i="0" dirty="0">
                <a:solidFill>
                  <a:srgbClr val="000000"/>
                </a:solidFill>
                <a:effectLst/>
                <a:latin typeface="CourierStd"/>
              </a:rPr>
              <a:t>("</a:t>
            </a:r>
            <a:r>
              <a:rPr lang="tr-TR" sz="1400" b="0" i="0" dirty="0" err="1">
                <a:solidFill>
                  <a:srgbClr val="000000"/>
                </a:solidFill>
                <a:effectLst/>
                <a:latin typeface="CourierStd"/>
              </a:rPr>
              <a:t>Kurbaga</a:t>
            </a:r>
            <a:r>
              <a:rPr lang="nn-NO" sz="1400" b="0" i="0" dirty="0">
                <a:solidFill>
                  <a:srgbClr val="000000"/>
                </a:solidFill>
                <a:effectLst/>
                <a:latin typeface="CourierStd"/>
              </a:rPr>
              <a:t> #1");</a:t>
            </a:r>
            <a:br>
              <a:rPr lang="nn-NO" sz="1400" b="0" i="0" dirty="0">
                <a:solidFill>
                  <a:srgbClr val="000000"/>
                </a:solidFill>
                <a:effectLst/>
                <a:latin typeface="CourierStd"/>
              </a:rPr>
            </a:br>
            <a:r>
              <a:rPr lang="tr-TR" sz="1400" b="0" i="0" dirty="0">
                <a:solidFill>
                  <a:srgbClr val="000000"/>
                </a:solidFill>
                <a:effectLst/>
                <a:latin typeface="CourierStd"/>
              </a:rPr>
              <a:t> </a:t>
            </a:r>
            <a:r>
              <a:rPr lang="nn-NO" sz="1400" b="0" i="0" dirty="0">
                <a:solidFill>
                  <a:srgbClr val="000000"/>
                </a:solidFill>
                <a:effectLst/>
                <a:latin typeface="CourierStd"/>
              </a:rPr>
              <a:t>var </a:t>
            </a:r>
            <a:r>
              <a:rPr lang="tr-TR" sz="1400" b="0" i="0" dirty="0" err="1">
                <a:solidFill>
                  <a:srgbClr val="000000"/>
                </a:solidFill>
                <a:effectLst/>
                <a:latin typeface="CourierStd"/>
              </a:rPr>
              <a:t>kurbaga</a:t>
            </a:r>
            <a:r>
              <a:rPr lang="nn-NO" sz="1400" b="0" i="0" dirty="0">
                <a:solidFill>
                  <a:srgbClr val="000000"/>
                </a:solidFill>
                <a:effectLst/>
                <a:latin typeface="CourierStd"/>
              </a:rPr>
              <a:t>2 = new </a:t>
            </a:r>
            <a:r>
              <a:rPr lang="tr-TR" sz="1400" b="0" i="0" dirty="0" err="1">
                <a:solidFill>
                  <a:srgbClr val="000000"/>
                </a:solidFill>
                <a:effectLst/>
                <a:latin typeface="CourierStd"/>
              </a:rPr>
              <a:t>Kurbaga</a:t>
            </a:r>
            <a:r>
              <a:rPr lang="nn-NO" sz="1400" b="0" i="0" dirty="0">
                <a:solidFill>
                  <a:srgbClr val="000000"/>
                </a:solidFill>
                <a:effectLst/>
                <a:latin typeface="CourierStd"/>
              </a:rPr>
              <a:t>("</a:t>
            </a:r>
            <a:r>
              <a:rPr lang="tr-TR" sz="1400" b="0" i="0" dirty="0" err="1">
                <a:solidFill>
                  <a:srgbClr val="000000"/>
                </a:solidFill>
                <a:effectLst/>
                <a:latin typeface="CourierStd"/>
              </a:rPr>
              <a:t>Kurbaga</a:t>
            </a:r>
            <a:r>
              <a:rPr lang="nn-NO" sz="1400" b="0" i="0" dirty="0">
                <a:solidFill>
                  <a:srgbClr val="000000"/>
                </a:solidFill>
                <a:effectLst/>
                <a:latin typeface="CourierStd"/>
              </a:rPr>
              <a:t> #2");</a:t>
            </a:r>
            <a:br>
              <a:rPr lang="nn-NO" sz="1400" b="0" i="0" dirty="0">
                <a:solidFill>
                  <a:srgbClr val="000000"/>
                </a:solidFill>
                <a:effectLst/>
                <a:latin typeface="CourierStd"/>
              </a:rPr>
            </a:br>
            <a:r>
              <a:rPr lang="tr-TR" sz="1400" b="0" i="0" dirty="0">
                <a:solidFill>
                  <a:srgbClr val="000000"/>
                </a:solidFill>
                <a:effectLst/>
                <a:latin typeface="CourierStd"/>
              </a:rPr>
              <a:t> </a:t>
            </a:r>
            <a:r>
              <a:rPr lang="nn-NO" sz="1400" b="0" i="0" dirty="0">
                <a:solidFill>
                  <a:srgbClr val="000000"/>
                </a:solidFill>
                <a:effectLst/>
                <a:latin typeface="CourierStd"/>
              </a:rPr>
              <a:t>var </a:t>
            </a:r>
            <a:r>
              <a:rPr lang="tr-TR" sz="1400" b="0" i="0" dirty="0" err="1">
                <a:solidFill>
                  <a:srgbClr val="000000"/>
                </a:solidFill>
                <a:effectLst/>
                <a:latin typeface="CourierStd"/>
              </a:rPr>
              <a:t>kurbaga</a:t>
            </a:r>
            <a:r>
              <a:rPr lang="nn-NO" sz="1400" b="0" i="0" dirty="0">
                <a:solidFill>
                  <a:srgbClr val="000000"/>
                </a:solidFill>
                <a:effectLst/>
                <a:latin typeface="CourierStd"/>
              </a:rPr>
              <a:t>3 = new </a:t>
            </a:r>
            <a:r>
              <a:rPr lang="tr-TR" sz="1400" b="0" i="0" dirty="0" err="1">
                <a:solidFill>
                  <a:srgbClr val="000000"/>
                </a:solidFill>
                <a:effectLst/>
                <a:latin typeface="CourierStd"/>
              </a:rPr>
              <a:t>Kurbaga</a:t>
            </a:r>
            <a:r>
              <a:rPr lang="nn-NO" sz="1400" b="0" i="0" dirty="0">
                <a:solidFill>
                  <a:srgbClr val="000000"/>
                </a:solidFill>
                <a:effectLst/>
                <a:latin typeface="CourierStd"/>
              </a:rPr>
              <a:t>("</a:t>
            </a:r>
            <a:r>
              <a:rPr lang="tr-TR" sz="1400" b="0" i="0" dirty="0" err="1">
                <a:solidFill>
                  <a:srgbClr val="000000"/>
                </a:solidFill>
                <a:effectLst/>
                <a:latin typeface="CourierStd"/>
              </a:rPr>
              <a:t>Kurbaga</a:t>
            </a:r>
            <a:r>
              <a:rPr lang="nn-NO" sz="1400" b="0" i="0" dirty="0">
                <a:solidFill>
                  <a:srgbClr val="000000"/>
                </a:solidFill>
                <a:effectLst/>
                <a:latin typeface="CourierStd"/>
              </a:rPr>
              <a:t> #3");</a:t>
            </a:r>
            <a:br>
              <a:rPr lang="nn-NO" sz="1400" b="0" i="0" dirty="0">
                <a:solidFill>
                  <a:srgbClr val="000000"/>
                </a:solidFill>
                <a:effectLst/>
                <a:latin typeface="CourierStd"/>
              </a:rPr>
            </a:br>
            <a:r>
              <a:rPr lang="tr-TR" sz="1400" b="0" i="0" dirty="0">
                <a:solidFill>
                  <a:srgbClr val="000000"/>
                </a:solidFill>
                <a:effectLst/>
                <a:latin typeface="CourierStd"/>
              </a:rPr>
              <a:t> </a:t>
            </a:r>
            <a:r>
              <a:rPr lang="nn-NO" sz="1400" b="0" i="0" dirty="0">
                <a:solidFill>
                  <a:srgbClr val="000000"/>
                </a:solidFill>
                <a:effectLst/>
                <a:latin typeface="CourierStd"/>
              </a:rPr>
              <a:t>var </a:t>
            </a:r>
            <a:r>
              <a:rPr lang="tr-TR" sz="1400" b="0" i="0" dirty="0" err="1">
                <a:solidFill>
                  <a:srgbClr val="000000"/>
                </a:solidFill>
                <a:effectLst/>
                <a:latin typeface="CourierStd"/>
              </a:rPr>
              <a:t>kurbaga</a:t>
            </a:r>
            <a:r>
              <a:rPr lang="nn-NO" sz="1400" b="0" i="0" dirty="0">
                <a:solidFill>
                  <a:srgbClr val="000000"/>
                </a:solidFill>
                <a:effectLst/>
                <a:latin typeface="CourierStd"/>
              </a:rPr>
              <a:t>4 = new </a:t>
            </a:r>
            <a:r>
              <a:rPr lang="tr-TR" sz="1400" b="0" i="0" dirty="0" err="1">
                <a:solidFill>
                  <a:srgbClr val="000000"/>
                </a:solidFill>
                <a:effectLst/>
                <a:latin typeface="CourierStd"/>
              </a:rPr>
              <a:t>Kurbaga</a:t>
            </a:r>
            <a:r>
              <a:rPr lang="nn-NO" sz="1400" b="0" i="0" dirty="0">
                <a:solidFill>
                  <a:srgbClr val="000000"/>
                </a:solidFill>
                <a:effectLst/>
                <a:latin typeface="CourierStd"/>
              </a:rPr>
              <a:t>("</a:t>
            </a:r>
            <a:r>
              <a:rPr lang="tr-TR" sz="1400" b="0" i="0" dirty="0" err="1">
                <a:solidFill>
                  <a:srgbClr val="000000"/>
                </a:solidFill>
                <a:effectLst/>
                <a:latin typeface="CourierStd"/>
              </a:rPr>
              <a:t>Kurbaga</a:t>
            </a:r>
            <a:r>
              <a:rPr lang="nn-NO" sz="1400" b="0" i="0" dirty="0">
                <a:solidFill>
                  <a:srgbClr val="000000"/>
                </a:solidFill>
                <a:effectLst/>
                <a:latin typeface="CourierStd"/>
              </a:rPr>
              <a:t> #4");</a:t>
            </a:r>
            <a:br>
              <a:rPr lang="nn-NO" sz="1400" b="0" i="0" dirty="0">
                <a:solidFill>
                  <a:srgbClr val="000000"/>
                </a:solidFill>
                <a:effectLst/>
                <a:latin typeface="CourierStd"/>
              </a:rPr>
            </a:br>
            <a:r>
              <a:rPr lang="tr-TR" sz="1400" b="0" i="0" dirty="0">
                <a:solidFill>
                  <a:srgbClr val="000000"/>
                </a:solidFill>
                <a:effectLst/>
                <a:latin typeface="CourierStd"/>
              </a:rPr>
              <a:t> </a:t>
            </a:r>
            <a:r>
              <a:rPr lang="nn-NO" sz="1400" b="0" i="0" dirty="0">
                <a:solidFill>
                  <a:srgbClr val="000000"/>
                </a:solidFill>
                <a:effectLst/>
                <a:latin typeface="CourierStd"/>
              </a:rPr>
              <a:t>var </a:t>
            </a:r>
            <a:r>
              <a:rPr lang="tr-TR" sz="1400" b="0" i="0" dirty="0" err="1">
                <a:solidFill>
                  <a:srgbClr val="000000"/>
                </a:solidFill>
                <a:effectLst/>
                <a:latin typeface="CourierStd"/>
              </a:rPr>
              <a:t>kurbagaPartisi</a:t>
            </a:r>
            <a:r>
              <a:rPr lang="nn-NO" sz="1400" b="0" i="0" dirty="0">
                <a:solidFill>
                  <a:srgbClr val="000000"/>
                </a:solidFill>
                <a:effectLst/>
                <a:latin typeface="CourierStd"/>
              </a:rPr>
              <a:t> = new Part</a:t>
            </a:r>
            <a:r>
              <a:rPr lang="tr-TR" sz="1400" b="0" i="0" dirty="0">
                <a:solidFill>
                  <a:srgbClr val="000000"/>
                </a:solidFill>
                <a:effectLst/>
                <a:latin typeface="CourierStd"/>
              </a:rPr>
              <a:t>i</a:t>
            </a:r>
            <a:r>
              <a:rPr lang="nn-NO" sz="1400" b="0" i="0" dirty="0">
                <a:solidFill>
                  <a:srgbClr val="000000"/>
                </a:solidFill>
                <a:effectLst/>
                <a:latin typeface="CourierStd"/>
              </a:rPr>
              <a:t>&lt;</a:t>
            </a:r>
            <a:r>
              <a:rPr lang="tr-TR" sz="1400" b="0" i="0" dirty="0" err="1">
                <a:solidFill>
                  <a:srgbClr val="000000"/>
                </a:solidFill>
                <a:effectLst/>
                <a:latin typeface="CourierStd"/>
              </a:rPr>
              <a:t>Kurbaga</a:t>
            </a:r>
            <a:r>
              <a:rPr lang="nn-NO" sz="1400" b="0" i="0" dirty="0">
                <a:solidFill>
                  <a:srgbClr val="000000"/>
                </a:solidFill>
                <a:effectLst/>
                <a:latin typeface="CourierStd"/>
              </a:rPr>
              <a:t>&gt;(</a:t>
            </a:r>
            <a:r>
              <a:rPr lang="tr-TR" sz="1400" b="0" i="0" dirty="0">
                <a:solidFill>
                  <a:srgbClr val="000000"/>
                </a:solidFill>
                <a:effectLst/>
                <a:latin typeface="CourierStd"/>
              </a:rPr>
              <a:t>kurbaga1</a:t>
            </a:r>
            <a:r>
              <a:rPr lang="nn-NO" sz="1400" b="0" i="0" dirty="0">
                <a:solidFill>
                  <a:srgbClr val="000000"/>
                </a:solidFill>
                <a:effectLst/>
                <a:latin typeface="CourierStd"/>
              </a:rPr>
              <a:t>);</a:t>
            </a:r>
            <a:r>
              <a:rPr lang="nn-NO" sz="1400" dirty="0"/>
              <a:t> </a:t>
            </a:r>
            <a:br>
              <a:rPr lang="nn-NO" sz="1600" dirty="0"/>
            </a:br>
            <a:endParaRPr lang="tr-TR" sz="1600" dirty="0"/>
          </a:p>
          <a:p>
            <a:pPr>
              <a:spcBef>
                <a:spcPts val="0"/>
              </a:spcBef>
            </a:pPr>
            <a:r>
              <a:rPr lang="tr-TR" sz="1600" dirty="0" err="1"/>
              <a:t>KurbagaPartisi</a:t>
            </a:r>
            <a:r>
              <a:rPr lang="nn-NO" sz="1600" dirty="0"/>
              <a:t> örneği, sınıf tanımının T adlı genel tür parametresini kullandığı tüm bağımsız değişkenler için yalnızca </a:t>
            </a:r>
            <a:r>
              <a:rPr lang="tr-TR" sz="1600" dirty="0" err="1"/>
              <a:t>Kurbaga</a:t>
            </a:r>
            <a:r>
              <a:rPr lang="nn-NO" sz="1600" dirty="0"/>
              <a:t> örneğini kabul eder. Aşağıdaki kod, </a:t>
            </a:r>
            <a:r>
              <a:rPr lang="tr-TR" sz="1600" dirty="0" err="1"/>
              <a:t>UyeEkle</a:t>
            </a:r>
            <a:r>
              <a:rPr lang="nn-NO" sz="1600" dirty="0"/>
              <a:t> yöntemini çağırarak önceden oluşturulmuş üç </a:t>
            </a:r>
            <a:r>
              <a:rPr lang="tr-TR" sz="1600" dirty="0" err="1"/>
              <a:t>Kurbaga</a:t>
            </a:r>
            <a:r>
              <a:rPr lang="nn-NO" sz="1600" dirty="0"/>
              <a:t> örneğini kurbağaların partisine ekler:</a:t>
            </a:r>
            <a:endParaRPr lang="tr-TR" sz="1600" dirty="0"/>
          </a:p>
          <a:p>
            <a:pPr marL="0" indent="0">
              <a:spcBef>
                <a:spcPts val="0"/>
              </a:spcBef>
              <a:buNone/>
            </a:pPr>
            <a:endParaRPr lang="tr-TR" sz="1600" dirty="0"/>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kurbagaPartisi.UyeEkle</a:t>
            </a:r>
            <a:r>
              <a:rPr lang="tr-TR" sz="1400" b="0" i="0" dirty="0">
                <a:solidFill>
                  <a:srgbClr val="000000"/>
                </a:solidFill>
                <a:effectLst/>
                <a:latin typeface="CourierStd"/>
              </a:rPr>
              <a:t>(kurbaga2);</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kurbagaPartisi.UyeEkle</a:t>
            </a:r>
            <a:r>
              <a:rPr lang="tr-TR" sz="1400" b="0" i="0" dirty="0">
                <a:solidFill>
                  <a:srgbClr val="000000"/>
                </a:solidFill>
                <a:effectLst/>
                <a:latin typeface="CourierStd"/>
              </a:rPr>
              <a:t>(kurbaga3);</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kurbagaPartisi.UyeEkle</a:t>
            </a:r>
            <a:r>
              <a:rPr lang="tr-TR" sz="1400" b="0" i="0" dirty="0">
                <a:solidFill>
                  <a:srgbClr val="000000"/>
                </a:solidFill>
                <a:effectLst/>
                <a:latin typeface="CourierStd"/>
              </a:rPr>
              <a:t>(kurbaga4);</a:t>
            </a:r>
            <a:r>
              <a:rPr lang="tr-TR" sz="1400" dirty="0"/>
              <a:t> </a:t>
            </a:r>
          </a:p>
        </p:txBody>
      </p:sp>
    </p:spTree>
    <p:extLst>
      <p:ext uri="{BB962C8B-B14F-4D97-AF65-F5344CB8AC3E}">
        <p14:creationId xmlns:p14="http://schemas.microsoft.com/office/powerpoint/2010/main" val="24831247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Aşağıdaki kod, tüm kurbağaları dans ettirmek için </a:t>
            </a:r>
            <a:r>
              <a:rPr lang="tr-TR" sz="1800" dirty="0" err="1"/>
              <a:t>DansEt</a:t>
            </a:r>
            <a:r>
              <a:rPr lang="tr-TR" sz="1800" dirty="0"/>
              <a:t> yöntemini çağırır, parti lideri olmayan bir üyeyi kaldırır, yeni bir lider için oy verir ve son olarak tüm kurbağaların şarkı söylemesini sağlamak için </a:t>
            </a:r>
            <a:r>
              <a:rPr lang="tr-TR" sz="1800" dirty="0" err="1"/>
              <a:t>SarkiSoyle</a:t>
            </a:r>
            <a:r>
              <a:rPr lang="tr-TR" sz="1800" dirty="0"/>
              <a:t> yöntemini çağırır: </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kurbagaPartisi.DansEt</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kurbagaPartisi.UyeSil</a:t>
            </a:r>
            <a:r>
              <a:rPr lang="tr-TR" sz="1800" b="0" i="0" dirty="0">
                <a:solidFill>
                  <a:srgbClr val="000000"/>
                </a:solidFill>
                <a:effectLst/>
                <a:latin typeface="CourierStd"/>
              </a:rPr>
              <a:t>(kurbaga3);</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kurbagaPartisi.LideriOyla</a:t>
            </a:r>
            <a:r>
              <a:rPr lang="tr-TR" sz="1800" b="0" i="0" dirty="0">
                <a:solidFill>
                  <a:srgbClr val="000000"/>
                </a:solidFill>
                <a:effectLst/>
                <a:latin typeface="CourierStd"/>
              </a:rPr>
              <a:t>();</a:t>
            </a:r>
            <a:r>
              <a:rPr lang="tr-TR" sz="1600" dirty="0"/>
              <a:t> </a:t>
            </a:r>
            <a:br>
              <a:rPr lang="tr-TR" sz="1600" dirty="0"/>
            </a:br>
            <a:r>
              <a:rPr lang="tr-TR" sz="1600" dirty="0"/>
              <a:t> </a:t>
            </a:r>
            <a:r>
              <a:rPr lang="tr-TR" sz="1800" b="0" i="0" dirty="0" err="1">
                <a:solidFill>
                  <a:srgbClr val="000000"/>
                </a:solidFill>
                <a:effectLst/>
                <a:latin typeface="CourierStd"/>
              </a:rPr>
              <a:t>kurbagaPartisi.SarkiSoyle</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Console.ReadLine</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600" dirty="0"/>
              <a:t> </a:t>
            </a:r>
            <a:br>
              <a:rPr lang="tr-TR" sz="1600" dirty="0"/>
            </a:br>
            <a:endParaRPr lang="tr-TR" sz="1400" dirty="0"/>
          </a:p>
        </p:txBody>
      </p:sp>
      <p:pic>
        <p:nvPicPr>
          <p:cNvPr id="5" name="Resim 4">
            <a:extLst>
              <a:ext uri="{FF2B5EF4-FFF2-40B4-BE49-F238E27FC236}">
                <a16:creationId xmlns:a16="http://schemas.microsoft.com/office/drawing/2014/main" id="{6F3A425D-DDA5-49CE-AA16-F0A3047BB9B1}"/>
              </a:ext>
            </a:extLst>
          </p:cNvPr>
          <p:cNvPicPr>
            <a:picLocks noChangeAspect="1"/>
          </p:cNvPicPr>
          <p:nvPr/>
        </p:nvPicPr>
        <p:blipFill>
          <a:blip r:embed="rId2"/>
          <a:stretch>
            <a:fillRect/>
          </a:stretch>
        </p:blipFill>
        <p:spPr>
          <a:xfrm>
            <a:off x="6298163" y="2920483"/>
            <a:ext cx="4823990" cy="3371310"/>
          </a:xfrm>
          <a:prstGeom prst="rect">
            <a:avLst/>
          </a:prstGeom>
        </p:spPr>
      </p:pic>
    </p:spTree>
    <p:extLst>
      <p:ext uri="{BB962C8B-B14F-4D97-AF65-F5344CB8AC3E}">
        <p14:creationId xmlns:p14="http://schemas.microsoft.com/office/powerpoint/2010/main" val="144622212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İki Kısıtlı Jenerik Türle Çalışan bir Sınıf Bildirme</a:t>
            </a:r>
          </a:p>
          <a:p>
            <a:r>
              <a:rPr lang="tr-TR" sz="1800" dirty="0"/>
              <a:t>Şimdi, daha sonra jeneriklerden yararlanan başka bir sınıfı iki kısıtlı jenerik tiple tanımladığımızda, kısıt olarak kullanılacak başka bir arayüzü kodlamanın zamanı geldi. Aşağıdaki satırlar, C#'</a:t>
            </a:r>
            <a:r>
              <a:rPr lang="tr-TR" sz="1800" dirty="0" err="1"/>
              <a:t>daki</a:t>
            </a:r>
            <a:r>
              <a:rPr lang="tr-TR" sz="1800" dirty="0"/>
              <a:t> IDJ arabiriminin kodunu gösterir. </a:t>
            </a:r>
            <a:r>
              <a:rPr lang="tr-TR" sz="1800" dirty="0" err="1"/>
              <a:t>Public</a:t>
            </a:r>
            <a:r>
              <a:rPr lang="tr-TR" sz="1800" dirty="0"/>
              <a:t> erişim </a:t>
            </a:r>
            <a:r>
              <a:rPr lang="tr-TR" sz="1800" dirty="0" err="1"/>
              <a:t>denetkeyici</a:t>
            </a:r>
            <a:r>
              <a:rPr lang="tr-TR" sz="1800" dirty="0"/>
              <a:t>, ardından </a:t>
            </a:r>
            <a:r>
              <a:rPr lang="tr-TR" sz="1800" dirty="0" err="1"/>
              <a:t>interface</a:t>
            </a:r>
            <a:r>
              <a:rPr lang="tr-TR" sz="1800" dirty="0"/>
              <a:t> anahtar sözcüğü ve IDJ arabirim adı, arabirim bildirimini oluşturur: </a:t>
            </a:r>
          </a:p>
          <a:p>
            <a:pPr marL="0" indent="0">
              <a:buNone/>
            </a:pPr>
            <a:r>
              <a:rPr lang="tr-TR" sz="1800" b="1" i="0" dirty="0">
                <a:solidFill>
                  <a:srgbClr val="000000"/>
                </a:solidFill>
                <a:effectLst/>
                <a:latin typeface="CourierStd-Bold"/>
              </a:rPr>
              <a:t> </a:t>
            </a:r>
            <a:r>
              <a:rPr lang="tr-TR" sz="1800" b="1" i="0" dirty="0" err="1">
                <a:solidFill>
                  <a:srgbClr val="000000"/>
                </a:solidFill>
                <a:effectLst/>
                <a:latin typeface="CourierStd-Bold"/>
              </a:rPr>
              <a:t>public</a:t>
            </a:r>
            <a:r>
              <a:rPr lang="tr-TR" sz="1800" b="1" i="0" dirty="0">
                <a:solidFill>
                  <a:srgbClr val="000000"/>
                </a:solidFill>
                <a:effectLst/>
                <a:latin typeface="CourierStd-Bold"/>
              </a:rPr>
              <a:t> </a:t>
            </a:r>
            <a:r>
              <a:rPr lang="tr-TR" sz="1800" b="1" i="0" dirty="0" err="1">
                <a:solidFill>
                  <a:srgbClr val="000000"/>
                </a:solidFill>
                <a:effectLst/>
                <a:latin typeface="CourierStd-Bold"/>
              </a:rPr>
              <a:t>interface</a:t>
            </a:r>
            <a:r>
              <a:rPr lang="tr-TR" sz="1800" b="1" i="0" dirty="0">
                <a:solidFill>
                  <a:srgbClr val="000000"/>
                </a:solidFill>
                <a:effectLst/>
                <a:latin typeface="CourierStd-Bold"/>
              </a:rPr>
              <a:t> IDJ</a:t>
            </a:r>
            <a:br>
              <a:rPr lang="tr-TR" sz="1800" b="1" i="0" dirty="0">
                <a:solidFill>
                  <a:srgbClr val="000000"/>
                </a:solidFill>
                <a:effectLst/>
                <a:latin typeface="CourierStd-Bold"/>
              </a:rPr>
            </a:br>
            <a:r>
              <a:rPr lang="tr-TR" sz="1800" b="1" i="0" dirty="0">
                <a:solidFill>
                  <a:srgbClr val="000000"/>
                </a:solidFill>
                <a:effectLst/>
                <a:latin typeface="CourierStd-Bold"/>
              </a:rPr>
              <a:t> </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string</a:t>
            </a:r>
            <a:r>
              <a:rPr lang="tr-TR" sz="1800" b="0" i="0" dirty="0">
                <a:solidFill>
                  <a:srgbClr val="000000"/>
                </a:solidFill>
                <a:effectLst/>
                <a:latin typeface="CourierStd"/>
              </a:rPr>
              <a:t> </a:t>
            </a:r>
            <a:r>
              <a:rPr lang="tr-TR" sz="1800" b="0" i="0" dirty="0" err="1">
                <a:solidFill>
                  <a:srgbClr val="000000"/>
                </a:solidFill>
                <a:effectLst/>
                <a:latin typeface="CourierStd"/>
              </a:rPr>
              <a:t>Isim</a:t>
            </a:r>
            <a:r>
              <a:rPr lang="tr-TR" sz="1800" b="0" i="0" dirty="0">
                <a:solidFill>
                  <a:srgbClr val="000000"/>
                </a:solidFill>
                <a:effectLst/>
                <a:latin typeface="CourierStd"/>
              </a:rPr>
              <a:t> { </a:t>
            </a:r>
            <a:r>
              <a:rPr lang="tr-TR" sz="1800" b="0" i="0" dirty="0" err="1">
                <a:solidFill>
                  <a:srgbClr val="000000"/>
                </a:solidFill>
                <a:effectLst/>
                <a:latin typeface="CourierStd"/>
              </a:rPr>
              <a:t>get</a:t>
            </a:r>
            <a:r>
              <a:rPr lang="tr-TR" sz="1800" b="0" i="0" dirty="0">
                <a:solidFill>
                  <a:srgbClr val="000000"/>
                </a:solidFill>
                <a:effectLst/>
                <a:latin typeface="CourierStd"/>
              </a:rPr>
              <a:t>; set; }</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Dans</a:t>
            </a:r>
            <a:r>
              <a:rPr lang="tr-TR" sz="1800" dirty="0" err="1">
                <a:solidFill>
                  <a:srgbClr val="000000"/>
                </a:solidFill>
                <a:latin typeface="CourierStd"/>
              </a:rPr>
              <a:t>icinMuzik</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a:t>
            </a:r>
            <a:r>
              <a:rPr lang="tr-TR" sz="1800" b="0" i="0" dirty="0" err="1">
                <a:solidFill>
                  <a:srgbClr val="000000"/>
                </a:solidFill>
                <a:effectLst/>
                <a:latin typeface="CourierStd"/>
              </a:rPr>
              <a:t>SarkiicinMuzik</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600" dirty="0"/>
              <a:t> </a:t>
            </a:r>
            <a:br>
              <a:rPr lang="tr-TR" sz="1600" dirty="0"/>
            </a:br>
            <a:endParaRPr lang="tr-TR" sz="1600" dirty="0"/>
          </a:p>
          <a:p>
            <a:pPr>
              <a:spcBef>
                <a:spcPts val="0"/>
              </a:spcBef>
            </a:pPr>
            <a:r>
              <a:rPr lang="tr-TR" sz="1800" dirty="0"/>
              <a:t>IDJ arabirimi, </a:t>
            </a:r>
            <a:r>
              <a:rPr lang="tr-TR" sz="1800" dirty="0" err="1"/>
              <a:t>Isim</a:t>
            </a:r>
            <a:r>
              <a:rPr lang="tr-TR" sz="1800" dirty="0"/>
              <a:t> dizesi özelliğini ve iki yöntemi bildirir: </a:t>
            </a:r>
            <a:r>
              <a:rPr lang="tr-TR" sz="1800" dirty="0" err="1"/>
              <a:t>DansicinMuzik</a:t>
            </a:r>
            <a:r>
              <a:rPr lang="tr-TR" sz="1800" dirty="0"/>
              <a:t> ve </a:t>
            </a:r>
            <a:r>
              <a:rPr lang="tr-TR" sz="1800" dirty="0" err="1"/>
              <a:t>SarkiicinMuzik</a:t>
            </a:r>
            <a:r>
              <a:rPr lang="tr-TR" sz="1800" dirty="0"/>
              <a:t>. Bu arabirim yalnızca yöntem bildirimini içerir, çünkü IDJ arabirimini uygulayan sınıflar, </a:t>
            </a:r>
            <a:r>
              <a:rPr lang="tr-TR" sz="1800" dirty="0" err="1"/>
              <a:t>Isim</a:t>
            </a:r>
            <a:r>
              <a:rPr lang="tr-TR" sz="1800" dirty="0"/>
              <a:t> özelliği ve diğer iki yöntem için alıcı ve ayarlayıcı yöntemlerinin uygulanmasını sağlamaktan sorumlu olacaktır.</a:t>
            </a:r>
            <a:endParaRPr lang="tr-TR" sz="1600" dirty="0"/>
          </a:p>
        </p:txBody>
      </p:sp>
    </p:spTree>
    <p:extLst>
      <p:ext uri="{BB962C8B-B14F-4D97-AF65-F5344CB8AC3E}">
        <p14:creationId xmlns:p14="http://schemas.microsoft.com/office/powerpoint/2010/main" val="425223343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Şimdi, önceden tanımlanmış IDJ </a:t>
            </a:r>
            <a:r>
              <a:rPr lang="tr-TR" sz="1800" dirty="0" err="1"/>
              <a:t>arayüzünü</a:t>
            </a:r>
            <a:r>
              <a:rPr lang="tr-TR" sz="1800" dirty="0"/>
              <a:t> uygulayan </a:t>
            </a:r>
            <a:r>
              <a:rPr lang="tr-TR" sz="1800" dirty="0" err="1"/>
              <a:t>AtDJ</a:t>
            </a:r>
            <a:r>
              <a:rPr lang="tr-TR" sz="1800" dirty="0"/>
              <a:t> adında bir sınıf ilan edeceğiz. Sınıf bildirimini "</a:t>
            </a:r>
            <a:r>
              <a:rPr lang="tr-TR" sz="1800" dirty="0" err="1"/>
              <a:t>AtDJ</a:t>
            </a:r>
            <a:r>
              <a:rPr lang="tr-TR" sz="1800" dirty="0"/>
              <a:t> sınıfı IDJ arabirimini uygular" şeklinde okuyabiliriz:</a:t>
            </a:r>
          </a:p>
          <a:p>
            <a:pPr marL="0" indent="0">
              <a:spcBef>
                <a:spcPts val="0"/>
              </a:spcBef>
              <a:buNone/>
            </a:pPr>
            <a:endParaRPr lang="tr-TR" sz="900" dirty="0"/>
          </a:p>
          <a:p>
            <a:pPr marL="0" indent="0">
              <a:lnSpc>
                <a:spcPct val="110000"/>
              </a:lnSpc>
              <a:spcBef>
                <a:spcPts val="0"/>
              </a:spcBef>
              <a:buNone/>
            </a:pPr>
            <a:r>
              <a:rPr lang="tr-TR" sz="1050" dirty="0" err="1">
                <a:solidFill>
                  <a:srgbClr val="000000"/>
                </a:solidFill>
                <a:latin typeface="CourierStd"/>
              </a:rPr>
              <a:t>public</a:t>
            </a:r>
            <a:r>
              <a:rPr lang="tr-TR" sz="1050" dirty="0">
                <a:solidFill>
                  <a:srgbClr val="000000"/>
                </a:solidFill>
                <a:latin typeface="CourierStd"/>
              </a:rPr>
              <a:t> class </a:t>
            </a:r>
            <a:r>
              <a:rPr lang="tr-TR" sz="1050" dirty="0" err="1">
                <a:solidFill>
                  <a:srgbClr val="000000"/>
                </a:solidFill>
                <a:latin typeface="CourierStd"/>
              </a:rPr>
              <a:t>AtDJ</a:t>
            </a:r>
            <a:r>
              <a:rPr lang="tr-TR" sz="1050" dirty="0">
                <a:solidFill>
                  <a:srgbClr val="000000"/>
                </a:solidFill>
                <a:latin typeface="CourierStd"/>
              </a:rPr>
              <a:t>: IDJ</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protected</a:t>
            </a:r>
            <a:r>
              <a:rPr lang="tr-TR" sz="1050" dirty="0">
                <a:solidFill>
                  <a:srgbClr val="000000"/>
                </a:solidFill>
                <a:latin typeface="CourierStd"/>
              </a:rPr>
              <a:t> </a:t>
            </a:r>
            <a:r>
              <a:rPr lang="tr-TR" sz="1050" dirty="0" err="1">
                <a:solidFill>
                  <a:srgbClr val="000000"/>
                </a:solidFill>
                <a:latin typeface="CourierStd"/>
              </a:rPr>
              <a:t>string</a:t>
            </a:r>
            <a:r>
              <a:rPr lang="tr-TR" sz="1050" dirty="0">
                <a:solidFill>
                  <a:srgbClr val="000000"/>
                </a:solidFill>
                <a:latin typeface="CourierStd"/>
              </a:rPr>
              <a:t> _isim;</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public</a:t>
            </a:r>
            <a:r>
              <a:rPr lang="tr-TR" sz="1050" dirty="0">
                <a:solidFill>
                  <a:srgbClr val="000000"/>
                </a:solidFill>
                <a:latin typeface="CourierStd"/>
              </a:rPr>
              <a:t> </a:t>
            </a:r>
            <a:r>
              <a:rPr lang="tr-TR" sz="1050" dirty="0" err="1">
                <a:solidFill>
                  <a:srgbClr val="000000"/>
                </a:solidFill>
                <a:latin typeface="CourierStd"/>
              </a:rPr>
              <a:t>string</a:t>
            </a:r>
            <a:r>
              <a:rPr lang="tr-TR" sz="1050" dirty="0">
                <a:solidFill>
                  <a:srgbClr val="000000"/>
                </a:solidFill>
                <a:latin typeface="CourierStd"/>
              </a:rPr>
              <a:t> </a:t>
            </a:r>
            <a:r>
              <a:rPr lang="tr-TR" sz="1050" dirty="0" err="1">
                <a:solidFill>
                  <a:srgbClr val="000000"/>
                </a:solidFill>
                <a:latin typeface="CourierStd"/>
              </a:rPr>
              <a:t>Isim</a:t>
            </a:r>
            <a:endParaRPr lang="tr-TR" sz="1050" dirty="0">
              <a:solidFill>
                <a:srgbClr val="000000"/>
              </a:solidFill>
              <a:latin typeface="CourierStd"/>
            </a:endParaRP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get</a:t>
            </a:r>
            <a:r>
              <a:rPr lang="tr-TR" sz="1050" dirty="0">
                <a:solidFill>
                  <a:srgbClr val="000000"/>
                </a:solidFill>
                <a:latin typeface="CourierStd"/>
              </a:rPr>
              <a:t> { </a:t>
            </a:r>
            <a:r>
              <a:rPr lang="tr-TR" sz="1050" dirty="0" err="1">
                <a:solidFill>
                  <a:srgbClr val="000000"/>
                </a:solidFill>
                <a:latin typeface="CourierStd"/>
              </a:rPr>
              <a:t>return</a:t>
            </a:r>
            <a:r>
              <a:rPr lang="tr-TR" sz="1050" dirty="0">
                <a:solidFill>
                  <a:srgbClr val="000000"/>
                </a:solidFill>
                <a:latin typeface="CourierStd"/>
              </a:rPr>
              <a:t> </a:t>
            </a:r>
            <a:r>
              <a:rPr lang="tr-TR" sz="1050" dirty="0" err="1">
                <a:solidFill>
                  <a:srgbClr val="000000"/>
                </a:solidFill>
                <a:latin typeface="CourierStd"/>
              </a:rPr>
              <a:t>this</a:t>
            </a:r>
            <a:r>
              <a:rPr lang="tr-TR" sz="1050" dirty="0">
                <a:solidFill>
                  <a:srgbClr val="000000"/>
                </a:solidFill>
                <a:latin typeface="CourierStd"/>
              </a:rPr>
              <a:t>._isim; }</a:t>
            </a:r>
          </a:p>
          <a:p>
            <a:pPr marL="0" indent="0">
              <a:lnSpc>
                <a:spcPct val="110000"/>
              </a:lnSpc>
              <a:spcBef>
                <a:spcPts val="0"/>
              </a:spcBef>
              <a:buNone/>
            </a:pPr>
            <a:r>
              <a:rPr lang="tr-TR" sz="1050" dirty="0">
                <a:solidFill>
                  <a:srgbClr val="000000"/>
                </a:solidFill>
                <a:latin typeface="CourierStd"/>
              </a:rPr>
              <a:t>         set { </a:t>
            </a:r>
            <a:r>
              <a:rPr lang="tr-TR" sz="1050" dirty="0" err="1">
                <a:solidFill>
                  <a:srgbClr val="000000"/>
                </a:solidFill>
                <a:latin typeface="CourierStd"/>
              </a:rPr>
              <a:t>throw</a:t>
            </a:r>
            <a:r>
              <a:rPr lang="tr-TR" sz="1050" dirty="0">
                <a:solidFill>
                  <a:srgbClr val="000000"/>
                </a:solidFill>
                <a:latin typeface="CourierStd"/>
              </a:rPr>
              <a:t> </a:t>
            </a:r>
            <a:r>
              <a:rPr lang="tr-TR" sz="1050" dirty="0" err="1">
                <a:solidFill>
                  <a:srgbClr val="000000"/>
                </a:solidFill>
                <a:latin typeface="CourierStd"/>
              </a:rPr>
              <a:t>new</a:t>
            </a:r>
            <a:r>
              <a:rPr lang="tr-TR" sz="1050" dirty="0">
                <a:solidFill>
                  <a:srgbClr val="000000"/>
                </a:solidFill>
                <a:latin typeface="CourierStd"/>
              </a:rPr>
              <a:t> </a:t>
            </a:r>
            <a:r>
              <a:rPr lang="tr-TR" sz="1050" dirty="0" err="1">
                <a:solidFill>
                  <a:srgbClr val="000000"/>
                </a:solidFill>
                <a:latin typeface="CourierStd"/>
              </a:rPr>
              <a:t>InvalidOperationException</a:t>
            </a:r>
            <a:r>
              <a:rPr lang="tr-TR" sz="1050" dirty="0">
                <a:solidFill>
                  <a:srgbClr val="000000"/>
                </a:solidFill>
                <a:latin typeface="CourierStd"/>
              </a:rPr>
              <a:t>("Name is a </a:t>
            </a:r>
            <a:r>
              <a:rPr lang="tr-TR" sz="1050" dirty="0" err="1">
                <a:solidFill>
                  <a:srgbClr val="000000"/>
                </a:solidFill>
                <a:latin typeface="CourierStd"/>
              </a:rPr>
              <a:t>read-only</a:t>
            </a:r>
            <a:r>
              <a:rPr lang="tr-TR" sz="1050" dirty="0">
                <a:solidFill>
                  <a:srgbClr val="000000"/>
                </a:solidFill>
                <a:latin typeface="CourierStd"/>
              </a:rPr>
              <a:t> </a:t>
            </a:r>
            <a:r>
              <a:rPr lang="tr-TR" sz="1050" dirty="0" err="1">
                <a:solidFill>
                  <a:srgbClr val="000000"/>
                </a:solidFill>
                <a:latin typeface="CourierStd"/>
              </a:rPr>
              <a:t>property</a:t>
            </a: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public</a:t>
            </a:r>
            <a:r>
              <a:rPr lang="tr-TR" sz="1050" dirty="0">
                <a:solidFill>
                  <a:srgbClr val="000000"/>
                </a:solidFill>
                <a:latin typeface="CourierStd"/>
              </a:rPr>
              <a:t> </a:t>
            </a:r>
            <a:r>
              <a:rPr lang="tr-TR" sz="1050" dirty="0" err="1">
                <a:solidFill>
                  <a:srgbClr val="000000"/>
                </a:solidFill>
                <a:latin typeface="CourierStd"/>
              </a:rPr>
              <a:t>AtDJ</a:t>
            </a:r>
            <a:r>
              <a:rPr lang="tr-TR" sz="1050" dirty="0">
                <a:solidFill>
                  <a:srgbClr val="000000"/>
                </a:solidFill>
                <a:latin typeface="CourierStd"/>
              </a:rPr>
              <a:t>(</a:t>
            </a:r>
            <a:r>
              <a:rPr lang="tr-TR" sz="1050" dirty="0" err="1">
                <a:solidFill>
                  <a:srgbClr val="000000"/>
                </a:solidFill>
                <a:latin typeface="CourierStd"/>
              </a:rPr>
              <a:t>string</a:t>
            </a:r>
            <a:r>
              <a:rPr lang="tr-TR" sz="1050" dirty="0">
                <a:solidFill>
                  <a:srgbClr val="000000"/>
                </a:solidFill>
                <a:latin typeface="CourierStd"/>
              </a:rPr>
              <a:t> isim)</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this</a:t>
            </a:r>
            <a:r>
              <a:rPr lang="tr-TR" sz="1050" dirty="0">
                <a:solidFill>
                  <a:srgbClr val="000000"/>
                </a:solidFill>
                <a:latin typeface="CourierStd"/>
              </a:rPr>
              <a:t>._isim = isim;</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public</a:t>
            </a:r>
            <a:r>
              <a:rPr lang="tr-TR" sz="1050" dirty="0">
                <a:solidFill>
                  <a:srgbClr val="000000"/>
                </a:solidFill>
                <a:latin typeface="CourierStd"/>
              </a:rPr>
              <a:t> </a:t>
            </a:r>
            <a:r>
              <a:rPr lang="tr-TR" sz="1050" dirty="0" err="1">
                <a:solidFill>
                  <a:srgbClr val="000000"/>
                </a:solidFill>
                <a:latin typeface="CourierStd"/>
              </a:rPr>
              <a:t>void</a:t>
            </a:r>
            <a:r>
              <a:rPr lang="tr-TR" sz="1050" dirty="0">
                <a:solidFill>
                  <a:srgbClr val="000000"/>
                </a:solidFill>
                <a:latin typeface="CourierStd"/>
              </a:rPr>
              <a:t> </a:t>
            </a:r>
            <a:r>
              <a:rPr lang="tr-TR" sz="1050" dirty="0" err="1">
                <a:solidFill>
                  <a:srgbClr val="000000"/>
                </a:solidFill>
                <a:latin typeface="CourierStd"/>
              </a:rPr>
              <a:t>DansicinMuzik</a:t>
            </a:r>
            <a:r>
              <a:rPr lang="tr-TR" sz="1050" dirty="0">
                <a:solidFill>
                  <a:srgbClr val="000000"/>
                </a:solidFill>
                <a:latin typeface="CourierStd"/>
              </a:rPr>
              <a:t>()</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Console.WriteLine</a:t>
            </a:r>
            <a:r>
              <a:rPr lang="tr-TR" sz="1050" dirty="0">
                <a:solidFill>
                  <a:srgbClr val="000000"/>
                </a:solidFill>
                <a:latin typeface="CourierStd"/>
              </a:rPr>
              <a:t>(</a:t>
            </a:r>
            <a:r>
              <a:rPr lang="tr-TR" sz="1050" dirty="0" err="1">
                <a:solidFill>
                  <a:srgbClr val="000000"/>
                </a:solidFill>
                <a:latin typeface="CourierStd"/>
              </a:rPr>
              <a:t>String.Format</a:t>
            </a:r>
            <a:r>
              <a:rPr lang="tr-TR" sz="1050" dirty="0">
                <a:solidFill>
                  <a:srgbClr val="000000"/>
                </a:solidFill>
                <a:latin typeface="CourierStd"/>
              </a:rPr>
              <a:t>("My name is {0}. </a:t>
            </a:r>
            <a:r>
              <a:rPr lang="tr-TR" sz="1050" dirty="0" err="1">
                <a:solidFill>
                  <a:srgbClr val="000000"/>
                </a:solidFill>
                <a:latin typeface="CourierStd"/>
              </a:rPr>
              <a:t>Let's</a:t>
            </a:r>
            <a:r>
              <a:rPr lang="tr-TR" sz="1050" dirty="0">
                <a:solidFill>
                  <a:srgbClr val="000000"/>
                </a:solidFill>
                <a:latin typeface="CourierStd"/>
              </a:rPr>
              <a:t> </a:t>
            </a:r>
            <a:r>
              <a:rPr lang="tr-TR" sz="1050" dirty="0" err="1">
                <a:solidFill>
                  <a:srgbClr val="000000"/>
                </a:solidFill>
                <a:latin typeface="CourierStd"/>
              </a:rPr>
              <a:t>Dance</a:t>
            </a:r>
            <a:r>
              <a:rPr lang="tr-TR" sz="1050" dirty="0">
                <a:solidFill>
                  <a:srgbClr val="000000"/>
                </a:solidFill>
                <a:latin typeface="CourierStd"/>
              </a:rPr>
              <a:t>.",</a:t>
            </a:r>
            <a:r>
              <a:rPr lang="tr-TR" sz="1050" dirty="0" err="1">
                <a:solidFill>
                  <a:srgbClr val="000000"/>
                </a:solidFill>
                <a:latin typeface="CourierStd"/>
              </a:rPr>
              <a:t>this.Isim</a:t>
            </a:r>
            <a:r>
              <a:rPr lang="tr-TR" sz="1050" dirty="0">
                <a:solidFill>
                  <a:srgbClr val="000000"/>
                </a:solidFill>
                <a:latin typeface="CourierStd"/>
              </a:rPr>
              <a:t>));</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public</a:t>
            </a:r>
            <a:r>
              <a:rPr lang="tr-TR" sz="1050" dirty="0">
                <a:solidFill>
                  <a:srgbClr val="000000"/>
                </a:solidFill>
                <a:latin typeface="CourierStd"/>
              </a:rPr>
              <a:t> </a:t>
            </a:r>
            <a:r>
              <a:rPr lang="tr-TR" sz="1050" dirty="0" err="1">
                <a:solidFill>
                  <a:srgbClr val="000000"/>
                </a:solidFill>
                <a:latin typeface="CourierStd"/>
              </a:rPr>
              <a:t>void</a:t>
            </a:r>
            <a:r>
              <a:rPr lang="tr-TR" sz="1050" dirty="0">
                <a:solidFill>
                  <a:srgbClr val="000000"/>
                </a:solidFill>
                <a:latin typeface="CourierStd"/>
              </a:rPr>
              <a:t> </a:t>
            </a:r>
            <a:r>
              <a:rPr lang="tr-TR" sz="1050" dirty="0" err="1">
                <a:solidFill>
                  <a:srgbClr val="000000"/>
                </a:solidFill>
                <a:latin typeface="CourierStd"/>
              </a:rPr>
              <a:t>SarkiicinMuzik</a:t>
            </a:r>
            <a:r>
              <a:rPr lang="tr-TR" sz="1050" dirty="0">
                <a:solidFill>
                  <a:srgbClr val="000000"/>
                </a:solidFill>
                <a:latin typeface="CourierStd"/>
              </a:rPr>
              <a:t>()</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r>
              <a:rPr lang="tr-TR" sz="1050" dirty="0" err="1">
                <a:solidFill>
                  <a:srgbClr val="000000"/>
                </a:solidFill>
                <a:latin typeface="CourierStd"/>
              </a:rPr>
              <a:t>Console.WriteLine</a:t>
            </a:r>
            <a:r>
              <a:rPr lang="tr-TR" sz="1050" dirty="0">
                <a:solidFill>
                  <a:srgbClr val="000000"/>
                </a:solidFill>
                <a:latin typeface="CourierStd"/>
              </a:rPr>
              <a:t>("Time </a:t>
            </a:r>
            <a:r>
              <a:rPr lang="tr-TR" sz="1050" dirty="0" err="1">
                <a:solidFill>
                  <a:srgbClr val="000000"/>
                </a:solidFill>
                <a:latin typeface="CourierStd"/>
              </a:rPr>
              <a:t>to</a:t>
            </a:r>
            <a:r>
              <a:rPr lang="tr-TR" sz="1050" dirty="0">
                <a:solidFill>
                  <a:srgbClr val="000000"/>
                </a:solidFill>
                <a:latin typeface="CourierStd"/>
              </a:rPr>
              <a:t> </a:t>
            </a:r>
            <a:r>
              <a:rPr lang="tr-TR" sz="1050" dirty="0" err="1">
                <a:solidFill>
                  <a:srgbClr val="000000"/>
                </a:solidFill>
                <a:latin typeface="CourierStd"/>
              </a:rPr>
              <a:t>sing</a:t>
            </a:r>
            <a:r>
              <a:rPr lang="tr-TR" sz="1050" dirty="0">
                <a:solidFill>
                  <a:srgbClr val="000000"/>
                </a:solidFill>
                <a:latin typeface="CourierStd"/>
              </a:rPr>
              <a:t>!");</a:t>
            </a:r>
          </a:p>
          <a:p>
            <a:pPr marL="0" indent="0">
              <a:lnSpc>
                <a:spcPct val="110000"/>
              </a:lnSpc>
              <a:spcBef>
                <a:spcPts val="0"/>
              </a:spcBef>
              <a:buNone/>
            </a:pPr>
            <a:r>
              <a:rPr lang="tr-TR" sz="1050" dirty="0">
                <a:solidFill>
                  <a:srgbClr val="000000"/>
                </a:solidFill>
                <a:latin typeface="CourierStd"/>
              </a:rPr>
              <a:t>     }</a:t>
            </a:r>
          </a:p>
          <a:p>
            <a:pPr marL="0" indent="0">
              <a:lnSpc>
                <a:spcPct val="110000"/>
              </a:lnSpc>
              <a:spcBef>
                <a:spcPts val="0"/>
              </a:spcBef>
              <a:buNone/>
            </a:pPr>
            <a:r>
              <a:rPr lang="tr-TR" sz="1050" dirty="0">
                <a:solidFill>
                  <a:srgbClr val="000000"/>
                </a:solidFill>
                <a:latin typeface="CourierStd"/>
              </a:rPr>
              <a:t> }</a:t>
            </a:r>
          </a:p>
        </p:txBody>
      </p:sp>
    </p:spTree>
    <p:extLst>
      <p:ext uri="{BB962C8B-B14F-4D97-AF65-F5344CB8AC3E}">
        <p14:creationId xmlns:p14="http://schemas.microsoft.com/office/powerpoint/2010/main" val="1256724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err="1"/>
              <a:t>AtDJ</a:t>
            </a:r>
            <a:r>
              <a:rPr lang="tr-TR" sz="1800" dirty="0"/>
              <a:t> sınıfı, gerekli ad bağımsız değişkeninin değerini _isim korumalı alanına atayan bir kurucu bildirir. Sınıf, ilgili bir alanı içine alan salt okunur </a:t>
            </a:r>
            <a:r>
              <a:rPr lang="tr-TR" sz="1800" dirty="0" err="1"/>
              <a:t>Isim</a:t>
            </a:r>
            <a:r>
              <a:rPr lang="tr-TR" sz="1800" dirty="0"/>
              <a:t> özelliğini bildirir. </a:t>
            </a:r>
            <a:r>
              <a:rPr lang="tr-TR" sz="1800" dirty="0" err="1"/>
              <a:t>IHayvan</a:t>
            </a:r>
            <a:r>
              <a:rPr lang="tr-TR" sz="1800" dirty="0"/>
              <a:t> arabiriminde olduğu gibi, </a:t>
            </a:r>
            <a:r>
              <a:rPr lang="tr-TR" sz="1800" dirty="0" err="1"/>
              <a:t>AtDJ</a:t>
            </a:r>
            <a:r>
              <a:rPr lang="tr-TR" sz="1800" dirty="0"/>
              <a:t> arabirimi </a:t>
            </a:r>
            <a:r>
              <a:rPr lang="tr-TR" sz="1800" dirty="0" err="1"/>
              <a:t>Isim</a:t>
            </a:r>
            <a:r>
              <a:rPr lang="tr-TR" sz="1800" dirty="0"/>
              <a:t> özelliğini gerektirir; bu nedenle, hem ayarlayıcı hem de alıcı genel yöntemleri oluşturmak gereklidir. Ayarlayıcı yönteminin genel olması gerektiğinden, otomatik olarak uygulanan özellikleri </a:t>
            </a:r>
            <a:r>
              <a:rPr lang="tr-TR" sz="1800" dirty="0" err="1"/>
              <a:t>private</a:t>
            </a:r>
            <a:r>
              <a:rPr lang="tr-TR" sz="1800" dirty="0"/>
              <a:t> ayarlayıcı yöntemiyle kullanamayız. Böylece, bu soyut sınıfın alt sınıflarının kullanıcılarının </a:t>
            </a:r>
            <a:r>
              <a:rPr lang="tr-TR" sz="1800" dirty="0" err="1"/>
              <a:t>Isim</a:t>
            </a:r>
            <a:r>
              <a:rPr lang="tr-TR" sz="1800" dirty="0"/>
              <a:t> özelliğinin değerini değiştirmesini önlemek için bir </a:t>
            </a:r>
            <a:r>
              <a:rPr lang="tr-TR" sz="1800" dirty="0" err="1"/>
              <a:t>InvalidOperationException</a:t>
            </a:r>
            <a:r>
              <a:rPr lang="tr-TR" sz="1800" dirty="0"/>
              <a:t> oluşturan </a:t>
            </a:r>
            <a:r>
              <a:rPr lang="tr-TR" sz="1800" dirty="0" err="1"/>
              <a:t>public</a:t>
            </a:r>
            <a:r>
              <a:rPr lang="tr-TR" sz="1800" dirty="0"/>
              <a:t> ayarlayıcı yöntemini tanımladık.</a:t>
            </a:r>
          </a:p>
          <a:p>
            <a:r>
              <a:rPr lang="tr-TR" sz="1800" dirty="0" err="1"/>
              <a:t>DansicinMuzik</a:t>
            </a:r>
            <a:r>
              <a:rPr lang="tr-TR" sz="1800" dirty="0"/>
              <a:t> yöntemi, At DJ adını görüntüleyen ve tüm parti üyelerini dans etmeye davet eden bir mesaj yazdırır. </a:t>
            </a:r>
            <a:r>
              <a:rPr lang="tr-TR" sz="1800" dirty="0" err="1"/>
              <a:t>SarkiicinMuzik</a:t>
            </a:r>
            <a:r>
              <a:rPr lang="tr-TR" sz="1800" dirty="0"/>
              <a:t> yöntemi, tüm parti üyelerini şarkı söylemeye davet eden bir mesaj yazdırır.</a:t>
            </a:r>
          </a:p>
        </p:txBody>
      </p:sp>
    </p:spTree>
    <p:extLst>
      <p:ext uri="{BB962C8B-B14F-4D97-AF65-F5344CB8AC3E}">
        <p14:creationId xmlns:p14="http://schemas.microsoft.com/office/powerpoint/2010/main" val="133442215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Aşağıdaki kod, iki kısıtlı türle çalışmak için jeneriklerden yararlanan önceden oluşturulmuş Parti&lt;T&gt; sınıfının alt sınıfını bildirir. Sınıf adının ardından küçüktür işareti (&lt;), genel tür parametresini tanımlayan T, virgül (,), ikinci genel tür parametresini tanımlayan K ve büyüktür işareti (&gt;) gelir. İlk </a:t>
            </a:r>
            <a:r>
              <a:rPr lang="tr-TR" sz="1800" dirty="0" err="1"/>
              <a:t>where</a:t>
            </a:r>
            <a:r>
              <a:rPr lang="tr-TR" sz="1800" dirty="0"/>
              <a:t> anahtar sözcüğü, ardından ilk türü tanımlayan T ve iki nokta üst üste (:), T genel tür parametresinin belirtilen arabirimi, yani </a:t>
            </a:r>
            <a:r>
              <a:rPr lang="tr-TR" sz="1800" dirty="0" err="1"/>
              <a:t>IHayvan</a:t>
            </a:r>
            <a:r>
              <a:rPr lang="tr-TR" sz="1800" dirty="0"/>
              <a:t> arabirimini uygulayan bir tür olması gerektiğini belirtir. İkinci </a:t>
            </a:r>
            <a:r>
              <a:rPr lang="tr-TR" sz="1800" dirty="0" err="1"/>
              <a:t>where</a:t>
            </a:r>
            <a:r>
              <a:rPr lang="tr-TR" sz="1800" dirty="0"/>
              <a:t> anahtar sözcüğü, ardından ikinci türü tanımlayan K ve iki nokta üst üste (:), K genel tür parametresinin belirtilen arabirimi, yani IDJ arabirimini uygulayan bir tür olması gerektiğini belirtir. Bu şekilde, Parti&lt;T&gt; sınıfı, T ve K genel tür parametreleri için kısıtlamaları belirtir. Parti&lt;T&gt;'</a:t>
            </a:r>
            <a:r>
              <a:rPr lang="tr-TR" sz="1800" dirty="0" err="1"/>
              <a:t>nin</a:t>
            </a:r>
            <a:r>
              <a:rPr lang="tr-TR" sz="1800" dirty="0"/>
              <a:t> bir alt sınıfından bahsettiğimizi unutmayın:</a:t>
            </a:r>
          </a:p>
          <a:p>
            <a:pPr marL="0" indent="0">
              <a:buNone/>
            </a:pPr>
            <a:r>
              <a:rPr lang="tr-TR" sz="1400" b="0" i="0" dirty="0">
                <a:solidFill>
                  <a:srgbClr val="000000"/>
                </a:solidFill>
                <a:effectLst/>
                <a:latin typeface="CourierStd"/>
              </a:rPr>
              <a:t> </a:t>
            </a:r>
            <a:r>
              <a:rPr lang="en-US" sz="1400" b="0" i="0" dirty="0">
                <a:solidFill>
                  <a:srgbClr val="000000"/>
                </a:solidFill>
                <a:effectLst/>
                <a:latin typeface="CourierStd"/>
              </a:rPr>
              <a:t>public class </a:t>
            </a:r>
            <a:r>
              <a:rPr lang="tr-TR" sz="1400" b="0" i="0" dirty="0" err="1">
                <a:solidFill>
                  <a:srgbClr val="000000"/>
                </a:solidFill>
                <a:effectLst/>
                <a:latin typeface="CourierStd"/>
              </a:rPr>
              <a:t>DJileParti</a:t>
            </a:r>
            <a:r>
              <a:rPr lang="en-US" sz="1400" b="0" i="0" dirty="0">
                <a:solidFill>
                  <a:srgbClr val="000000"/>
                </a:solidFill>
                <a:effectLst/>
                <a:latin typeface="CourierStd"/>
              </a:rPr>
              <a:t>&lt;T, K&gt;: Part</a:t>
            </a:r>
            <a:r>
              <a:rPr lang="tr-TR" sz="1400" b="0" i="0" dirty="0">
                <a:solidFill>
                  <a:srgbClr val="000000"/>
                </a:solidFill>
                <a:effectLst/>
                <a:latin typeface="CourierStd"/>
              </a:rPr>
              <a:t>i</a:t>
            </a:r>
            <a:r>
              <a:rPr lang="en-US" sz="1400" b="0" i="0" dirty="0">
                <a:solidFill>
                  <a:srgbClr val="000000"/>
                </a:solidFill>
                <a:effectLst/>
                <a:latin typeface="CourierStd"/>
              </a:rPr>
              <a:t>&lt;T&gt; where T: I</a:t>
            </a:r>
            <a:r>
              <a:rPr lang="tr-TR" sz="1400" dirty="0">
                <a:solidFill>
                  <a:srgbClr val="000000"/>
                </a:solidFill>
                <a:latin typeface="CourierStd"/>
              </a:rPr>
              <a:t>Hayvan</a:t>
            </a:r>
            <a:r>
              <a:rPr lang="tr-TR" sz="1400" b="0" i="0" dirty="0">
                <a:solidFill>
                  <a:srgbClr val="000000"/>
                </a:solidFill>
                <a:effectLst/>
                <a:latin typeface="CourierStd"/>
              </a:rPr>
              <a:t> </a:t>
            </a:r>
            <a:r>
              <a:rPr lang="en-US" sz="1400" b="0" i="0" dirty="0">
                <a:solidFill>
                  <a:srgbClr val="000000"/>
                </a:solidFill>
                <a:effectLst/>
                <a:latin typeface="CourierStd"/>
              </a:rPr>
              <a:t>where K: IDJ</a:t>
            </a:r>
            <a:endParaRPr lang="tr-TR" sz="1400" b="0" i="0" dirty="0">
              <a:solidFill>
                <a:srgbClr val="000000"/>
              </a:solidFill>
              <a:effectLst/>
              <a:latin typeface="CourierStd"/>
            </a:endParaRPr>
          </a:p>
          <a:p>
            <a:r>
              <a:rPr lang="tr-TR" sz="1800" dirty="0"/>
              <a:t>Aşağıdaki satır, sınıf gövdesini başlatır ve K tarafından belirtilen türden genel DJ otomatik olarak uygulanan özelliğini bildirir:</a:t>
            </a:r>
          </a:p>
          <a:p>
            <a:pPr marL="0" indent="0">
              <a:buNone/>
            </a:pPr>
            <a:r>
              <a:rPr lang="tr-TR" sz="1400" b="0" i="0" dirty="0">
                <a:solidFill>
                  <a:srgbClr val="000000"/>
                </a:solidFill>
                <a:effectLst/>
                <a:latin typeface="CourierStd"/>
              </a:rPr>
              <a:t> </a:t>
            </a:r>
            <a:r>
              <a:rPr lang="en-US" sz="1400" b="0" i="0" dirty="0">
                <a:solidFill>
                  <a:srgbClr val="000000"/>
                </a:solidFill>
                <a:effectLst/>
                <a:latin typeface="CourierStd"/>
              </a:rPr>
              <a:t>{</a:t>
            </a:r>
            <a:br>
              <a:rPr lang="en-US" sz="1400" b="0" i="0" dirty="0">
                <a:solidFill>
                  <a:srgbClr val="000000"/>
                </a:solidFill>
                <a:effectLst/>
                <a:latin typeface="CourierStd"/>
              </a:rPr>
            </a:br>
            <a:r>
              <a:rPr lang="tr-TR" sz="1400" b="0" i="0" dirty="0">
                <a:solidFill>
                  <a:srgbClr val="000000"/>
                </a:solidFill>
                <a:effectLst/>
                <a:latin typeface="CourierStd"/>
              </a:rPr>
              <a:t>     </a:t>
            </a:r>
            <a:r>
              <a:rPr lang="en-US" sz="1400" b="0" i="0" dirty="0">
                <a:solidFill>
                  <a:srgbClr val="000000"/>
                </a:solidFill>
                <a:effectLst/>
                <a:latin typeface="CourierStd"/>
              </a:rPr>
              <a:t>public K DJ { get; private set; }</a:t>
            </a:r>
            <a:r>
              <a:rPr lang="en-US" sz="1400" dirty="0"/>
              <a:t> </a:t>
            </a:r>
            <a:br>
              <a:rPr lang="en-US" sz="1200" dirty="0"/>
            </a:br>
            <a:endParaRPr lang="tr-TR" sz="1400" dirty="0"/>
          </a:p>
        </p:txBody>
      </p:sp>
    </p:spTree>
    <p:extLst>
      <p:ext uri="{BB962C8B-B14F-4D97-AF65-F5344CB8AC3E}">
        <p14:creationId xmlns:p14="http://schemas.microsoft.com/office/powerpoint/2010/main" val="13617421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Aşağıdaki kod, iki argüman alan bir kurucu bildirir: türleri T ve K olan lider ve </a:t>
            </a:r>
            <a:r>
              <a:rPr lang="tr-TR" sz="1800" dirty="0" err="1"/>
              <a:t>dJ</a:t>
            </a:r>
            <a:r>
              <a:rPr lang="tr-TR" sz="1800" dirty="0"/>
              <a:t>. Bu argümanlar birinci parti liderini, partinin ilk üyesini ve tüm parti üyelerinin dans etmesini ve şarkı söylemesini sağlayacak </a:t>
            </a:r>
            <a:r>
              <a:rPr lang="tr-TR" sz="1800" dirty="0" err="1"/>
              <a:t>DJ'i</a:t>
            </a:r>
            <a:r>
              <a:rPr lang="tr-TR" sz="1800" dirty="0"/>
              <a:t> belirtir. Yapıcının temel kurucuyu, yani argüman olarak lider olan Parti&lt;T&gt; yapıcısını çağırdığını unutmayın:</a:t>
            </a:r>
          </a:p>
          <a:p>
            <a:pPr marL="0" indent="0">
              <a:lnSpc>
                <a:spcPct val="100000"/>
              </a:lnSpc>
              <a:buNone/>
            </a:pPr>
            <a:r>
              <a:rPr lang="tr-TR" sz="1800" dirty="0">
                <a:solidFill>
                  <a:srgbClr val="000000"/>
                </a:solidFill>
                <a:latin typeface="CourierStd"/>
              </a:rPr>
              <a:t> </a:t>
            </a:r>
            <a:r>
              <a:rPr lang="tr-TR" sz="1200" b="0" i="0" dirty="0" err="1">
                <a:solidFill>
                  <a:srgbClr val="000000"/>
                </a:solidFill>
                <a:effectLst/>
                <a:latin typeface="CourierStd"/>
              </a:rPr>
              <a:t>public</a:t>
            </a:r>
            <a:r>
              <a:rPr lang="tr-TR" sz="1200" b="0" i="0" dirty="0">
                <a:solidFill>
                  <a:srgbClr val="000000"/>
                </a:solidFill>
                <a:effectLst/>
                <a:latin typeface="CourierStd"/>
              </a:rPr>
              <a:t> </a:t>
            </a:r>
            <a:r>
              <a:rPr lang="tr-TR" sz="1200" b="0" i="0" dirty="0" err="1">
                <a:solidFill>
                  <a:srgbClr val="000000"/>
                </a:solidFill>
                <a:effectLst/>
                <a:latin typeface="CourierStd"/>
              </a:rPr>
              <a:t>DJileParti</a:t>
            </a:r>
            <a:r>
              <a:rPr lang="tr-TR" sz="1200" b="0" i="0" dirty="0">
                <a:solidFill>
                  <a:srgbClr val="000000"/>
                </a:solidFill>
                <a:effectLst/>
                <a:latin typeface="CourierStd"/>
              </a:rPr>
              <a:t>(T lider, K </a:t>
            </a:r>
            <a:r>
              <a:rPr lang="tr-TR" sz="1200" b="0" i="0" dirty="0" err="1">
                <a:solidFill>
                  <a:srgbClr val="000000"/>
                </a:solidFill>
                <a:effectLst/>
                <a:latin typeface="CourierStd"/>
              </a:rPr>
              <a:t>dJ</a:t>
            </a:r>
            <a:r>
              <a:rPr lang="tr-TR" sz="1200" b="0" i="0" dirty="0">
                <a:solidFill>
                  <a:srgbClr val="000000"/>
                </a:solidFill>
                <a:effectLst/>
                <a:latin typeface="CourierStd"/>
              </a:rPr>
              <a:t>): </a:t>
            </a:r>
            <a:r>
              <a:rPr lang="tr-TR" sz="1200" b="0" i="0" dirty="0" err="1">
                <a:solidFill>
                  <a:srgbClr val="000000"/>
                </a:solidFill>
                <a:effectLst/>
                <a:latin typeface="CourierStd"/>
              </a:rPr>
              <a:t>base</a:t>
            </a:r>
            <a:r>
              <a:rPr lang="tr-TR" sz="1200" b="0" i="0" dirty="0">
                <a:solidFill>
                  <a:srgbClr val="000000"/>
                </a:solidFill>
                <a:effectLst/>
                <a:latin typeface="CourierStd"/>
              </a:rPr>
              <a:t>(lider)</a:t>
            </a:r>
            <a:br>
              <a:rPr lang="tr-TR" sz="1200" b="0" i="0" dirty="0">
                <a:solidFill>
                  <a:srgbClr val="000000"/>
                </a:solidFill>
                <a:effectLst/>
                <a:latin typeface="CourierStd"/>
              </a:rPr>
            </a:br>
            <a:r>
              <a:rPr lang="tr-TR" sz="1200" b="0" i="0" dirty="0">
                <a:solidFill>
                  <a:srgbClr val="000000"/>
                </a:solidFill>
                <a:effectLst/>
                <a:latin typeface="CourierStd"/>
              </a:rPr>
              <a:t> {</a:t>
            </a:r>
            <a:br>
              <a:rPr lang="tr-TR" sz="1200" b="0" i="0" dirty="0">
                <a:solidFill>
                  <a:srgbClr val="000000"/>
                </a:solidFill>
                <a:effectLst/>
                <a:latin typeface="CourierStd"/>
              </a:rPr>
            </a:br>
            <a:r>
              <a:rPr lang="tr-TR" sz="1200" b="0" i="0" dirty="0">
                <a:solidFill>
                  <a:srgbClr val="000000"/>
                </a:solidFill>
                <a:effectLst/>
                <a:latin typeface="CourierStd"/>
              </a:rPr>
              <a:t>     this.DJ = </a:t>
            </a:r>
            <a:r>
              <a:rPr lang="tr-TR" sz="1200" b="0" i="0" dirty="0" err="1">
                <a:solidFill>
                  <a:srgbClr val="000000"/>
                </a:solidFill>
                <a:effectLst/>
                <a:latin typeface="CourierStd"/>
              </a:rPr>
              <a:t>dJ</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dirty="0"/>
              <a:t> </a:t>
            </a:r>
            <a:endParaRPr lang="tr-TR" sz="1100" dirty="0"/>
          </a:p>
          <a:p>
            <a:pPr>
              <a:lnSpc>
                <a:spcPct val="100000"/>
              </a:lnSpc>
            </a:pPr>
            <a:r>
              <a:rPr lang="en-US" sz="1800" dirty="0" err="1"/>
              <a:t>Aşağıdaki</a:t>
            </a:r>
            <a:r>
              <a:rPr lang="en-US" sz="1800" dirty="0"/>
              <a:t> </a:t>
            </a:r>
            <a:r>
              <a:rPr lang="en-US" sz="1800" dirty="0" err="1"/>
              <a:t>kod</a:t>
            </a:r>
            <a:r>
              <a:rPr lang="en-US" sz="1800" dirty="0"/>
              <a:t>, </a:t>
            </a:r>
            <a:r>
              <a:rPr lang="en-US" sz="1800" dirty="0" err="1"/>
              <a:t>üst</a:t>
            </a:r>
            <a:r>
              <a:rPr lang="en-US" sz="1800" dirty="0"/>
              <a:t> </a:t>
            </a:r>
            <a:r>
              <a:rPr lang="en-US" sz="1800" dirty="0" err="1"/>
              <a:t>sınıfta</a:t>
            </a:r>
            <a:r>
              <a:rPr lang="en-US" sz="1800" dirty="0"/>
              <a:t> </a:t>
            </a:r>
            <a:r>
              <a:rPr lang="en-US" sz="1800" dirty="0" err="1"/>
              <a:t>bulunan</a:t>
            </a:r>
            <a:r>
              <a:rPr lang="en-US" sz="1800" dirty="0"/>
              <a:t> </a:t>
            </a:r>
            <a:r>
              <a:rPr lang="en-US" sz="1800" dirty="0" err="1"/>
              <a:t>aynı</a:t>
            </a:r>
            <a:r>
              <a:rPr lang="en-US" sz="1800" dirty="0"/>
              <a:t> </a:t>
            </a:r>
            <a:r>
              <a:rPr lang="en-US" sz="1800" dirty="0" err="1"/>
              <a:t>bildirimle</a:t>
            </a:r>
            <a:r>
              <a:rPr lang="en-US" sz="1800" dirty="0"/>
              <a:t> </a:t>
            </a:r>
            <a:r>
              <a:rPr lang="en-US" sz="1800" dirty="0" err="1"/>
              <a:t>yöntemi</a:t>
            </a:r>
            <a:r>
              <a:rPr lang="en-US" sz="1800" dirty="0"/>
              <a:t> </a:t>
            </a:r>
            <a:r>
              <a:rPr lang="en-US" sz="1800" dirty="0" err="1"/>
              <a:t>geçersiz</a:t>
            </a:r>
            <a:r>
              <a:rPr lang="en-US" sz="1800" dirty="0"/>
              <a:t> </a:t>
            </a:r>
            <a:r>
              <a:rPr lang="en-US" sz="1800" dirty="0" err="1"/>
              <a:t>kılan</a:t>
            </a:r>
            <a:r>
              <a:rPr lang="en-US" sz="1800" dirty="0"/>
              <a:t> Dan</a:t>
            </a:r>
            <a:r>
              <a:rPr lang="tr-TR" sz="1800" dirty="0" err="1"/>
              <a:t>sEt</a:t>
            </a:r>
            <a:r>
              <a:rPr lang="en-US" sz="1800" dirty="0"/>
              <a:t> </a:t>
            </a:r>
            <a:r>
              <a:rPr lang="en-US" sz="1800" dirty="0" err="1"/>
              <a:t>yöntemini</a:t>
            </a:r>
            <a:r>
              <a:rPr lang="en-US" sz="1800" dirty="0"/>
              <a:t> </a:t>
            </a:r>
            <a:r>
              <a:rPr lang="en-US" sz="1800" dirty="0" err="1"/>
              <a:t>bildirir</a:t>
            </a:r>
            <a:r>
              <a:rPr lang="en-US" sz="1800" dirty="0"/>
              <a:t>. </a:t>
            </a:r>
            <a:r>
              <a:rPr lang="en-US" sz="1800" dirty="0" err="1"/>
              <a:t>Kod</a:t>
            </a:r>
            <a:r>
              <a:rPr lang="en-US" sz="1800" dirty="0"/>
              <a:t> </a:t>
            </a:r>
            <a:r>
              <a:rPr lang="en-US" sz="1800" dirty="0" err="1"/>
              <a:t>DJ'i</a:t>
            </a:r>
            <a:r>
              <a:rPr lang="en-US" sz="1800" dirty="0"/>
              <a:t> </a:t>
            </a:r>
            <a:r>
              <a:rPr lang="en-US" sz="1800" dirty="0" err="1"/>
              <a:t>çağırıyor</a:t>
            </a:r>
            <a:r>
              <a:rPr lang="en-US" sz="1800" dirty="0"/>
              <a:t>. </a:t>
            </a:r>
            <a:r>
              <a:rPr lang="tr-TR" sz="1800" dirty="0" err="1"/>
              <a:t>DansicinMuzik</a:t>
            </a:r>
            <a:r>
              <a:rPr lang="en-US" sz="1800" dirty="0"/>
              <a:t> </a:t>
            </a:r>
            <a:r>
              <a:rPr lang="en-US" sz="1800" dirty="0" err="1"/>
              <a:t>yöntemini</a:t>
            </a:r>
            <a:r>
              <a:rPr lang="en-US" sz="1800" dirty="0"/>
              <a:t> </a:t>
            </a:r>
            <a:r>
              <a:rPr lang="en-US" sz="1800" dirty="0" err="1"/>
              <a:t>çağırır</a:t>
            </a:r>
            <a:r>
              <a:rPr lang="en-US" sz="1800" dirty="0"/>
              <a:t> </a:t>
            </a:r>
            <a:r>
              <a:rPr lang="en-US" sz="1800" dirty="0" err="1"/>
              <a:t>ve</a:t>
            </a:r>
            <a:r>
              <a:rPr lang="en-US" sz="1800" dirty="0"/>
              <a:t> </a:t>
            </a:r>
            <a:r>
              <a:rPr lang="en-US" sz="1800" dirty="0" err="1"/>
              <a:t>ardından</a:t>
            </a:r>
            <a:r>
              <a:rPr lang="en-US" sz="1800" dirty="0"/>
              <a:t> </a:t>
            </a:r>
            <a:r>
              <a:rPr lang="en-US" sz="1800" dirty="0" err="1"/>
              <a:t>base.Dan</a:t>
            </a:r>
            <a:r>
              <a:rPr lang="tr-TR" sz="1800" dirty="0"/>
              <a:t>s </a:t>
            </a:r>
            <a:r>
              <a:rPr lang="en-US" sz="1800" dirty="0" err="1"/>
              <a:t>yöntemini</a:t>
            </a:r>
            <a:r>
              <a:rPr lang="en-US" sz="1800" dirty="0"/>
              <a:t>, </a:t>
            </a:r>
            <a:r>
              <a:rPr lang="en-US" sz="1800" dirty="0" err="1"/>
              <a:t>yani</a:t>
            </a:r>
            <a:r>
              <a:rPr lang="en-US" sz="1800" dirty="0"/>
              <a:t> Part</a:t>
            </a:r>
            <a:r>
              <a:rPr lang="tr-TR" sz="1800" dirty="0"/>
              <a:t>i</a:t>
            </a:r>
            <a:r>
              <a:rPr lang="en-US" sz="1800" dirty="0"/>
              <a:t>&lt;T&gt; </a:t>
            </a:r>
            <a:r>
              <a:rPr lang="en-US" sz="1800" dirty="0" err="1"/>
              <a:t>üst</a:t>
            </a:r>
            <a:r>
              <a:rPr lang="en-US" sz="1800" dirty="0"/>
              <a:t> </a:t>
            </a:r>
            <a:r>
              <a:rPr lang="en-US" sz="1800" dirty="0" err="1"/>
              <a:t>sınıfında</a:t>
            </a:r>
            <a:r>
              <a:rPr lang="en-US" sz="1800" dirty="0"/>
              <a:t> </a:t>
            </a:r>
            <a:r>
              <a:rPr lang="en-US" sz="1800" dirty="0" err="1"/>
              <a:t>tanımlanan</a:t>
            </a:r>
            <a:r>
              <a:rPr lang="en-US" sz="1800" dirty="0"/>
              <a:t> Dan</a:t>
            </a:r>
            <a:r>
              <a:rPr lang="tr-TR" sz="1800" dirty="0" err="1"/>
              <a:t>sEt</a:t>
            </a:r>
            <a:r>
              <a:rPr lang="en-US" sz="1800" dirty="0"/>
              <a:t> </a:t>
            </a:r>
            <a:r>
              <a:rPr lang="en-US" sz="1800" dirty="0" err="1"/>
              <a:t>yöntemini</a:t>
            </a:r>
            <a:r>
              <a:rPr lang="en-US" sz="1800" dirty="0"/>
              <a:t> </a:t>
            </a:r>
            <a:r>
              <a:rPr lang="en-US" sz="1800" dirty="0" err="1"/>
              <a:t>çağırır</a:t>
            </a:r>
            <a:r>
              <a:rPr lang="en-US" sz="1800" dirty="0"/>
              <a:t>:</a:t>
            </a:r>
            <a:endParaRPr lang="tr-TR" sz="1800" dirty="0"/>
          </a:p>
          <a:p>
            <a:pPr marL="0" indent="0">
              <a:buNone/>
            </a:pPr>
            <a:r>
              <a:rPr lang="tr-TR" sz="1200" b="0" i="0" dirty="0">
                <a:solidFill>
                  <a:srgbClr val="000000"/>
                </a:solidFill>
                <a:effectLst/>
                <a:latin typeface="CourierStd"/>
              </a:rPr>
              <a:t> </a:t>
            </a:r>
            <a:r>
              <a:rPr lang="tr-TR" sz="1200" b="0" i="0" dirty="0" err="1">
                <a:solidFill>
                  <a:srgbClr val="000000"/>
                </a:solidFill>
                <a:effectLst/>
                <a:latin typeface="CourierStd"/>
              </a:rPr>
              <a:t>public</a:t>
            </a:r>
            <a:r>
              <a:rPr lang="tr-TR" sz="1200" b="0" i="0" dirty="0">
                <a:solidFill>
                  <a:srgbClr val="000000"/>
                </a:solidFill>
                <a:effectLst/>
                <a:latin typeface="CourierStd"/>
              </a:rPr>
              <a:t> </a:t>
            </a:r>
            <a:r>
              <a:rPr lang="tr-TR" sz="1200" b="0" i="0" dirty="0" err="1">
                <a:solidFill>
                  <a:srgbClr val="000000"/>
                </a:solidFill>
                <a:effectLst/>
                <a:latin typeface="CourierStd"/>
              </a:rPr>
              <a:t>override</a:t>
            </a:r>
            <a:r>
              <a:rPr lang="tr-TR" sz="1200" b="0" i="0" dirty="0">
                <a:solidFill>
                  <a:srgbClr val="000000"/>
                </a:solidFill>
                <a:effectLst/>
                <a:latin typeface="CourierStd"/>
              </a:rPr>
              <a:t> </a:t>
            </a:r>
            <a:r>
              <a:rPr lang="tr-TR" sz="1200" b="0" i="0" dirty="0" err="1">
                <a:solidFill>
                  <a:srgbClr val="000000"/>
                </a:solidFill>
                <a:effectLst/>
                <a:latin typeface="CourierStd"/>
              </a:rPr>
              <a:t>void</a:t>
            </a:r>
            <a:r>
              <a:rPr lang="tr-TR" sz="1200" b="0" i="0" dirty="0">
                <a:solidFill>
                  <a:srgbClr val="000000"/>
                </a:solidFill>
                <a:effectLst/>
                <a:latin typeface="CourierStd"/>
              </a:rPr>
              <a:t> </a:t>
            </a:r>
            <a:r>
              <a:rPr lang="tr-TR" sz="1200" b="0" i="0" dirty="0" err="1">
                <a:solidFill>
                  <a:srgbClr val="000000"/>
                </a:solidFill>
                <a:effectLst/>
                <a:latin typeface="CourierStd"/>
              </a:rPr>
              <a:t>DansEt</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this.DJ.DansicinMuzik</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base.DansEt</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dirty="0"/>
              <a:t> </a:t>
            </a:r>
            <a:br>
              <a:rPr lang="tr-TR" sz="1600" dirty="0"/>
            </a:br>
            <a:endParaRPr lang="tr-TR" sz="1800" dirty="0"/>
          </a:p>
        </p:txBody>
      </p:sp>
    </p:spTree>
    <p:extLst>
      <p:ext uri="{BB962C8B-B14F-4D97-AF65-F5344CB8AC3E}">
        <p14:creationId xmlns:p14="http://schemas.microsoft.com/office/powerpoint/2010/main" val="224421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Elips sınıfını uygularken, bu şekil için belirli bir problem fark ettik; çevre değerinin tahminlerini sağlayan birçok formül vardır. Bu nedenle, diğer formülleri kullanarak çevreyi hesaplayan ek yöntemler eklemek mantıklıdır.</a:t>
            </a:r>
          </a:p>
          <a:p>
            <a:r>
              <a:rPr lang="tr-TR" dirty="0"/>
              <a:t>Aşağıdaki herhangi bir parametresi olmayan iki yöntemi tanımlayabiliriz. Bu yöntemler, elips şeklinin belirli problemini çözmek için Elips sınıfına bir float değeri döndürür. Bu yöntemler:</a:t>
            </a:r>
          </a:p>
          <a:p>
            <a:pPr lvl="1"/>
            <a:r>
              <a:rPr lang="tr-TR" dirty="0" err="1"/>
              <a:t>RamanujanIIileCevreHesapla</a:t>
            </a:r>
            <a:r>
              <a:rPr lang="tr-TR" dirty="0"/>
              <a:t>: Bu, </a:t>
            </a:r>
            <a:r>
              <a:rPr lang="tr-TR" dirty="0" err="1"/>
              <a:t>Srinivasa</a:t>
            </a:r>
            <a:r>
              <a:rPr lang="tr-TR" dirty="0"/>
              <a:t> </a:t>
            </a:r>
            <a:r>
              <a:rPr lang="tr-TR" dirty="0" err="1"/>
              <a:t>Aiyangar</a:t>
            </a:r>
            <a:r>
              <a:rPr lang="tr-TR" dirty="0"/>
              <a:t> </a:t>
            </a:r>
            <a:r>
              <a:rPr lang="tr-TR" dirty="0" err="1"/>
              <a:t>Ramanujan</a:t>
            </a:r>
            <a:r>
              <a:rPr lang="tr-TR" dirty="0"/>
              <a:t> tarafından geliştirilen bir formülün ikinci versiyonunu kullanır.</a:t>
            </a:r>
          </a:p>
          <a:p>
            <a:pPr lvl="1"/>
            <a:r>
              <a:rPr lang="tr-TR" dirty="0" err="1"/>
              <a:t>CantrellileCevreHesapla</a:t>
            </a:r>
            <a:r>
              <a:rPr lang="tr-TR" dirty="0"/>
              <a:t>: Bu, David </a:t>
            </a:r>
            <a:r>
              <a:rPr lang="tr-TR" dirty="0" err="1"/>
              <a:t>W.Cantrell</a:t>
            </a:r>
            <a:r>
              <a:rPr lang="tr-TR" dirty="0"/>
              <a:t> tarafından önerilen bir formülü kullanır.</a:t>
            </a:r>
          </a:p>
          <a:p>
            <a:r>
              <a:rPr lang="tr-TR" dirty="0"/>
              <a:t>Bu şekilde, Elips sınıfı, Sekil üst sınıfında belirtilen yöntemleri uygularken, diğer Sekil alt sınıflarının hiçbirine dahil edilmeyen iki belirli yöntemi de tanımlar.</a:t>
            </a:r>
            <a:br>
              <a:rPr lang="tr-TR" dirty="0"/>
            </a:br>
            <a:endParaRPr lang="tr-TR" dirty="0"/>
          </a:p>
        </p:txBody>
      </p:sp>
    </p:spTree>
    <p:extLst>
      <p:ext uri="{BB962C8B-B14F-4D97-AF65-F5344CB8AC3E}">
        <p14:creationId xmlns:p14="http://schemas.microsoft.com/office/powerpoint/2010/main" val="331489171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Son olarak, aşağıdaki kod, üst sınıfta bulunan aynı bildirimle yöntemi geçersiz kılan </a:t>
            </a:r>
            <a:r>
              <a:rPr lang="tr-TR" sz="1800" dirty="0" err="1"/>
              <a:t>SarkiSoyle</a:t>
            </a:r>
            <a:r>
              <a:rPr lang="tr-TR" sz="1800" dirty="0"/>
              <a:t> yöntemini bildirir. Kod </a:t>
            </a:r>
            <a:r>
              <a:rPr lang="tr-TR" sz="1800" dirty="0" err="1"/>
              <a:t>DJ'i</a:t>
            </a:r>
            <a:r>
              <a:rPr lang="tr-TR" sz="1800" dirty="0"/>
              <a:t> çağırıyor. </a:t>
            </a:r>
            <a:r>
              <a:rPr lang="tr-TR" sz="1800" dirty="0" err="1"/>
              <a:t>SarkiicinMuzik</a:t>
            </a:r>
            <a:r>
              <a:rPr lang="tr-TR" sz="1800" dirty="0"/>
              <a:t> yöntemini çağırır ve ardından </a:t>
            </a:r>
            <a:r>
              <a:rPr lang="tr-TR" sz="1800" dirty="0" err="1"/>
              <a:t>base.SarkiSoyle</a:t>
            </a:r>
            <a:r>
              <a:rPr lang="tr-TR" sz="1800" dirty="0"/>
              <a:t> yöntemini, yani Parti&lt;T&gt; üst sınıfında tanımlanan </a:t>
            </a:r>
            <a:r>
              <a:rPr lang="tr-TR" sz="1800" dirty="0" err="1"/>
              <a:t>SarkiSoyle</a:t>
            </a:r>
            <a:r>
              <a:rPr lang="tr-TR" sz="1800" dirty="0"/>
              <a:t> yöntemini çağırır:</a:t>
            </a:r>
            <a:r>
              <a:rPr lang="tr-TR" sz="1800" b="0" i="0" dirty="0">
                <a:solidFill>
                  <a:srgbClr val="000000"/>
                </a:solidFill>
                <a:effectLst/>
                <a:latin typeface="CourierStd"/>
              </a:rPr>
              <a:t> </a:t>
            </a:r>
          </a:p>
          <a:p>
            <a:pPr marL="0" indent="0">
              <a:lnSpc>
                <a:spcPct val="100000"/>
              </a:lnSpc>
              <a:spcBef>
                <a:spcPts val="0"/>
              </a:spcBef>
              <a:buNone/>
            </a:pPr>
            <a:endParaRPr lang="tr-TR" sz="1800" dirty="0">
              <a:solidFill>
                <a:srgbClr val="000000"/>
              </a:solidFill>
              <a:latin typeface="CourierStd"/>
            </a:endParaRPr>
          </a:p>
          <a:p>
            <a:pPr marL="0" indent="0">
              <a:lnSpc>
                <a:spcPct val="100000"/>
              </a:lnSpc>
              <a:spcBef>
                <a:spcPts val="0"/>
              </a:spcBef>
              <a:buNone/>
            </a:pPr>
            <a:r>
              <a:rPr lang="tr-TR" sz="1200" b="0" i="0" dirty="0">
                <a:solidFill>
                  <a:srgbClr val="000000"/>
                </a:solidFill>
                <a:effectLst/>
                <a:latin typeface="CourierStd"/>
              </a:rPr>
              <a:t> </a:t>
            </a:r>
            <a:r>
              <a:rPr lang="tr-TR" sz="1200" b="0" i="0" dirty="0" err="1">
                <a:solidFill>
                  <a:srgbClr val="000000"/>
                </a:solidFill>
                <a:effectLst/>
                <a:latin typeface="CourierStd"/>
              </a:rPr>
              <a:t>public</a:t>
            </a:r>
            <a:r>
              <a:rPr lang="tr-TR" sz="1200" b="0" i="0" dirty="0">
                <a:solidFill>
                  <a:srgbClr val="000000"/>
                </a:solidFill>
                <a:effectLst/>
                <a:latin typeface="CourierStd"/>
              </a:rPr>
              <a:t> </a:t>
            </a:r>
            <a:r>
              <a:rPr lang="tr-TR" sz="1200" b="0" i="0" dirty="0" err="1">
                <a:solidFill>
                  <a:srgbClr val="000000"/>
                </a:solidFill>
                <a:effectLst/>
                <a:latin typeface="CourierStd"/>
              </a:rPr>
              <a:t>override</a:t>
            </a:r>
            <a:r>
              <a:rPr lang="tr-TR" sz="1200" b="0" i="0" dirty="0">
                <a:solidFill>
                  <a:srgbClr val="000000"/>
                </a:solidFill>
                <a:effectLst/>
                <a:latin typeface="CourierStd"/>
              </a:rPr>
              <a:t> </a:t>
            </a:r>
            <a:r>
              <a:rPr lang="tr-TR" sz="1200" b="0" i="0" dirty="0" err="1">
                <a:solidFill>
                  <a:srgbClr val="000000"/>
                </a:solidFill>
                <a:effectLst/>
                <a:latin typeface="CourierStd"/>
              </a:rPr>
              <a:t>void</a:t>
            </a:r>
            <a:r>
              <a:rPr lang="tr-TR" sz="1200" b="0" i="0" dirty="0">
                <a:solidFill>
                  <a:srgbClr val="000000"/>
                </a:solidFill>
                <a:effectLst/>
                <a:latin typeface="CourierStd"/>
              </a:rPr>
              <a:t> </a:t>
            </a:r>
            <a:r>
              <a:rPr lang="tr-TR" sz="1200" b="0" i="0" dirty="0" err="1">
                <a:solidFill>
                  <a:srgbClr val="000000"/>
                </a:solidFill>
                <a:effectLst/>
                <a:latin typeface="CourierStd"/>
              </a:rPr>
              <a:t>SarkiSoyle</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br>
              <a:rPr lang="tr-TR" sz="1200" b="0" i="0" dirty="0">
                <a:solidFill>
                  <a:srgbClr val="000000"/>
                </a:solidFill>
                <a:effectLst/>
                <a:latin typeface="CourierStd"/>
              </a:rPr>
            </a:br>
            <a:r>
              <a:rPr lang="tr-TR" sz="1200" dirty="0">
                <a:solidFill>
                  <a:srgbClr val="000000"/>
                </a:solidFill>
                <a:latin typeface="CourierStd"/>
              </a:rPr>
              <a:t>     </a:t>
            </a:r>
            <a:r>
              <a:rPr lang="tr-TR" sz="1200" dirty="0" err="1">
                <a:solidFill>
                  <a:srgbClr val="000000"/>
                </a:solidFill>
                <a:latin typeface="CourierStd"/>
              </a:rPr>
              <a:t>this.DJ.SarkiicinMuzik</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base.SarkiSoyle</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 </a:t>
            </a:r>
          </a:p>
          <a:p>
            <a:pPr marL="0" indent="0">
              <a:lnSpc>
                <a:spcPct val="100000"/>
              </a:lnSpc>
              <a:spcBef>
                <a:spcPts val="0"/>
              </a:spcBef>
              <a:buNone/>
            </a:pPr>
            <a:r>
              <a:rPr lang="tr-TR" sz="1200" dirty="0">
                <a:solidFill>
                  <a:srgbClr val="000000"/>
                </a:solidFill>
                <a:latin typeface="CourierStd"/>
              </a:rPr>
              <a:t> }</a:t>
            </a:r>
            <a:br>
              <a:rPr lang="tr-TR" sz="1200" dirty="0">
                <a:solidFill>
                  <a:srgbClr val="000000"/>
                </a:solidFill>
                <a:latin typeface="CourierStd"/>
              </a:rPr>
            </a:br>
            <a:endParaRPr lang="tr-TR" sz="1200" dirty="0">
              <a:solidFill>
                <a:srgbClr val="000000"/>
              </a:solidFill>
              <a:latin typeface="CourierStd"/>
            </a:endParaRPr>
          </a:p>
        </p:txBody>
      </p:sp>
    </p:spTree>
    <p:extLst>
      <p:ext uri="{BB962C8B-B14F-4D97-AF65-F5344CB8AC3E}">
        <p14:creationId xmlns:p14="http://schemas.microsoft.com/office/powerpoint/2010/main" val="371063768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600" b="1" dirty="0"/>
              <a:t> </a:t>
            </a:r>
            <a:r>
              <a:rPr lang="tr-TR" sz="2400" b="1" dirty="0"/>
              <a:t>İki Jenerik Tür Parametresiyle Jenerik bir Sınıf Kullanma</a:t>
            </a:r>
          </a:p>
          <a:p>
            <a:r>
              <a:rPr lang="tr-TR" sz="1800" dirty="0"/>
              <a:t>Hem T hem de K jenerik tür parametrelerini </a:t>
            </a:r>
            <a:r>
              <a:rPr lang="tr-TR" sz="1800" dirty="0" err="1"/>
              <a:t>DJileParti</a:t>
            </a:r>
            <a:r>
              <a:rPr lang="tr-TR" sz="1800" dirty="0"/>
              <a:t>&lt;T, K&gt; sınıfının bildiriminde belirtilen kısıtlamalara uyan herhangi bir tür adıyla değiştirerek </a:t>
            </a:r>
            <a:r>
              <a:rPr lang="tr-TR" sz="1800" dirty="0" err="1"/>
              <a:t>DJileParti</a:t>
            </a:r>
            <a:r>
              <a:rPr lang="tr-TR" sz="1800" dirty="0"/>
              <a:t> &lt;T, K&gt; sınıfının örneklerini oluşturabiliriz. </a:t>
            </a:r>
            <a:r>
              <a:rPr lang="tr-TR" sz="1800" dirty="0" err="1"/>
              <a:t>IHayvan</a:t>
            </a:r>
            <a:r>
              <a:rPr lang="tr-TR" sz="1800" dirty="0"/>
              <a:t> arabirimini uygulayan iki somut sınıfımız var: </a:t>
            </a:r>
            <a:r>
              <a:rPr lang="tr-TR" sz="1800" dirty="0" err="1"/>
              <a:t>KopekJenerik</a:t>
            </a:r>
            <a:r>
              <a:rPr lang="tr-TR" sz="1800" dirty="0"/>
              <a:t> ve </a:t>
            </a:r>
            <a:r>
              <a:rPr lang="tr-TR" sz="1800" dirty="0" err="1"/>
              <a:t>Kurbaga</a:t>
            </a:r>
            <a:r>
              <a:rPr lang="tr-TR" sz="1800" dirty="0"/>
              <a:t> ve IDJ arabirimini uygulayan bir sınıf: </a:t>
            </a:r>
            <a:r>
              <a:rPr lang="tr-TR" sz="1800" dirty="0" err="1"/>
              <a:t>AtDJ</a:t>
            </a:r>
            <a:r>
              <a:rPr lang="tr-TR" sz="1800" dirty="0"/>
              <a:t>. Böylece, </a:t>
            </a:r>
            <a:r>
              <a:rPr lang="tr-TR" sz="1800" dirty="0" err="1"/>
              <a:t>DJileParti</a:t>
            </a:r>
            <a:r>
              <a:rPr lang="tr-TR" sz="1800" dirty="0"/>
              <a:t> &lt;</a:t>
            </a:r>
            <a:r>
              <a:rPr lang="tr-TR" sz="1800" dirty="0" err="1"/>
              <a:t>KopekJenerik</a:t>
            </a:r>
            <a:r>
              <a:rPr lang="tr-TR" sz="1800" dirty="0"/>
              <a:t>, </a:t>
            </a:r>
            <a:r>
              <a:rPr lang="tr-TR" sz="1800" dirty="0" err="1"/>
              <a:t>AtDJ</a:t>
            </a:r>
            <a:r>
              <a:rPr lang="tr-TR" sz="1800" dirty="0"/>
              <a:t>&gt; örneğini oluşturmak için </a:t>
            </a:r>
            <a:r>
              <a:rPr lang="tr-TR" sz="1800" dirty="0" err="1"/>
              <a:t>KopekJenerik</a:t>
            </a:r>
            <a:r>
              <a:rPr lang="tr-TR" sz="1800" dirty="0"/>
              <a:t> ve </a:t>
            </a:r>
            <a:r>
              <a:rPr lang="tr-TR" sz="1800" dirty="0" err="1"/>
              <a:t>AtDJ'i</a:t>
            </a:r>
            <a:r>
              <a:rPr lang="tr-TR" sz="1800" dirty="0"/>
              <a:t> kullanabiliriz. </a:t>
            </a:r>
          </a:p>
          <a:p>
            <a:r>
              <a:rPr lang="tr-TR" sz="1800" dirty="0" err="1"/>
              <a:t>silver</a:t>
            </a:r>
            <a:r>
              <a:rPr lang="tr-TR" sz="1800" dirty="0"/>
              <a:t> adlı </a:t>
            </a:r>
            <a:r>
              <a:rPr lang="tr-TR" sz="1800" dirty="0" err="1"/>
              <a:t>AtDJ</a:t>
            </a:r>
            <a:r>
              <a:rPr lang="tr-TR" sz="1800" dirty="0"/>
              <a:t> örneğini oluşturmak için daha önce oluşturduğumuz konsol uygulamamıza ekleyebileceğimiz kod aşağıdadır. Ardından kod, </a:t>
            </a:r>
            <a:r>
              <a:rPr lang="tr-TR" sz="1800" dirty="0" err="1"/>
              <a:t>silverParti</a:t>
            </a:r>
            <a:r>
              <a:rPr lang="tr-TR" sz="1800" dirty="0"/>
              <a:t> adlı </a:t>
            </a:r>
            <a:r>
              <a:rPr lang="tr-TR" sz="1800" dirty="0" err="1"/>
              <a:t>DJileParti</a:t>
            </a:r>
            <a:r>
              <a:rPr lang="tr-TR" sz="1800" dirty="0"/>
              <a:t> &lt;</a:t>
            </a:r>
            <a:r>
              <a:rPr lang="tr-TR" sz="1800" dirty="0" err="1"/>
              <a:t>KopekJenerik</a:t>
            </a:r>
            <a:r>
              <a:rPr lang="tr-TR" sz="1800" dirty="0"/>
              <a:t>, </a:t>
            </a:r>
            <a:r>
              <a:rPr lang="tr-TR" sz="1800" dirty="0" err="1"/>
              <a:t>AtDJ</a:t>
            </a:r>
            <a:r>
              <a:rPr lang="tr-TR" sz="1800" dirty="0"/>
              <a:t>&gt; örneğini oluşturur ve </a:t>
            </a:r>
            <a:r>
              <a:rPr lang="tr-TR" sz="1800" dirty="0" err="1"/>
              <a:t>jake</a:t>
            </a:r>
            <a:r>
              <a:rPr lang="tr-TR" sz="1800" dirty="0"/>
              <a:t> ve </a:t>
            </a:r>
            <a:r>
              <a:rPr lang="tr-TR" sz="1800" dirty="0" err="1"/>
              <a:t>silver’i</a:t>
            </a:r>
            <a:r>
              <a:rPr lang="tr-TR" sz="1800" dirty="0"/>
              <a:t> bağımsız değişken olarak iletir. Bu şekilde, </a:t>
            </a:r>
            <a:r>
              <a:rPr lang="tr-TR" sz="1800" dirty="0" err="1"/>
              <a:t>jake'in</a:t>
            </a:r>
            <a:r>
              <a:rPr lang="tr-TR" sz="1800" dirty="0"/>
              <a:t> parti lideri ve </a:t>
            </a:r>
            <a:r>
              <a:rPr lang="tr-TR" sz="1800" dirty="0" err="1"/>
              <a:t>Silver'ın</a:t>
            </a:r>
            <a:r>
              <a:rPr lang="tr-TR" sz="1800" dirty="0"/>
              <a:t> DJ olduğu bir köpek lideri ve bir at DJ ile bir parti oluşturabiliriz:</a:t>
            </a:r>
          </a:p>
          <a:p>
            <a:pPr marL="0" indent="0">
              <a:buNone/>
            </a:pPr>
            <a:r>
              <a:rPr lang="tr-TR" sz="1800" b="0" i="0" dirty="0">
                <a:solidFill>
                  <a:srgbClr val="000000"/>
                </a:solidFill>
                <a:effectLst/>
                <a:latin typeface="CourierStd"/>
              </a:rPr>
              <a:t> var </a:t>
            </a:r>
            <a:r>
              <a:rPr lang="tr-TR" sz="1800" b="0" i="0" dirty="0" err="1">
                <a:solidFill>
                  <a:srgbClr val="000000"/>
                </a:solidFill>
                <a:effectLst/>
                <a:latin typeface="CourierStd"/>
              </a:rPr>
              <a:t>silver</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AtDJ</a:t>
            </a:r>
            <a:r>
              <a:rPr lang="tr-TR" sz="1800" b="0" i="0" dirty="0">
                <a:solidFill>
                  <a:srgbClr val="000000"/>
                </a:solidFill>
                <a:effectLst/>
                <a:latin typeface="CourierStd"/>
              </a:rPr>
              <a:t>("Silver");</a:t>
            </a:r>
            <a:br>
              <a:rPr lang="tr-TR" sz="1800" b="0" i="0" dirty="0">
                <a:solidFill>
                  <a:srgbClr val="000000"/>
                </a:solidFill>
                <a:effectLst/>
                <a:latin typeface="CourierStd"/>
              </a:rPr>
            </a:br>
            <a:r>
              <a:rPr lang="tr-TR" sz="1800" b="0" i="0" dirty="0">
                <a:solidFill>
                  <a:srgbClr val="000000"/>
                </a:solidFill>
                <a:effectLst/>
                <a:latin typeface="CourierStd"/>
              </a:rPr>
              <a:t> var </a:t>
            </a:r>
            <a:r>
              <a:rPr lang="tr-TR" sz="1800" b="0" i="0" dirty="0" err="1">
                <a:solidFill>
                  <a:srgbClr val="000000"/>
                </a:solidFill>
                <a:effectLst/>
                <a:latin typeface="CourierStd"/>
              </a:rPr>
              <a:t>silverParti</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a:t>
            </a:r>
            <a:r>
              <a:rPr lang="tr-TR" sz="1800" b="0" i="0" dirty="0" err="1">
                <a:solidFill>
                  <a:srgbClr val="000000"/>
                </a:solidFill>
                <a:effectLst/>
                <a:latin typeface="CourierStd"/>
              </a:rPr>
              <a:t>DJileParti</a:t>
            </a:r>
            <a:r>
              <a:rPr lang="tr-TR" sz="1800" b="0" i="0" dirty="0">
                <a:solidFill>
                  <a:srgbClr val="000000"/>
                </a:solidFill>
                <a:effectLst/>
                <a:latin typeface="CourierStd"/>
              </a:rPr>
              <a:t>&lt;</a:t>
            </a:r>
            <a:r>
              <a:rPr lang="tr-TR" sz="1800" b="0" i="0" dirty="0" err="1">
                <a:solidFill>
                  <a:srgbClr val="000000"/>
                </a:solidFill>
                <a:effectLst/>
                <a:latin typeface="CourierStd"/>
              </a:rPr>
              <a:t>KopekJenerik</a:t>
            </a:r>
            <a:r>
              <a:rPr lang="tr-TR" sz="1800" b="0" i="0" dirty="0">
                <a:solidFill>
                  <a:srgbClr val="000000"/>
                </a:solidFill>
                <a:effectLst/>
                <a:latin typeface="CourierStd"/>
              </a:rPr>
              <a:t>, </a:t>
            </a:r>
            <a:r>
              <a:rPr lang="tr-TR" sz="1800" b="0" i="0" dirty="0" err="1">
                <a:solidFill>
                  <a:srgbClr val="000000"/>
                </a:solidFill>
                <a:effectLst/>
                <a:latin typeface="CourierStd"/>
              </a:rPr>
              <a:t>AtDJ</a:t>
            </a:r>
            <a:r>
              <a:rPr lang="tr-TR" sz="1800" b="0" i="0" dirty="0">
                <a:solidFill>
                  <a:srgbClr val="000000"/>
                </a:solidFill>
                <a:effectLst/>
                <a:latin typeface="CourierStd"/>
              </a:rPr>
              <a:t>&gt;(</a:t>
            </a:r>
            <a:r>
              <a:rPr lang="tr-TR" sz="1800" b="0" i="0" dirty="0" err="1">
                <a:solidFill>
                  <a:srgbClr val="000000"/>
                </a:solidFill>
                <a:effectLst/>
                <a:latin typeface="CourierStd"/>
              </a:rPr>
              <a:t>jake</a:t>
            </a:r>
            <a:r>
              <a:rPr lang="tr-TR" sz="1800" b="0" i="0" dirty="0">
                <a:solidFill>
                  <a:srgbClr val="000000"/>
                </a:solidFill>
                <a:effectLst/>
                <a:latin typeface="CourierStd"/>
              </a:rPr>
              <a:t>, </a:t>
            </a:r>
            <a:r>
              <a:rPr lang="tr-TR" sz="1800" b="0" i="0" dirty="0" err="1">
                <a:solidFill>
                  <a:srgbClr val="000000"/>
                </a:solidFill>
                <a:effectLst/>
                <a:latin typeface="CourierStd"/>
              </a:rPr>
              <a:t>silver</a:t>
            </a:r>
            <a:r>
              <a:rPr lang="tr-TR" sz="1800" b="0" i="0" dirty="0">
                <a:solidFill>
                  <a:srgbClr val="000000"/>
                </a:solidFill>
                <a:effectLst/>
                <a:latin typeface="CourierStd"/>
              </a:rPr>
              <a:t>);</a:t>
            </a:r>
            <a:r>
              <a:rPr lang="tr-TR" sz="1600" dirty="0"/>
              <a:t> </a:t>
            </a:r>
            <a:br>
              <a:rPr lang="tr-TR" sz="1600" dirty="0"/>
            </a:br>
            <a:endParaRPr lang="tr-TR" sz="1800" dirty="0"/>
          </a:p>
        </p:txBody>
      </p:sp>
    </p:spTree>
    <p:extLst>
      <p:ext uri="{BB962C8B-B14F-4D97-AF65-F5344CB8AC3E}">
        <p14:creationId xmlns:p14="http://schemas.microsoft.com/office/powerpoint/2010/main" val="353182928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normAutofit/>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1676151"/>
          </a:xfrm>
        </p:spPr>
        <p:txBody>
          <a:bodyPr>
            <a:normAutofit lnSpcReduction="10000"/>
          </a:bodyPr>
          <a:lstStyle/>
          <a:p>
            <a:pPr marL="0" indent="0">
              <a:buNone/>
            </a:pPr>
            <a:r>
              <a:rPr lang="tr-TR" sz="2600" b="1" dirty="0"/>
              <a:t> </a:t>
            </a:r>
            <a:r>
              <a:rPr lang="tr-TR" sz="2400" b="1" dirty="0"/>
              <a:t>İki Jenerik Tür Parametresiyle Jenerik bir Sınıf Kullanma</a:t>
            </a:r>
          </a:p>
          <a:p>
            <a:r>
              <a:rPr lang="tr-TR" sz="1400" dirty="0" err="1"/>
              <a:t>silverParti</a:t>
            </a:r>
            <a:r>
              <a:rPr lang="tr-TR" sz="1400" dirty="0"/>
              <a:t> örneği, yalnızca sınıf tanımının T adlı jenerik tür parametresini kullandığı tüm bağımsız değişkenler için </a:t>
            </a:r>
            <a:r>
              <a:rPr lang="tr-TR" sz="1400" dirty="0" err="1"/>
              <a:t>KopekJenerik</a:t>
            </a:r>
            <a:r>
              <a:rPr lang="tr-TR" sz="1400" dirty="0"/>
              <a:t> örneğini kabul eder. Aşağıdaki kod, </a:t>
            </a:r>
            <a:r>
              <a:rPr lang="tr-TR" sz="1400" dirty="0" err="1"/>
              <a:t>UyeEkle</a:t>
            </a:r>
            <a:r>
              <a:rPr lang="tr-TR" sz="1400" dirty="0"/>
              <a:t> yöntemini çağırarak daha önce oluşturulan üç </a:t>
            </a:r>
            <a:r>
              <a:rPr lang="tr-TR" sz="1400" dirty="0" err="1"/>
              <a:t>KopekJenerik</a:t>
            </a:r>
            <a:r>
              <a:rPr lang="tr-TR" sz="1400" dirty="0"/>
              <a:t> örneğini partiye ekler: </a:t>
            </a:r>
          </a:p>
          <a:p>
            <a:pPr marL="0" indent="0">
              <a:buNone/>
            </a:pPr>
            <a:r>
              <a:rPr lang="tr-TR" sz="1200" b="0" i="0" dirty="0">
                <a:solidFill>
                  <a:srgbClr val="000000"/>
                </a:solidFill>
                <a:effectLst/>
                <a:latin typeface="CourierStd"/>
              </a:rPr>
              <a:t> </a:t>
            </a:r>
            <a:r>
              <a:rPr lang="tr-TR" sz="1200" b="0" i="0" dirty="0" err="1">
                <a:solidFill>
                  <a:srgbClr val="000000"/>
                </a:solidFill>
                <a:effectLst/>
                <a:latin typeface="CourierStd"/>
              </a:rPr>
              <a:t>silverParti.UyeEkle</a:t>
            </a:r>
            <a:r>
              <a:rPr lang="tr-TR" sz="1200" b="0" i="0" dirty="0">
                <a:solidFill>
                  <a:srgbClr val="000000"/>
                </a:solidFill>
                <a:effectLst/>
                <a:latin typeface="CourierStd"/>
              </a:rPr>
              <a:t>(</a:t>
            </a:r>
            <a:r>
              <a:rPr lang="tr-TR" sz="1200" b="0" i="0" dirty="0" err="1">
                <a:solidFill>
                  <a:srgbClr val="000000"/>
                </a:solidFill>
                <a:effectLst/>
                <a:latin typeface="CourierStd"/>
              </a:rPr>
              <a:t>duke</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silverParti.UyeEkle</a:t>
            </a:r>
            <a:r>
              <a:rPr lang="tr-TR" sz="1200" b="0" i="0" dirty="0">
                <a:solidFill>
                  <a:srgbClr val="000000"/>
                </a:solidFill>
                <a:effectLst/>
                <a:latin typeface="CourierStd"/>
              </a:rPr>
              <a:t>(</a:t>
            </a:r>
            <a:r>
              <a:rPr lang="tr-TR" sz="1200" b="0" i="0" dirty="0" err="1">
                <a:solidFill>
                  <a:srgbClr val="000000"/>
                </a:solidFill>
                <a:effectLst/>
                <a:latin typeface="CourierStd"/>
              </a:rPr>
              <a:t>lady</a:t>
            </a:r>
            <a:r>
              <a:rPr lang="tr-TR" sz="1200" b="0" i="0" dirty="0">
                <a:solidFill>
                  <a:srgbClr val="000000"/>
                </a:solidFill>
                <a:effectLst/>
                <a:latin typeface="CourierStd"/>
              </a:rPr>
              <a:t>);</a:t>
            </a:r>
            <a:br>
              <a:rPr lang="tr-TR" sz="1200" b="0" i="0" dirty="0">
                <a:solidFill>
                  <a:srgbClr val="000000"/>
                </a:solidFill>
                <a:effectLst/>
                <a:latin typeface="CourierStd"/>
              </a:rPr>
            </a:br>
            <a:r>
              <a:rPr lang="tr-TR" sz="1200" b="0" i="0" dirty="0">
                <a:solidFill>
                  <a:srgbClr val="000000"/>
                </a:solidFill>
                <a:effectLst/>
                <a:latin typeface="CourierStd"/>
              </a:rPr>
              <a:t> </a:t>
            </a:r>
            <a:r>
              <a:rPr lang="tr-TR" sz="1200" b="0" i="0" dirty="0" err="1">
                <a:solidFill>
                  <a:srgbClr val="000000"/>
                </a:solidFill>
                <a:effectLst/>
                <a:latin typeface="CourierStd"/>
              </a:rPr>
              <a:t>silverParti.UyeEkle</a:t>
            </a:r>
            <a:r>
              <a:rPr lang="tr-TR" sz="1200" b="0" i="0" dirty="0">
                <a:solidFill>
                  <a:srgbClr val="000000"/>
                </a:solidFill>
                <a:effectLst/>
                <a:latin typeface="CourierStd"/>
              </a:rPr>
              <a:t>(</a:t>
            </a:r>
            <a:r>
              <a:rPr lang="tr-TR" sz="1200" b="0" i="0" dirty="0" err="1">
                <a:solidFill>
                  <a:srgbClr val="000000"/>
                </a:solidFill>
                <a:effectLst/>
                <a:latin typeface="CourierStd"/>
              </a:rPr>
              <a:t>dakota</a:t>
            </a:r>
            <a:r>
              <a:rPr lang="tr-TR" sz="1200" b="0" i="0" dirty="0">
                <a:solidFill>
                  <a:srgbClr val="000000"/>
                </a:solidFill>
                <a:effectLst/>
                <a:latin typeface="CourierStd"/>
              </a:rPr>
              <a:t>);</a:t>
            </a:r>
            <a:r>
              <a:rPr lang="tr-TR" sz="1200" dirty="0"/>
              <a:t> </a:t>
            </a:r>
            <a:br>
              <a:rPr lang="tr-TR" sz="1600" dirty="0"/>
            </a:br>
            <a:endParaRPr lang="tr-TR" sz="1800" dirty="0"/>
          </a:p>
        </p:txBody>
      </p:sp>
      <p:pic>
        <p:nvPicPr>
          <p:cNvPr id="5" name="Resim 4">
            <a:extLst>
              <a:ext uri="{FF2B5EF4-FFF2-40B4-BE49-F238E27FC236}">
                <a16:creationId xmlns:a16="http://schemas.microsoft.com/office/drawing/2014/main" id="{E3B2BDD5-8BFF-4B90-B28A-B4E181001EEE}"/>
              </a:ext>
            </a:extLst>
          </p:cNvPr>
          <p:cNvPicPr>
            <a:picLocks noChangeAspect="1"/>
          </p:cNvPicPr>
          <p:nvPr/>
        </p:nvPicPr>
        <p:blipFill>
          <a:blip r:embed="rId2"/>
          <a:stretch>
            <a:fillRect/>
          </a:stretch>
        </p:blipFill>
        <p:spPr>
          <a:xfrm>
            <a:off x="7133418" y="3429000"/>
            <a:ext cx="4209524" cy="2770632"/>
          </a:xfrm>
          <a:prstGeom prst="rect">
            <a:avLst/>
          </a:prstGeom>
        </p:spPr>
      </p:pic>
      <p:sp>
        <p:nvSpPr>
          <p:cNvPr id="6" name="İçerik Yer Tutucusu 2">
            <a:extLst>
              <a:ext uri="{FF2B5EF4-FFF2-40B4-BE49-F238E27FC236}">
                <a16:creationId xmlns:a16="http://schemas.microsoft.com/office/drawing/2014/main" id="{1AD85939-22D3-4588-AB48-8506916EE390}"/>
              </a:ext>
            </a:extLst>
          </p:cNvPr>
          <p:cNvSpPr txBox="1">
            <a:spLocks/>
          </p:cNvSpPr>
          <p:nvPr/>
        </p:nvSpPr>
        <p:spPr>
          <a:xfrm>
            <a:off x="1069847" y="3797558"/>
            <a:ext cx="5962289" cy="240207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Consolas" panose="020B0609020204030204" pitchFamily="49"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onsolas" panose="020B0609020204030204" pitchFamily="49"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tr-TR" sz="1400" dirty="0"/>
              <a:t>Aşağıdaki kod, </a:t>
            </a:r>
            <a:r>
              <a:rPr lang="tr-TR" sz="1400" dirty="0" err="1"/>
              <a:t>DJ'in</a:t>
            </a:r>
            <a:r>
              <a:rPr lang="tr-TR" sz="1400" dirty="0"/>
              <a:t> tüm köpekleri dans etmeye davet etmesini ve ardından dans etmelerini sağlamak için </a:t>
            </a:r>
            <a:r>
              <a:rPr lang="tr-TR" sz="1400" dirty="0" err="1"/>
              <a:t>DansEt</a:t>
            </a:r>
            <a:r>
              <a:rPr lang="tr-TR" sz="1400" dirty="0"/>
              <a:t> yöntemini çağırır. Ardından kod, parti lideri olmayan bir üyeyi kaldırır, yeni bir lider için oy verir ve son olarak </a:t>
            </a:r>
            <a:r>
              <a:rPr lang="tr-TR" sz="1400" dirty="0" err="1"/>
              <a:t>DJ'in</a:t>
            </a:r>
            <a:r>
              <a:rPr lang="tr-TR" sz="1400" dirty="0"/>
              <a:t> tüm köpekleri şarkı söylemeye davet etmesini ve ardından şarkı söylemesini sağlamak için </a:t>
            </a:r>
            <a:r>
              <a:rPr lang="tr-TR" sz="1400" dirty="0" err="1"/>
              <a:t>SarkiSoyle</a:t>
            </a:r>
            <a:r>
              <a:rPr lang="tr-TR" sz="1400" dirty="0"/>
              <a:t> yöntemini çağırır: </a:t>
            </a:r>
          </a:p>
          <a:p>
            <a:pPr marL="0" indent="0">
              <a:buFont typeface="Wingdings" pitchFamily="2" charset="2"/>
              <a:buNone/>
            </a:pPr>
            <a:r>
              <a:rPr lang="tr-TR" sz="1200" dirty="0">
                <a:solidFill>
                  <a:srgbClr val="000000"/>
                </a:solidFill>
                <a:latin typeface="CourierStd"/>
              </a:rPr>
              <a:t> </a:t>
            </a:r>
            <a:r>
              <a:rPr lang="tr-TR" sz="1200" dirty="0" err="1">
                <a:solidFill>
                  <a:srgbClr val="000000"/>
                </a:solidFill>
                <a:latin typeface="CourierStd"/>
              </a:rPr>
              <a:t>silverParti.DansEt</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silverParti.UyeSil</a:t>
            </a:r>
            <a:r>
              <a:rPr lang="tr-TR" sz="1200" dirty="0">
                <a:solidFill>
                  <a:srgbClr val="000000"/>
                </a:solidFill>
                <a:latin typeface="CourierStd"/>
              </a:rPr>
              <a:t>(</a:t>
            </a:r>
            <a:r>
              <a:rPr lang="tr-TR" sz="1200" dirty="0" err="1">
                <a:solidFill>
                  <a:srgbClr val="000000"/>
                </a:solidFill>
                <a:latin typeface="CourierStd"/>
              </a:rPr>
              <a:t>duke</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silverParti.LideriOyla</a:t>
            </a:r>
            <a:r>
              <a:rPr lang="tr-TR" sz="1200" dirty="0">
                <a:solidFill>
                  <a:srgbClr val="000000"/>
                </a:solidFill>
                <a:latin typeface="CourierStd"/>
              </a:rPr>
              <a:t>();</a:t>
            </a:r>
            <a:br>
              <a:rPr lang="tr-TR" sz="1200" dirty="0">
                <a:solidFill>
                  <a:srgbClr val="000000"/>
                </a:solidFill>
                <a:latin typeface="CourierStd"/>
              </a:rPr>
            </a:br>
            <a:r>
              <a:rPr lang="tr-TR" sz="1200" dirty="0">
                <a:solidFill>
                  <a:srgbClr val="000000"/>
                </a:solidFill>
                <a:latin typeface="CourierStd"/>
              </a:rPr>
              <a:t> </a:t>
            </a:r>
            <a:r>
              <a:rPr lang="tr-TR" sz="1200" dirty="0" err="1">
                <a:solidFill>
                  <a:srgbClr val="000000"/>
                </a:solidFill>
                <a:latin typeface="CourierStd"/>
              </a:rPr>
              <a:t>silverParti.SarkiSoyle</a:t>
            </a:r>
            <a:r>
              <a:rPr lang="tr-TR" sz="1200" dirty="0">
                <a:solidFill>
                  <a:srgbClr val="000000"/>
                </a:solidFill>
                <a:latin typeface="CourierStd"/>
              </a:rPr>
              <a:t>();</a:t>
            </a:r>
            <a:r>
              <a:rPr lang="tr-TR" sz="1200" dirty="0"/>
              <a:t> </a:t>
            </a:r>
          </a:p>
        </p:txBody>
      </p:sp>
    </p:spTree>
    <p:extLst>
      <p:ext uri="{BB962C8B-B14F-4D97-AF65-F5344CB8AC3E}">
        <p14:creationId xmlns:p14="http://schemas.microsoft.com/office/powerpoint/2010/main" val="33187889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JENERİKLER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farklı türdeki nesnelerle çalışabilen kodlar yazarak kodun yeniden kullanımını en üst düzeye çıkarmayı öğrendiniz. </a:t>
            </a:r>
          </a:p>
          <a:p>
            <a:r>
              <a:rPr lang="tr-TR" dirty="0" err="1"/>
              <a:t>C#'ta</a:t>
            </a:r>
            <a:r>
              <a:rPr lang="tr-TR" dirty="0"/>
              <a:t> arabirimler ve jeneriklerle çalıştık. </a:t>
            </a:r>
          </a:p>
          <a:p>
            <a:r>
              <a:rPr lang="tr-TR" dirty="0"/>
              <a:t>Bir ve iki kısıtlı jenerik türle çalışabilen sınıflar oluşturduk. </a:t>
            </a:r>
          </a:p>
        </p:txBody>
      </p:sp>
    </p:spTree>
    <p:extLst>
      <p:ext uri="{BB962C8B-B14F-4D97-AF65-F5344CB8AC3E}">
        <p14:creationId xmlns:p14="http://schemas.microsoft.com/office/powerpoint/2010/main" val="240167447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KAYNAK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en-US"/>
              <a:t>Gaston </a:t>
            </a:r>
            <a:r>
              <a:rPr lang="en-US" dirty="0"/>
              <a:t>C. </a:t>
            </a:r>
            <a:r>
              <a:rPr lang="en-US" dirty="0" err="1"/>
              <a:t>Hillar</a:t>
            </a:r>
            <a:r>
              <a:rPr lang="en-US" dirty="0"/>
              <a:t> - Learning Object-Oriented Programming-</a:t>
            </a:r>
            <a:r>
              <a:rPr lang="en-US" dirty="0" err="1"/>
              <a:t>Packt</a:t>
            </a:r>
            <a:r>
              <a:rPr lang="en-US" dirty="0"/>
              <a:t> Publishing (2015)</a:t>
            </a:r>
            <a:br>
              <a:rPr lang="tr-TR" dirty="0"/>
            </a:br>
            <a:endParaRPr lang="tr-TR" dirty="0"/>
          </a:p>
        </p:txBody>
      </p:sp>
    </p:spTree>
    <p:extLst>
      <p:ext uri="{BB962C8B-B14F-4D97-AF65-F5344CB8AC3E}">
        <p14:creationId xmlns:p14="http://schemas.microsoft.com/office/powerpoint/2010/main" val="389561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a:bodyPr>
          <a:lstStyle/>
          <a:p>
            <a:r>
              <a:rPr lang="tr-TR" dirty="0"/>
              <a:t>Yandaki diyagram, soyut sınıf, dört alt sınıfı, öznitelikleri ve yöntemleriyle birlikte UML diyagramının güncellenmiş bir sürümünü gösterir:</a:t>
            </a:r>
            <a:br>
              <a:rPr lang="tr-TR" dirty="0"/>
            </a:br>
            <a:endParaRPr lang="tr-TR" dirty="0"/>
          </a:p>
        </p:txBody>
      </p:sp>
      <p:pic>
        <p:nvPicPr>
          <p:cNvPr id="5" name="Resim 4">
            <a:extLst>
              <a:ext uri="{FF2B5EF4-FFF2-40B4-BE49-F238E27FC236}">
                <a16:creationId xmlns:a16="http://schemas.microsoft.com/office/drawing/2014/main" id="{533986A9-525E-4DAA-B436-7E892780882C}"/>
              </a:ext>
            </a:extLst>
          </p:cNvPr>
          <p:cNvPicPr>
            <a:picLocks noChangeAspect="1"/>
          </p:cNvPicPr>
          <p:nvPr/>
        </p:nvPicPr>
        <p:blipFill>
          <a:blip r:embed="rId2"/>
          <a:stretch>
            <a:fillRect/>
          </a:stretch>
        </p:blipFill>
        <p:spPr>
          <a:xfrm>
            <a:off x="5839420" y="2121408"/>
            <a:ext cx="5282732" cy="4050792"/>
          </a:xfrm>
          <a:prstGeom prst="rect">
            <a:avLst/>
          </a:prstGeom>
        </p:spPr>
      </p:pic>
    </p:spTree>
    <p:extLst>
      <p:ext uri="{BB962C8B-B14F-4D97-AF65-F5344CB8AC3E}">
        <p14:creationId xmlns:p14="http://schemas.microsoft.com/office/powerpoint/2010/main" val="214561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gerçek dünya öğelerini nasıl tanıyacağınızı ve bunları nesne yönelimli paradigmanın farklı bileşenlerine nasıl çevireceğinizi öğrendik: sınıflar, nitelikler, yöntemler ve örnekler. </a:t>
            </a:r>
          </a:p>
          <a:p>
            <a:r>
              <a:rPr lang="tr-TR" dirty="0"/>
              <a:t>Sınıflar (planlar veya şablonlar) ve nesneler (örnekler) arasındaki farkları anladık.</a:t>
            </a:r>
          </a:p>
          <a:p>
            <a:r>
              <a:rPr lang="tr-TR" dirty="0"/>
              <a:t>Gerçek hayattaki nesneler için planları temsil eden nitelikler ve yöntemler içeren birkaç sınıf tasarladık. </a:t>
            </a:r>
          </a:p>
          <a:p>
            <a:r>
              <a:rPr lang="tr-TR" dirty="0"/>
              <a:t>Ardından soyutlamanın gücünden yararlanarak ilk tasarımı geliştirdik ve Elips </a:t>
            </a:r>
            <a:r>
              <a:rPr lang="tr-TR"/>
              <a:t>sınıfını geliştirdik.</a:t>
            </a:r>
            <a:br>
              <a:rPr lang="tr-TR" dirty="0"/>
            </a:br>
            <a:endParaRPr lang="tr-TR" dirty="0"/>
          </a:p>
        </p:txBody>
      </p:sp>
    </p:spTree>
    <p:extLst>
      <p:ext uri="{BB962C8B-B14F-4D97-AF65-F5344CB8AC3E}">
        <p14:creationId xmlns:p14="http://schemas.microsoft.com/office/powerpoint/2010/main" val="413143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NESNELER HERYERDE</a:t>
            </a:r>
          </a:p>
        </p:txBody>
      </p:sp>
    </p:spTree>
    <p:extLst>
      <p:ext uri="{BB962C8B-B14F-4D97-AF65-F5344CB8AC3E}">
        <p14:creationId xmlns:p14="http://schemas.microsoft.com/office/powerpoint/2010/main" val="211680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Sınıflar ve örnekler</a:t>
            </a:r>
          </a:p>
        </p:txBody>
      </p:sp>
    </p:spTree>
    <p:extLst>
      <p:ext uri="{BB962C8B-B14F-4D97-AF65-F5344CB8AC3E}">
        <p14:creationId xmlns:p14="http://schemas.microsoft.com/office/powerpoint/2010/main" val="281866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7980847" cy="4050792"/>
          </a:xfrm>
        </p:spPr>
        <p:txBody>
          <a:bodyPr>
            <a:normAutofit/>
          </a:bodyPr>
          <a:lstStyle/>
          <a:p>
            <a:pPr marL="0" indent="0">
              <a:buNone/>
            </a:pPr>
            <a:r>
              <a:rPr lang="tr-TR" sz="1600" b="1" dirty="0"/>
              <a:t> Sınıfları ve Örnekleri Anlama</a:t>
            </a:r>
          </a:p>
          <a:p>
            <a:r>
              <a:rPr lang="tr-TR" sz="1600" dirty="0"/>
              <a:t>Programlama dillerinin derinliklerine daldığınızda, sınıf her zaman tip ve taslak olacaktır. Nesne, sınıfın çalışan örneğidir ve bir veya daha fazla değişken, bir örneğe referans tutabilir.</a:t>
            </a:r>
          </a:p>
          <a:p>
            <a:r>
              <a:rPr lang="tr-TR" sz="1600" dirty="0"/>
              <a:t>Örneğin; Köpeklerle ve yaklaşık bir düzine köpek ırkıyla çalışması gereken nesne odaklı bir uygulamayı modellemek istiyorsak, kesinlikle bir Kopek soyut sınıfımız olacak. Başvurumuzda gerekli olan her köpek ırkı, Kopek üst sınıfının bir alt sınıfı olacaktır. </a:t>
            </a:r>
            <a:r>
              <a:rPr lang="tr-TR" sz="1600" dirty="0" err="1"/>
              <a:t>TibetanSpaniel</a:t>
            </a:r>
            <a:r>
              <a:rPr lang="tr-TR" sz="1600" dirty="0"/>
              <a:t>, </a:t>
            </a:r>
            <a:r>
              <a:rPr lang="tr-TR" sz="1600" dirty="0" err="1"/>
              <a:t>SmoothFoxTerrier</a:t>
            </a:r>
            <a:r>
              <a:rPr lang="tr-TR" sz="1600" dirty="0"/>
              <a:t> adlarında Kopek alt sınıflarına sahip olduğumuzu varsayalım.</a:t>
            </a:r>
          </a:p>
          <a:p>
            <a:r>
              <a:rPr lang="tr-TR" sz="1600" dirty="0"/>
              <a:t>Böylece, her köpek ırkı bir Kopek alt sınıfı ve programlama dilinde bir tür haline gelecektir. Her köpek türü, örnekler oluşturmak için kullanabileceğimiz bir taslaktır. </a:t>
            </a:r>
          </a:p>
        </p:txBody>
      </p:sp>
      <p:pic>
        <p:nvPicPr>
          <p:cNvPr id="9" name="Resim 8">
            <a:extLst>
              <a:ext uri="{FF2B5EF4-FFF2-40B4-BE49-F238E27FC236}">
                <a16:creationId xmlns:a16="http://schemas.microsoft.com/office/drawing/2014/main" id="{73902788-1D00-4697-BCAD-17FE2B388EA2}"/>
              </a:ext>
            </a:extLst>
          </p:cNvPr>
          <p:cNvPicPr>
            <a:picLocks noChangeAspect="1"/>
          </p:cNvPicPr>
          <p:nvPr/>
        </p:nvPicPr>
        <p:blipFill>
          <a:blip r:embed="rId2"/>
          <a:stretch>
            <a:fillRect/>
          </a:stretch>
        </p:blipFill>
        <p:spPr>
          <a:xfrm>
            <a:off x="9226914" y="1852674"/>
            <a:ext cx="1895238" cy="4085714"/>
          </a:xfrm>
          <a:prstGeom prst="rect">
            <a:avLst/>
          </a:prstGeom>
        </p:spPr>
      </p:pic>
    </p:spTree>
    <p:extLst>
      <p:ext uri="{BB962C8B-B14F-4D97-AF65-F5344CB8AC3E}">
        <p14:creationId xmlns:p14="http://schemas.microsoft.com/office/powerpoint/2010/main" val="21786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err="1"/>
              <a:t>Brian</a:t>
            </a:r>
            <a:r>
              <a:rPr lang="tr-TR" dirty="0"/>
              <a:t> ve </a:t>
            </a:r>
            <a:r>
              <a:rPr lang="tr-TR" dirty="0" err="1"/>
              <a:t>Merlin</a:t>
            </a:r>
            <a:r>
              <a:rPr lang="tr-TR" dirty="0"/>
              <a:t> iki köpektir. </a:t>
            </a:r>
            <a:r>
              <a:rPr lang="tr-TR" dirty="0" err="1"/>
              <a:t>Brian</a:t>
            </a:r>
            <a:r>
              <a:rPr lang="tr-TR" dirty="0"/>
              <a:t>, Tibet </a:t>
            </a:r>
            <a:r>
              <a:rPr lang="tr-TR" dirty="0" err="1"/>
              <a:t>Spaniel</a:t>
            </a:r>
            <a:r>
              <a:rPr lang="tr-TR" dirty="0"/>
              <a:t> cinsine, </a:t>
            </a:r>
            <a:r>
              <a:rPr lang="tr-TR" dirty="0" err="1"/>
              <a:t>Merlin</a:t>
            </a:r>
            <a:r>
              <a:rPr lang="tr-TR" dirty="0"/>
              <a:t> ise </a:t>
            </a:r>
            <a:r>
              <a:rPr lang="tr-TR" dirty="0" err="1"/>
              <a:t>Smooth</a:t>
            </a:r>
            <a:r>
              <a:rPr lang="tr-TR" dirty="0"/>
              <a:t> </a:t>
            </a:r>
            <a:r>
              <a:rPr lang="tr-TR" dirty="0" err="1"/>
              <a:t>Fox</a:t>
            </a:r>
            <a:r>
              <a:rPr lang="tr-TR" dirty="0"/>
              <a:t> </a:t>
            </a:r>
            <a:r>
              <a:rPr lang="tr-TR" dirty="0" err="1"/>
              <a:t>Terrier</a:t>
            </a:r>
            <a:r>
              <a:rPr lang="tr-TR" dirty="0"/>
              <a:t> cinsine aittir. Bizim uygulamamızda </a:t>
            </a:r>
            <a:r>
              <a:rPr lang="tr-TR" dirty="0" err="1"/>
              <a:t>Brian</a:t>
            </a:r>
            <a:r>
              <a:rPr lang="tr-TR" dirty="0"/>
              <a:t>, </a:t>
            </a:r>
            <a:r>
              <a:rPr lang="tr-TR" dirty="0" err="1"/>
              <a:t>TibetanSpaniel</a:t>
            </a:r>
            <a:r>
              <a:rPr lang="tr-TR" dirty="0"/>
              <a:t> alt sınıfının ve </a:t>
            </a:r>
            <a:r>
              <a:rPr lang="tr-TR" dirty="0" err="1"/>
              <a:t>Merlin</a:t>
            </a:r>
            <a:r>
              <a:rPr lang="tr-TR" dirty="0"/>
              <a:t>, </a:t>
            </a:r>
            <a:r>
              <a:rPr lang="tr-TR" dirty="0" err="1"/>
              <a:t>SmoothFoxTerrier</a:t>
            </a:r>
            <a:r>
              <a:rPr lang="tr-TR" dirty="0"/>
              <a:t> alt sınıfının bir örneği olacaktır.</a:t>
            </a:r>
          </a:p>
          <a:p>
            <a:r>
              <a:rPr lang="tr-TR" dirty="0" err="1"/>
              <a:t>Brian</a:t>
            </a:r>
            <a:r>
              <a:rPr lang="tr-TR" dirty="0"/>
              <a:t> ve </a:t>
            </a:r>
            <a:r>
              <a:rPr lang="tr-TR" dirty="0" err="1"/>
              <a:t>Merlin</a:t>
            </a:r>
            <a:r>
              <a:rPr lang="tr-TR" dirty="0"/>
              <a:t> köpek oldukları için birçok özelliği paylaşacaklar. </a:t>
            </a:r>
          </a:p>
          <a:p>
            <a:r>
              <a:rPr lang="tr-TR" dirty="0"/>
              <a:t>Bu özelliklerden bazıları sınıf tarafından başlatılacaktır, çünkü ait oldukları köpek ırkı menşei, ortalama boyut ve bekçi köpeği yeteneği gibi bazı özellikleri belirler. </a:t>
            </a:r>
          </a:p>
          <a:p>
            <a:r>
              <a:rPr lang="tr-TR" dirty="0"/>
              <a:t>Ancak ad, kilo, yaş ve saç rengi gibi diğer özellikler örneğe özel olacaktır.</a:t>
            </a:r>
            <a:br>
              <a:rPr lang="en-US" dirty="0"/>
            </a:br>
            <a:endParaRPr lang="tr-TR" dirty="0"/>
          </a:p>
        </p:txBody>
      </p:sp>
    </p:spTree>
    <p:extLst>
      <p:ext uri="{BB962C8B-B14F-4D97-AF65-F5344CB8AC3E}">
        <p14:creationId xmlns:p14="http://schemas.microsoft.com/office/powerpoint/2010/main" val="33169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Yapıcıları ve Yıkıcıları Anlama </a:t>
            </a:r>
          </a:p>
          <a:p>
            <a:r>
              <a:rPr lang="tr-TR" dirty="0"/>
              <a:t>Programlama dilinden belirli bir sınıfın bir örneğini oluşturmasını </a:t>
            </a:r>
            <a:r>
              <a:rPr lang="tr-TR" sz="2100" dirty="0"/>
              <a:t>istediğinizde, programlama dili çalışma zamanı, arka planda, belirtilen türde yeni bir örnek oluşturur, gerekli belleği ayırır ve ardından yapıcıda (</a:t>
            </a:r>
            <a:r>
              <a:rPr lang="tr-TR" sz="2100" dirty="0" err="1"/>
              <a:t>constructor</a:t>
            </a:r>
            <a:r>
              <a:rPr lang="tr-TR" sz="2100" dirty="0"/>
              <a:t>) belirtilen kodu </a:t>
            </a:r>
            <a:r>
              <a:rPr lang="tr-TR" dirty="0"/>
              <a:t>yürütür. </a:t>
            </a:r>
          </a:p>
          <a:p>
            <a:r>
              <a:rPr lang="tr-TR" dirty="0"/>
              <a:t>Çalışma zamanı, oluşturucu içindeki kodu yürüttüğünde, sınıfın zaten canlı bir örneği vardır. Böylece, sınıfta tanımlanan özniteliklere ve yöntemlere erişebilirsiniz. </a:t>
            </a:r>
          </a:p>
          <a:p>
            <a:r>
              <a:rPr lang="tr-TR" dirty="0"/>
              <a:t>Bununla birlikte, tahmin edebileceğiniz gibi, kurucuya koyduğunuz koda dikkat etmelisiniz, çünkü sınıfın örneklerini oluşturduğunuzda büyük gecikmeler yaratabilirsiniz.</a:t>
            </a:r>
          </a:p>
          <a:p>
            <a:r>
              <a:rPr lang="tr-TR" dirty="0"/>
              <a:t>Kurucular, kurulum kodunu yürütmek ve yeni bir örneği düzgün bir şekilde başlatmak için son derece kullanışlıdır.</a:t>
            </a:r>
            <a:br>
              <a:rPr lang="en-US" dirty="0"/>
            </a:br>
            <a:endParaRPr lang="tr-TR" dirty="0"/>
          </a:p>
        </p:txBody>
      </p:sp>
    </p:spTree>
    <p:extLst>
      <p:ext uri="{BB962C8B-B14F-4D97-AF65-F5344CB8AC3E}">
        <p14:creationId xmlns:p14="http://schemas.microsoft.com/office/powerpoint/2010/main" val="371869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Örneğin, ‘</a:t>
            </a:r>
            <a:r>
              <a:rPr lang="tr-TR" dirty="0" err="1"/>
              <a:t>AlanHesapla</a:t>
            </a:r>
            <a:r>
              <a:rPr lang="tr-TR" dirty="0"/>
              <a:t>’ yöntemini çağırmadan önce, her yeni </a:t>
            </a:r>
            <a:r>
              <a:rPr lang="tr-TR" dirty="0" err="1"/>
              <a:t>dikdortgen</a:t>
            </a:r>
            <a:r>
              <a:rPr lang="tr-TR" dirty="0"/>
              <a:t> örneği için genişlik ve yükseklik özniteliklerinin 0 olarak başlatılan bir değere sahip olmasını istersiniz. Kurucular, oluşturulduktan hemen sonra bir sınıfın örneklerinin özniteliklerini tanımlamak istediğimizde son derece kullanışlıdır.</a:t>
            </a:r>
          </a:p>
          <a:p>
            <a:r>
              <a:rPr lang="tr-TR" dirty="0"/>
              <a:t>Bazen, bir örnek oluştururken kullanılabilir olması için belirli argümanlara ihtiyacımız vardır. Gerekli argümanlarla farklı kurucular tasarlayabilir ve bunları bir sınıfın örneklerini oluşturmak için kullanabiliriz. Bu şekilde, gerekli argümanları isteyen yetkili kurucuları kullanmadan belirli sınıflar oluşturmanın bir yolu olmadığından emin olabiliriz.</a:t>
            </a:r>
          </a:p>
          <a:p>
            <a:r>
              <a:rPr lang="tr-TR" dirty="0"/>
              <a:t>Bir noktada, uygulamanızın artık bir örnekle çalışması gerekmez. Örneğin, bir elipsin çevresini hesapladıktan ve sonuçları kullanıcıya görüntüledikten sonra, artık belirli bir Elips örneğine ihtiyacınız yoktur. Bazı programlama dilleri, canlı örnekleri canlı bırakma konusunda dikkatli olmanızı gerektirir. Onları açıkça yok etmeniz ve kullandığı belleği ayırmanız gerekir.</a:t>
            </a:r>
          </a:p>
          <a:p>
            <a:r>
              <a:rPr lang="tr-TR" dirty="0"/>
              <a:t>Python, C# ve </a:t>
            </a:r>
            <a:r>
              <a:rPr lang="tr-TR" dirty="0" err="1"/>
              <a:t>JavaScript'in</a:t>
            </a:r>
            <a:r>
              <a:rPr lang="tr-TR" dirty="0"/>
              <a:t> çalışma zamanları, artık başvurulmayan örnekler tarafından kullanılan belleği otomatik olarak ayıran bir çöp toplama mekanizması (</a:t>
            </a:r>
            <a:r>
              <a:rPr lang="tr-TR" dirty="0" err="1"/>
              <a:t>garbage-collection</a:t>
            </a:r>
            <a:r>
              <a:rPr lang="tr-TR" dirty="0"/>
              <a:t>) kullanır. Çöp toplama işlemi biraz daha karmaşıktır ve her programlama dili ve çalışma zamanı, gereksiz bellek baskısını önlemek için dikkate alınması gereken belirli hususlara sahiptir. </a:t>
            </a:r>
          </a:p>
        </p:txBody>
      </p:sp>
    </p:spTree>
    <p:extLst>
      <p:ext uri="{BB962C8B-B14F-4D97-AF65-F5344CB8AC3E}">
        <p14:creationId xmlns:p14="http://schemas.microsoft.com/office/powerpoint/2010/main" val="61804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Nesnenin yaşam döngüsüne odaklanmak gerekirse, bu programlama dillerinde, çalışma zamanı artık bir örneğe başvurmadığınızı algıladığında ve bir çöp toplama gerçekleştiğinde, çalışma zamanı, örnek yıkıcısında (</a:t>
            </a:r>
            <a:r>
              <a:rPr lang="tr-TR" dirty="0" err="1"/>
              <a:t>instance's</a:t>
            </a:r>
            <a:r>
              <a:rPr lang="tr-TR" dirty="0"/>
              <a:t> </a:t>
            </a:r>
            <a:r>
              <a:rPr lang="tr-TR" dirty="0" err="1"/>
              <a:t>destructor</a:t>
            </a:r>
            <a:r>
              <a:rPr lang="tr-TR" dirty="0"/>
              <a:t>) belirtilen kodu yürütür. (JS hariç) </a:t>
            </a:r>
          </a:p>
          <a:p>
            <a:r>
              <a:rPr lang="tr-TR" dirty="0"/>
              <a:t>Örneğin, var olan belirli bir sınıfın örnek sayısını saymanız gerekirse, tüm sınıflar tarafından paylaşılan bir değişkenimiz olmasını isteriz. </a:t>
            </a:r>
          </a:p>
          <a:p>
            <a:r>
              <a:rPr lang="tr-TR" dirty="0"/>
              <a:t>Ardından, sayacın değerini otomatik olarak artırmak, yani aynı zamanda tüm sınıflar tarafından paylaşılan değişkenin değerini artırmak için sınıf yapıcısını özelleştiririz. </a:t>
            </a:r>
          </a:p>
          <a:p>
            <a:r>
              <a:rPr lang="tr-TR" dirty="0"/>
              <a:t>Son olarak, sayacın değerini otomatik olarak azaltmak için sınıf yıkıcıyı özelleştiririz. </a:t>
            </a:r>
          </a:p>
          <a:p>
            <a:r>
              <a:rPr lang="tr-TR" dirty="0"/>
              <a:t>Bu şekilde, uygulamanızda referans verilen nesneleri bilmek için bu değişkenin değerini kontrol edebiliriz.</a:t>
            </a:r>
          </a:p>
        </p:txBody>
      </p:sp>
    </p:spTree>
    <p:extLst>
      <p:ext uri="{BB962C8B-B14F-4D97-AF65-F5344CB8AC3E}">
        <p14:creationId xmlns:p14="http://schemas.microsoft.com/office/powerpoint/2010/main" val="39858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47500" lnSpcReduction="20000"/>
          </a:bodyPr>
          <a:lstStyle/>
          <a:p>
            <a:pPr marL="0" indent="0">
              <a:buNone/>
            </a:pPr>
            <a:r>
              <a:rPr lang="tr-TR" sz="5100" b="1" dirty="0"/>
              <a:t> </a:t>
            </a:r>
            <a:r>
              <a:rPr lang="en-US" sz="5100" b="1" dirty="0" err="1"/>
              <a:t>C#’da</a:t>
            </a:r>
            <a:r>
              <a:rPr lang="en-US" sz="5100" b="1" dirty="0"/>
              <a:t> </a:t>
            </a:r>
            <a:r>
              <a:rPr lang="tr-TR" sz="5100" b="1" dirty="0"/>
              <a:t>S</a:t>
            </a:r>
            <a:r>
              <a:rPr lang="en-US" sz="5100" b="1" dirty="0" err="1"/>
              <a:t>ınıfları</a:t>
            </a:r>
            <a:r>
              <a:rPr lang="en-US" sz="5100" b="1" dirty="0"/>
              <a:t> </a:t>
            </a:r>
            <a:r>
              <a:rPr lang="tr-TR" sz="5100" b="1" dirty="0"/>
              <a:t>B</a:t>
            </a:r>
            <a:r>
              <a:rPr lang="en-US" sz="5100" b="1" dirty="0" err="1"/>
              <a:t>ildirme</a:t>
            </a:r>
            <a:endParaRPr lang="tr-TR" sz="5100" b="1" dirty="0"/>
          </a:p>
          <a:p>
            <a:r>
              <a:rPr lang="tr-TR" sz="2900" dirty="0"/>
              <a:t>Aşağıdaki satırlar, </a:t>
            </a:r>
            <a:r>
              <a:rPr lang="tr-TR" sz="2900" dirty="0" err="1"/>
              <a:t>C#'da</a:t>
            </a:r>
            <a:r>
              <a:rPr lang="tr-TR" sz="2900" dirty="0"/>
              <a:t> yeni bir minimal Daire sınıfı bildirir:</a:t>
            </a:r>
          </a:p>
          <a:p>
            <a:pPr marL="0" indent="0">
              <a:buNone/>
            </a:pPr>
            <a:r>
              <a:rPr lang="tr-TR" sz="2300" b="0" i="0" dirty="0">
                <a:solidFill>
                  <a:srgbClr val="000000"/>
                </a:solidFill>
                <a:effectLst/>
                <a:latin typeface="CourierStd"/>
              </a:rPr>
              <a:t> class Daire</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a:p>
            <a:r>
              <a:rPr lang="tr-TR" sz="2900" dirty="0"/>
              <a:t>Class anahtar sözcüğü ve ardından sınıf adı (Daire), sınıf tanımının başlığını oluşturur. Bu durumda, sınıfın bir üst sınıfı veya esas sınıfı yoktur. Yani, sınıf adıyla birlikte iki nokta üst üste (:) kullanıldıktan sonra listelenen herhangi bir üst sınıf yoktur.</a:t>
            </a:r>
          </a:p>
          <a:p>
            <a:r>
              <a:rPr lang="tr-TR" sz="2900" dirty="0"/>
              <a:t>Bir süslü parantez ({}), sınıf başlığından sonra sınıf gövdesini kapsar. Bu durumda sınıf gövdesi boştur. Daire sınıfı, C# ile bildirebileceğimiz olası en basit sınıftır.</a:t>
            </a:r>
          </a:p>
          <a:p>
            <a:r>
              <a:rPr lang="tr-TR" sz="2900" dirty="0"/>
              <a:t>Bir üst sınıf belirtmeden oluşturduğunuz herhangi bir yeni sınıf, </a:t>
            </a:r>
            <a:r>
              <a:rPr lang="tr-TR" sz="2900" dirty="0" err="1"/>
              <a:t>C#'da</a:t>
            </a:r>
            <a:r>
              <a:rPr lang="tr-TR" sz="2900" dirty="0"/>
              <a:t> </a:t>
            </a:r>
            <a:r>
              <a:rPr lang="tr-TR" sz="2900" dirty="0" err="1"/>
              <a:t>System.Object</a:t>
            </a:r>
            <a:r>
              <a:rPr lang="tr-TR" sz="2900" dirty="0"/>
              <a:t> sınıfının bir alt sınıfı olacaktır. Dolayısıyla, Daire sınıfı </a:t>
            </a:r>
            <a:r>
              <a:rPr lang="tr-TR" sz="2900" dirty="0" err="1"/>
              <a:t>System.Object</a:t>
            </a:r>
            <a:r>
              <a:rPr lang="tr-TR" sz="2900" dirty="0"/>
              <a:t> öğesinin bir alt sınıfıdır.</a:t>
            </a:r>
          </a:p>
          <a:p>
            <a:r>
              <a:rPr lang="tr-TR" sz="2700" dirty="0"/>
              <a:t>Aşağıdaki satırlar</a:t>
            </a:r>
            <a:r>
              <a:rPr lang="tr-TR" sz="2900" dirty="0"/>
              <a:t>, </a:t>
            </a:r>
            <a:r>
              <a:rPr lang="tr-TR" sz="2900" dirty="0" err="1"/>
              <a:t>C#'da</a:t>
            </a:r>
            <a:r>
              <a:rPr lang="tr-TR" sz="2900" dirty="0"/>
              <a:t> daire sınıfını oluşturmanın eşdeğer bir yolunu temsil eder. (Gereksizdir)</a:t>
            </a:r>
          </a:p>
          <a:p>
            <a:pPr marL="0" indent="0">
              <a:buNone/>
            </a:pPr>
            <a:r>
              <a:rPr lang="tr-TR" sz="2300" dirty="0">
                <a:solidFill>
                  <a:srgbClr val="000000"/>
                </a:solidFill>
                <a:latin typeface="CourierStd"/>
              </a:rPr>
              <a:t> </a:t>
            </a:r>
            <a:r>
              <a:rPr lang="tr-TR" sz="2300" b="0" i="0" dirty="0">
                <a:solidFill>
                  <a:srgbClr val="000000"/>
                </a:solidFill>
                <a:effectLst/>
                <a:latin typeface="CourierStd"/>
              </a:rPr>
              <a:t>class </a:t>
            </a:r>
            <a:r>
              <a:rPr lang="tr-TR" sz="2300" dirty="0">
                <a:solidFill>
                  <a:srgbClr val="000000"/>
                </a:solidFill>
                <a:latin typeface="CourierStd"/>
              </a:rPr>
              <a:t>Daire: </a:t>
            </a:r>
            <a:r>
              <a:rPr lang="tr-TR" sz="2300" dirty="0" err="1">
                <a:solidFill>
                  <a:srgbClr val="000000"/>
                </a:solidFill>
                <a:latin typeface="CourierStd"/>
              </a:rPr>
              <a:t>System.Object</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p:txBody>
      </p:sp>
    </p:spTree>
    <p:extLst>
      <p:ext uri="{BB962C8B-B14F-4D97-AF65-F5344CB8AC3E}">
        <p14:creationId xmlns:p14="http://schemas.microsoft.com/office/powerpoint/2010/main" val="288566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a:t>
            </a:r>
            <a:r>
              <a:rPr lang="en-US" sz="3100" b="1" dirty="0" err="1"/>
              <a:t>C#’da</a:t>
            </a:r>
            <a:r>
              <a:rPr lang="en-US" sz="3100" b="1" dirty="0"/>
              <a:t> </a:t>
            </a:r>
            <a:r>
              <a:rPr lang="tr-TR" sz="3100" b="1" dirty="0"/>
              <a:t>Yapıcıları Özelleştirme</a:t>
            </a:r>
          </a:p>
          <a:p>
            <a:r>
              <a:rPr lang="tr-TR" sz="2300" dirty="0"/>
              <a:t>Daire sınıfının örneklerini yarıçap değeriyle başlatmak istiyoruz. Bunu yapmak için C#'</a:t>
            </a:r>
            <a:r>
              <a:rPr lang="tr-TR" sz="2300" dirty="0" err="1"/>
              <a:t>daki</a:t>
            </a:r>
            <a:r>
              <a:rPr lang="tr-TR" sz="2300" dirty="0"/>
              <a:t> kuruculardan faydalanabiliriz. Kurucular, belirli bir türün bir örneğini oluşturduğumuzda otomatik olarak yürütülen özel sınıf yöntemleridir. Çalışma zamanı, bir sınıf içindeki diğer herhangi bir koddan önce yapıcı içindeki kodu yürütür. </a:t>
            </a:r>
          </a:p>
          <a:p>
            <a:r>
              <a:rPr lang="tr-TR" sz="2300" dirty="0"/>
              <a:t>Yarıçap değerini bir argüman olarak alan bir yapıcı tanımlayabilir ve bir niteliği aynı adla başlatmak için kullanabiliriz. İstediğimiz gibi birçok yapıcıyı tanımlayabiliriz. Bu nedenle, bir sınıfı başlatmanın birçok farklı yolunu sağlayabiliriz. </a:t>
            </a:r>
          </a:p>
          <a:p>
            <a:r>
              <a:rPr lang="tr-TR" sz="2300" dirty="0"/>
              <a:t>Bu durumda, sadece bir yapıcıya ihtiyacımız var.</a:t>
            </a:r>
          </a:p>
          <a:p>
            <a:pPr marL="0" indent="0">
              <a:buNone/>
            </a:pPr>
            <a:r>
              <a:rPr lang="tr-TR" sz="1300" dirty="0">
                <a:solidFill>
                  <a:srgbClr val="000000"/>
                </a:solidFill>
                <a:latin typeface="CourierStd"/>
              </a:rPr>
              <a:t> class Daire</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Daire(</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("I'm </a:t>
            </a:r>
            <a:r>
              <a:rPr lang="tr-TR" sz="1300" dirty="0" err="1">
                <a:solidFill>
                  <a:srgbClr val="000000"/>
                </a:solidFill>
                <a:latin typeface="CourierStd"/>
              </a:rPr>
              <a:t>initializing</a:t>
            </a:r>
            <a:r>
              <a:rPr lang="tr-TR" sz="1300" dirty="0">
                <a:solidFill>
                  <a:srgbClr val="000000"/>
                </a:solidFill>
                <a:latin typeface="CourierStd"/>
              </a:rPr>
              <a:t> a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Circle</a:t>
            </a:r>
            <a:r>
              <a:rPr lang="tr-TR" sz="1300" dirty="0">
                <a:solidFill>
                  <a:srgbClr val="000000"/>
                </a:solidFill>
                <a:latin typeface="CourierStd"/>
              </a:rPr>
              <a:t> </a:t>
            </a:r>
            <a:r>
              <a:rPr lang="tr-TR" sz="1300" dirty="0" err="1">
                <a:solidFill>
                  <a:srgbClr val="000000"/>
                </a:solidFill>
                <a:latin typeface="CourierStd"/>
              </a:rPr>
              <a:t>instance</a:t>
            </a:r>
            <a:r>
              <a:rPr lang="tr-TR" sz="1300" dirty="0">
                <a:solidFill>
                  <a:srgbClr val="000000"/>
                </a:solidFill>
                <a:latin typeface="CourierStd"/>
              </a:rPr>
              <a:t> </a:t>
            </a:r>
            <a:r>
              <a:rPr lang="tr-TR" sz="1300" dirty="0" err="1">
                <a:solidFill>
                  <a:srgbClr val="000000"/>
                </a:solidFill>
                <a:latin typeface="CourierStd"/>
              </a:rPr>
              <a:t>with</a:t>
            </a:r>
            <a:r>
              <a:rPr lang="tr-TR" sz="1300" dirty="0">
                <a:solidFill>
                  <a:srgbClr val="000000"/>
                </a:solidFill>
                <a:latin typeface="CourierStd"/>
              </a:rPr>
              <a:t> a </a:t>
            </a:r>
            <a:r>
              <a:rPr lang="tr-TR" sz="1300" dirty="0" err="1">
                <a:solidFill>
                  <a:srgbClr val="000000"/>
                </a:solidFill>
                <a:latin typeface="CourierStd"/>
              </a:rPr>
              <a:t>radius</a:t>
            </a:r>
            <a:r>
              <a:rPr lang="tr-TR" sz="1300" dirty="0">
                <a:solidFill>
                  <a:srgbClr val="000000"/>
                </a:solidFill>
                <a:latin typeface="CourierStd"/>
              </a:rPr>
              <a:t> </a:t>
            </a:r>
            <a:r>
              <a:rPr lang="tr-TR" sz="1300" dirty="0" err="1">
                <a:solidFill>
                  <a:srgbClr val="000000"/>
                </a:solidFill>
                <a:latin typeface="CourierStd"/>
              </a:rPr>
              <a:t>value</a:t>
            </a:r>
            <a:r>
              <a:rPr lang="tr-TR" sz="1300" dirty="0">
                <a:solidFill>
                  <a:srgbClr val="000000"/>
                </a:solidFill>
                <a:latin typeface="CourierStd"/>
              </a:rPr>
              <a:t> of {0}.",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this.yaricap</a:t>
            </a:r>
            <a:r>
              <a:rPr lang="tr-TR" sz="1300" dirty="0">
                <a:solidFill>
                  <a:srgbClr val="000000"/>
                </a:solidFill>
                <a:latin typeface="CourierStd"/>
              </a:rPr>
              <a:t> =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p>
        </p:txBody>
      </p:sp>
    </p:spTree>
    <p:extLst>
      <p:ext uri="{BB962C8B-B14F-4D97-AF65-F5344CB8AC3E}">
        <p14:creationId xmlns:p14="http://schemas.microsoft.com/office/powerpoint/2010/main" val="159972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300" dirty="0"/>
              <a:t>Yapıcı, sınıfla aynı adı kullanan genel bir sınıf yöntemidir: 		 </a:t>
            </a:r>
            <a:r>
              <a:rPr lang="tr-TR" sz="2300" dirty="0" err="1"/>
              <a:t>public</a:t>
            </a:r>
            <a:r>
              <a:rPr lang="tr-TR" sz="2300" dirty="0"/>
              <a:t> </a:t>
            </a:r>
            <a:r>
              <a:rPr lang="tr-TR" sz="2300" b="1" dirty="0"/>
              <a:t>Daire</a:t>
            </a:r>
            <a:r>
              <a:rPr lang="tr-TR" sz="2300" dirty="0"/>
              <a:t>(</a:t>
            </a:r>
            <a:r>
              <a:rPr lang="tr-TR" sz="2300" dirty="0" err="1"/>
              <a:t>double</a:t>
            </a:r>
            <a:r>
              <a:rPr lang="tr-TR" sz="2300" dirty="0"/>
              <a:t> </a:t>
            </a:r>
            <a:r>
              <a:rPr lang="tr-TR" sz="2300" dirty="0" err="1"/>
              <a:t>yaricap</a:t>
            </a:r>
            <a:r>
              <a:rPr lang="tr-TR" sz="2300" dirty="0"/>
              <a:t>)</a:t>
            </a:r>
          </a:p>
          <a:p>
            <a:r>
              <a:rPr lang="tr-TR" sz="2300" dirty="0"/>
              <a:t>Yöntem tek bir bağımsız değişken alır: </a:t>
            </a:r>
            <a:r>
              <a:rPr lang="tr-TR" sz="2300" dirty="0" err="1"/>
              <a:t>public</a:t>
            </a:r>
            <a:r>
              <a:rPr lang="tr-TR" sz="2300" dirty="0"/>
              <a:t> Daire(</a:t>
            </a:r>
            <a:r>
              <a:rPr lang="tr-TR" sz="2300" b="1" dirty="0" err="1"/>
              <a:t>double</a:t>
            </a:r>
            <a:r>
              <a:rPr lang="tr-TR" sz="2300" b="1" dirty="0"/>
              <a:t> </a:t>
            </a:r>
            <a:r>
              <a:rPr lang="tr-TR" sz="2300" b="1" dirty="0" err="1"/>
              <a:t>yaricap</a:t>
            </a:r>
            <a:r>
              <a:rPr lang="tr-TR" sz="2300" dirty="0"/>
              <a:t>)</a:t>
            </a:r>
          </a:p>
          <a:p>
            <a:r>
              <a:rPr lang="tr-TR" sz="2300" dirty="0"/>
              <a:t>Yöntem içindeki kod, konsolda, kodun belirli bir yarıçap değeriyle yeni bir Daire örneğini başlattığını belirten bir mesaj yazdırır. Bu şekilde, kurucu içindeki kodun ne zaman çalıştırıldığını anlayabiliriz. </a:t>
            </a:r>
          </a:p>
          <a:p>
            <a:r>
              <a:rPr lang="tr-TR" sz="2300" dirty="0"/>
              <a:t>Yapıcının bir bağımsız değişkeni olduğundan, bu, parametreli bir kurucu olarak bilinir. </a:t>
            </a:r>
          </a:p>
          <a:p>
            <a:r>
              <a:rPr lang="tr-TR" sz="2300" dirty="0"/>
              <a:t>Ardından gelen satır, </a:t>
            </a:r>
            <a:r>
              <a:rPr lang="tr-TR" sz="2300" dirty="0" err="1"/>
              <a:t>private</a:t>
            </a:r>
            <a:r>
              <a:rPr lang="tr-TR" sz="2300" dirty="0"/>
              <a:t> yaricap </a:t>
            </a:r>
            <a:r>
              <a:rPr lang="tr-TR" sz="2300" dirty="0" err="1"/>
              <a:t>double</a:t>
            </a:r>
            <a:r>
              <a:rPr lang="tr-TR" sz="2300" dirty="0"/>
              <a:t> değişkenine bağımsız değişken olarak alınan yaricap </a:t>
            </a:r>
            <a:r>
              <a:rPr lang="tr-TR" sz="2300" dirty="0" err="1"/>
              <a:t>double</a:t>
            </a:r>
            <a:r>
              <a:rPr lang="tr-TR" sz="2300" dirty="0"/>
              <a:t> değerini atar. </a:t>
            </a:r>
          </a:p>
          <a:p>
            <a:r>
              <a:rPr lang="tr-TR" sz="2300" dirty="0" err="1"/>
              <a:t>this.radius</a:t>
            </a:r>
            <a:r>
              <a:rPr lang="tr-TR" sz="2300" dirty="0"/>
              <a:t> örneğin </a:t>
            </a:r>
            <a:r>
              <a:rPr lang="tr-TR" sz="2300" dirty="0" err="1"/>
              <a:t>private</a:t>
            </a:r>
            <a:r>
              <a:rPr lang="tr-TR" sz="2300" dirty="0"/>
              <a:t> yarıçap özniteliğine erişmek için ve </a:t>
            </a:r>
            <a:r>
              <a:rPr lang="tr-TR" sz="2300" dirty="0" err="1"/>
              <a:t>yaricap</a:t>
            </a:r>
            <a:r>
              <a:rPr lang="tr-TR" sz="2300" dirty="0"/>
              <a:t> argümanına başvurmak için kullanıyoruz. </a:t>
            </a:r>
            <a:r>
              <a:rPr lang="tr-TR" sz="2300" dirty="0" err="1"/>
              <a:t>C#'da</a:t>
            </a:r>
            <a:r>
              <a:rPr lang="tr-TR" sz="2300" dirty="0"/>
              <a:t>, </a:t>
            </a:r>
            <a:r>
              <a:rPr lang="tr-TR" sz="2300" dirty="0" err="1"/>
              <a:t>this</a:t>
            </a:r>
            <a:r>
              <a:rPr lang="tr-TR" sz="2300" dirty="0"/>
              <a:t> anahtar sözcüğü yaratılan örneğe ve başlatmak istediğimiz örneğe erişim sağlar. Burada </a:t>
            </a:r>
            <a:r>
              <a:rPr lang="tr-TR" sz="2300" dirty="0" err="1"/>
              <a:t>this</a:t>
            </a:r>
            <a:r>
              <a:rPr lang="tr-TR" sz="2300" dirty="0"/>
              <a:t> ifadesi yapıcıdan önceki satır, yani </a:t>
            </a:r>
            <a:r>
              <a:rPr lang="tr-TR" sz="2300" dirty="0" err="1"/>
              <a:t>private</a:t>
            </a:r>
            <a:r>
              <a:rPr lang="tr-TR" sz="2300" dirty="0"/>
              <a:t> yaricap </a:t>
            </a:r>
            <a:r>
              <a:rPr lang="tr-TR" sz="2300" dirty="0" err="1"/>
              <a:t>double</a:t>
            </a:r>
            <a:r>
              <a:rPr lang="tr-TR" sz="2300" dirty="0"/>
              <a:t> değişkenine karşılık gelir.</a:t>
            </a:r>
          </a:p>
        </p:txBody>
      </p:sp>
    </p:spTree>
    <p:extLst>
      <p:ext uri="{BB962C8B-B14F-4D97-AF65-F5344CB8AC3E}">
        <p14:creationId xmlns:p14="http://schemas.microsoft.com/office/powerpoint/2010/main" val="230554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Aşağıdaki satırlar, daire sınıfının iki örneği oluşturur: daire1 ve daire2.</a:t>
            </a:r>
          </a:p>
          <a:p>
            <a:r>
              <a:rPr lang="tr-TR" sz="2000" dirty="0"/>
              <a:t>Windows Konsolu uygulaması </a:t>
            </a:r>
            <a:r>
              <a:rPr lang="en-US" sz="1800" b="0" i="0" dirty="0">
                <a:solidFill>
                  <a:srgbClr val="000000"/>
                </a:solidFill>
                <a:effectLst/>
                <a:latin typeface="CourierStd"/>
              </a:rPr>
              <a:t>I'm initializing a new Circle</a:t>
            </a:r>
            <a:br>
              <a:rPr lang="en-US" sz="1800" b="0" i="0" dirty="0">
                <a:solidFill>
                  <a:srgbClr val="000000"/>
                </a:solidFill>
                <a:effectLst/>
                <a:latin typeface="CourierStd"/>
              </a:rPr>
            </a:br>
            <a:r>
              <a:rPr lang="en-US" sz="1800" b="0" i="0" dirty="0">
                <a:solidFill>
                  <a:srgbClr val="000000"/>
                </a:solidFill>
                <a:effectLst/>
                <a:latin typeface="CourierStd"/>
              </a:rPr>
              <a:t>instance with a radius value of</a:t>
            </a:r>
            <a:r>
              <a:rPr lang="tr-TR" sz="1800" b="0" i="0" dirty="0">
                <a:solidFill>
                  <a:srgbClr val="000000"/>
                </a:solidFill>
                <a:effectLst/>
                <a:latin typeface="CourierStd"/>
              </a:rPr>
              <a:t>,</a:t>
            </a:r>
            <a:r>
              <a:rPr lang="tr-TR" sz="2000" dirty="0"/>
              <a:t> ve ardından her bir örneğin oluşturucusuna yapılan çağrıda belirtilen yarıçap değerini görüntüler:</a:t>
            </a:r>
          </a:p>
          <a:p>
            <a:pPr marL="0" indent="0">
              <a:buNone/>
            </a:pPr>
            <a:r>
              <a:rPr lang="tr-TR" sz="1600" dirty="0">
                <a:solidFill>
                  <a:srgbClr val="000000"/>
                </a:solidFill>
                <a:latin typeface="CourierStd"/>
              </a:rPr>
              <a:t> class Program</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static</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Main(</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args</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var daire1 = </a:t>
            </a:r>
            <a:r>
              <a:rPr lang="tr-TR" sz="1600" dirty="0" err="1">
                <a:solidFill>
                  <a:srgbClr val="000000"/>
                </a:solidFill>
                <a:latin typeface="CourierStd"/>
              </a:rPr>
              <a:t>new</a:t>
            </a:r>
            <a:r>
              <a:rPr lang="tr-TR" sz="1600" dirty="0">
                <a:solidFill>
                  <a:srgbClr val="000000"/>
                </a:solidFill>
                <a:latin typeface="CourierStd"/>
              </a:rPr>
              <a:t> Daire(25);</a:t>
            </a:r>
            <a:br>
              <a:rPr lang="tr-TR" sz="1600" dirty="0">
                <a:solidFill>
                  <a:srgbClr val="000000"/>
                </a:solidFill>
                <a:latin typeface="CourierStd"/>
              </a:rPr>
            </a:br>
            <a:r>
              <a:rPr lang="tr-TR" sz="1600" dirty="0">
                <a:solidFill>
                  <a:srgbClr val="000000"/>
                </a:solidFill>
                <a:latin typeface="CourierStd"/>
              </a:rPr>
              <a:t>           var daire2 = </a:t>
            </a:r>
            <a:r>
              <a:rPr lang="tr-TR" sz="1600" dirty="0" err="1">
                <a:solidFill>
                  <a:srgbClr val="000000"/>
                </a:solidFill>
                <a:latin typeface="CourierStd"/>
              </a:rPr>
              <a:t>new</a:t>
            </a:r>
            <a:r>
              <a:rPr lang="tr-TR" sz="1600" dirty="0">
                <a:solidFill>
                  <a:srgbClr val="000000"/>
                </a:solidFill>
                <a:latin typeface="CourierStd"/>
              </a:rPr>
              <a:t> Daire(50);	// Hata : var daire3 = </a:t>
            </a:r>
            <a:r>
              <a:rPr lang="tr-TR" sz="1600" dirty="0" err="1">
                <a:solidFill>
                  <a:srgbClr val="000000"/>
                </a:solidFill>
                <a:latin typeface="CourierStd"/>
              </a:rPr>
              <a:t>new</a:t>
            </a:r>
            <a:r>
              <a:rPr lang="tr-TR" sz="1600" dirty="0">
                <a:solidFill>
                  <a:srgbClr val="000000"/>
                </a:solidFill>
                <a:latin typeface="CourierStd"/>
              </a:rPr>
              <a:t> Daire();</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Console.ReadLine</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 </a:t>
            </a:r>
            <a:br>
              <a:rPr lang="tr-TR" sz="1100" dirty="0">
                <a:solidFill>
                  <a:srgbClr val="000000"/>
                </a:solidFill>
                <a:latin typeface="CourierStd"/>
              </a:rPr>
            </a:br>
            <a:r>
              <a:rPr lang="tr-TR" sz="1100" dirty="0">
                <a:solidFill>
                  <a:srgbClr val="000000"/>
                </a:solidFill>
                <a:latin typeface="CourierStd"/>
              </a:rPr>
              <a:t> </a:t>
            </a:r>
          </a:p>
        </p:txBody>
      </p:sp>
    </p:spTree>
    <p:extLst>
      <p:ext uri="{BB962C8B-B14F-4D97-AF65-F5344CB8AC3E}">
        <p14:creationId xmlns:p14="http://schemas.microsoft.com/office/powerpoint/2010/main" val="128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p:txBody>
          <a:bodyPr>
            <a:normAutofit/>
          </a:bodyPr>
          <a:lstStyle/>
          <a:p>
            <a:r>
              <a:rPr lang="tr-TR" dirty="0"/>
              <a:t>Nesneler her yerdedir. Bu nedenle nesneler olarak bilinen öğeleri gerçek dünyadaki durumlardan tanımak ve onların nesne yönelimli koda nasıl kolayca çevrilebileceklerini anlamak çok önemlidir. </a:t>
            </a:r>
          </a:p>
          <a:p>
            <a:pPr marL="0" indent="0">
              <a:buNone/>
            </a:pPr>
            <a:r>
              <a:rPr lang="tr-TR" sz="2400" b="1" dirty="0"/>
              <a:t> İsimlerden Nesneleri Tanıma</a:t>
            </a:r>
          </a:p>
          <a:p>
            <a:r>
              <a:rPr lang="tr-TR" dirty="0"/>
              <a:t>Kullanıcıların karelerin, dikdörtgenlerin, dairelerin ve elipslerin alanlarını ve çevrelerini hesaplamasına izin veren bir uygulama geliştirdiğimizi düşünelim.</a:t>
            </a:r>
          </a:p>
          <a:p>
            <a:r>
              <a:rPr lang="tr-TR" dirty="0"/>
              <a:t>Bahsedilen şekillerin alanlarını ve çevrelerini hesaplayan yedi işlev oluşturabiliriz. Bunlar; </a:t>
            </a:r>
          </a:p>
          <a:p>
            <a:pPr lvl="1"/>
            <a:r>
              <a:rPr lang="tr-TR" dirty="0" err="1"/>
              <a:t>KareninAlani</a:t>
            </a:r>
            <a:r>
              <a:rPr lang="tr-TR" dirty="0"/>
              <a:t>, </a:t>
            </a:r>
            <a:r>
              <a:rPr lang="tr-TR" dirty="0" err="1"/>
              <a:t>DikdortgeninAlani</a:t>
            </a:r>
            <a:r>
              <a:rPr lang="tr-TR" dirty="0"/>
              <a:t>, </a:t>
            </a:r>
            <a:r>
              <a:rPr lang="tr-TR" dirty="0" err="1"/>
              <a:t>DaireninAlani</a:t>
            </a:r>
            <a:r>
              <a:rPr lang="tr-TR" dirty="0"/>
              <a:t>, </a:t>
            </a:r>
            <a:r>
              <a:rPr lang="tr-TR" dirty="0" err="1"/>
              <a:t>ElipsinAlani</a:t>
            </a:r>
            <a:r>
              <a:rPr lang="tr-TR" dirty="0"/>
              <a:t>, </a:t>
            </a:r>
            <a:r>
              <a:rPr lang="tr-TR" dirty="0" err="1"/>
              <a:t>KareninCevresi</a:t>
            </a:r>
            <a:r>
              <a:rPr lang="tr-TR" dirty="0"/>
              <a:t>, </a:t>
            </a:r>
            <a:r>
              <a:rPr lang="tr-TR" dirty="0" err="1"/>
              <a:t>DikdortgeninCevresi</a:t>
            </a:r>
            <a:r>
              <a:rPr lang="tr-TR" dirty="0"/>
              <a:t>, </a:t>
            </a:r>
            <a:r>
              <a:rPr lang="tr-TR" dirty="0" err="1"/>
              <a:t>DaireninCevresi</a:t>
            </a:r>
            <a:r>
              <a:rPr lang="tr-TR" dirty="0"/>
              <a:t>.</a:t>
            </a:r>
          </a:p>
        </p:txBody>
      </p:sp>
    </p:spTree>
    <p:extLst>
      <p:ext uri="{BB962C8B-B14F-4D97-AF65-F5344CB8AC3E}">
        <p14:creationId xmlns:p14="http://schemas.microsoft.com/office/powerpoint/2010/main" val="202436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2350" dirty="0"/>
              <a:t>Bir örnek oluşturan her satır, </a:t>
            </a:r>
            <a:r>
              <a:rPr lang="tr-TR" sz="2350" b="1" dirty="0" err="1"/>
              <a:t>new</a:t>
            </a:r>
            <a:r>
              <a:rPr lang="tr-TR" sz="2350" dirty="0"/>
              <a:t> anahtar sözcüğü kullanır, ardından da parantez içine alınmış bir argüman olarak </a:t>
            </a:r>
            <a:r>
              <a:rPr lang="tr-TR" sz="2350" dirty="0" err="1"/>
              <a:t>yaricap</a:t>
            </a:r>
            <a:r>
              <a:rPr lang="tr-TR" sz="2350" dirty="0"/>
              <a:t> argümanına atanması istenen değer ile devam eder. </a:t>
            </a:r>
          </a:p>
          <a:p>
            <a:r>
              <a:rPr lang="tr-TR" sz="2350" b="1" dirty="0"/>
              <a:t>Var</a:t>
            </a:r>
            <a:r>
              <a:rPr lang="tr-TR" sz="2350" dirty="0"/>
              <a:t> anahtar sözcüğü, C#'</a:t>
            </a:r>
            <a:r>
              <a:rPr lang="tr-TR" sz="2350" dirty="0" err="1"/>
              <a:t>ın</a:t>
            </a:r>
            <a:r>
              <a:rPr lang="tr-TR" sz="2350" dirty="0"/>
              <a:t> değişkenlerin her biri için Daire türünü otomatik olarak atamasına izin vermek için kullanılır.</a:t>
            </a:r>
          </a:p>
          <a:p>
            <a:r>
              <a:rPr lang="tr-TR" sz="2350" dirty="0"/>
              <a:t>Daire örneklerini oluşturan iki satırı çalıştırdıktan sonra, daire1.yaricap ve daire2.yaricap’ın değerlerini kontrol etmek için Visual </a:t>
            </a:r>
            <a:r>
              <a:rPr lang="tr-TR" sz="2350" dirty="0" err="1"/>
              <a:t>Studio</a:t>
            </a:r>
            <a:r>
              <a:rPr lang="tr-TR" sz="2350" dirty="0"/>
              <a:t> ortamında </a:t>
            </a:r>
            <a:r>
              <a:rPr lang="en-US" sz="2350" dirty="0"/>
              <a:t>Autos Window, Watch Window</a:t>
            </a:r>
            <a:r>
              <a:rPr lang="tr-TR" sz="2350" dirty="0"/>
              <a:t> ya da </a:t>
            </a:r>
            <a:r>
              <a:rPr lang="en-US" sz="2350" dirty="0"/>
              <a:t>Immediate</a:t>
            </a:r>
            <a:r>
              <a:rPr lang="tr-TR" sz="2350" dirty="0"/>
              <a:t> </a:t>
            </a:r>
            <a:r>
              <a:rPr lang="en-US" sz="2350" dirty="0"/>
              <a:t>Window</a:t>
            </a:r>
            <a:r>
              <a:rPr lang="tr-TR" sz="2350" dirty="0"/>
              <a:t> gibi bir denetçiler kullanılabilir.</a:t>
            </a:r>
          </a:p>
        </p:txBody>
      </p:sp>
    </p:spTree>
    <p:extLst>
      <p:ext uri="{BB962C8B-B14F-4D97-AF65-F5344CB8AC3E}">
        <p14:creationId xmlns:p14="http://schemas.microsoft.com/office/powerpoint/2010/main" val="240490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a:t>
            </a:r>
            <a:r>
              <a:rPr lang="en-US" sz="3100" b="1" dirty="0" err="1"/>
              <a:t>C#’da</a:t>
            </a:r>
            <a:r>
              <a:rPr lang="en-US" sz="3100" b="1" dirty="0"/>
              <a:t> </a:t>
            </a:r>
            <a:r>
              <a:rPr lang="tr-TR" sz="3100" b="1" dirty="0"/>
              <a:t>Yıkıcıları Özelleştirme</a:t>
            </a:r>
          </a:p>
          <a:p>
            <a:r>
              <a:rPr lang="tr-TR" sz="2300" dirty="0"/>
              <a:t>Daire sınıfının örneklerinin bellekten ne zaman kaldırıldığını, yani nesneler kapsam dışına çıktığında ve çöp toplama mekanizması bunları bellekten kaldırdığında bilmek istiyoruz. </a:t>
            </a:r>
          </a:p>
          <a:p>
            <a:r>
              <a:rPr lang="tr-TR" sz="2300" dirty="0"/>
              <a:t>Yıkıcılar, çalışma zamanı belirli bir türün örneğini yok ettiğinde otomatik olarak yürütülen özel sınıf yöntemleridir. Böylece, örnek yok olmadan önce çalıştırmak istediğimiz herhangi bir kodu eklemek için bunları kullanabiliriz.</a:t>
            </a:r>
          </a:p>
          <a:p>
            <a:r>
              <a:rPr lang="tr-TR" sz="2300" dirty="0"/>
              <a:t>Yıkıcı, sınıfla aynı ad ve </a:t>
            </a:r>
            <a:r>
              <a:rPr lang="tr-TR" sz="2300" dirty="0" err="1"/>
              <a:t>tilde</a:t>
            </a:r>
            <a:r>
              <a:rPr lang="tr-TR" sz="2300" dirty="0"/>
              <a:t> (~) öneki kullanılan özel bir sınıf yöntemidir (~Daire).  Yıkıcı yöntemler </a:t>
            </a:r>
            <a:r>
              <a:rPr lang="tr-TR" sz="2300" dirty="0" err="1"/>
              <a:t>parametresiz</a:t>
            </a:r>
            <a:r>
              <a:rPr lang="tr-TR" sz="2300" dirty="0"/>
              <a:t> olmalıdırlar ve bir değer döndüremezler.</a:t>
            </a:r>
          </a:p>
          <a:p>
            <a:pPr marL="0" indent="0">
              <a:buNone/>
            </a:pPr>
            <a:r>
              <a:rPr lang="tr-TR" sz="1500" dirty="0">
                <a:solidFill>
                  <a:srgbClr val="000000"/>
                </a:solidFill>
                <a:latin typeface="CourierStd"/>
              </a:rPr>
              <a:t> ~Daire()</a:t>
            </a:r>
            <a:br>
              <a:rPr lang="tr-TR" sz="1500" dirty="0">
                <a:solidFill>
                  <a:srgbClr val="000000"/>
                </a:solidFill>
                <a:latin typeface="CourierStd"/>
              </a:rPr>
            </a:br>
            <a:r>
              <a:rPr lang="tr-TR" sz="1500" dirty="0">
                <a:solidFill>
                  <a:srgbClr val="000000"/>
                </a:solidFill>
                <a:latin typeface="CourierStd"/>
              </a:rPr>
              <a:t> {</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Console.WriteLine</a:t>
            </a:r>
            <a:r>
              <a:rPr lang="tr-TR" sz="1500" dirty="0">
                <a:solidFill>
                  <a:srgbClr val="000000"/>
                </a:solidFill>
                <a:latin typeface="CourierStd"/>
              </a:rPr>
              <a:t>(</a:t>
            </a:r>
            <a:r>
              <a:rPr lang="tr-TR" sz="1500" dirty="0" err="1">
                <a:solidFill>
                  <a:srgbClr val="000000"/>
                </a:solidFill>
                <a:latin typeface="CourierStd"/>
              </a:rPr>
              <a:t>String.Format</a:t>
            </a:r>
            <a:r>
              <a:rPr lang="tr-TR" sz="1500" dirty="0">
                <a:solidFill>
                  <a:srgbClr val="000000"/>
                </a:solidFill>
                <a:latin typeface="CourierStd"/>
              </a:rPr>
              <a:t>("I'm </a:t>
            </a:r>
            <a:r>
              <a:rPr lang="tr-TR" sz="1500" dirty="0" err="1">
                <a:solidFill>
                  <a:srgbClr val="000000"/>
                </a:solidFill>
                <a:latin typeface="CourierStd"/>
              </a:rPr>
              <a:t>destroying</a:t>
            </a:r>
            <a:r>
              <a:rPr lang="tr-TR" sz="1500" dirty="0">
                <a:solidFill>
                  <a:srgbClr val="000000"/>
                </a:solidFill>
                <a:latin typeface="CourierStd"/>
              </a:rPr>
              <a:t> </a:t>
            </a:r>
            <a:r>
              <a:rPr lang="tr-TR" sz="1500" dirty="0" err="1">
                <a:solidFill>
                  <a:srgbClr val="000000"/>
                </a:solidFill>
                <a:latin typeface="CourierStd"/>
              </a:rPr>
              <a:t>the</a:t>
            </a:r>
            <a:r>
              <a:rPr lang="tr-TR" sz="1500" dirty="0">
                <a:solidFill>
                  <a:srgbClr val="000000"/>
                </a:solidFill>
                <a:latin typeface="CourierStd"/>
              </a:rPr>
              <a:t> </a:t>
            </a:r>
            <a:r>
              <a:rPr lang="tr-TR" sz="1500" dirty="0" err="1">
                <a:solidFill>
                  <a:srgbClr val="000000"/>
                </a:solidFill>
                <a:latin typeface="CourierStd"/>
              </a:rPr>
              <a:t>Circle</a:t>
            </a:r>
            <a:r>
              <a:rPr lang="tr-TR" sz="1500" dirty="0">
                <a:solidFill>
                  <a:srgbClr val="000000"/>
                </a:solidFill>
                <a:latin typeface="CourierStd"/>
              </a:rPr>
              <a:t> </a:t>
            </a:r>
            <a:r>
              <a:rPr lang="tr-TR" sz="1500" dirty="0" err="1">
                <a:solidFill>
                  <a:srgbClr val="000000"/>
                </a:solidFill>
                <a:latin typeface="CourierStd"/>
              </a:rPr>
              <a:t>instance</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with</a:t>
            </a:r>
            <a:r>
              <a:rPr lang="tr-TR" sz="1500" dirty="0">
                <a:solidFill>
                  <a:srgbClr val="000000"/>
                </a:solidFill>
                <a:latin typeface="CourierStd"/>
              </a:rPr>
              <a:t> a </a:t>
            </a:r>
            <a:r>
              <a:rPr lang="tr-TR" sz="1500" dirty="0" err="1">
                <a:solidFill>
                  <a:srgbClr val="000000"/>
                </a:solidFill>
                <a:latin typeface="CourierStd"/>
              </a:rPr>
              <a:t>radius</a:t>
            </a:r>
            <a:r>
              <a:rPr lang="tr-TR" sz="1500" dirty="0">
                <a:solidFill>
                  <a:srgbClr val="000000"/>
                </a:solidFill>
                <a:latin typeface="CourierStd"/>
              </a:rPr>
              <a:t> </a:t>
            </a:r>
            <a:r>
              <a:rPr lang="tr-TR" sz="1500" dirty="0" err="1">
                <a:solidFill>
                  <a:srgbClr val="000000"/>
                </a:solidFill>
                <a:latin typeface="CourierStd"/>
              </a:rPr>
              <a:t>value</a:t>
            </a:r>
            <a:r>
              <a:rPr lang="tr-TR" sz="1500" dirty="0">
                <a:solidFill>
                  <a:srgbClr val="000000"/>
                </a:solidFill>
                <a:latin typeface="CourierStd"/>
              </a:rPr>
              <a:t> of {0}.", yaricap));</a:t>
            </a:r>
            <a:br>
              <a:rPr lang="tr-TR" sz="1500" dirty="0">
                <a:solidFill>
                  <a:srgbClr val="000000"/>
                </a:solidFill>
                <a:latin typeface="CourierStd"/>
              </a:rPr>
            </a:br>
            <a:r>
              <a:rPr lang="tr-TR" sz="1500" dirty="0">
                <a:solidFill>
                  <a:srgbClr val="000000"/>
                </a:solidFill>
                <a:latin typeface="CourierStd"/>
              </a:rPr>
              <a:t> } </a:t>
            </a:r>
            <a:endParaRPr lang="tr-TR" sz="1500" dirty="0"/>
          </a:p>
        </p:txBody>
      </p:sp>
    </p:spTree>
    <p:extLst>
      <p:ext uri="{BB962C8B-B14F-4D97-AF65-F5344CB8AC3E}">
        <p14:creationId xmlns:p14="http://schemas.microsoft.com/office/powerpoint/2010/main" val="244486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3000" dirty="0"/>
              <a:t>Yıkıcı yöntem içindeki kod, konsola çalışma zamanının belirli bir yaricap değerine sahip bir Daire örneğini yok ettiğini belirten bir ileti yazdırır. Bu şekilde, yıkıcı içindeki kodun ne zaman çalıştırıldığını anlayabiliriz. </a:t>
            </a:r>
          </a:p>
          <a:p>
            <a:r>
              <a:rPr lang="tr-TR" sz="3000" dirty="0"/>
              <a:t>Yıkıcı yöntem kodunu Daire sınıfına ekledikten sonra konsol uygulamasını yürütürsek, konsol çıktısında aşağıdaki satırları göreceğiz. </a:t>
            </a:r>
          </a:p>
          <a:p>
            <a:r>
              <a:rPr lang="tr-TR" sz="3000" dirty="0"/>
              <a:t>Bir tuşa basmadan önce ilk iki satır görünecektir. Bir tuşa bastıktan sonra, yıkıcı içindeki kodun yürütüldüğüne işaret eden sonraki iki satırı göreceğiz.</a:t>
            </a:r>
          </a:p>
          <a:p>
            <a:r>
              <a:rPr lang="tr-TR" sz="3000" dirty="0"/>
              <a:t>Bunun nedeni, daire1 ve daire2 iki değişkeninin kapsamı tükenmiş olması ve çöp toplayıcının nesneleri yok etmiş olmasıdır.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25.</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50.</a:t>
            </a:r>
            <a:endParaRPr lang="tr-TR" sz="1800" b="0" i="0" dirty="0">
              <a:solidFill>
                <a:srgbClr val="000000"/>
              </a:solidFill>
              <a:effectLst/>
              <a:latin typeface="CourierStd"/>
            </a:endParaRPr>
          </a:p>
          <a:p>
            <a:pPr marL="0" indent="0">
              <a:buNone/>
            </a:pP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25.</a:t>
            </a:r>
            <a:r>
              <a:rPr lang="en-US" sz="1800" dirty="0"/>
              <a:t> </a:t>
            </a:r>
            <a:endParaRPr lang="tr-TR" sz="1800" dirty="0"/>
          </a:p>
        </p:txBody>
      </p:sp>
    </p:spTree>
    <p:extLst>
      <p:ext uri="{BB962C8B-B14F-4D97-AF65-F5344CB8AC3E}">
        <p14:creationId xmlns:p14="http://schemas.microsoft.com/office/powerpoint/2010/main" val="617055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a:t>
            </a:r>
            <a:r>
              <a:rPr lang="en-US" sz="3100" b="1" dirty="0" err="1"/>
              <a:t>C#’da</a:t>
            </a:r>
            <a:r>
              <a:rPr lang="en-US" sz="3100" b="1" dirty="0"/>
              <a:t> </a:t>
            </a:r>
            <a:r>
              <a:rPr lang="tr-TR" sz="3100" b="1" dirty="0"/>
              <a:t>Sınıf Örnekleri Oluşturma</a:t>
            </a:r>
          </a:p>
          <a:p>
            <a:r>
              <a:rPr lang="tr-TR" sz="2300" dirty="0"/>
              <a:t>Basit Daire sınıfının örneklerini oluşturduk. Bunun için yalnızca sınıf adının ardından gelen </a:t>
            </a:r>
            <a:r>
              <a:rPr lang="tr-TR" sz="2300" b="1" dirty="0" err="1"/>
              <a:t>new</a:t>
            </a:r>
            <a:r>
              <a:rPr lang="tr-TR" sz="2300" dirty="0"/>
              <a:t> anahtar sözcüğü kullanmamız, parantez içine alınmış gerekli bağımsız değişkenleri belirtmemiz ve sonucu bir değişkene atamamız gerekiyordu.</a:t>
            </a:r>
          </a:p>
          <a:p>
            <a:r>
              <a:rPr lang="tr-TR" sz="2300" dirty="0"/>
              <a:t>Aşağıdaki satırlar, Daire sınıfının gövdesinde ortak bir AlanHesapla yöntemi bildirir: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double </a:t>
            </a:r>
            <a:r>
              <a:rPr lang="tr-TR" sz="1800" b="0" i="0" dirty="0">
                <a:solidFill>
                  <a:srgbClr val="000000"/>
                </a:solidFill>
                <a:effectLst/>
                <a:latin typeface="CourierStd"/>
              </a:rPr>
              <a:t>AlanHesapla</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a:t>
            </a:r>
            <a:r>
              <a:rPr lang="en-US" sz="1800" b="0" i="0" dirty="0" err="1">
                <a:solidFill>
                  <a:srgbClr val="000000"/>
                </a:solidFill>
                <a:effectLst/>
                <a:latin typeface="CourierStd"/>
              </a:rPr>
              <a:t>Math.PI</a:t>
            </a:r>
            <a:r>
              <a:rPr lang="en-US" sz="1800" b="0" i="0" dirty="0">
                <a:solidFill>
                  <a:srgbClr val="000000"/>
                </a:solidFill>
                <a:effectLst/>
                <a:latin typeface="CourierStd"/>
              </a:rPr>
              <a:t> * </a:t>
            </a:r>
            <a:r>
              <a:rPr lang="en-US" sz="1800" b="0" i="0" dirty="0" err="1">
                <a:solidFill>
                  <a:srgbClr val="000000"/>
                </a:solidFill>
                <a:effectLst/>
                <a:latin typeface="CourierStd"/>
              </a:rPr>
              <a:t>Math.Pow</a:t>
            </a:r>
            <a:r>
              <a:rPr lang="en-US" sz="1800" b="0" i="0" dirty="0">
                <a:solidFill>
                  <a:srgbClr val="000000"/>
                </a:solidFill>
                <a:effectLst/>
                <a:latin typeface="CourierStd"/>
              </a:rPr>
              <a:t>(this.</a:t>
            </a:r>
            <a:r>
              <a:rPr lang="tr-TR" sz="1800" b="0" i="0" dirty="0">
                <a:solidFill>
                  <a:srgbClr val="000000"/>
                </a:solidFill>
                <a:effectLst/>
                <a:latin typeface="CourierStd"/>
              </a:rPr>
              <a:t>yaricap</a:t>
            </a:r>
            <a:r>
              <a:rPr lang="en-US" sz="1800" b="0" i="0" dirty="0">
                <a:solidFill>
                  <a:srgbClr val="000000"/>
                </a:solidFill>
                <a:effectLst/>
                <a:latin typeface="CourierStd"/>
              </a:rPr>
              <a:t>, 2);</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1400" dirty="0"/>
              <a:t> </a:t>
            </a:r>
            <a:endParaRPr lang="tr-TR" sz="1500" dirty="0"/>
          </a:p>
        </p:txBody>
      </p:sp>
    </p:spTree>
    <p:extLst>
      <p:ext uri="{BB962C8B-B14F-4D97-AF65-F5344CB8AC3E}">
        <p14:creationId xmlns:p14="http://schemas.microsoft.com/office/powerpoint/2010/main" val="186448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400" dirty="0"/>
              <a:t>Yöntem, bağımsız değişkenlerin çağrılmasını gerektirmez. </a:t>
            </a:r>
            <a:r>
              <a:rPr lang="el-GR" sz="2400" dirty="0"/>
              <a:t>π </a:t>
            </a:r>
            <a:r>
              <a:rPr lang="tr-TR" sz="2400" dirty="0"/>
              <a:t>yaricap alan değerinin (</a:t>
            </a:r>
            <a:r>
              <a:rPr lang="tr-TR" sz="2400" dirty="0" err="1"/>
              <a:t>this.yaricap</a:t>
            </a:r>
            <a:r>
              <a:rPr lang="tr-TR" sz="2400" dirty="0"/>
              <a:t>) karesiyle çarpımının sonucunu verir. </a:t>
            </a:r>
          </a:p>
          <a:p>
            <a:r>
              <a:rPr lang="tr-TR" sz="2400" dirty="0"/>
              <a:t>Aşağıda Main yönteminin son hali gösterilmektedir. Bu satırlar Daire sınıfının iki örneğini oluşturur: daire1 ve daire2. </a:t>
            </a:r>
          </a:p>
          <a:p>
            <a:r>
              <a:rPr lang="tr-TR" sz="2400" dirty="0"/>
              <a:t>Sonraki iki satır ise iki nesne için AlanHesapla yöntemini çağırmanın sonuçlarını görüntüleyecektir.</a:t>
            </a:r>
          </a:p>
          <a:p>
            <a:pPr marL="0" indent="0">
              <a:buNone/>
            </a:pPr>
            <a:r>
              <a:rPr lang="tr-TR" sz="1300" b="0" i="0" noProof="1">
                <a:solidFill>
                  <a:srgbClr val="000000"/>
                </a:solidFill>
                <a:effectLst/>
                <a:latin typeface="CourierStd"/>
              </a:rPr>
              <a:t> class Program</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public static void Main(string[] args)</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var daire1 = new Daire(25f);</a:t>
            </a:r>
            <a:br>
              <a:rPr lang="tr-TR" sz="1300" b="0" i="0" noProof="1">
                <a:solidFill>
                  <a:srgbClr val="000000"/>
                </a:solidFill>
                <a:effectLst/>
                <a:latin typeface="CourierStd"/>
              </a:rPr>
            </a:br>
            <a:r>
              <a:rPr lang="tr-TR" sz="1300" b="0" i="0" noProof="1">
                <a:solidFill>
                  <a:srgbClr val="000000"/>
                </a:solidFill>
                <a:effectLst/>
                <a:latin typeface="CourierStd"/>
              </a:rPr>
              <a:t>           var daire2 = new Daire(50f);</a:t>
            </a:r>
            <a:br>
              <a:rPr lang="tr-TR" sz="1300" b="0" i="0" noProof="1">
                <a:solidFill>
                  <a:srgbClr val="000000"/>
                </a:solidFill>
                <a:effectLst/>
                <a:latin typeface="CourierStd"/>
              </a:rPr>
            </a:br>
            <a:r>
              <a:rPr lang="tr-TR" sz="1300" b="0" i="0" noProof="1">
                <a:solidFill>
                  <a:srgbClr val="000000"/>
                </a:solidFill>
                <a:effectLst/>
                <a:latin typeface="CourierStd"/>
              </a:rPr>
              <a:t>           </a:t>
            </a:r>
            <a:r>
              <a:rPr lang="tr-TR" sz="1300" b="1" i="0" noProof="1">
                <a:solidFill>
                  <a:srgbClr val="000000"/>
                </a:solidFill>
                <a:effectLst/>
                <a:latin typeface="CourierStd-Bold"/>
              </a:rPr>
              <a:t>Console.WriteLine(String.Format("Dairenin Alanı #1 is {0}",daire1.AlanHesapla()));</a:t>
            </a:r>
            <a:br>
              <a:rPr lang="tr-TR" sz="1300" b="1" i="0" noProof="1">
                <a:solidFill>
                  <a:srgbClr val="000000"/>
                </a:solidFill>
                <a:effectLst/>
                <a:latin typeface="CourierStd-Bold"/>
              </a:rPr>
            </a:br>
            <a:r>
              <a:rPr lang="tr-TR" sz="1300" b="1" i="0" noProof="1">
                <a:solidFill>
                  <a:srgbClr val="000000"/>
                </a:solidFill>
                <a:effectLst/>
                <a:latin typeface="CourierStd-Bold"/>
              </a:rPr>
              <a:t>           Console.WriteLine(String.Format("Dairenin Alanı #2 is {0}",daire2.AlanHesapla()));</a:t>
            </a:r>
            <a:br>
              <a:rPr lang="tr-TR" sz="1300" b="1" i="0" noProof="1">
                <a:solidFill>
                  <a:srgbClr val="000000"/>
                </a:solidFill>
                <a:effectLst/>
                <a:latin typeface="CourierStd-Bold"/>
              </a:rPr>
            </a:br>
            <a:r>
              <a:rPr lang="tr-TR" sz="1300" b="1" i="0" noProof="1">
                <a:solidFill>
                  <a:srgbClr val="000000"/>
                </a:solidFill>
                <a:effectLst/>
                <a:latin typeface="CourierStd-Bold"/>
              </a:rPr>
              <a:t>           </a:t>
            </a:r>
            <a:r>
              <a:rPr lang="tr-TR" sz="1300" b="0" i="0" noProof="1">
                <a:solidFill>
                  <a:srgbClr val="000000"/>
                </a:solidFill>
                <a:effectLst/>
                <a:latin typeface="CourierStd"/>
              </a:rPr>
              <a:t>Console.ReadLine();</a:t>
            </a:r>
            <a:br>
              <a:rPr lang="tr-TR" sz="1300" b="0" i="0" dirty="0">
                <a:solidFill>
                  <a:srgbClr val="000000"/>
                </a:solidFill>
                <a:effectLst/>
                <a:latin typeface="CourierStd"/>
              </a:rPr>
            </a:br>
            <a:r>
              <a:rPr lang="tr-TR" sz="1300" b="0" i="0" dirty="0">
                <a:solidFill>
                  <a:srgbClr val="000000"/>
                </a:solidFill>
                <a:effectLst/>
                <a:latin typeface="CourierStd"/>
              </a:rPr>
              <a:t>     }</a:t>
            </a:r>
            <a:br>
              <a:rPr lang="tr-TR" sz="1300" b="0" i="0" dirty="0">
                <a:solidFill>
                  <a:srgbClr val="000000"/>
                </a:solidFill>
                <a:effectLst/>
                <a:latin typeface="CourierStd"/>
              </a:rPr>
            </a:br>
            <a:r>
              <a:rPr lang="tr-TR" sz="1300" b="0" i="0" dirty="0">
                <a:solidFill>
                  <a:srgbClr val="000000"/>
                </a:solidFill>
                <a:effectLst/>
                <a:latin typeface="CourierStd"/>
              </a:rPr>
              <a:t>}</a:t>
            </a:r>
            <a:r>
              <a:rPr lang="tr-TR" sz="1300" dirty="0"/>
              <a:t> </a:t>
            </a:r>
          </a:p>
        </p:txBody>
      </p:sp>
    </p:spTree>
    <p:extLst>
      <p:ext uri="{BB962C8B-B14F-4D97-AF65-F5344CB8AC3E}">
        <p14:creationId xmlns:p14="http://schemas.microsoft.com/office/powerpoint/2010/main" val="376479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r>
              <a:rPr lang="tr-TR" dirty="0"/>
              <a:t>Şimdi, bir dairenin yarıçap değerini alan ve hesaplanan alanı döndürmek zorunda olan bir işleve sahip olmak istediğimizi düşünün. Bu yeni işlevi kodlamak için Daire sınıfından yararlanabiliriz. </a:t>
            </a:r>
          </a:p>
          <a:p>
            <a:r>
              <a:rPr lang="tr-TR" dirty="0"/>
              <a:t>Parametre olarak alınan yarıçap değeri kullanılarak Daire sınıfının bir örneğini oluşturmamız, bu yeni örnek ile </a:t>
            </a:r>
            <a:r>
              <a:rPr lang="tr-TR" dirty="0" err="1"/>
              <a:t>AlanHesapla</a:t>
            </a:r>
            <a:r>
              <a:rPr lang="tr-TR" dirty="0"/>
              <a:t> yöntemini çağırmamız ve gelen sonucu döndürmemiz gerekmektedir. </a:t>
            </a:r>
          </a:p>
          <a:p>
            <a:r>
              <a:rPr lang="tr-TR" dirty="0"/>
              <a:t>İşlev sonucu döndürüldüğünde nesne kapsam dışına çıkacağından, Daire örneğinin gerektirdiği kaynakları serbest bırakma konusunda endişelenmemize gerek olmadığını unutmamalıyız.</a:t>
            </a:r>
          </a:p>
          <a:p>
            <a:r>
              <a:rPr lang="tr-TR" dirty="0"/>
              <a:t>Aşağıda, Daire sınıf gövdesinin parçası olmayan yeni </a:t>
            </a:r>
            <a:r>
              <a:rPr lang="tr-TR" dirty="0" err="1"/>
              <a:t>DaireAlanHesapla</a:t>
            </a:r>
            <a:r>
              <a:rPr lang="tr-TR" dirty="0"/>
              <a:t> işlevinin kod kısmı gösterilmektedir.</a:t>
            </a:r>
          </a:p>
          <a:p>
            <a:pPr marL="0" indent="0">
              <a:buNone/>
            </a:pPr>
            <a:r>
              <a:rPr lang="tr-TR" sz="1300" i="0" noProof="1">
                <a:solidFill>
                  <a:srgbClr val="000000"/>
                </a:solidFill>
                <a:effectLst/>
                <a:latin typeface="CourierStd"/>
              </a:rPr>
              <a:t> class Program</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b="1" i="0" noProof="1">
                <a:solidFill>
                  <a:srgbClr val="000000"/>
                </a:solidFill>
                <a:effectLst/>
                <a:latin typeface="CourierStd"/>
              </a:rPr>
            </a:br>
            <a:r>
              <a:rPr lang="tr-TR" sz="1300" b="1" noProof="1">
                <a:solidFill>
                  <a:srgbClr val="000000"/>
                </a:solidFill>
                <a:latin typeface="CourierStd-Bold"/>
              </a:rPr>
              <a:t>      private static double DaireAlanHesapla(double yaricap)</a:t>
            </a:r>
            <a:br>
              <a:rPr lang="tr-TR" sz="1300" b="1" noProof="1">
                <a:solidFill>
                  <a:srgbClr val="000000"/>
                </a:solidFill>
                <a:latin typeface="CourierStd-Bold"/>
              </a:rPr>
            </a:br>
            <a:r>
              <a:rPr lang="tr-TR" sz="1300" b="1" noProof="1">
                <a:solidFill>
                  <a:srgbClr val="000000"/>
                </a:solidFill>
                <a:latin typeface="CourierStd-Bold"/>
              </a:rPr>
              <a:t>      {</a:t>
            </a:r>
            <a:br>
              <a:rPr lang="tr-TR" sz="1300" b="1" noProof="1">
                <a:solidFill>
                  <a:srgbClr val="000000"/>
                </a:solidFill>
                <a:latin typeface="CourierStd-Bold"/>
              </a:rPr>
            </a:br>
            <a:r>
              <a:rPr lang="tr-TR" sz="1300" b="1" noProof="1">
                <a:solidFill>
                  <a:srgbClr val="000000"/>
                </a:solidFill>
                <a:latin typeface="CourierStd-Bold"/>
              </a:rPr>
              <a:t>           return new Daire(yaricap).AlanHesapla();</a:t>
            </a:r>
            <a:br>
              <a:rPr lang="tr-TR" sz="1300" b="1" noProof="1">
                <a:solidFill>
                  <a:srgbClr val="000000"/>
                </a:solidFill>
                <a:latin typeface="CourierStd-Bold"/>
              </a:rPr>
            </a:br>
            <a:r>
              <a:rPr lang="tr-TR" sz="1300" b="1" noProof="1">
                <a:solidFill>
                  <a:srgbClr val="000000"/>
                </a:solidFill>
                <a:latin typeface="CourierStd-Bold"/>
              </a:rPr>
              <a:t>      }</a:t>
            </a:r>
            <a:br>
              <a:rPr lang="tr-TR" sz="1300" noProof="1">
                <a:solidFill>
                  <a:srgbClr val="000000"/>
                </a:solidFill>
                <a:effectLst/>
                <a:latin typeface="CourierStd-Bold"/>
              </a:rPr>
            </a:br>
            <a:r>
              <a:rPr lang="tr-TR" sz="1300" noProof="1">
                <a:solidFill>
                  <a:srgbClr val="000000"/>
                </a:solidFill>
                <a:effectLst/>
                <a:latin typeface="CourierStd-Bold"/>
              </a:rPr>
              <a:t> </a:t>
            </a:r>
          </a:p>
          <a:p>
            <a:pPr marL="0" indent="0">
              <a:buNone/>
            </a:pPr>
            <a:r>
              <a:rPr lang="tr-TR" sz="1300" i="0" noProof="1">
                <a:solidFill>
                  <a:srgbClr val="000000"/>
                </a:solidFill>
                <a:effectLst/>
                <a:latin typeface="CourierStd"/>
              </a:rPr>
              <a:t>      static void Main(string[] args)</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r>
              <a:rPr lang="tr-TR" sz="1300" i="0" noProof="1">
                <a:solidFill>
                  <a:srgbClr val="000000"/>
                </a:solidFill>
                <a:effectLst/>
                <a:latin typeface="CourierStd-Bold"/>
              </a:rPr>
              <a:t>double yaricap = 50;</a:t>
            </a:r>
            <a:br>
              <a:rPr lang="tr-TR" sz="1300" i="0" noProof="1">
                <a:solidFill>
                  <a:srgbClr val="000000"/>
                </a:solidFill>
                <a:effectLst/>
                <a:latin typeface="CourierStd-Bold"/>
              </a:rPr>
            </a:br>
            <a:r>
              <a:rPr lang="tr-TR" sz="1300" i="0" noProof="1">
                <a:solidFill>
                  <a:srgbClr val="000000"/>
                </a:solidFill>
                <a:effectLst/>
                <a:latin typeface="CourierStd-Bold"/>
              </a:rPr>
              <a:t>           Console.WriteLine(String.Format("The area for a circle with a radius of {0} is {1} ", </a:t>
            </a:r>
            <a:r>
              <a:rPr lang="tr-TR" sz="1300" noProof="1">
                <a:solidFill>
                  <a:srgbClr val="000000"/>
                </a:solidFill>
                <a:latin typeface="CourierStd-Bold"/>
              </a:rPr>
              <a:t>									</a:t>
            </a:r>
            <a:r>
              <a:rPr lang="tr-TR" sz="1300" i="0" noProof="1">
                <a:solidFill>
                  <a:srgbClr val="000000"/>
                </a:solidFill>
                <a:effectLst/>
                <a:latin typeface="CourierStd-Bold"/>
              </a:rPr>
              <a:t>yaricap, </a:t>
            </a:r>
            <a:r>
              <a:rPr lang="tr-TR" sz="1300" b="1" noProof="1"/>
              <a:t>DaireAlanHesapla</a:t>
            </a:r>
            <a:r>
              <a:rPr lang="tr-TR" sz="1300" b="1" i="0" noProof="1">
                <a:solidFill>
                  <a:srgbClr val="000000"/>
                </a:solidFill>
                <a:effectLst/>
                <a:latin typeface="CourierStd-Bold"/>
              </a:rPr>
              <a:t>(yaricap)</a:t>
            </a:r>
            <a:r>
              <a:rPr lang="tr-TR" sz="1300" i="0" noProof="1">
                <a:solidFill>
                  <a:srgbClr val="000000"/>
                </a:solidFill>
                <a:effectLst/>
                <a:latin typeface="CourierStd-Bold"/>
              </a:rPr>
              <a:t>));</a:t>
            </a:r>
            <a:br>
              <a:rPr lang="tr-TR" sz="1300" i="0" noProof="1">
                <a:solidFill>
                  <a:srgbClr val="000000"/>
                </a:solidFill>
                <a:effectLst/>
                <a:latin typeface="CourierStd-Bold"/>
              </a:rPr>
            </a:br>
            <a:r>
              <a:rPr lang="tr-TR" sz="1300" i="0" noProof="1">
                <a:solidFill>
                  <a:srgbClr val="000000"/>
                </a:solidFill>
                <a:effectLst/>
                <a:latin typeface="CourierStd-Bold"/>
              </a:rPr>
              <a:t>           </a:t>
            </a:r>
            <a:r>
              <a:rPr lang="tr-TR" sz="1300" i="0" noProof="1">
                <a:solidFill>
                  <a:srgbClr val="000000"/>
                </a:solidFill>
                <a:effectLst/>
                <a:latin typeface="CourierStd"/>
              </a:rPr>
              <a:t>Console.ReadLine();</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p>
          <a:p>
            <a:pPr marL="0" indent="0">
              <a:buNone/>
            </a:pPr>
            <a:r>
              <a:rPr lang="tr-TR" sz="1300" dirty="0">
                <a:solidFill>
                  <a:srgbClr val="000000"/>
                </a:solidFill>
                <a:latin typeface="CourierStd-Bold"/>
              </a:rPr>
              <a:t> </a:t>
            </a:r>
            <a:r>
              <a:rPr lang="en-US" sz="1300" dirty="0">
                <a:solidFill>
                  <a:srgbClr val="000000"/>
                </a:solidFill>
                <a:latin typeface="CourierStd-Bold"/>
              </a:rPr>
              <a:t>I'm initializing a new Circle instance with a radius value of 50.</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The area for a circle with a radius of 50 is 7853.98163397448</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I'm destroying the Circle instance with a radius value of 50. </a:t>
            </a:r>
            <a:endParaRPr lang="tr-TR" sz="1300" i="0" noProof="1">
              <a:solidFill>
                <a:srgbClr val="000000"/>
              </a:solidFill>
              <a:effectLst/>
              <a:latin typeface="CourierStd"/>
            </a:endParaRPr>
          </a:p>
        </p:txBody>
      </p:sp>
    </p:spTree>
    <p:extLst>
      <p:ext uri="{BB962C8B-B14F-4D97-AF65-F5344CB8AC3E}">
        <p14:creationId xmlns:p14="http://schemas.microsoft.com/office/powerpoint/2010/main" val="344993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400" b="1" dirty="0"/>
              <a:t> Özet</a:t>
            </a:r>
          </a:p>
          <a:p>
            <a:r>
              <a:rPr lang="tr-TR" dirty="0"/>
              <a:t>Bu bölümde, bir nesnenin yaşam döngüsünü öğrendik. </a:t>
            </a:r>
          </a:p>
          <a:p>
            <a:r>
              <a:rPr lang="tr-TR" dirty="0"/>
              <a:t>Nesne oluşturucuların ve yıkıcıların nasıl çalıştığını öğrendik.</a:t>
            </a:r>
          </a:p>
          <a:p>
            <a:r>
              <a:rPr lang="tr-TR" dirty="0"/>
              <a:t>C# sınıflarını ilan ettik ve nesneler oluşturmak için yapıcı işlevlerini kullandık. </a:t>
            </a:r>
          </a:p>
          <a:p>
            <a:r>
              <a:rPr lang="tr-TR" dirty="0"/>
              <a:t>Oluşturucuları ve yıkıcıları özelleştirdik ve kişiselleştirilmiş davranışlarını örneklerle test ettik. </a:t>
            </a:r>
          </a:p>
          <a:p>
            <a:r>
              <a:rPr lang="tr-TR" dirty="0"/>
              <a:t>Artık sınıflar ve örnekler oluşturmaya başlamayı öğrendiğinize göre, bir sonraki bölümün konusu olan C#'</a:t>
            </a:r>
            <a:r>
              <a:rPr lang="tr-TR" dirty="0" err="1"/>
              <a:t>ın</a:t>
            </a:r>
            <a:r>
              <a:rPr lang="tr-TR" dirty="0"/>
              <a:t> veri </a:t>
            </a:r>
            <a:r>
              <a:rPr lang="tr-TR" dirty="0" err="1"/>
              <a:t>kapsülleme</a:t>
            </a:r>
            <a:r>
              <a:rPr lang="tr-TR" dirty="0"/>
              <a:t> (data-</a:t>
            </a:r>
            <a:r>
              <a:rPr lang="tr-TR" dirty="0" err="1"/>
              <a:t>encapsulation</a:t>
            </a:r>
            <a:r>
              <a:rPr lang="tr-TR" dirty="0"/>
              <a:t>) özellikleriyle verileri paylaşmaya, korumaya ve gizlemeye hazırız.</a:t>
            </a:r>
            <a:br>
              <a:rPr lang="tr-TR" dirty="0"/>
            </a:br>
            <a:endParaRPr lang="tr-TR" dirty="0"/>
          </a:p>
        </p:txBody>
      </p:sp>
    </p:spTree>
    <p:extLst>
      <p:ext uri="{BB962C8B-B14F-4D97-AF65-F5344CB8AC3E}">
        <p14:creationId xmlns:p14="http://schemas.microsoft.com/office/powerpoint/2010/main" val="544374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Verilerin kapsüllenmesi</a:t>
            </a:r>
          </a:p>
        </p:txBody>
      </p:sp>
    </p:spTree>
    <p:extLst>
      <p:ext uri="{BB962C8B-B14F-4D97-AF65-F5344CB8AC3E}">
        <p14:creationId xmlns:p14="http://schemas.microsoft.com/office/powerpoint/2010/main" val="847715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Bir Sınıfın Farklı Üyelerini Anlamak</a:t>
            </a:r>
          </a:p>
          <a:p>
            <a:r>
              <a:rPr lang="tr-TR" sz="2400" dirty="0"/>
              <a:t>Aşağıda, bir sınıf tanımına ekleyebileceğimiz tüm olası öğe türleri listelenmiştir.</a:t>
            </a:r>
          </a:p>
          <a:p>
            <a:pPr lvl="1"/>
            <a:r>
              <a:rPr lang="tr-TR" sz="1600" dirty="0"/>
              <a:t>Yapıcı (</a:t>
            </a:r>
            <a:r>
              <a:rPr lang="tr-TR" sz="1600" dirty="0" err="1"/>
              <a:t>Constructor</a:t>
            </a:r>
            <a:r>
              <a:rPr lang="tr-TR" sz="1600" dirty="0"/>
              <a:t>)</a:t>
            </a:r>
          </a:p>
          <a:p>
            <a:pPr lvl="1"/>
            <a:r>
              <a:rPr lang="tr-TR" sz="1600" dirty="0"/>
              <a:t>Yıkıcı (</a:t>
            </a:r>
            <a:r>
              <a:rPr lang="tr-TR" sz="1600" dirty="0" err="1"/>
              <a:t>Destructor</a:t>
            </a:r>
            <a:r>
              <a:rPr lang="tr-TR" sz="1600" dirty="0"/>
              <a:t>)</a:t>
            </a:r>
          </a:p>
          <a:p>
            <a:pPr lvl="1"/>
            <a:r>
              <a:rPr lang="tr-TR" sz="1600" dirty="0"/>
              <a:t>Sınıf Alanları veya Sınıf Nitelikleri (</a:t>
            </a:r>
            <a:r>
              <a:rPr lang="en-US" sz="1600" dirty="0"/>
              <a:t>Class fields or class attributes</a:t>
            </a:r>
            <a:r>
              <a:rPr lang="tr-TR" sz="1600" dirty="0"/>
              <a:t>)</a:t>
            </a:r>
          </a:p>
          <a:p>
            <a:pPr lvl="1"/>
            <a:r>
              <a:rPr lang="tr-TR" sz="1600" dirty="0"/>
              <a:t>Sınıf Yöntemleri (Class </a:t>
            </a:r>
            <a:r>
              <a:rPr lang="tr-TR" sz="1600" dirty="0" err="1"/>
              <a:t>methods</a:t>
            </a:r>
            <a:r>
              <a:rPr lang="tr-TR" sz="1600" dirty="0"/>
              <a:t>)</a:t>
            </a:r>
          </a:p>
          <a:p>
            <a:pPr lvl="1"/>
            <a:r>
              <a:rPr lang="tr-TR" sz="1600" dirty="0"/>
              <a:t>İç İçe Sınıflar (</a:t>
            </a:r>
            <a:r>
              <a:rPr lang="tr-TR" sz="1600" dirty="0" err="1"/>
              <a:t>Nested</a:t>
            </a:r>
            <a:r>
              <a:rPr lang="tr-TR" sz="1600" dirty="0"/>
              <a:t> </a:t>
            </a:r>
            <a:r>
              <a:rPr lang="tr-TR" sz="1600" dirty="0" err="1"/>
              <a:t>classes</a:t>
            </a:r>
            <a:r>
              <a:rPr lang="tr-TR" sz="1600" dirty="0"/>
              <a:t>)</a:t>
            </a:r>
          </a:p>
          <a:p>
            <a:pPr lvl="1"/>
            <a:r>
              <a:rPr lang="tr-TR" sz="1600" dirty="0"/>
              <a:t>Örnek Alanları veya Örnek Nitelikleri (</a:t>
            </a:r>
            <a:r>
              <a:rPr lang="tr-TR" sz="1600" dirty="0" err="1"/>
              <a:t>Instance</a:t>
            </a:r>
            <a:r>
              <a:rPr lang="tr-TR" sz="1600" dirty="0"/>
              <a:t> </a:t>
            </a:r>
            <a:r>
              <a:rPr lang="tr-TR" sz="1600" dirty="0" err="1"/>
              <a:t>fields</a:t>
            </a:r>
            <a:r>
              <a:rPr lang="tr-TR" sz="1600" dirty="0"/>
              <a:t> </a:t>
            </a:r>
            <a:r>
              <a:rPr lang="tr-TR" sz="1600" dirty="0" err="1"/>
              <a:t>or</a:t>
            </a:r>
            <a:r>
              <a:rPr lang="tr-TR" sz="1600" dirty="0"/>
              <a:t> </a:t>
            </a:r>
            <a:r>
              <a:rPr lang="tr-TR" sz="1600" dirty="0" err="1"/>
              <a:t>instance</a:t>
            </a:r>
            <a:r>
              <a:rPr lang="tr-TR" sz="1600" dirty="0"/>
              <a:t> </a:t>
            </a:r>
            <a:r>
              <a:rPr lang="tr-TR" sz="1600" dirty="0" err="1"/>
              <a:t>attributes</a:t>
            </a:r>
            <a:r>
              <a:rPr lang="tr-TR" sz="1600" dirty="0"/>
              <a:t>)</a:t>
            </a:r>
          </a:p>
          <a:p>
            <a:pPr lvl="1"/>
            <a:r>
              <a:rPr lang="tr-TR" sz="1600" dirty="0"/>
              <a:t>Alıcı ve/veya Ayarlayıcılara Sahip Özellikler (</a:t>
            </a:r>
            <a:r>
              <a:rPr lang="en-US" sz="1600" dirty="0"/>
              <a:t>Properties with getters and/or setters</a:t>
            </a:r>
            <a:r>
              <a:rPr lang="tr-TR" sz="1600" dirty="0"/>
              <a:t>)</a:t>
            </a:r>
          </a:p>
          <a:p>
            <a:pPr lvl="1"/>
            <a:r>
              <a:rPr lang="tr-TR" sz="1600" dirty="0"/>
              <a:t>Olaylar (</a:t>
            </a:r>
            <a:r>
              <a:rPr lang="tr-TR" sz="1600" dirty="0" err="1"/>
              <a:t>Events</a:t>
            </a:r>
            <a:r>
              <a:rPr lang="tr-TR" sz="1600" dirty="0"/>
              <a:t>)</a:t>
            </a:r>
          </a:p>
        </p:txBody>
      </p:sp>
    </p:spTree>
    <p:extLst>
      <p:ext uri="{BB962C8B-B14F-4D97-AF65-F5344CB8AC3E}">
        <p14:creationId xmlns:p14="http://schemas.microsoft.com/office/powerpoint/2010/main" val="391286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Şu ana kadar herhangi bir kısıtlama olmadan alanlara ve yöntemlere erişebildik.</a:t>
            </a:r>
          </a:p>
          <a:p>
            <a:r>
              <a:rPr lang="tr-TR" dirty="0"/>
              <a:t>Bununla birlikte, gerçek dünyadaki durumlarda olduğu gibi, bazen ciddi sorunlardan kaçınmak için kısıtlamalar gereklidir. Bazen, salt okunur özniteliklerde erişimi veya dönüşüme özgü örnek alanlarını kısıtlamak isteriz. </a:t>
            </a:r>
          </a:p>
          <a:p>
            <a:r>
              <a:rPr lang="tr-TR" dirty="0"/>
              <a:t>Farklı programlama dilleri, bir sınıfın farklı üyeleri için kısıtlamalar oluşturmanıza izin veren farklı yaklaşımlar kullanır. </a:t>
            </a:r>
          </a:p>
          <a:p>
            <a:r>
              <a:rPr lang="tr-TR" dirty="0"/>
              <a:t>Bu kısıtlamaları, alıcıları ve/veya ayarlayıcıları (</a:t>
            </a:r>
            <a:r>
              <a:rPr lang="tr-TR" dirty="0" err="1"/>
              <a:t>getters</a:t>
            </a:r>
            <a:r>
              <a:rPr lang="tr-TR" dirty="0"/>
              <a:t> </a:t>
            </a:r>
            <a:r>
              <a:rPr lang="tr-TR" dirty="0" err="1"/>
              <a:t>and</a:t>
            </a:r>
            <a:r>
              <a:rPr lang="tr-TR" dirty="0"/>
              <a:t>/</a:t>
            </a:r>
            <a:r>
              <a:rPr lang="tr-TR" dirty="0" err="1"/>
              <a:t>or</a:t>
            </a:r>
            <a:r>
              <a:rPr lang="tr-TR" dirty="0"/>
              <a:t> </a:t>
            </a:r>
            <a:r>
              <a:rPr lang="tr-TR" dirty="0" err="1"/>
              <a:t>setters</a:t>
            </a:r>
            <a:r>
              <a:rPr lang="tr-TR" dirty="0"/>
              <a:t>) tanımlayabilen özelliklerle birleştirebiliriz.</a:t>
            </a:r>
          </a:p>
          <a:p>
            <a:r>
              <a:rPr lang="tr-TR" dirty="0"/>
              <a:t>Özellikler, alıcılar ve ayarlayıcılar olarak da bilinen alma ve/veya ayarlama (</a:t>
            </a:r>
            <a:r>
              <a:rPr lang="tr-TR" dirty="0" err="1"/>
              <a:t>get</a:t>
            </a:r>
            <a:r>
              <a:rPr lang="tr-TR" dirty="0"/>
              <a:t> </a:t>
            </a:r>
            <a:r>
              <a:rPr lang="tr-TR" dirty="0" err="1"/>
              <a:t>and</a:t>
            </a:r>
            <a:r>
              <a:rPr lang="tr-TR" dirty="0"/>
              <a:t>/</a:t>
            </a:r>
            <a:r>
              <a:rPr lang="tr-TR" dirty="0" err="1"/>
              <a:t>or</a:t>
            </a:r>
            <a:r>
              <a:rPr lang="tr-TR" dirty="0"/>
              <a:t> set) yöntemlerini tanımlayabilir. </a:t>
            </a:r>
          </a:p>
          <a:p>
            <a:r>
              <a:rPr lang="tr-TR" dirty="0"/>
              <a:t>Ayarlayıcılar, değerlerin </a:t>
            </a:r>
            <a:r>
              <a:rPr lang="tr-TR" dirty="0" err="1"/>
              <a:t>protected</a:t>
            </a:r>
            <a:r>
              <a:rPr lang="tr-TR" dirty="0"/>
              <a:t> örnek özniteliklerine nasıl atandığını kontrol etmenize olanak tanır, yani bu yöntemler temel alınan örnek özniteliklerinin değerlerini değiştirmek için kullanılır. Alıcılar, değerlerin nasıl döndürüleceğini kontrol etmenizi sağlar. Alıcılar, temeldeki özniteliklerin değerlerini değiştirmez.</a:t>
            </a:r>
          </a:p>
        </p:txBody>
      </p:sp>
    </p:spTree>
    <p:extLst>
      <p:ext uri="{BB962C8B-B14F-4D97-AF65-F5344CB8AC3E}">
        <p14:creationId xmlns:p14="http://schemas.microsoft.com/office/powerpoint/2010/main" val="16801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Uygulamamızı nesneye yönelik bir paradigma izleyerek tasarlayabiliriz.</a:t>
            </a:r>
          </a:p>
          <a:p>
            <a:r>
              <a:rPr lang="tr-TR" dirty="0"/>
              <a:t>Gerekli görevleri yerine getiren bir dizi işlev oluşturmak yerine, kare, dikdörtgen, daire ve elipsin durumunu ve davranışını temsil eden yazılım nesneleri oluşturabiliriz. </a:t>
            </a:r>
          </a:p>
          <a:p>
            <a:r>
              <a:rPr lang="tr-TR" dirty="0"/>
              <a:t>Bu şekilde, farklı nesneler gerçek dünyadaki şekilleri taklit eder. </a:t>
            </a:r>
          </a:p>
          <a:p>
            <a:r>
              <a:rPr lang="tr-TR" dirty="0"/>
              <a:t>Alanlarını ve çevrelerini hesaplamak için gereken farklı nitelikleri belirlemek üzere nesnelerle çalışabiliriz.</a:t>
            </a:r>
          </a:p>
          <a:p>
            <a:r>
              <a:rPr lang="tr-TR" dirty="0"/>
              <a:t>Şimdi gerçek dünyaya geçelim ve dört şekil hakkında düşünelim. Dört şekli kağıda çizmeniz ve hem alanlarını hem de çevrelerini hesaplamanız gerektiğini hayal edin.</a:t>
            </a:r>
          </a:p>
        </p:txBody>
      </p:sp>
    </p:spTree>
    <p:extLst>
      <p:ext uri="{BB962C8B-B14F-4D97-AF65-F5344CB8AC3E}">
        <p14:creationId xmlns:p14="http://schemas.microsoft.com/office/powerpoint/2010/main" val="1137675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Bazen, bir sınıfın tüm üyeleri aynı alanı veya niteliği paylaşır ve her örnek için belirli bir değere sahip olmamıza gerek yoktur.</a:t>
            </a:r>
          </a:p>
          <a:p>
            <a:r>
              <a:rPr lang="tr-TR" dirty="0"/>
              <a:t>Örneğin, köpek ırkları, erkeklerin ortalama boyutu (en ve boy) ve dişilerin ortalama boyutu (en ve boy) gibi bazı profil değerlerine sahiptir. </a:t>
            </a:r>
          </a:p>
          <a:p>
            <a:r>
              <a:rPr lang="tr-TR" dirty="0" err="1"/>
              <a:t>ortalamaErkekEni</a:t>
            </a:r>
            <a:r>
              <a:rPr lang="tr-TR" dirty="0"/>
              <a:t>, </a:t>
            </a:r>
            <a:r>
              <a:rPr lang="tr-TR" dirty="0" err="1"/>
              <a:t>ortalamaErkekBoyu</a:t>
            </a:r>
            <a:r>
              <a:rPr lang="tr-TR" dirty="0"/>
              <a:t>, </a:t>
            </a:r>
            <a:r>
              <a:rPr lang="tr-TR" dirty="0" err="1"/>
              <a:t>ortalamaDisiEni</a:t>
            </a:r>
            <a:r>
              <a:rPr lang="tr-TR" dirty="0"/>
              <a:t>, </a:t>
            </a:r>
            <a:r>
              <a:rPr lang="tr-TR" dirty="0" err="1"/>
              <a:t>ortalamadisiBoyu</a:t>
            </a:r>
            <a:r>
              <a:rPr lang="tr-TR" dirty="0"/>
              <a:t> örnekleri ile paylaşılan değerleri saklamak için sınıf alanlarını tanımlayabiliriz. Tüm bu örnekler aynı sınıf alanına ve bunların değerlerine erişebilir. Ancak, erişimlerine kısıtlamalar uygulamak da mümkündür.</a:t>
            </a:r>
          </a:p>
          <a:p>
            <a:r>
              <a:rPr lang="tr-TR" dirty="0"/>
              <a:t>Olaylar, örneklerin bir olay gerçekleştiğinde diğer nesneleri bilgilendirmesine izin verir. Bir yayıncı örneği bir olay ortaya çıkartır veya gönderirken, bir katılımcı örneği olayı alır veya işler. Örnekler, bir olay ortaya çıktığında, yani ilgi çekici bir şey meydana geldiğinde yürütülecek gerekli kodu eklemek için olaylara katılabilir. </a:t>
            </a:r>
          </a:p>
        </p:txBody>
      </p:sp>
    </p:spTree>
    <p:extLst>
      <p:ext uri="{BB962C8B-B14F-4D97-AF65-F5344CB8AC3E}">
        <p14:creationId xmlns:p14="http://schemas.microsoft.com/office/powerpoint/2010/main" val="268142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Olayları, örnekler arasında katılımcı-yayıncı ilişkileri oluşturmak için bir mekanizma olarak düşünebilirsiniz. Örneğin, bir köpeğin yanına başka bir köpek geldiğinde havlaması için olayları kullanabilirsiniz.</a:t>
            </a:r>
          </a:p>
          <a:p>
            <a:r>
              <a:rPr lang="tr-TR" dirty="0"/>
              <a:t>Belirli bir sınıfın bir örneğinin çağrılmasını gerektirmeyen yöntemleri tanımlamak da mümkündür; bu nedenle, sınıf adını ve yöntem adını belirterek bunları çağırabilirsiniz. </a:t>
            </a:r>
          </a:p>
          <a:p>
            <a:r>
              <a:rPr lang="tr-TR" dirty="0"/>
              <a:t>Bu yöntemler, sınıf yöntemleri olarak bilinir; bir bütün olarak bir sınıf üzerinde çalışırlar ve sınıf alanlarına erişimleri vardır, ancak hiçbir örnek olmadığı için herhangi bir örnek üyeye (örnek alanları, özellikler veya yöntemler gibi) erişimleri yoktur. </a:t>
            </a:r>
          </a:p>
          <a:p>
            <a:r>
              <a:rPr lang="tr-TR" dirty="0"/>
              <a:t>Sınıf yöntemleri, bir sınıfla ilgili yöntemleri dahil etmek istediğinizde kullanışlıdır; onları çağırmak için bir örnek oluşturmak istemezsiniz. </a:t>
            </a:r>
          </a:p>
        </p:txBody>
      </p:sp>
    </p:spTree>
    <p:extLst>
      <p:ext uri="{BB962C8B-B14F-4D97-AF65-F5344CB8AC3E}">
        <p14:creationId xmlns:p14="http://schemas.microsoft.com/office/powerpoint/2010/main" val="204212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Verileri Korumak ve Saklamak</a:t>
            </a:r>
          </a:p>
          <a:p>
            <a:r>
              <a:rPr lang="tr-TR" sz="2000" dirty="0"/>
              <a:t>Sınıfları tasarlarken, gerekli tüm verilerin bu veriler üzerinde çalışacak yöntemler için mevcut olduğundan emin olmak isteriz; bu nedenle verileri </a:t>
            </a:r>
            <a:r>
              <a:rPr lang="tr-TR" sz="2000" dirty="0" err="1"/>
              <a:t>kapsüllüyoruz</a:t>
            </a:r>
            <a:r>
              <a:rPr lang="tr-TR" sz="2000" dirty="0"/>
              <a:t>. </a:t>
            </a:r>
          </a:p>
          <a:p>
            <a:r>
              <a:rPr lang="tr-TR" sz="2000" dirty="0"/>
              <a:t>Bununla birlikte, örnekler oluşturacak, erişilebilir özniteliklerin veya özelliklerin değerlerini değiştirecek ve mevcut yöntemleri çağıracak ilgili bilgilerin sınıflarımızın kullanıcıları tarafından görülebilmesini istiyoruz. </a:t>
            </a:r>
          </a:p>
          <a:p>
            <a:r>
              <a:rPr lang="tr-TR" sz="2000" dirty="0"/>
              <a:t>Bu nedenle, sadece dahili kullanım için gerekli olan bazı verileri gizlemek veya korumak istiyoruz. Hassas verilerde kazara değişiklik yapılmasını istemiyoruz. </a:t>
            </a:r>
            <a:endParaRPr lang="tr-TR" sz="1600" dirty="0"/>
          </a:p>
        </p:txBody>
      </p:sp>
    </p:spTree>
    <p:extLst>
      <p:ext uri="{BB962C8B-B14F-4D97-AF65-F5344CB8AC3E}">
        <p14:creationId xmlns:p14="http://schemas.microsoft.com/office/powerpoint/2010/main" val="307604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Örneğin, herhangi bir köpek ırkının yeni bir örneğini oluşturduğumuzda, adını ve doğum tarihini bir kurucu için iki parametre olarak kullanabiliriz. Yapıcı, iki dahili alanın değerlerini başlatır: </a:t>
            </a:r>
            <a:r>
              <a:rPr lang="tr-TR" dirty="0" err="1"/>
              <a:t>m_ad</a:t>
            </a:r>
            <a:r>
              <a:rPr lang="tr-TR" dirty="0"/>
              <a:t> ve </a:t>
            </a:r>
            <a:r>
              <a:rPr lang="tr-TR" dirty="0" err="1"/>
              <a:t>m_dogumTarihi</a:t>
            </a:r>
            <a:r>
              <a:rPr lang="tr-TR" dirty="0"/>
              <a:t>.</a:t>
            </a:r>
          </a:p>
          <a:p>
            <a:r>
              <a:rPr lang="tr-TR" dirty="0"/>
              <a:t>Köpek cinsi sınıfımızın bir kullanıcısının, bir örnek başlatıldıktan sonra bir köpeğin adını değiştirmesini istemiyoruz çünkü ismin değişmemesi gerekiyor. Bu nedenle, bir alıcı yöntemiyle, ayarlayıcı yöntemi olmadan, ‘ad’ adlı bir özellik tanımlarız. </a:t>
            </a:r>
          </a:p>
          <a:p>
            <a:r>
              <a:rPr lang="tr-TR" dirty="0"/>
              <a:t>Bu şekilde, köpeğin adını almak mümkündür, ancak özelliği için tanımlanmış bir ayarlayıcı yöntemi olmadığından onu değiştiremeyiz. </a:t>
            </a:r>
          </a:p>
          <a:p>
            <a:r>
              <a:rPr lang="tr-TR" dirty="0"/>
              <a:t>Alıcı (</a:t>
            </a:r>
            <a:r>
              <a:rPr lang="tr-TR" dirty="0" err="1"/>
              <a:t>Getter</a:t>
            </a:r>
            <a:r>
              <a:rPr lang="tr-TR" dirty="0"/>
              <a:t>) yöntemi yalnızca </a:t>
            </a:r>
            <a:r>
              <a:rPr lang="tr-TR" dirty="0" err="1"/>
              <a:t>m_ad</a:t>
            </a:r>
            <a:r>
              <a:rPr lang="tr-TR" dirty="0"/>
              <a:t> dahili alanının değerini döndürür. Ek olarak, bir sınıfın kullanıcılarının herhangi bir sınıf örneğinden </a:t>
            </a:r>
            <a:r>
              <a:rPr lang="tr-TR" dirty="0" err="1"/>
              <a:t>m_ad</a:t>
            </a:r>
            <a:r>
              <a:rPr lang="tr-TR" dirty="0"/>
              <a:t> alanına erişmesini önlemek için dahili </a:t>
            </a:r>
            <a:r>
              <a:rPr lang="tr-TR" dirty="0" err="1"/>
              <a:t>m_ad</a:t>
            </a:r>
            <a:r>
              <a:rPr lang="tr-TR" dirty="0"/>
              <a:t> alanını koruyabiliriz.</a:t>
            </a:r>
          </a:p>
        </p:txBody>
      </p:sp>
    </p:spTree>
    <p:extLst>
      <p:ext uri="{BB962C8B-B14F-4D97-AF65-F5344CB8AC3E}">
        <p14:creationId xmlns:p14="http://schemas.microsoft.com/office/powerpoint/2010/main" val="3178043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Köpek cinsi sınıfımızın bir kullanıcısının, bir örnek başlatıldıktan sonra bir köpeğin doğum tarihini değiştirmesini istemiyoruz çünkü köpek farklı bir tarihte yeniden doğmayacaktır. </a:t>
            </a:r>
          </a:p>
          <a:p>
            <a:r>
              <a:rPr lang="tr-TR" dirty="0"/>
              <a:t>Aslında, biz sadece köpeğin yaşını farklı kullanıcılara sunmak istiyoruz. Bu nedenle, bir alıcı yöntemle, ancak ayarlayıcı yöntemi olmadan ‘yas’ adlı bir özellik tanımlarız. Bu şekilde, köpeğin yaşını almak mümkündür, ancak bunu değiştiremeyiz çünkü bu alan için tanımlanmış bir ayarlayıcı yöntemi yoktur. </a:t>
            </a:r>
          </a:p>
          <a:p>
            <a:r>
              <a:rPr lang="tr-TR" dirty="0"/>
              <a:t>Alıcı yöntemi, geçerli tarihe ve </a:t>
            </a:r>
            <a:r>
              <a:rPr lang="tr-TR" dirty="0" err="1"/>
              <a:t>m_dogumTarihi</a:t>
            </a:r>
            <a:r>
              <a:rPr lang="tr-TR" dirty="0"/>
              <a:t> dahili alanının değerine göre köpeğin yaşının hesaplanmasının sonucunu döndürür. Önceki örnekte olduğu gibi, bir sınıfın kullanıcılarının herhangi bir sınıf örneğinden bir alana erişmesini önlemek için dahili </a:t>
            </a:r>
            <a:r>
              <a:rPr lang="tr-TR" dirty="0" err="1"/>
              <a:t>m_dogumTarihi</a:t>
            </a:r>
            <a:r>
              <a:rPr lang="tr-TR" dirty="0"/>
              <a:t> alanını da koruyabiliriz. </a:t>
            </a:r>
          </a:p>
          <a:p>
            <a:r>
              <a:rPr lang="tr-TR" dirty="0"/>
              <a:t>Bu şekilde, sınıfımız iki salt okunur özelliği, ‘ad’ ve ‘yas’, herkese açık hale getirebilir. </a:t>
            </a:r>
            <a:r>
              <a:rPr lang="tr-TR" dirty="0" err="1"/>
              <a:t>m_ad</a:t>
            </a:r>
            <a:r>
              <a:rPr lang="tr-TR" dirty="0"/>
              <a:t> ve </a:t>
            </a:r>
            <a:r>
              <a:rPr lang="tr-TR" dirty="0" err="1"/>
              <a:t>m_dogumTarihi</a:t>
            </a:r>
            <a:r>
              <a:rPr lang="tr-TR" dirty="0"/>
              <a:t> dahili alanları genel (</a:t>
            </a:r>
            <a:r>
              <a:rPr lang="tr-TR" dirty="0" err="1"/>
              <a:t>public</a:t>
            </a:r>
            <a:r>
              <a:rPr lang="tr-TR" dirty="0"/>
              <a:t>) değildir ve bir sınıfın örneklerinden erişilemez. Salt okunur özellikler, tüm dahili alanların değerlerini ortaya çıkarır.</a:t>
            </a:r>
          </a:p>
        </p:txBody>
      </p:sp>
    </p:spTree>
    <p:extLst>
      <p:ext uri="{BB962C8B-B14F-4D97-AF65-F5344CB8AC3E}">
        <p14:creationId xmlns:p14="http://schemas.microsoft.com/office/powerpoint/2010/main" val="405767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dirty="0"/>
              <a:t> Özellikler ile Çalışma</a:t>
            </a:r>
          </a:p>
          <a:p>
            <a:r>
              <a:rPr lang="tr-TR" dirty="0"/>
              <a:t>Özelliklerin nasıl çalıştığını taklit etmek için alıcı ve ayarlayıcı yöntemlerini manuel olarak eklemek mümkündür. Örneğin, sadece </a:t>
            </a:r>
            <a:r>
              <a:rPr lang="tr-TR" dirty="0" err="1"/>
              <a:t>m_ad</a:t>
            </a:r>
            <a:r>
              <a:rPr lang="tr-TR" dirty="0"/>
              <a:t> dahili alanının değerini döndüren bir </a:t>
            </a:r>
            <a:r>
              <a:rPr lang="tr-TR" dirty="0" err="1"/>
              <a:t>GetAd</a:t>
            </a:r>
            <a:r>
              <a:rPr lang="tr-TR" dirty="0"/>
              <a:t> yöntemi ekleyebiliriz. Bir köpeğin adını her almak istediğimizde, o belirli örnek için </a:t>
            </a:r>
            <a:r>
              <a:rPr lang="tr-TR" dirty="0" err="1"/>
              <a:t>GetAd</a:t>
            </a:r>
            <a:r>
              <a:rPr lang="tr-TR" dirty="0"/>
              <a:t> yöntemini çağırmamız gerekecektir.</a:t>
            </a:r>
          </a:p>
          <a:p>
            <a:r>
              <a:rPr lang="tr-TR" dirty="0"/>
              <a:t>Bir köpeğin en sevdiği oyuncak zamanla değişebilir. Ancak yine de, temel bir </a:t>
            </a:r>
            <a:r>
              <a:rPr lang="tr-TR" dirty="0" err="1"/>
              <a:t>m_favoriOyuncak</a:t>
            </a:r>
            <a:r>
              <a:rPr lang="tr-TR" dirty="0"/>
              <a:t> dahili alanının değerini alma ve ayarlama prosedürünü kontrol altında tutmak için alıcı ve ayarlayıcı yöntemlerini kullanmak istiyoruz. </a:t>
            </a:r>
          </a:p>
          <a:p>
            <a:r>
              <a:rPr lang="tr-TR" dirty="0"/>
              <a:t>Gelecekte bu yöntemlere bazı kodlar eklememiz gerekirse diye, kullanıcıların her zaman alıcı ve ayarlayıcı yöntemlerini kullanarak bir alanın değerlerini değiştirmesini isteriz. </a:t>
            </a:r>
          </a:p>
          <a:p>
            <a:r>
              <a:rPr lang="tr-TR" dirty="0"/>
              <a:t>Örneğin, bir köpeğin en sevdiği oyuncak her değiştiğinde, köpeğin oyunculuk puanını güncellemenin gerekli olduğuna karar verebiliriz. Köpeğin en sevdiği oyuncağı güncellemesi gerektiğinde kullanıcıyı ayarlayıcı yöntemini kullanmaya zorlarsak, bu belirleyici yöntem dahilinde köpeğin oyunculuk puanını güncelleyen gerekli kodu kolayca ekleyebiliriz.</a:t>
            </a:r>
          </a:p>
        </p:txBody>
      </p:sp>
    </p:spTree>
    <p:extLst>
      <p:ext uri="{BB962C8B-B14F-4D97-AF65-F5344CB8AC3E}">
        <p14:creationId xmlns:p14="http://schemas.microsoft.com/office/powerpoint/2010/main" val="498157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Özelliklerin </a:t>
            </a:r>
            <a:r>
              <a:rPr lang="tr-TR" dirty="0" err="1"/>
              <a:t>m_favoriOyuncak</a:t>
            </a:r>
            <a:r>
              <a:rPr lang="tr-TR" dirty="0"/>
              <a:t> dahili alanı için nasıl çalıştığını taklit etmek için hem alıcı hem de ayarlayıcı yöntemlerini manuel olarak ekleyebiliriz. </a:t>
            </a:r>
            <a:r>
              <a:rPr lang="tr-TR" dirty="0" err="1"/>
              <a:t>GetFavoriOyuncak</a:t>
            </a:r>
            <a:r>
              <a:rPr lang="tr-TR" dirty="0"/>
              <a:t> alıcı yöntemi ve </a:t>
            </a:r>
            <a:r>
              <a:rPr lang="tr-TR" dirty="0" err="1"/>
              <a:t>SetFavoriOyuncak</a:t>
            </a:r>
            <a:r>
              <a:rPr lang="tr-TR" dirty="0"/>
              <a:t> ayarlayıcı yöntemi eklemeliyiz. </a:t>
            </a:r>
          </a:p>
          <a:p>
            <a:r>
              <a:rPr lang="tr-TR" dirty="0"/>
              <a:t>Bu şekilde, bir köpeğin en sevdiği oyuncağı geri almak istediğimizde, belirli bir örnek için </a:t>
            </a:r>
            <a:r>
              <a:rPr lang="tr-TR" dirty="0" err="1"/>
              <a:t>GetFavoriOyuncak</a:t>
            </a:r>
            <a:r>
              <a:rPr lang="tr-TR" dirty="0"/>
              <a:t> yöntemini çağırmamız gerekecektir. Bir köpeğin en sevdiği oyuncağa yeni bir değer belirtmek istediğimizde, yeni favori oyuncakla birlikte </a:t>
            </a:r>
            <a:r>
              <a:rPr lang="tr-TR" dirty="0" err="1"/>
              <a:t>SetFavoriOyuncak</a:t>
            </a:r>
            <a:r>
              <a:rPr lang="tr-TR" dirty="0"/>
              <a:t> yöntemini argüman olarak çağırmamız gerekecektir. </a:t>
            </a:r>
          </a:p>
          <a:p>
            <a:r>
              <a:rPr lang="tr-TR" dirty="0" err="1"/>
              <a:t>m_favoriOyuncak</a:t>
            </a:r>
            <a:r>
              <a:rPr lang="tr-TR" dirty="0"/>
              <a:t> dahili alanının </a:t>
            </a:r>
            <a:r>
              <a:rPr lang="tr-TR" dirty="0" err="1"/>
              <a:t>protected</a:t>
            </a:r>
            <a:r>
              <a:rPr lang="tr-TR" dirty="0"/>
              <a:t> erişimiyle birleştirilmiş alıcı ve ayarlayıcı yöntemleri, köpeğin en sevdiği oyuncağın alınma ve değiştirilme şekli üzerinde mutlak kontrole sahip olmayı mümkün kılar.</a:t>
            </a:r>
          </a:p>
          <a:p>
            <a:r>
              <a:rPr lang="tr-TR" dirty="0"/>
              <a:t>Bununla birlikte, </a:t>
            </a:r>
            <a:r>
              <a:rPr lang="tr-TR" dirty="0" err="1"/>
              <a:t>favoriOyucak</a:t>
            </a:r>
            <a:r>
              <a:rPr lang="tr-TR" dirty="0"/>
              <a:t> adında bir </a:t>
            </a:r>
            <a:r>
              <a:rPr lang="tr-TR" dirty="0" err="1"/>
              <a:t>public</a:t>
            </a:r>
            <a:r>
              <a:rPr lang="tr-TR" dirty="0"/>
              <a:t> alan tanımlamak daha güzel olacaktır. </a:t>
            </a:r>
            <a:r>
              <a:rPr lang="tr-TR" dirty="0" err="1"/>
              <a:t>favoriOyucak</a:t>
            </a:r>
            <a:r>
              <a:rPr lang="tr-TR" dirty="0"/>
              <a:t> özelliğine bir değer atadığımızda, </a:t>
            </a:r>
            <a:r>
              <a:rPr lang="tr-TR" dirty="0" err="1"/>
              <a:t>SetFavoriOyuncak</a:t>
            </a:r>
            <a:r>
              <a:rPr lang="tr-TR" dirty="0"/>
              <a:t> </a:t>
            </a:r>
            <a:r>
              <a:rPr lang="tr-TR" dirty="0" err="1"/>
              <a:t>setter</a:t>
            </a:r>
            <a:r>
              <a:rPr lang="tr-TR" dirty="0"/>
              <a:t> yöntemi arka planda, argüman olarak atanacak değerle çağrılır. Herhangi bir ifadede </a:t>
            </a:r>
            <a:r>
              <a:rPr lang="tr-TR" dirty="0" err="1"/>
              <a:t>favoriOyuncak</a:t>
            </a:r>
            <a:r>
              <a:rPr lang="tr-TR" dirty="0"/>
              <a:t> özelliğini belirttiğimizde, gerçek değeri almak için </a:t>
            </a:r>
            <a:r>
              <a:rPr lang="tr-TR" dirty="0" err="1"/>
              <a:t>GetFavoriOyuncak</a:t>
            </a:r>
            <a:r>
              <a:rPr lang="tr-TR" dirty="0"/>
              <a:t> </a:t>
            </a:r>
            <a:r>
              <a:rPr lang="tr-TR" dirty="0" err="1"/>
              <a:t>getter</a:t>
            </a:r>
            <a:r>
              <a:rPr lang="tr-TR" dirty="0"/>
              <a:t> yöntemi başlık altında çağrılır. </a:t>
            </a:r>
          </a:p>
        </p:txBody>
      </p:sp>
    </p:spTree>
    <p:extLst>
      <p:ext uri="{BB962C8B-B14F-4D97-AF65-F5344CB8AC3E}">
        <p14:creationId xmlns:p14="http://schemas.microsoft.com/office/powerpoint/2010/main" val="168812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Değişkenlik ve Değişmezlik Arasındaki Farkı Anlama</a:t>
            </a:r>
          </a:p>
          <a:p>
            <a:r>
              <a:rPr lang="tr-TR" dirty="0"/>
              <a:t>Varsayılan olarak, herhangi bir örnek alanı veya öznitelik bir değişken gibi çalışır; bu nedenle değerlerini değiştirebiliriz. Birçok genel örnek alanını tanımlayan bir sınıfın örneğini oluşturduğumuzda, değiştirilebilir bir nesne, yani durumunu değiştirebilen bir nesne oluşturuyoruz. </a:t>
            </a:r>
          </a:p>
          <a:p>
            <a:r>
              <a:rPr lang="tr-TR" dirty="0"/>
              <a:t>Örneğin, X, Y ve Z olmak üzere üç genel örnek alanına sahip değiştirilebilir bir 3D vektörü temsil eden MutableVector3D adlı bir sınıfı düşünelim. Yeni bir MutableVector3D örneği oluşturabilir ve X, Y ve Z niteliklerini başlatabiliriz. </a:t>
            </a:r>
          </a:p>
          <a:p>
            <a:r>
              <a:rPr lang="tr-TR" dirty="0"/>
              <a:t>Ardından, X, Y ve Z için argüman olarak delta değerleri ile </a:t>
            </a:r>
            <a:r>
              <a:rPr lang="tr-TR" dirty="0" err="1"/>
              <a:t>Sum</a:t>
            </a:r>
            <a:r>
              <a:rPr lang="tr-TR" dirty="0"/>
              <a:t> yöntemini çağırabiliriz. Delta değerleri, mevcut değer ile yeni veya istenen değer arasındaki farkı belirtir. Örneğin, </a:t>
            </a:r>
            <a:r>
              <a:rPr lang="tr-TR" dirty="0" err="1"/>
              <a:t>deltaX</a:t>
            </a:r>
            <a:r>
              <a:rPr lang="tr-TR" dirty="0"/>
              <a:t> parametresinde pozitif bir 20 değeri belirtirsek, bu X değerine 20 eklemek istediğimiz anlamına gelir. </a:t>
            </a:r>
          </a:p>
          <a:p>
            <a:r>
              <a:rPr lang="tr-TR" dirty="0"/>
              <a:t>Aşağıdaki satırlar, X, Y ve Z alanlarının değerleriyle başlatılan </a:t>
            </a:r>
            <a:r>
              <a:rPr lang="tr-TR" dirty="0" err="1"/>
              <a:t>myMutableVector</a:t>
            </a:r>
            <a:r>
              <a:rPr lang="tr-TR" dirty="0"/>
              <a:t> adında yeni bir MutableVector3D örneği oluşturan bağımsız bir programlama dilinde sözde kodu gösterir. Ardından kod, aşağıdaki kodda gösterildiği gibi bağımsız değişken olarak X, Y ve Z için delta değerleriyle </a:t>
            </a:r>
            <a:r>
              <a:rPr lang="tr-TR" dirty="0" err="1"/>
              <a:t>Sum</a:t>
            </a:r>
            <a:r>
              <a:rPr lang="tr-TR" dirty="0"/>
              <a:t> yöntemini çağırır:</a:t>
            </a:r>
          </a:p>
          <a:p>
            <a:pPr marL="0" marR="266065" indent="0">
              <a:lnSpc>
                <a:spcPct val="110000"/>
              </a:lnSpc>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a:t>
            </a:r>
            <a:r>
              <a:rPr lang="en-US" sz="1700" dirty="0">
                <a:solidFill>
                  <a:srgbClr val="000000"/>
                </a:solidFill>
                <a:latin typeface="CourierStd"/>
              </a:rPr>
              <a:t> = new MutableVector3D instance with X = 30, Y = 50 and Z = 70</a:t>
            </a:r>
            <a:endParaRPr lang="tr-TR" sz="1700" dirty="0">
              <a:solidFill>
                <a:srgbClr val="000000"/>
              </a:solidFill>
              <a:latin typeface="CourierStd"/>
            </a:endParaRPr>
          </a:p>
          <a:p>
            <a:pPr marL="0" indent="0">
              <a:lnSpc>
                <a:spcPct val="120000"/>
              </a:lnSpc>
              <a:spcBef>
                <a:spcPts val="0"/>
              </a:spcBef>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myMutableVector.Sum</a:t>
            </a:r>
            <a:r>
              <a:rPr lang="en-US" sz="1700" dirty="0">
                <a:solidFill>
                  <a:srgbClr val="000000"/>
                </a:solidFill>
                <a:latin typeface="CourierStd"/>
              </a:rPr>
              <a:t>(</a:t>
            </a:r>
            <a:r>
              <a:rPr lang="en-US" sz="1700" dirty="0" err="1">
                <a:solidFill>
                  <a:srgbClr val="000000"/>
                </a:solidFill>
                <a:latin typeface="CourierStd"/>
              </a:rPr>
              <a:t>deltaX</a:t>
            </a:r>
            <a:r>
              <a:rPr lang="en-US" sz="1700" dirty="0">
                <a:solidFill>
                  <a:srgbClr val="000000"/>
                </a:solidFill>
                <a:latin typeface="CourierStd"/>
              </a:rPr>
              <a:t>: 20, </a:t>
            </a:r>
            <a:r>
              <a:rPr lang="en-US" sz="1700" dirty="0" err="1">
                <a:solidFill>
                  <a:srgbClr val="000000"/>
                </a:solidFill>
                <a:latin typeface="CourierStd"/>
              </a:rPr>
              <a:t>deltaY</a:t>
            </a:r>
            <a:r>
              <a:rPr lang="en-US" sz="1700" dirty="0">
                <a:solidFill>
                  <a:srgbClr val="000000"/>
                </a:solidFill>
                <a:latin typeface="CourierStd"/>
              </a:rPr>
              <a:t>: 30, </a:t>
            </a:r>
            <a:r>
              <a:rPr lang="en-US" sz="1700" dirty="0" err="1">
                <a:solidFill>
                  <a:srgbClr val="000000"/>
                </a:solidFill>
                <a:latin typeface="CourierStd"/>
              </a:rPr>
              <a:t>deltaZ</a:t>
            </a:r>
            <a:r>
              <a:rPr lang="en-US" sz="1700" dirty="0">
                <a:solidFill>
                  <a:srgbClr val="000000"/>
                </a:solidFill>
                <a:latin typeface="CourierStd"/>
              </a:rPr>
              <a:t>: 15)</a:t>
            </a:r>
            <a:endParaRPr lang="tr-TR" sz="1700" dirty="0">
              <a:solidFill>
                <a:srgbClr val="000000"/>
              </a:solidFill>
              <a:latin typeface="CourierStd"/>
            </a:endParaRPr>
          </a:p>
          <a:p>
            <a:pPr marL="0" indent="0">
              <a:lnSpc>
                <a:spcPct val="120000"/>
              </a:lnSpc>
              <a:spcBef>
                <a:spcPts val="0"/>
              </a:spcBef>
              <a:spcAft>
                <a:spcPts val="0"/>
              </a:spcAft>
              <a:buNone/>
            </a:pPr>
            <a:endParaRPr lang="tr-TR" sz="1700" dirty="0">
              <a:solidFill>
                <a:srgbClr val="000000"/>
              </a:solidFill>
              <a:latin typeface="CourierStd"/>
            </a:endParaRPr>
          </a:p>
        </p:txBody>
      </p:sp>
    </p:spTree>
    <p:extLst>
      <p:ext uri="{BB962C8B-B14F-4D97-AF65-F5344CB8AC3E}">
        <p14:creationId xmlns:p14="http://schemas.microsoft.com/office/powerpoint/2010/main" val="266794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200" dirty="0" err="1"/>
              <a:t>MyMutableVector</a:t>
            </a:r>
            <a:r>
              <a:rPr lang="tr-TR" sz="2200" dirty="0"/>
              <a:t> alanının başlangıç ​​değerleri X için 30, Y için 50 ve Z için 70'tir. </a:t>
            </a:r>
            <a:r>
              <a:rPr lang="tr-TR" sz="2200" dirty="0" err="1"/>
              <a:t>Sum</a:t>
            </a:r>
            <a:r>
              <a:rPr lang="tr-TR" sz="2200" dirty="0"/>
              <a:t> yöntemi üç alanın da değerlerini değiştirir; bu nedenle, nesne durumu aşağıdaki gibi değişir:</a:t>
            </a:r>
          </a:p>
          <a:p>
            <a:pPr marL="0" indent="0">
              <a:buNone/>
            </a:pPr>
            <a:r>
              <a:rPr lang="tr-TR" sz="1800" b="0" i="0" dirty="0">
                <a:solidFill>
                  <a:srgbClr val="000000"/>
                </a:solidFill>
                <a:effectLst/>
                <a:latin typeface="CourierStd"/>
              </a:rPr>
              <a:t> </a:t>
            </a:r>
            <a:r>
              <a:rPr lang="en-US" sz="1800" b="0" i="0" dirty="0" err="1">
                <a:solidFill>
                  <a:srgbClr val="000000"/>
                </a:solidFill>
                <a:effectLst/>
                <a:latin typeface="CourierStd"/>
              </a:rPr>
              <a:t>myMutableVector.X</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30 </a:t>
            </a:r>
            <a:r>
              <a:rPr lang="en-US" sz="1800" b="0" i="0" dirty="0">
                <a:solidFill>
                  <a:srgbClr val="000000"/>
                </a:solidFill>
                <a:effectLst/>
                <a:latin typeface="BookAntiqua"/>
              </a:rPr>
              <a:t>to </a:t>
            </a:r>
            <a:r>
              <a:rPr lang="en-US" sz="1800" b="0" i="0" dirty="0">
                <a:solidFill>
                  <a:srgbClr val="000000"/>
                </a:solidFill>
                <a:effectLst/>
                <a:latin typeface="CourierStd"/>
              </a:rPr>
              <a:t>30 + 20 =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myMutableVector.Y</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50 </a:t>
            </a:r>
            <a:r>
              <a:rPr lang="en-US" sz="1800" b="0" i="0" dirty="0">
                <a:solidFill>
                  <a:srgbClr val="000000"/>
                </a:solidFill>
                <a:effectLst/>
                <a:latin typeface="BookAntiqua"/>
              </a:rPr>
              <a:t>to </a:t>
            </a:r>
            <a:r>
              <a:rPr lang="en-US" sz="1800" b="0" i="0" dirty="0">
                <a:solidFill>
                  <a:srgbClr val="000000"/>
                </a:solidFill>
                <a:effectLst/>
                <a:latin typeface="CourierStd"/>
              </a:rPr>
              <a:t>50 + 30 = 80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myMutableVector.Z</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70 </a:t>
            </a:r>
            <a:r>
              <a:rPr lang="en-US" sz="1800" b="0" i="0" dirty="0">
                <a:solidFill>
                  <a:srgbClr val="000000"/>
                </a:solidFill>
                <a:effectLst/>
                <a:latin typeface="BookAntiqua"/>
              </a:rPr>
              <a:t>to </a:t>
            </a:r>
            <a:r>
              <a:rPr lang="en-US" sz="1800" b="0" i="0" dirty="0">
                <a:solidFill>
                  <a:srgbClr val="000000"/>
                </a:solidFill>
                <a:effectLst/>
                <a:latin typeface="CourierStd"/>
              </a:rPr>
              <a:t>70 + 15 = 85</a:t>
            </a:r>
            <a:r>
              <a:rPr lang="en-US" dirty="0"/>
              <a:t> </a:t>
            </a:r>
            <a:endParaRPr lang="tr-TR" dirty="0"/>
          </a:p>
          <a:p>
            <a:r>
              <a:rPr lang="tr-TR" sz="2200" dirty="0" err="1"/>
              <a:t>Sum</a:t>
            </a:r>
            <a:r>
              <a:rPr lang="tr-TR" sz="2200" dirty="0"/>
              <a:t> yöntemine yapılan çağrıdan sonra </a:t>
            </a:r>
            <a:r>
              <a:rPr lang="tr-TR" sz="2200" dirty="0" err="1"/>
              <a:t>myMutableVector</a:t>
            </a:r>
            <a:r>
              <a:rPr lang="tr-TR" sz="2200" dirty="0"/>
              <a:t> alanının değerleri X için 50, Y için 80 ve Z için 85'tir. Bu yöntemin nesnenin durumunu değiştirdiğini söyleyebiliriz; bu nedenle, </a:t>
            </a:r>
            <a:r>
              <a:rPr lang="tr-TR" sz="2200" dirty="0" err="1"/>
              <a:t>myMutableVector</a:t>
            </a:r>
            <a:r>
              <a:rPr lang="tr-TR" sz="2200" dirty="0"/>
              <a:t> değiştirilebilir bir nesnedir: değiştirilebilir bir sınıfın bir örneğidir.</a:t>
            </a:r>
          </a:p>
          <a:p>
            <a:r>
              <a:rPr lang="tr-TR" sz="2200" dirty="0"/>
              <a:t>Değişkenlik, nesne yönelimli programlamada çok önemlidir. Aslında, alanları ve/veya özellikleri her açığa çıkardığımızda, değiştirilebilir örnekler oluşturacak bir sınıf oluşturacağız. Ancak bazen değişken bir nesne sorun haline gelebilir. Belirli durumlarda, nesnelerin durumlarını değiştirmesini önlemek isteriz. </a:t>
            </a:r>
          </a:p>
          <a:p>
            <a:r>
              <a:rPr lang="tr-TR" sz="2200" dirty="0"/>
              <a:t>Örneğin, eşzamanlı bir kodla çalıştığımızda, durumunu değiştiremeyen bir nesne birçok eşzamanlılık problemini çözer ve olası hataları önler. </a:t>
            </a:r>
          </a:p>
          <a:p>
            <a:r>
              <a:rPr lang="tr-TR" sz="2200" dirty="0"/>
              <a:t>Örneğin, değişmez bir 3D vektörü temsil etmek için önceki MutableVector3D sınıfının değişmez bir sürümünü oluşturabiliriz. Yeni ImmutableVector3D sınıfı üç salt okunur özelliğe sahiptir: X, Y ve Z. Bu nedenle, ayarlayıcı yöntemleri olmayan yalnızca üç alıcı yöntemi vardır ve temeldeki dahili alanların değerlerini değiştiremeyiz: </a:t>
            </a:r>
            <a:r>
              <a:rPr lang="tr-TR" sz="2200" dirty="0" err="1"/>
              <a:t>m_X</a:t>
            </a:r>
            <a:r>
              <a:rPr lang="tr-TR" sz="2200" dirty="0"/>
              <a:t>, </a:t>
            </a:r>
            <a:r>
              <a:rPr lang="tr-TR" sz="2200" dirty="0" err="1"/>
              <a:t>m_Y</a:t>
            </a:r>
            <a:r>
              <a:rPr lang="tr-TR" sz="2200" dirty="0"/>
              <a:t> ve </a:t>
            </a:r>
            <a:r>
              <a:rPr lang="tr-TR" sz="2200" dirty="0" err="1"/>
              <a:t>m_Z</a:t>
            </a:r>
            <a:r>
              <a:rPr lang="tr-TR" sz="2200" dirty="0"/>
              <a:t>. Yeni bir ImmutableVector3D örneği oluşturabilir ve temeldeki dahili alanları başlatabiliriz: </a:t>
            </a:r>
            <a:r>
              <a:rPr lang="tr-TR" sz="2200" dirty="0" err="1"/>
              <a:t>m_X</a:t>
            </a:r>
            <a:r>
              <a:rPr lang="tr-TR" sz="2200" dirty="0"/>
              <a:t>, </a:t>
            </a:r>
            <a:r>
              <a:rPr lang="tr-TR" sz="2200" dirty="0" err="1"/>
              <a:t>m_Y</a:t>
            </a:r>
            <a:r>
              <a:rPr lang="tr-TR" sz="2200" dirty="0"/>
              <a:t> ve </a:t>
            </a:r>
            <a:r>
              <a:rPr lang="tr-TR" sz="2200" dirty="0" err="1"/>
              <a:t>m_Z</a:t>
            </a:r>
            <a:r>
              <a:rPr lang="tr-TR" sz="2200" dirty="0"/>
              <a:t>. X, Y ve Z özellikleri. Ardından, X, Y ve Z için argüman olarak delta değerleri ile </a:t>
            </a:r>
            <a:r>
              <a:rPr lang="tr-TR" sz="2200" dirty="0" err="1"/>
              <a:t>Sum</a:t>
            </a:r>
            <a:r>
              <a:rPr lang="tr-TR" sz="2200" dirty="0"/>
              <a:t> yöntemini çağırabiliriz. </a:t>
            </a:r>
          </a:p>
        </p:txBody>
      </p:sp>
    </p:spTree>
    <p:extLst>
      <p:ext uri="{BB962C8B-B14F-4D97-AF65-F5344CB8AC3E}">
        <p14:creationId xmlns:p14="http://schemas.microsoft.com/office/powerpoint/2010/main" val="3794624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200" dirty="0"/>
              <a:t>Aşağıdaki satırlar, bağımsız bir programlama dilinde sözde kodu, argüman olarak X, Y ve Z değerleriyle başlatılan </a:t>
            </a:r>
            <a:r>
              <a:rPr lang="tr-TR" sz="2200" dirty="0" err="1"/>
              <a:t>myImmutableVector</a:t>
            </a:r>
            <a:r>
              <a:rPr lang="tr-TR" sz="2200" dirty="0"/>
              <a:t> adında yeni bir ImmutableVector3D örneği oluşturan sözde kodu gösterir. Ardından, sözde kod, </a:t>
            </a:r>
            <a:r>
              <a:rPr lang="tr-TR" sz="2200" dirty="0" err="1"/>
              <a:t>Sum</a:t>
            </a:r>
            <a:r>
              <a:rPr lang="tr-TR" sz="2200" dirty="0"/>
              <a:t> yöntemini bağımsız değişken olarak X, Y ve Z için delta değerleriyle çağırır:</a:t>
            </a:r>
          </a:p>
          <a:p>
            <a:pPr marL="0" indent="0">
              <a:buNone/>
            </a:pPr>
            <a:r>
              <a:rPr lang="tr-TR" sz="2200" dirty="0">
                <a:solidFill>
                  <a:srgbClr val="000000"/>
                </a:solidFill>
                <a:latin typeface="CourierStd"/>
              </a:rPr>
              <a:t> </a:t>
            </a:r>
            <a:r>
              <a:rPr lang="tr-TR" sz="1800" b="0" i="0" dirty="0" err="1">
                <a:solidFill>
                  <a:srgbClr val="000000"/>
                </a:solidFill>
                <a:effectLst/>
                <a:latin typeface="CourierStd"/>
              </a:rPr>
              <a:t>myImmutableVector</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ImmutableVector3D </a:t>
            </a:r>
            <a:r>
              <a:rPr lang="tr-TR" sz="1800" b="0" i="0" dirty="0" err="1">
                <a:solidFill>
                  <a:srgbClr val="000000"/>
                </a:solidFill>
                <a:effectLst/>
                <a:latin typeface="CourierStd"/>
              </a:rPr>
              <a:t>instance</a:t>
            </a:r>
            <a:r>
              <a:rPr lang="tr-TR" sz="1800" b="0" i="0" dirty="0">
                <a:solidFill>
                  <a:srgbClr val="000000"/>
                </a:solidFill>
                <a:effectLst/>
                <a:latin typeface="CourierStd"/>
              </a:rPr>
              <a:t> </a:t>
            </a:r>
            <a:r>
              <a:rPr lang="tr-TR" sz="1800" b="0" i="0" dirty="0" err="1">
                <a:solidFill>
                  <a:srgbClr val="000000"/>
                </a:solidFill>
                <a:effectLst/>
                <a:latin typeface="CourierStd"/>
              </a:rPr>
              <a:t>with</a:t>
            </a:r>
            <a:r>
              <a:rPr lang="tr-TR" sz="1800" b="0" i="0" dirty="0">
                <a:solidFill>
                  <a:srgbClr val="000000"/>
                </a:solidFill>
                <a:effectLst/>
                <a:latin typeface="CourierStd"/>
              </a:rPr>
              <a:t> X = 30, Y = 50 </a:t>
            </a:r>
            <a:r>
              <a:rPr lang="tr-TR" sz="1800" b="0" i="0" dirty="0" err="1">
                <a:solidFill>
                  <a:srgbClr val="000000"/>
                </a:solidFill>
                <a:effectLst/>
                <a:latin typeface="CourierStd"/>
              </a:rPr>
              <a:t>and</a:t>
            </a:r>
            <a:r>
              <a:rPr lang="tr-TR" sz="1800" b="0" i="0" dirty="0">
                <a:solidFill>
                  <a:srgbClr val="000000"/>
                </a:solidFill>
                <a:effectLst/>
                <a:latin typeface="CourierStd"/>
              </a:rPr>
              <a:t> Z = 70</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myImmutableSumVector</a:t>
            </a:r>
            <a:r>
              <a:rPr lang="tr-TR" sz="1800" b="0" i="0" dirty="0">
                <a:solidFill>
                  <a:srgbClr val="000000"/>
                </a:solidFill>
                <a:effectLst/>
                <a:latin typeface="CourierStd"/>
              </a:rPr>
              <a:t> = </a:t>
            </a:r>
            <a:r>
              <a:rPr lang="tr-TR" sz="1800" b="0" i="0" dirty="0" err="1">
                <a:solidFill>
                  <a:srgbClr val="000000"/>
                </a:solidFill>
                <a:effectLst/>
                <a:latin typeface="CourierStd"/>
              </a:rPr>
              <a:t>myImmutableVector.Sum</a:t>
            </a:r>
            <a:r>
              <a:rPr lang="tr-TR" sz="1800" b="0" i="0" dirty="0">
                <a:solidFill>
                  <a:srgbClr val="000000"/>
                </a:solidFill>
                <a:effectLst/>
                <a:latin typeface="CourierStd"/>
              </a:rPr>
              <a:t>(</a:t>
            </a:r>
            <a:r>
              <a:rPr lang="tr-TR" sz="1800" b="0" i="0" dirty="0" err="1">
                <a:solidFill>
                  <a:srgbClr val="000000"/>
                </a:solidFill>
                <a:effectLst/>
                <a:latin typeface="CourierStd"/>
              </a:rPr>
              <a:t>deltaX</a:t>
            </a:r>
            <a:r>
              <a:rPr lang="tr-TR" sz="1800" b="0" i="0" dirty="0">
                <a:solidFill>
                  <a:srgbClr val="000000"/>
                </a:solidFill>
                <a:effectLst/>
                <a:latin typeface="CourierStd"/>
              </a:rPr>
              <a:t>: 20, </a:t>
            </a:r>
            <a:r>
              <a:rPr lang="tr-TR" sz="1800" b="0" i="0" dirty="0" err="1">
                <a:solidFill>
                  <a:srgbClr val="000000"/>
                </a:solidFill>
                <a:effectLst/>
                <a:latin typeface="CourierStd"/>
              </a:rPr>
              <a:t>deltaY</a:t>
            </a:r>
            <a:r>
              <a:rPr lang="tr-TR" sz="1800" b="0" i="0" dirty="0">
                <a:solidFill>
                  <a:srgbClr val="000000"/>
                </a:solidFill>
                <a:effectLst/>
                <a:latin typeface="CourierStd"/>
              </a:rPr>
              <a:t>: 30, </a:t>
            </a:r>
            <a:r>
              <a:rPr lang="tr-TR" sz="1800" b="0" i="0" dirty="0" err="1">
                <a:solidFill>
                  <a:srgbClr val="000000"/>
                </a:solidFill>
                <a:effectLst/>
                <a:latin typeface="CourierStd"/>
              </a:rPr>
              <a:t>deltaZ</a:t>
            </a:r>
            <a:r>
              <a:rPr lang="tr-TR" sz="1800" b="0" i="0" dirty="0">
                <a:solidFill>
                  <a:srgbClr val="000000"/>
                </a:solidFill>
                <a:effectLst/>
                <a:latin typeface="CourierStd"/>
              </a:rPr>
              <a:t>: 15)</a:t>
            </a:r>
            <a:r>
              <a:rPr lang="tr-TR" sz="1600" dirty="0"/>
              <a:t> </a:t>
            </a:r>
            <a:endParaRPr lang="tr-TR" sz="1700" dirty="0">
              <a:solidFill>
                <a:srgbClr val="000000"/>
              </a:solidFill>
              <a:latin typeface="CourierStd"/>
            </a:endParaRPr>
          </a:p>
          <a:p>
            <a:r>
              <a:rPr lang="tr-TR" sz="2200" dirty="0"/>
              <a:t>Bununla birlikte, bu sefer </a:t>
            </a:r>
            <a:r>
              <a:rPr lang="tr-TR" sz="2200" dirty="0" err="1"/>
              <a:t>Sum</a:t>
            </a:r>
            <a:r>
              <a:rPr lang="tr-TR" sz="2200" dirty="0"/>
              <a:t> yöntemi, X, Y ve Z toplamı ile başlatılan X, Y ve Z değerleri ve X, Y ve Z için delta değerleriyle ImmutableVector3D sınıfının yeni bir örneğini döndürür. Yani, </a:t>
            </a:r>
            <a:r>
              <a:rPr lang="tr-TR" sz="2200" dirty="0" err="1"/>
              <a:t>myImmutableSumVector</a:t>
            </a:r>
            <a:r>
              <a:rPr lang="tr-TR" sz="2200" dirty="0"/>
              <a:t> X = 50, Y = 80 ve Z = 85 ile başlatılan yeni bir ImmutableVector3D örneğidir. </a:t>
            </a:r>
            <a:r>
              <a:rPr lang="tr-TR" sz="2200" dirty="0" err="1"/>
              <a:t>Sum</a:t>
            </a:r>
            <a:r>
              <a:rPr lang="tr-TR" sz="2200" dirty="0"/>
              <a:t> yöntemine yapılan çağrı yeni bir örnek oluşturdu ve mevcut nesneyi değiştirmedi. </a:t>
            </a:r>
          </a:p>
          <a:p>
            <a:r>
              <a:rPr lang="tr-TR" sz="2200" dirty="0"/>
              <a:t>Değişmez sürüm, değiştirilebilir sürüme kıyasla bir ek yük ekler, çünkü </a:t>
            </a:r>
            <a:r>
              <a:rPr lang="tr-TR" sz="2200" dirty="0" err="1"/>
              <a:t>Sum</a:t>
            </a:r>
            <a:r>
              <a:rPr lang="tr-TR" sz="2200" dirty="0"/>
              <a:t> yöntemini çağırmanın bir sonucu olarak bir sınıfın yeni bir örneğini oluşturmak gerekir. Değiştirilebilir sürüm, özniteliklerin değerlerini değiştirdi ve yeni bir örnek oluşturmak gerekli değildi. Açıktır ki, değişmez versiyonun bir belleği ve bir performans ek yükü vardır. Bununla birlikte, eşzamanlı kodla çalışırken, değişken nesnelerin neden olduğu olası sorunları önlemek için fazladan ek yük ödemek mantıklıdır.</a:t>
            </a:r>
            <a:endParaRPr lang="tr-TR" sz="1700" dirty="0">
              <a:solidFill>
                <a:srgbClr val="000000"/>
              </a:solidFill>
              <a:latin typeface="CourierStd"/>
            </a:endParaRPr>
          </a:p>
        </p:txBody>
      </p:sp>
    </p:spTree>
    <p:extLst>
      <p:ext uri="{BB962C8B-B14F-4D97-AF65-F5344CB8AC3E}">
        <p14:creationId xmlns:p14="http://schemas.microsoft.com/office/powerpoint/2010/main" val="81020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Şekillerin her biri için hangi bilgilere ihtiyacınız var? Bunu düşünün ve ardından, her şekil için gerekli olan verileri özetleyen aşağıdaki tabloya bir göz atın:</a:t>
            </a:r>
          </a:p>
          <a:p>
            <a:endParaRPr lang="tr-TR" dirty="0"/>
          </a:p>
          <a:p>
            <a:endParaRPr lang="tr-TR" dirty="0"/>
          </a:p>
          <a:p>
            <a:endParaRPr lang="tr-TR" dirty="0"/>
          </a:p>
          <a:p>
            <a:endParaRPr lang="tr-TR" dirty="0"/>
          </a:p>
          <a:p>
            <a:endParaRPr lang="tr-TR" dirty="0"/>
          </a:p>
          <a:p>
            <a:r>
              <a:rPr lang="tr-TR" dirty="0"/>
              <a:t>Her bir şeklin gerektirdiği veriler, her bir nesnede </a:t>
            </a:r>
            <a:r>
              <a:rPr lang="tr-TR" dirty="0" err="1"/>
              <a:t>kapsüllenecektir</a:t>
            </a:r>
            <a:r>
              <a:rPr lang="tr-TR" dirty="0"/>
              <a:t>. Örneğin, bir dikdörtgeni temsil eden nesne, dikdörtgenin hem genişliğini hem de yüksekliğini kapsar. Veri </a:t>
            </a:r>
            <a:r>
              <a:rPr lang="tr-TR" dirty="0" err="1"/>
              <a:t>kapsülleme</a:t>
            </a:r>
            <a:r>
              <a:rPr lang="tr-TR" dirty="0"/>
              <a:t>, nesne yönelimli programlamanın ana özelliklerinden biridir.</a:t>
            </a:r>
          </a:p>
          <a:p>
            <a:r>
              <a:rPr lang="tr-TR" dirty="0"/>
              <a:t>Sınıf içerisindeki alanların, sınıf dışından erişiminin kapatılarak kontrol altına alınması </a:t>
            </a:r>
            <a:r>
              <a:rPr lang="tr-TR" b="1" dirty="0" err="1"/>
              <a:t>encapsulation</a:t>
            </a:r>
            <a:r>
              <a:rPr lang="tr-TR" b="1" dirty="0"/>
              <a:t>(</a:t>
            </a:r>
            <a:r>
              <a:rPr lang="tr-TR" b="1" dirty="0" err="1"/>
              <a:t>kapsülleme</a:t>
            </a:r>
            <a:r>
              <a:rPr lang="tr-TR" b="1" dirty="0"/>
              <a:t>)</a:t>
            </a:r>
            <a:r>
              <a:rPr lang="tr-TR" dirty="0"/>
              <a:t> </a:t>
            </a:r>
            <a:r>
              <a:rPr lang="tr-TR" dirty="0" err="1"/>
              <a:t>dir</a:t>
            </a:r>
            <a:r>
              <a:rPr lang="tr-TR" dirty="0"/>
              <a:t>.</a:t>
            </a:r>
          </a:p>
          <a:p>
            <a:endParaRPr lang="tr-TR" dirty="0"/>
          </a:p>
        </p:txBody>
      </p:sp>
      <p:graphicFrame>
        <p:nvGraphicFramePr>
          <p:cNvPr id="4" name="Tablo 3">
            <a:extLst>
              <a:ext uri="{FF2B5EF4-FFF2-40B4-BE49-F238E27FC236}">
                <a16:creationId xmlns:a16="http://schemas.microsoft.com/office/drawing/2014/main" id="{823A46A2-9CE5-4185-8544-41A70C516645}"/>
              </a:ext>
            </a:extLst>
          </p:cNvPr>
          <p:cNvGraphicFramePr>
            <a:graphicFrameLocks noGrp="1"/>
          </p:cNvGraphicFramePr>
          <p:nvPr>
            <p:extLst>
              <p:ext uri="{D42A27DB-BD31-4B8C-83A1-F6EECF244321}">
                <p14:modId xmlns:p14="http://schemas.microsoft.com/office/powerpoint/2010/main" val="676634707"/>
              </p:ext>
            </p:extLst>
          </p:nvPr>
        </p:nvGraphicFramePr>
        <p:xfrm>
          <a:off x="1692604" y="2858549"/>
          <a:ext cx="8934274" cy="1693545"/>
        </p:xfrm>
        <a:graphic>
          <a:graphicData uri="http://schemas.openxmlformats.org/drawingml/2006/table">
            <a:tbl>
              <a:tblPr>
                <a:tableStyleId>{69CF1AB2-1976-4502-BF36-3FF5EA218861}</a:tableStyleId>
              </a:tblPr>
              <a:tblGrid>
                <a:gridCol w="1692728">
                  <a:extLst>
                    <a:ext uri="{9D8B030D-6E8A-4147-A177-3AD203B41FA5}">
                      <a16:colId xmlns:a16="http://schemas.microsoft.com/office/drawing/2014/main" val="3356245361"/>
                    </a:ext>
                  </a:extLst>
                </a:gridCol>
                <a:gridCol w="7241546">
                  <a:extLst>
                    <a:ext uri="{9D8B030D-6E8A-4147-A177-3AD203B41FA5}">
                      <a16:colId xmlns:a16="http://schemas.microsoft.com/office/drawing/2014/main" val="2125615596"/>
                    </a:ext>
                  </a:extLst>
                </a:gridCol>
              </a:tblGrid>
              <a:tr h="200025">
                <a:tc>
                  <a:txBody>
                    <a:bodyPr/>
                    <a:lstStyle/>
                    <a:p>
                      <a:pPr algn="ctr" fontAlgn="b"/>
                      <a:r>
                        <a:rPr lang="tr-TR" sz="1800" b="1" u="none" strike="noStrike" dirty="0">
                          <a:effectLst/>
                          <a:latin typeface="Consolas" panose="020B0609020204030204" pitchFamily="49" charset="0"/>
                        </a:rPr>
                        <a:t>Şekil</a:t>
                      </a:r>
                      <a:endParaRPr lang="tr-TR" sz="1800" b="1" i="0" u="none" strike="noStrike" dirty="0">
                        <a:solidFill>
                          <a:srgbClr val="000000"/>
                        </a:solidFill>
                        <a:effectLst/>
                        <a:latin typeface="Consolas" panose="020B0609020204030204" pitchFamily="49" charset="0"/>
                      </a:endParaRPr>
                    </a:p>
                  </a:txBody>
                  <a:tcPr marL="9525" marR="9525" marT="9525" marB="0" anchor="b"/>
                </a:tc>
                <a:tc>
                  <a:txBody>
                    <a:bodyPr/>
                    <a:lstStyle/>
                    <a:p>
                      <a:pPr algn="ctr" fontAlgn="b"/>
                      <a:r>
                        <a:rPr lang="tr-TR" sz="1800" b="1" u="none" strike="noStrike" dirty="0">
                          <a:effectLst/>
                          <a:latin typeface="Consolas" panose="020B0609020204030204" pitchFamily="49" charset="0"/>
                        </a:rPr>
                        <a:t>Gerekli Veriler</a:t>
                      </a:r>
                      <a:endParaRPr lang="tr-TR" sz="1800" b="1"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593742928"/>
                  </a:ext>
                </a:extLst>
              </a:tr>
              <a:tr h="190500">
                <a:tc>
                  <a:txBody>
                    <a:bodyPr/>
                    <a:lstStyle/>
                    <a:p>
                      <a:pPr algn="l" fontAlgn="ctr"/>
                      <a:r>
                        <a:rPr lang="tr-TR" sz="1800" u="none" strike="noStrike" dirty="0">
                          <a:effectLst/>
                          <a:latin typeface="Consolas" panose="020B0609020204030204" pitchFamily="49" charset="0"/>
                        </a:rPr>
                        <a:t>Kare</a:t>
                      </a:r>
                      <a:endParaRPr lang="tr-TR" sz="18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Kenar uzunluğu</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l" fontAlgn="ctr"/>
                      <a:r>
                        <a:rPr lang="tr-TR" sz="1800" u="none" strike="noStrike">
                          <a:effectLst/>
                          <a:latin typeface="Consolas" panose="020B0609020204030204" pitchFamily="49" charset="0"/>
                        </a:rPr>
                        <a:t>Dikdörtgen</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Genişlik ve Yükseklik</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l" fontAlgn="ctr"/>
                      <a:r>
                        <a:rPr lang="tr-TR" sz="1800" u="none" strike="noStrike">
                          <a:effectLst/>
                          <a:latin typeface="Consolas" panose="020B0609020204030204" pitchFamily="49" charset="0"/>
                        </a:rPr>
                        <a:t>Daire</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Yarıçap (genellikle r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390525">
                <a:tc>
                  <a:txBody>
                    <a:bodyPr/>
                    <a:lstStyle/>
                    <a:p>
                      <a:pPr algn="l" fontAlgn="ctr"/>
                      <a:r>
                        <a:rPr lang="tr-TR" sz="1800" u="none" strike="noStrike">
                          <a:effectLst/>
                          <a:latin typeface="Consolas" panose="020B0609020204030204" pitchFamily="49" charset="0"/>
                        </a:rPr>
                        <a:t>Elips</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 büyük eksen (genellikle a olarak etiketlenir) ve yarı küçük eksen (genellikle b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479010484"/>
                  </a:ext>
                </a:extLst>
              </a:tr>
            </a:tbl>
          </a:graphicData>
        </a:graphic>
      </p:graphicFrame>
    </p:spTree>
    <p:extLst>
      <p:ext uri="{BB962C8B-B14F-4D97-AF65-F5344CB8AC3E}">
        <p14:creationId xmlns:p14="http://schemas.microsoft.com/office/powerpoint/2010/main" val="3712140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3100" b="1" dirty="0" err="1"/>
              <a:t>C#’da</a:t>
            </a:r>
            <a:r>
              <a:rPr lang="tr-TR" sz="3100" b="1" dirty="0"/>
              <a:t> Verileri </a:t>
            </a:r>
            <a:r>
              <a:rPr lang="tr-TR" sz="3100" b="1" dirty="0" err="1"/>
              <a:t>Kapsülleme</a:t>
            </a:r>
            <a:endParaRPr lang="tr-TR" sz="3100" b="1" dirty="0"/>
          </a:p>
          <a:p>
            <a:r>
              <a:rPr lang="tr-TR" dirty="0"/>
              <a:t>İlk olarak, C #'da bir sınıfa alanlar ekleyeceğiz ve ardından bir sınıfın belirli bir üyesini yetkisiz erişimden gizlemek ve korumak için erişim değiştiricileri kullanacağız. Değerleri ilgili alanlara nasıl yazdığımızı ve aldığımızı kontrol etmek için özellik alıcıları ve ayarlayıcıları kullanacağız. </a:t>
            </a:r>
          </a:p>
          <a:p>
            <a:r>
              <a:rPr lang="tr-TR" dirty="0"/>
              <a:t>Ortak kodu azaltmak için otomatik uygulanan özelliklerle çalışacağız. Sınıflara davranışlar eklemek için yöntemler kullanacağız ve durumu değiştiren bir nesne ile değişmeyen bir nesne arasındaki farkı anlamak için bir 3D vektörün değişken ve değişmez versiyonunu oluşturacağız.</a:t>
            </a:r>
          </a:p>
        </p:txBody>
      </p:sp>
    </p:spTree>
    <p:extLst>
      <p:ext uri="{BB962C8B-B14F-4D97-AF65-F5344CB8AC3E}">
        <p14:creationId xmlns:p14="http://schemas.microsoft.com/office/powerpoint/2010/main" val="792961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Bir Sınıfa Alan Ekleme</a:t>
            </a:r>
          </a:p>
          <a:p>
            <a:r>
              <a:rPr lang="tr-TR" dirty="0" err="1"/>
              <a:t>SmoothFoxTerrier</a:t>
            </a:r>
            <a:r>
              <a:rPr lang="tr-TR" dirty="0"/>
              <a:t> sınıfı, </a:t>
            </a:r>
            <a:r>
              <a:rPr lang="tr-TR" dirty="0" err="1"/>
              <a:t>Smooth</a:t>
            </a:r>
            <a:r>
              <a:rPr lang="tr-TR" dirty="0"/>
              <a:t> </a:t>
            </a:r>
            <a:r>
              <a:rPr lang="tr-TR" dirty="0" err="1"/>
              <a:t>Fox</a:t>
            </a:r>
            <a:r>
              <a:rPr lang="tr-TR" dirty="0"/>
              <a:t> </a:t>
            </a:r>
            <a:r>
              <a:rPr lang="tr-TR" dirty="0" err="1"/>
              <a:t>Terrier</a:t>
            </a:r>
            <a:r>
              <a:rPr lang="tr-TR" dirty="0"/>
              <a:t> cinsine ait köpekler için bir plandır. Bu sınıf bir Kopek üst sınıfından miras almalıdır, ancak kalıtımı ve diğer köpek ırklarını bir süreliğine unutacağız ve sınıf alanları ile örnek alanları arasındaki farkı anlamak için </a:t>
            </a:r>
            <a:r>
              <a:rPr lang="tr-TR" dirty="0" err="1"/>
              <a:t>SmoothFoxTerrier</a:t>
            </a:r>
            <a:r>
              <a:rPr lang="tr-TR" dirty="0"/>
              <a:t> sınıfını kullanacağız. </a:t>
            </a:r>
          </a:p>
          <a:p>
            <a:r>
              <a:rPr lang="tr-TR" dirty="0" err="1"/>
              <a:t>Smooth</a:t>
            </a:r>
            <a:r>
              <a:rPr lang="tr-TR" dirty="0"/>
              <a:t> </a:t>
            </a:r>
            <a:r>
              <a:rPr lang="tr-TR" dirty="0" err="1"/>
              <a:t>Fox</a:t>
            </a:r>
            <a:r>
              <a:rPr lang="tr-TR" dirty="0"/>
              <a:t> </a:t>
            </a:r>
            <a:r>
              <a:rPr lang="tr-TR" dirty="0" err="1"/>
              <a:t>Terrier</a:t>
            </a:r>
            <a:r>
              <a:rPr lang="tr-TR" dirty="0"/>
              <a:t> cinsinin tüm üyeleri tarafından paylaşılan değerleri saklamak için aşağıdaki sınıf özelliklerini tanımlayacağız. Puanlar için geçerli değerler 0 ile 10 arasındadır; 0 en düşük ve 10 en yüksek beceridir:</a:t>
            </a:r>
          </a:p>
          <a:p>
            <a:pPr lvl="1"/>
            <a:r>
              <a:rPr lang="tr-TR" dirty="0"/>
              <a:t>aile: Bu, köpek ırkının ait olduğu ailedir</a:t>
            </a:r>
          </a:p>
          <a:p>
            <a:pPr lvl="1"/>
            <a:r>
              <a:rPr lang="tr-TR" dirty="0" err="1"/>
              <a:t>menseiAlani</a:t>
            </a:r>
            <a:r>
              <a:rPr lang="tr-TR" dirty="0"/>
              <a:t>: Bu, köpek ırkının menşe bölgesidir</a:t>
            </a:r>
          </a:p>
          <a:p>
            <a:pPr lvl="1"/>
            <a:r>
              <a:rPr lang="tr-TR" dirty="0"/>
              <a:t>enerji: Bu, köpek ırkı için ortalama enerji puanıdır</a:t>
            </a:r>
          </a:p>
          <a:p>
            <a:pPr lvl="1"/>
            <a:r>
              <a:rPr lang="tr-TR" dirty="0" err="1"/>
              <a:t>sogukToleransi</a:t>
            </a:r>
            <a:r>
              <a:rPr lang="tr-TR" dirty="0"/>
              <a:t>: Bu, köpek ırkı için ortalama soğuğa tolerans puanıdır. </a:t>
            </a:r>
          </a:p>
          <a:p>
            <a:pPr lvl="1"/>
            <a:r>
              <a:rPr lang="tr-TR" dirty="0" err="1"/>
              <a:t>isiToleransı</a:t>
            </a:r>
            <a:r>
              <a:rPr lang="tr-TR" dirty="0"/>
              <a:t>: Bu, köpek ırkı için ortalama ısı toleransı puanıdır.</a:t>
            </a:r>
          </a:p>
          <a:p>
            <a:endParaRPr lang="tr-TR" dirty="0"/>
          </a:p>
        </p:txBody>
      </p:sp>
    </p:spTree>
    <p:extLst>
      <p:ext uri="{BB962C8B-B14F-4D97-AF65-F5344CB8AC3E}">
        <p14:creationId xmlns:p14="http://schemas.microsoft.com/office/powerpoint/2010/main" val="12742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32500" lnSpcReduction="20000"/>
          </a:bodyPr>
          <a:lstStyle/>
          <a:p>
            <a:r>
              <a:rPr lang="tr-TR" sz="5500" dirty="0"/>
              <a:t>Aşağıdaki kod, </a:t>
            </a:r>
            <a:r>
              <a:rPr lang="tr-TR" sz="5500" dirty="0" err="1"/>
              <a:t>SmoothFoxTerrier</a:t>
            </a:r>
            <a:r>
              <a:rPr lang="tr-TR" sz="5500" dirty="0"/>
              <a:t> sınıfını oluşturur ve önceden numaralandırılmış alanları ve sınıfın gövdesinde bir yapıcıyı bildirir:</a:t>
            </a:r>
          </a:p>
          <a:p>
            <a:pPr marL="0" indent="0">
              <a:buNone/>
            </a:pPr>
            <a:r>
              <a:rPr lang="tr-TR" sz="4900" b="0" i="0" dirty="0">
                <a:solidFill>
                  <a:srgbClr val="000000"/>
                </a:solidFill>
                <a:effectLst/>
                <a:latin typeface="CourierStd"/>
              </a:rPr>
              <a:t> </a:t>
            </a:r>
            <a:r>
              <a:rPr lang="en-US" sz="4900" b="0" i="0" dirty="0">
                <a:solidFill>
                  <a:srgbClr val="000000"/>
                </a:solidFill>
                <a:effectLst/>
                <a:latin typeface="CourierStd"/>
              </a:rPr>
              <a:t>class </a:t>
            </a:r>
            <a:r>
              <a:rPr lang="en-US" sz="4900" b="0" i="0" dirty="0" err="1">
                <a:solidFill>
                  <a:srgbClr val="000000"/>
                </a:solidFill>
                <a:effectLst/>
                <a:latin typeface="CourierStd"/>
              </a:rPr>
              <a:t>SmoothFoxTerrier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dirty="0">
                <a:solidFill>
                  <a:srgbClr val="000000"/>
                </a:solidFill>
                <a:latin typeface="CourierStd"/>
              </a:rPr>
              <a:t>A</a:t>
            </a:r>
            <a:r>
              <a:rPr lang="tr-TR" sz="4900" b="0" i="0" dirty="0">
                <a:solidFill>
                  <a:srgbClr val="000000"/>
                </a:solidFill>
                <a:effectLst/>
                <a:latin typeface="CourierStd"/>
              </a:rPr>
              <a:t>ile</a:t>
            </a:r>
            <a:r>
              <a:rPr lang="en-US" sz="4900" b="0" i="0" dirty="0">
                <a:solidFill>
                  <a:srgbClr val="000000"/>
                </a:solidFill>
                <a:effectLst/>
                <a:latin typeface="CourierStd"/>
              </a:rPr>
              <a:t> = "Terrier";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b="0" i="0" dirty="0" err="1">
                <a:solidFill>
                  <a:srgbClr val="000000"/>
                </a:solidFill>
                <a:effectLst/>
                <a:latin typeface="CourierStd"/>
              </a:rPr>
              <a:t>M</a:t>
            </a:r>
            <a:r>
              <a:rPr lang="tr-TR" sz="4900" dirty="0" err="1">
                <a:solidFill>
                  <a:srgbClr val="000000"/>
                </a:solidFill>
                <a:latin typeface="CourierStd"/>
              </a:rPr>
              <a:t>enseiAlani</a:t>
            </a:r>
            <a:r>
              <a:rPr lang="en-US" sz="4900" b="0" i="0" dirty="0">
                <a:solidFill>
                  <a:srgbClr val="000000"/>
                </a:solidFill>
                <a:effectLst/>
                <a:latin typeface="CourierStd"/>
              </a:rPr>
              <a:t> = "England</a:t>
            </a:r>
            <a:r>
              <a:rPr lang="tr-TR" sz="4900" b="0" i="0" dirty="0">
                <a:solidFill>
                  <a:srgbClr val="000000"/>
                </a:solidFill>
                <a:effectLst/>
                <a:latin typeface="CourierStd"/>
              </a:rPr>
              <a:t>";</a:t>
            </a:r>
          </a:p>
          <a:p>
            <a:pPr marL="0" indent="0">
              <a:spcBef>
                <a:spcPts val="0"/>
              </a:spcBef>
              <a:buNone/>
            </a:pPr>
            <a:r>
              <a:rPr lang="tr-TR" sz="4900" dirty="0">
                <a:solidFill>
                  <a:srgbClr val="000000"/>
                </a:solidFill>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a:solidFill>
                  <a:srgbClr val="000000"/>
                </a:solidFill>
                <a:latin typeface="CourierStd"/>
              </a:rPr>
              <a:t>E</a:t>
            </a:r>
            <a:r>
              <a:rPr lang="tr-TR" sz="4900" b="0" i="0" dirty="0">
                <a:solidFill>
                  <a:srgbClr val="000000"/>
                </a:solidFill>
                <a:effectLst/>
                <a:latin typeface="CourierStd"/>
              </a:rPr>
              <a:t>nerji = 10;</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S</a:t>
            </a:r>
            <a:r>
              <a:rPr lang="tr-TR" sz="4900" b="0" i="0" dirty="0" err="1">
                <a:solidFill>
                  <a:srgbClr val="000000"/>
                </a:solidFill>
                <a:effectLst/>
                <a:latin typeface="CourierStd"/>
              </a:rPr>
              <a:t>ogukToleransi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sim</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F</a:t>
            </a:r>
            <a:r>
              <a:rPr lang="tr-TR" sz="4900" b="0" i="0" dirty="0" err="1">
                <a:solidFill>
                  <a:srgbClr val="000000"/>
                </a:solidFill>
                <a:effectLst/>
                <a:latin typeface="CourierStd"/>
              </a:rPr>
              <a:t>avoriOyuncak</a:t>
            </a:r>
            <a:r>
              <a:rPr lang="tr-TR" sz="4900" b="0" i="0" dirty="0">
                <a:solidFill>
                  <a:srgbClr val="000000"/>
                </a:solidFill>
                <a:effectLst/>
                <a:latin typeface="CourierStd"/>
              </a:rPr>
              <a:t>;</a:t>
            </a:r>
          </a:p>
          <a:p>
            <a:pPr marL="0" indent="0">
              <a:spcBef>
                <a:spcPts val="0"/>
              </a:spcBef>
              <a:buNone/>
            </a:pP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SmoothFoxTerrier</a:t>
            </a:r>
            <a:r>
              <a:rPr lang="tr-TR" sz="4900" b="0" i="0" dirty="0">
                <a:solidFill>
                  <a:srgbClr val="000000"/>
                </a:solidFill>
                <a:effectLst/>
                <a:latin typeface="CourierStd"/>
              </a:rPr>
              <a:t>(</a:t>
            </a:r>
            <a:r>
              <a:rPr lang="tr-TR" sz="4900" b="0" i="0" dirty="0" err="1">
                <a:solidFill>
                  <a:srgbClr val="000000"/>
                </a:solidFill>
                <a:effectLst/>
                <a:latin typeface="CourierStd"/>
              </a:rPr>
              <a:t>string</a:t>
            </a:r>
            <a:r>
              <a:rPr lang="tr-TR" sz="4900" b="0" i="0" dirty="0">
                <a:solidFill>
                  <a:srgbClr val="000000"/>
                </a:solidFill>
                <a:effectLst/>
                <a:latin typeface="CourierStd"/>
              </a:rPr>
              <a:t> isim,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b="0" i="0" dirty="0" err="1">
                <a:solidFill>
                  <a:srgbClr val="000000"/>
                </a:solidFill>
                <a:effectLst/>
                <a:latin typeface="CourierStd"/>
              </a:rPr>
              <a:t>izlemeYetenegi</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this.Isim</a:t>
            </a:r>
            <a:r>
              <a:rPr lang="tr-TR" sz="4900" b="0" i="0" dirty="0">
                <a:solidFill>
                  <a:srgbClr val="000000"/>
                </a:solidFill>
                <a:effectLst/>
                <a:latin typeface="CourierStd"/>
              </a:rPr>
              <a:t> = isim;</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 = </a:t>
            </a:r>
            <a:r>
              <a:rPr lang="tr-TR" sz="4900" b="0" i="0" dirty="0" err="1">
                <a:solidFill>
                  <a:srgbClr val="000000"/>
                </a:solidFill>
                <a:effectLst/>
                <a:latin typeface="CourierStd"/>
              </a:rPr>
              <a:t>izlemeYetenegi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this.FavoriOyuncak</a:t>
            </a:r>
            <a:r>
              <a:rPr lang="tr-TR" sz="4900" b="0" i="0" dirty="0">
                <a:solidFill>
                  <a:srgbClr val="000000"/>
                </a:solidFill>
                <a:effectLst/>
                <a:latin typeface="CourierStd"/>
              </a:rPr>
              <a:t> =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endParaRPr lang="tr-TR" sz="4900" dirty="0"/>
          </a:p>
        </p:txBody>
      </p:sp>
    </p:spTree>
    <p:extLst>
      <p:ext uri="{BB962C8B-B14F-4D97-AF65-F5344CB8AC3E}">
        <p14:creationId xmlns:p14="http://schemas.microsoft.com/office/powerpoint/2010/main" val="2667598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Önceki kod, alanı bildiren aynı satırda sınıf alanlarını başlatır. Bir sınıf alanı ile bir örnek alanı arasındaki tek fark, statik anahtar kelimenin dahil edilmesidir. Bu, bir sınıf alanı oluşturmak istediğimizi gösterir.</a:t>
            </a:r>
          </a:p>
          <a:p>
            <a:r>
              <a:rPr lang="tr-TR" dirty="0" err="1"/>
              <a:t>C#'da</a:t>
            </a:r>
            <a:r>
              <a:rPr lang="tr-TR" dirty="0"/>
              <a:t> sınıf alanları, statik alanlar olarak da bilinir.</a:t>
            </a:r>
          </a:p>
          <a:p>
            <a:r>
              <a:rPr lang="tr-TR" dirty="0"/>
              <a:t>Aşağıdaki komut, önceden bildirilen Aile statik alanının değerini yazdırır. </a:t>
            </a:r>
            <a:r>
              <a:rPr lang="tr-TR" dirty="0" err="1"/>
              <a:t>SmoothFoxTerrier</a:t>
            </a:r>
            <a:r>
              <a:rPr lang="tr-TR" dirty="0"/>
              <a:t> sınıfının herhangi bir örneğini oluşturmadığımızı ve sınıf adı ve noktadan sonra alan belirttiğimizi unutmayın:</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Debug.WriteLine</a:t>
            </a:r>
            <a:r>
              <a:rPr lang="tr-TR" sz="1800" b="0" i="0" dirty="0">
                <a:solidFill>
                  <a:srgbClr val="000000"/>
                </a:solidFill>
                <a:effectLst/>
                <a:latin typeface="CourierStd"/>
              </a:rPr>
              <a:t>(</a:t>
            </a:r>
            <a:r>
              <a:rPr lang="tr-TR" sz="1800" b="0" i="0" dirty="0" err="1">
                <a:solidFill>
                  <a:srgbClr val="000000"/>
                </a:solidFill>
                <a:effectLst/>
                <a:latin typeface="CourierStd"/>
              </a:rPr>
              <a:t>SmoothFoxTerrier.Aile</a:t>
            </a:r>
            <a:r>
              <a:rPr lang="tr-TR" sz="1800" b="0" i="0" dirty="0">
                <a:solidFill>
                  <a:srgbClr val="000000"/>
                </a:solidFill>
                <a:effectLst/>
                <a:latin typeface="CourierStd"/>
              </a:rPr>
              <a:t>);</a:t>
            </a:r>
            <a:r>
              <a:rPr lang="tr-TR" dirty="0"/>
              <a:t> </a:t>
            </a:r>
          </a:p>
          <a:p>
            <a:pPr marL="0" indent="0">
              <a:buNone/>
            </a:pPr>
            <a:r>
              <a:rPr lang="tr-TR" dirty="0"/>
              <a:t> (</a:t>
            </a:r>
            <a:r>
              <a:rPr lang="tr-TR" dirty="0" err="1"/>
              <a:t>Ctrl</a:t>
            </a:r>
            <a:r>
              <a:rPr lang="tr-TR" dirty="0"/>
              <a:t> + Alt + O) (Çıktı – </a:t>
            </a:r>
            <a:r>
              <a:rPr lang="tr-TR" dirty="0" err="1"/>
              <a:t>Output</a:t>
            </a:r>
            <a:r>
              <a:rPr lang="tr-TR" dirty="0"/>
              <a:t>) penceresinde görünür.</a:t>
            </a:r>
            <a:br>
              <a:rPr lang="tr-TR" dirty="0"/>
            </a:br>
            <a:endParaRPr lang="tr-TR" dirty="0"/>
          </a:p>
        </p:txBody>
      </p:sp>
    </p:spTree>
    <p:extLst>
      <p:ext uri="{BB962C8B-B14F-4D97-AF65-F5344CB8AC3E}">
        <p14:creationId xmlns:p14="http://schemas.microsoft.com/office/powerpoint/2010/main" val="2433139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900" dirty="0"/>
              <a:t>C#, bir örnek referansından bir statik alana erişmenize izin vermez; bu nedenle, statik bir alana erişmek için her zaman bir sınıf türü kullanmamız gerekir.</a:t>
            </a:r>
          </a:p>
          <a:p>
            <a:r>
              <a:rPr lang="tr-TR" sz="1900" dirty="0"/>
              <a:t>Değişken olarak tanımlanan herhangi bir statik alana yeni bir değer atayabilirsiniz. Örneğin, aşağıdaki komut Enerji statik alanına 8 atar:</a:t>
            </a:r>
          </a:p>
          <a:p>
            <a:pPr marL="0" indent="0">
              <a:buNone/>
            </a:pPr>
            <a:r>
              <a:rPr lang="tr-TR" sz="1900" dirty="0"/>
              <a:t> </a:t>
            </a:r>
            <a:r>
              <a:rPr lang="en-US" sz="1900" dirty="0" err="1">
                <a:effectLst/>
                <a:latin typeface="Courier New" panose="02070309020205020404" pitchFamily="49" charset="0"/>
                <a:ea typeface="Book Antiqua" panose="02040602050305030304" pitchFamily="18" charset="0"/>
                <a:cs typeface="Book Antiqua" panose="02040602050305030304" pitchFamily="18" charset="0"/>
              </a:rPr>
              <a:t>SmoothFoxTerrier.Ener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8;</a:t>
            </a:r>
            <a:endParaRPr lang="tr-TR" sz="19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900" dirty="0"/>
              <a:t>Statik bir alanı, </a:t>
            </a:r>
            <a:r>
              <a:rPr lang="tr-TR" sz="1900" dirty="0" err="1"/>
              <a:t>static</a:t>
            </a:r>
            <a:r>
              <a:rPr lang="tr-TR" sz="1900" dirty="0"/>
              <a:t> anahtar sözcüğünü </a:t>
            </a:r>
            <a:r>
              <a:rPr lang="tr-TR" sz="1900" dirty="0" err="1"/>
              <a:t>const</a:t>
            </a:r>
            <a:r>
              <a:rPr lang="tr-TR" sz="1900" dirty="0"/>
              <a:t> ile değiştirerek kolayca salt okunur bir statik alana dönüştürebiliriz. Örneğin, bir sınıfın kullanıcılarının ortalama enerji puanını değiştirmesini istemiyoruz. Bu nedenle, statik Enerji alanını bildiren satırı, statik sabit veya salt okunur alan oluşturan aşağıdaki komutla değiştirebiliriz:</a:t>
            </a:r>
          </a:p>
          <a:p>
            <a:pPr marL="0" indent="0">
              <a:buNone/>
            </a:pPr>
            <a:r>
              <a:rPr lang="tr-TR" sz="19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public const int 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10;</a:t>
            </a:r>
            <a:endParaRPr lang="tr-TR" sz="1900" dirty="0"/>
          </a:p>
          <a:p>
            <a:pPr marL="0" indent="0">
              <a:buNone/>
            </a:pPr>
            <a:br>
              <a:rPr lang="tr-TR" dirty="0"/>
            </a:br>
            <a:endParaRPr lang="tr-TR" dirty="0"/>
          </a:p>
        </p:txBody>
      </p:sp>
    </p:spTree>
    <p:extLst>
      <p:ext uri="{BB962C8B-B14F-4D97-AF65-F5344CB8AC3E}">
        <p14:creationId xmlns:p14="http://schemas.microsoft.com/office/powerpoint/2010/main" val="2466619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Erişim Değiştiricilerini Kullanma </a:t>
            </a:r>
          </a:p>
          <a:p>
            <a:r>
              <a:rPr lang="tr-TR" dirty="0"/>
              <a:t>Önceden bildirilen </a:t>
            </a:r>
            <a:r>
              <a:rPr lang="tr-TR" dirty="0" err="1"/>
              <a:t>SmoothFoxTerrier</a:t>
            </a:r>
            <a:r>
              <a:rPr lang="tr-TR" dirty="0"/>
              <a:t> sınıfı, örnekleri ve statik alanları herhangi bir kısıtlama olmaksızın ortaya çıkarır çünkü bunları </a:t>
            </a:r>
            <a:r>
              <a:rPr lang="tr-TR" b="1" dirty="0" err="1"/>
              <a:t>public</a:t>
            </a:r>
            <a:r>
              <a:rPr lang="tr-TR" dirty="0"/>
              <a:t> erişim değiştiricisiyle bildirdik. </a:t>
            </a:r>
          </a:p>
          <a:p>
            <a:r>
              <a:rPr lang="tr-TR" dirty="0"/>
              <a:t>Bu nedenle, statik sabite dönüştürdüğümüz statik Enerji alanı dışında bu niteliklere erişebilir ve değerlerini değiştirebiliriz. </a:t>
            </a:r>
          </a:p>
          <a:p>
            <a:r>
              <a:rPr lang="tr-TR" dirty="0"/>
              <a:t>C#, hangi kodun belirli bir tür üyesine erişimi olduğunu denetlemek için tür üye erişim değiştiricileri kullanır. </a:t>
            </a:r>
          </a:p>
          <a:p>
            <a:r>
              <a:rPr lang="tr-TR" dirty="0"/>
              <a:t>Şimdiye kadar, tüm alanları genel erişim değiştiricisi ile bildiriyoruz. Bu nedenle, onlara bir sınıf tanımında ve bir sınıf tanımının dışında erişebiliriz. Herhangi bir alana erişimi kısıtlamak için </a:t>
            </a:r>
            <a:r>
              <a:rPr lang="tr-TR" dirty="0" err="1"/>
              <a:t>public</a:t>
            </a:r>
            <a:r>
              <a:rPr lang="tr-TR" dirty="0"/>
              <a:t> yerine aşağıdaki erişim değiştiricilerden herhangi birini kullanabiliriz:</a:t>
            </a:r>
          </a:p>
        </p:txBody>
      </p:sp>
    </p:spTree>
    <p:extLst>
      <p:ext uri="{BB962C8B-B14F-4D97-AF65-F5344CB8AC3E}">
        <p14:creationId xmlns:p14="http://schemas.microsoft.com/office/powerpoint/2010/main" val="4282411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b="1" dirty="0" err="1"/>
              <a:t>Private</a:t>
            </a:r>
            <a:r>
              <a:rPr lang="tr-TR" sz="1600" b="1" dirty="0"/>
              <a:t>: </a:t>
            </a:r>
            <a:r>
              <a:rPr lang="tr-TR" sz="1600" dirty="0"/>
              <a:t>Bir nesne </a:t>
            </a:r>
            <a:r>
              <a:rPr lang="tr-TR" sz="1600" dirty="0" err="1"/>
              <a:t>private</a:t>
            </a:r>
            <a:r>
              <a:rPr lang="tr-TR" sz="1600" dirty="0"/>
              <a:t> olarak tanımlandığında sadece kendi kod bloğu içerisinden çağrılabilir. Güvenlik nedeniyle dışarıya kesinlikle açmamamız gereken nesnelerde kullanılır. En katı erişim belirleyicidir.</a:t>
            </a:r>
          </a:p>
          <a:p>
            <a:r>
              <a:rPr lang="tr-TR" sz="1600" b="1" dirty="0" err="1"/>
              <a:t>Public</a:t>
            </a:r>
            <a:r>
              <a:rPr lang="tr-TR" sz="1600" b="1" dirty="0"/>
              <a:t>: </a:t>
            </a:r>
            <a:r>
              <a:rPr lang="tr-TR" sz="1600" dirty="0"/>
              <a:t>Bir nesne </a:t>
            </a:r>
            <a:r>
              <a:rPr lang="tr-TR" sz="1600" dirty="0" err="1"/>
              <a:t>public</a:t>
            </a:r>
            <a:r>
              <a:rPr lang="tr-TR" sz="1600" dirty="0"/>
              <a:t> olarak tanımlandığında hiç bir kısıtlaması olmaz. Yani hem kendi kod bloğu üzerinden hem de dışarıdan hatta farklı projeler üzerinden dahi çağırılabilir.</a:t>
            </a:r>
          </a:p>
          <a:p>
            <a:r>
              <a:rPr lang="tr-TR" sz="1600" b="1" dirty="0" err="1"/>
              <a:t>Internal</a:t>
            </a:r>
            <a:r>
              <a:rPr lang="tr-TR" sz="1600" b="1" dirty="0"/>
              <a:t>: </a:t>
            </a:r>
            <a:r>
              <a:rPr lang="tr-TR" sz="1600" dirty="0"/>
              <a:t>Kendi projesi içerisinde </a:t>
            </a:r>
            <a:r>
              <a:rPr lang="tr-TR" sz="1600" dirty="0" err="1"/>
              <a:t>public</a:t>
            </a:r>
            <a:r>
              <a:rPr lang="tr-TR" sz="1600" dirty="0"/>
              <a:t>, farklı bir projeden/dışarıdan çağırılmak istenildiğinde ise </a:t>
            </a:r>
            <a:r>
              <a:rPr lang="tr-TR" sz="1600" dirty="0" err="1"/>
              <a:t>private</a:t>
            </a:r>
            <a:r>
              <a:rPr lang="tr-TR" sz="1600" dirty="0"/>
              <a:t> özelliklerini taşır. Yani aynı Assembly (</a:t>
            </a:r>
            <a:r>
              <a:rPr lang="tr-TR" sz="1600" dirty="0" err="1"/>
              <a:t>dll</a:t>
            </a:r>
            <a:r>
              <a:rPr lang="tr-TR" sz="1600" dirty="0"/>
              <a:t>) üzerinde istediğiniz şekilde kullanabilirsiniz ancak dışarıdan (farklı bir projeden) çağıramazsınız.</a:t>
            </a:r>
          </a:p>
          <a:p>
            <a:r>
              <a:rPr lang="tr-TR" sz="1600" b="1" dirty="0" err="1"/>
              <a:t>Protected</a:t>
            </a:r>
            <a:r>
              <a:rPr lang="tr-TR" sz="1600" b="1" dirty="0"/>
              <a:t>: </a:t>
            </a:r>
            <a:r>
              <a:rPr lang="tr-TR" sz="1600" dirty="0"/>
              <a:t>Bir nesne </a:t>
            </a:r>
            <a:r>
              <a:rPr lang="tr-TR" sz="1600" dirty="0" err="1"/>
              <a:t>protected</a:t>
            </a:r>
            <a:r>
              <a:rPr lang="tr-TR" sz="1600" dirty="0"/>
              <a:t> olarak tanımlandığında yalnızca bulunduğu class ve bu </a:t>
            </a:r>
            <a:r>
              <a:rPr lang="tr-TR" sz="1600" dirty="0" err="1"/>
              <a:t>class’ı</a:t>
            </a:r>
            <a:r>
              <a:rPr lang="tr-TR" sz="1600" dirty="0"/>
              <a:t> miras alan (bu </a:t>
            </a:r>
            <a:r>
              <a:rPr lang="tr-TR" sz="1600" dirty="0" err="1"/>
              <a:t>class’tan</a:t>
            </a:r>
            <a:r>
              <a:rPr lang="tr-TR" sz="1600" dirty="0"/>
              <a:t> türetilmiş) </a:t>
            </a:r>
            <a:r>
              <a:rPr lang="tr-TR" sz="1600" dirty="0" err="1"/>
              <a:t>class’lar</a:t>
            </a:r>
            <a:r>
              <a:rPr lang="tr-TR" sz="1600" dirty="0"/>
              <a:t> üzerinden çağırılabilir.</a:t>
            </a:r>
          </a:p>
          <a:p>
            <a:r>
              <a:rPr lang="tr-TR" sz="1600" b="1" dirty="0" err="1"/>
              <a:t>Proteced</a:t>
            </a:r>
            <a:r>
              <a:rPr lang="tr-TR" sz="1600" b="1" dirty="0"/>
              <a:t> </a:t>
            </a:r>
            <a:r>
              <a:rPr lang="tr-TR" sz="1600" b="1" dirty="0" err="1"/>
              <a:t>Internal</a:t>
            </a:r>
            <a:r>
              <a:rPr lang="tr-TR" sz="1600" b="1" dirty="0"/>
              <a:t>: </a:t>
            </a:r>
            <a:r>
              <a:rPr lang="tr-TR" sz="1600" dirty="0"/>
              <a:t>Bir nesne </a:t>
            </a:r>
            <a:r>
              <a:rPr lang="tr-TR" sz="1600" dirty="0" err="1"/>
              <a:t>protected</a:t>
            </a:r>
            <a:r>
              <a:rPr lang="tr-TR" sz="1600" dirty="0"/>
              <a:t> </a:t>
            </a:r>
            <a:r>
              <a:rPr lang="tr-TR" sz="1600" dirty="0" err="1"/>
              <a:t>internal</a:t>
            </a:r>
            <a:r>
              <a:rPr lang="tr-TR" sz="1600" dirty="0"/>
              <a:t> olarak tanımlandığında aynı </a:t>
            </a:r>
            <a:r>
              <a:rPr lang="tr-TR" sz="1600" dirty="0" err="1"/>
              <a:t>protected</a:t>
            </a:r>
            <a:r>
              <a:rPr lang="tr-TR" sz="1600" dirty="0"/>
              <a:t> gibi kendi bulunduğu class üzerinde ve bu </a:t>
            </a:r>
            <a:r>
              <a:rPr lang="tr-TR" sz="1600" dirty="0" err="1"/>
              <a:t>class’ı</a:t>
            </a:r>
            <a:r>
              <a:rPr lang="tr-TR" sz="1600" dirty="0"/>
              <a:t> miras alan </a:t>
            </a:r>
            <a:r>
              <a:rPr lang="tr-TR" sz="1600" dirty="0" err="1"/>
              <a:t>class’lar</a:t>
            </a:r>
            <a:r>
              <a:rPr lang="tr-TR" sz="1600" dirty="0"/>
              <a:t> üzerinden çağrılabilir. Artı olarak aynı proje (</a:t>
            </a:r>
            <a:r>
              <a:rPr lang="tr-TR" sz="1600" dirty="0" err="1"/>
              <a:t>assembly</a:t>
            </a:r>
            <a:r>
              <a:rPr lang="tr-TR" sz="1600" dirty="0"/>
              <a:t>/</a:t>
            </a:r>
            <a:r>
              <a:rPr lang="tr-TR" sz="1600" dirty="0" err="1"/>
              <a:t>dll</a:t>
            </a:r>
            <a:r>
              <a:rPr lang="tr-TR" sz="1600" dirty="0"/>
              <a:t>) üzerinde olmasalar dahi, tanımlandığı </a:t>
            </a:r>
            <a:r>
              <a:rPr lang="tr-TR" sz="1600" dirty="0" err="1"/>
              <a:t>class’tan</a:t>
            </a:r>
            <a:r>
              <a:rPr lang="tr-TR" sz="1600" dirty="0"/>
              <a:t> türetilmiş diğer </a:t>
            </a:r>
            <a:r>
              <a:rPr lang="tr-TR" sz="1600" dirty="0" err="1"/>
              <a:t>class’ların</a:t>
            </a:r>
            <a:r>
              <a:rPr lang="tr-TR" sz="1600" dirty="0"/>
              <a:t> içinden de çağırılabilirler.</a:t>
            </a:r>
          </a:p>
        </p:txBody>
      </p:sp>
    </p:spTree>
    <p:extLst>
      <p:ext uri="{BB962C8B-B14F-4D97-AF65-F5344CB8AC3E}">
        <p14:creationId xmlns:p14="http://schemas.microsoft.com/office/powerpoint/2010/main" val="5753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800" noProof="1"/>
              <a:t>Özel bir durum olmadıkça varsayılan olarak değişkenler ve methodlar private; classlar ve struct’lar ise internal’dır.</a:t>
            </a:r>
          </a:p>
          <a:p>
            <a:r>
              <a:rPr lang="tr-TR" sz="1800" noProof="1"/>
              <a:t>Varsayılan olarak class içerisinde tanımlı öğeler private erişim belirleyicisine sahiptirler.</a:t>
            </a:r>
          </a:p>
          <a:p>
            <a:r>
              <a:rPr lang="tr-TR" sz="1800" noProof="1"/>
              <a:t>struct içerisinde tanımlı öğeler public, internal veya private olabilirler. Struct’lar türetmeyi desteklemediği için protected ve protected internal erişim belirleyicisine zaten ihtiyaçları yoktur.</a:t>
            </a:r>
          </a:p>
          <a:p>
            <a:r>
              <a:rPr lang="tr-TR" sz="1800" noProof="1"/>
              <a:t>Aşağıdaki komut, ‘public Isim’ alanının bildirimini protected bir alana nasıl değiştirebileceğimizi gösterir. Public erişim değiştiricisini Protected ve Isim’den _isim'e değiştiririz. Bir adlandırma kuralı olarak, protected veya private alanlar için alan adının başına bir alt çizgi (_) simgesi ekleriz.</a:t>
            </a:r>
          </a:p>
          <a:p>
            <a:pPr marL="0" indent="0">
              <a:buNone/>
            </a:pPr>
            <a:r>
              <a:rPr lang="tr-TR" sz="18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protected string _</a:t>
            </a:r>
            <a:r>
              <a:rPr lang="tr-TR" sz="1800" dirty="0">
                <a:effectLst/>
                <a:latin typeface="Courier New" panose="02070309020205020404" pitchFamily="49" charset="0"/>
                <a:ea typeface="Book Antiqua" panose="02040602050305030304" pitchFamily="18" charset="0"/>
                <a:cs typeface="Book Antiqua" panose="02040602050305030304" pitchFamily="18" charset="0"/>
              </a:rPr>
              <a:t>isim</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a:t>
            </a: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pPr marL="0" indent="0">
              <a:buNone/>
            </a:pP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800" dirty="0"/>
              <a:t>Aynı erişim değiştiricilerini örnek alanları, statik alanlar, örnek yöntemleri ve statik yöntemler dahil olmak üzere herhangi bir üye türü için kullanabiliriz.</a:t>
            </a:r>
          </a:p>
        </p:txBody>
      </p:sp>
    </p:spTree>
    <p:extLst>
      <p:ext uri="{BB962C8B-B14F-4D97-AF65-F5344CB8AC3E}">
        <p14:creationId xmlns:p14="http://schemas.microsoft.com/office/powerpoint/2010/main" val="2528357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noProof="1"/>
              <a:t> </a:t>
            </a:r>
            <a:r>
              <a:rPr lang="tr-TR" sz="3000" b="1" noProof="1"/>
              <a:t>C#’da Özellik Alıcıları ve Ayarlayıcıları Kullanma</a:t>
            </a:r>
          </a:p>
          <a:p>
            <a:r>
              <a:rPr lang="tr-TR" sz="2100" noProof="1"/>
              <a:t>C#, özellikleri tanımlamak ve alıcı yöntemini ve/veya ayarlayıcı yöntemini belirlemek için basit ama güçlü bir mekanizma sağlar. SmoothFoxTerrier sınıfımızda aşağıdaki değişiklikleri yapmak istiyoruz:</a:t>
            </a:r>
          </a:p>
          <a:p>
            <a:r>
              <a:rPr lang="tr-TR" sz="2100" noProof="1"/>
              <a:t>_isim alanını salt okunur bir Isim özelliğiyle kapsülleyin.</a:t>
            </a:r>
          </a:p>
          <a:p>
            <a:r>
              <a:rPr lang="tr-TR" sz="2100" noProof="1"/>
              <a:t>_favoriOyuncak özniteliğini bir FavoriOyuncak özelliğiyle kapsülleyin.</a:t>
            </a:r>
          </a:p>
          <a:p>
            <a:r>
              <a:rPr lang="tr-TR" sz="2100" noProof="1"/>
              <a:t>_izlemeYetenegi özniteliğini bir IzlemeYetenegi özelliği ile kapsülleyin ve belirtilen değer 0'dan düşükse temel niteliğe 0 atamak ve belirtilen değer 10'dan büyük olduğunda 10 atamak için ayarlayıcı yöntemine kodu dahil edin.</a:t>
            </a:r>
          </a:p>
          <a:p>
            <a:r>
              <a:rPr lang="tr-TR" sz="2100" noProof="1"/>
              <a:t>_izlemeYetenegi özel örnek alanı, SogukToleransi genel statik alanı ve IsiToleransi genel statik alanı değerlerine göre bir koruma puanı hesaplayan ve döndüren bir alıcı yöntemiyle ‘KorumaPuani’ salt okunur özelliği tanımlayın.</a:t>
            </a:r>
          </a:p>
        </p:txBody>
      </p:sp>
    </p:spTree>
    <p:extLst>
      <p:ext uri="{BB962C8B-B14F-4D97-AF65-F5344CB8AC3E}">
        <p14:creationId xmlns:p14="http://schemas.microsoft.com/office/powerpoint/2010/main" val="3460338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2100" noProof="1"/>
              <a:t>Salt okunur bir Isim özelliği istiyoruz; bu nedenle, yalnızca ilgili _isim özel alanının değerini döndüren bir alıcı yöntemi tanımlamamız gerekir. </a:t>
            </a:r>
          </a:p>
          <a:p>
            <a:r>
              <a:rPr lang="tr-TR" sz="2100" noProof="1"/>
              <a:t>Isim özelliğini string türünün bir public alanı olarak ilan ederiz, ardından süslü parantez ({}) içine alınmış alıcı (getter) yönteminin tanımı gelir. Bu, alıcı yönteminin ve/veya ayarlayıcı yönteminin tanımını kapsar. </a:t>
            </a:r>
          </a:p>
          <a:p>
            <a:r>
              <a:rPr lang="tr-TR" sz="2100" noProof="1"/>
              <a:t>Bu durumda, sadece bir alıcı yöntemine ihtiyacımız var. Get anahtar sözcüğü, içeriği bir çift kaşlı ayraç ({}) içine alınmış olan alıcı yönteminin tanımını başlatır. Sınıf gövdesindeki aşağıdaki kod işi yapacaktır: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string </a:t>
            </a:r>
            <a:r>
              <a:rPr lang="tr-TR" sz="1800" b="0" i="0" dirty="0" err="1">
                <a:solidFill>
                  <a:srgbClr val="000000"/>
                </a:solidFill>
                <a:effectLst/>
                <a:latin typeface="CourierStd"/>
              </a:rPr>
              <a:t>Isim</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get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_</a:t>
            </a:r>
            <a:r>
              <a:rPr lang="tr-TR" sz="1800" b="0" i="0" dirty="0">
                <a:solidFill>
                  <a:srgbClr val="000000"/>
                </a:solidFill>
                <a:effectLst/>
                <a:latin typeface="CourierStd"/>
              </a:rPr>
              <a:t>isim</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2000" dirty="0"/>
              <a:t> </a:t>
            </a:r>
            <a:br>
              <a:rPr lang="en-US" sz="2000" dirty="0"/>
            </a:br>
            <a:endParaRPr lang="tr-TR" sz="2100" noProof="1"/>
          </a:p>
        </p:txBody>
      </p:sp>
    </p:spTree>
    <p:extLst>
      <p:ext uri="{BB962C8B-B14F-4D97-AF65-F5344CB8AC3E}">
        <p14:creationId xmlns:p14="http://schemas.microsoft.com/office/powerpoint/2010/main" val="16262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a:t>
            </a:r>
            <a:r>
              <a:rPr lang="tr-TR" sz="2800" b="1" dirty="0"/>
              <a:t>Nesneler için Taslak Oluşturma</a:t>
            </a:r>
          </a:p>
          <a:p>
            <a:r>
              <a:rPr lang="tr-TR" dirty="0"/>
              <a:t>Dört farklı dikdörtgen çizmek ve alanlarını hesaplamak istediğinizi düşünün. Farklı genişlikleri, yükseklikleri ile çizilmiş ve alanları hesaplanmış dört dikdörtgen elde edersiniz.</a:t>
            </a:r>
          </a:p>
          <a:p>
            <a:r>
              <a:rPr lang="tr-TR" dirty="0"/>
              <a:t>Bu süreci basitleştirmek için bir plana sahip olmak harika olmaz mıydı?</a:t>
            </a:r>
          </a:p>
          <a:p>
            <a:r>
              <a:rPr lang="tr-TR" dirty="0"/>
              <a:t>Nesne yönelimli programlamada, bir </a:t>
            </a:r>
            <a:r>
              <a:rPr lang="tr-TR" b="1" dirty="0"/>
              <a:t>sınıf</a:t>
            </a:r>
            <a:r>
              <a:rPr lang="tr-TR" dirty="0"/>
              <a:t>, nesnelerin oluşturulduğu bir plan veya şablon tanımıdır. </a:t>
            </a:r>
          </a:p>
          <a:p>
            <a:r>
              <a:rPr lang="tr-TR" b="1" dirty="0"/>
              <a:t>Sınıflar</a:t>
            </a:r>
            <a:r>
              <a:rPr lang="tr-TR" dirty="0"/>
              <a:t>, bir nesnenin </a:t>
            </a:r>
            <a:r>
              <a:rPr lang="tr-TR" b="1" dirty="0"/>
              <a:t>durumunu ve davranışını </a:t>
            </a:r>
            <a:r>
              <a:rPr lang="tr-TR" dirty="0"/>
              <a:t>tanımlayan modellerdir. Bir dikdörtgenin durumunu ve davranışını tanımlayan bir sınıf tanımladıktan sonra, her gerçek dünyadaki dikdörtgenin durumunu ve davranışını temsil eden nesneler oluşturmak için kullanabiliriz.</a:t>
            </a:r>
          </a:p>
          <a:p>
            <a:r>
              <a:rPr lang="tr-TR" b="1" dirty="0"/>
              <a:t>Nesneler</a:t>
            </a:r>
            <a:r>
              <a:rPr lang="tr-TR" dirty="0"/>
              <a:t> sınıf örnekleri olarak da bilinir. Örneğin, her dikdörtgen nesnesinin dikdörtgen sınıfının bir örneği olduğunu söyleyebiliriz.</a:t>
            </a:r>
          </a:p>
        </p:txBody>
      </p:sp>
    </p:spTree>
    <p:extLst>
      <p:ext uri="{BB962C8B-B14F-4D97-AF65-F5344CB8AC3E}">
        <p14:creationId xmlns:p14="http://schemas.microsoft.com/office/powerpoint/2010/main" val="3473447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dirty="0"/>
              <a:t>Salt okunur bir Isım özelliğini tanımlamak için bir </a:t>
            </a:r>
            <a:r>
              <a:rPr lang="tr-TR" sz="1400" dirty="0" err="1"/>
              <a:t>getter</a:t>
            </a:r>
            <a:r>
              <a:rPr lang="tr-TR" sz="1400" dirty="0"/>
              <a:t> yöntemi ekledikten sonra, aşağıdaki komutta gösterildiği gibi, düzenlenen sınıfın bir örneğini oluşturacağız ve Isım salt okunur özelliğinin değerini değiştiren bir kod yazacağız:</a:t>
            </a:r>
          </a:p>
          <a:p>
            <a:pPr marL="0" indent="0">
              <a:buNone/>
            </a:pPr>
            <a:r>
              <a:rPr lang="tr-TR" sz="1400" b="0" i="0" dirty="0">
                <a:solidFill>
                  <a:srgbClr val="000000"/>
                </a:solidFill>
                <a:effectLst/>
                <a:latin typeface="CourierStd"/>
              </a:rPr>
              <a:t> var </a:t>
            </a:r>
            <a:r>
              <a:rPr lang="tr-TR" sz="1400" b="0" i="0" dirty="0" err="1">
                <a:solidFill>
                  <a:srgbClr val="000000"/>
                </a:solidFill>
                <a:effectLst/>
                <a:latin typeface="CourierStd"/>
              </a:rPr>
              <a:t>jerry</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a:t>
            </a:r>
            <a:r>
              <a:rPr lang="tr-TR" sz="1400" b="0" i="0" dirty="0" err="1">
                <a:solidFill>
                  <a:srgbClr val="000000"/>
                </a:solidFill>
                <a:effectLst/>
                <a:latin typeface="CourierStd"/>
              </a:rPr>
              <a:t>SmoothFoxTerrier</a:t>
            </a:r>
            <a:r>
              <a:rPr lang="tr-TR" sz="1400" b="0" i="0" dirty="0">
                <a:solidFill>
                  <a:srgbClr val="000000"/>
                </a:solidFill>
                <a:effectLst/>
                <a:latin typeface="CourierStd"/>
              </a:rPr>
              <a:t>("</a:t>
            </a:r>
            <a:r>
              <a:rPr lang="tr-TR" sz="1400" b="0" i="0" dirty="0" err="1">
                <a:solidFill>
                  <a:srgbClr val="000000"/>
                </a:solidFill>
                <a:effectLst/>
                <a:latin typeface="CourierStd"/>
              </a:rPr>
              <a:t>Jerry</a:t>
            </a:r>
            <a:r>
              <a:rPr lang="tr-TR" sz="1400" b="0" i="0" dirty="0">
                <a:solidFill>
                  <a:srgbClr val="000000"/>
                </a:solidFill>
                <a:effectLst/>
                <a:latin typeface="CourierStd"/>
              </a:rPr>
              <a:t>", 7, "</a:t>
            </a:r>
            <a:r>
              <a:rPr lang="tr-TR" sz="1400" b="0" i="0" dirty="0" err="1">
                <a:solidFill>
                  <a:srgbClr val="000000"/>
                </a:solidFill>
                <a:effectLst/>
                <a:latin typeface="CourierStd"/>
              </a:rPr>
              <a:t>Boomerang</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jerry.Isim</a:t>
            </a:r>
            <a:r>
              <a:rPr lang="tr-TR" sz="1400" b="0" i="0" dirty="0">
                <a:solidFill>
                  <a:srgbClr val="000000"/>
                </a:solidFill>
                <a:effectLst/>
                <a:latin typeface="CourierStd"/>
              </a:rPr>
              <a:t> = "</a:t>
            </a:r>
            <a:r>
              <a:rPr lang="tr-TR" sz="1400" b="0" i="0" dirty="0" err="1">
                <a:solidFill>
                  <a:srgbClr val="000000"/>
                </a:solidFill>
                <a:effectLst/>
                <a:latin typeface="CourierStd"/>
              </a:rPr>
              <a:t>Tom</a:t>
            </a:r>
            <a:r>
              <a:rPr lang="tr-TR" sz="1400" b="0" i="0" dirty="0">
                <a:solidFill>
                  <a:srgbClr val="000000"/>
                </a:solidFill>
                <a:effectLst/>
                <a:latin typeface="CourierStd"/>
              </a:rPr>
              <a:t>";</a:t>
            </a:r>
            <a:r>
              <a:rPr lang="tr-TR" sz="1400" dirty="0"/>
              <a:t> </a:t>
            </a:r>
          </a:p>
          <a:p>
            <a:r>
              <a:rPr lang="tr-TR" sz="1400" dirty="0"/>
              <a:t>Salt okunur </a:t>
            </a:r>
            <a:r>
              <a:rPr lang="tr-TR" sz="1400" dirty="0" err="1"/>
              <a:t>Isim</a:t>
            </a:r>
            <a:r>
              <a:rPr lang="tr-TR" sz="1400" dirty="0"/>
              <a:t> özelliğine bir değer atayan kod, konsol uygulamasının derlenmesine izin vermez. Derleyici, Isım özelliği için bildirilmiş bir ayarlayıcı yöntemi bulamadığından bir yapı hatası görüntüler. Belirli bir hata mesajı oluşur: "'</a:t>
            </a:r>
            <a:r>
              <a:rPr lang="tr-TR" sz="1400" dirty="0" err="1"/>
              <a:t>SmoothFoxTerrier.Isim</a:t>
            </a:r>
            <a:r>
              <a:rPr lang="tr-TR" sz="1400" dirty="0"/>
              <a:t>' özelliğine veya dizin oluşturucusuna, salt okunur olduğu için atama yapılamaz". </a:t>
            </a:r>
            <a:br>
              <a:rPr lang="en-US" sz="1400" dirty="0"/>
            </a:br>
            <a:br>
              <a:rPr lang="en-US" sz="1400" dirty="0"/>
            </a:br>
            <a:endParaRPr lang="tr-TR" sz="1400" noProof="1"/>
          </a:p>
        </p:txBody>
      </p:sp>
      <p:pic>
        <p:nvPicPr>
          <p:cNvPr id="7" name="Resim 6">
            <a:extLst>
              <a:ext uri="{FF2B5EF4-FFF2-40B4-BE49-F238E27FC236}">
                <a16:creationId xmlns:a16="http://schemas.microsoft.com/office/drawing/2014/main" id="{5FE335F0-4F1B-46B1-AF83-1DF9B7CCE183}"/>
              </a:ext>
            </a:extLst>
          </p:cNvPr>
          <p:cNvPicPr>
            <a:picLocks noChangeAspect="1"/>
          </p:cNvPicPr>
          <p:nvPr/>
        </p:nvPicPr>
        <p:blipFill>
          <a:blip r:embed="rId2"/>
          <a:stretch>
            <a:fillRect/>
          </a:stretch>
        </p:blipFill>
        <p:spPr>
          <a:xfrm>
            <a:off x="3164503" y="4450702"/>
            <a:ext cx="5990476" cy="1721498"/>
          </a:xfrm>
          <a:prstGeom prst="rect">
            <a:avLst/>
          </a:prstGeom>
        </p:spPr>
      </p:pic>
    </p:spTree>
    <p:extLst>
      <p:ext uri="{BB962C8B-B14F-4D97-AF65-F5344CB8AC3E}">
        <p14:creationId xmlns:p14="http://schemas.microsoft.com/office/powerpoint/2010/main" val="2741954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noProof="1"/>
              <a:t>Set anahtar sözcüğü, içeriği süslü parantez ({}) içine alınan ayarlayıcı yönteminin tanımını başlatır. Set anahtar sözcüğü, ‘value’ adında bir bağımsız değişken bildirmez. Ancak, bu yöntemdeki kod, ‘value’ adlı örtük bir bağımsız değişkendeki, özelliğe atanan değeri alır. Sınıf gövdesindeki aşağıdaki kod işi yapacaktır:</a:t>
            </a:r>
          </a:p>
          <a:p>
            <a:pPr marL="0" indent="0">
              <a:buNone/>
            </a:pPr>
            <a:endParaRPr lang="tr-TR" sz="2100" noProof="1"/>
          </a:p>
          <a:p>
            <a:pPr marL="0" indent="0">
              <a:buNone/>
            </a:pPr>
            <a:r>
              <a:rPr lang="tr-TR" sz="1800" b="0" i="0" noProof="1">
                <a:solidFill>
                  <a:srgbClr val="000000"/>
                </a:solidFill>
                <a:effectLst/>
                <a:latin typeface="CourierStd"/>
              </a:rPr>
              <a:t> public string 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get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return this._favoriOyuncak;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set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this._favoriOyuncak = value;</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a:t>
            </a:r>
            <a:r>
              <a:rPr lang="tr-TR" sz="1600" noProof="1"/>
              <a:t> </a:t>
            </a:r>
            <a:br>
              <a:rPr lang="tr-TR" sz="1600" noProof="1"/>
            </a:br>
            <a:endParaRPr lang="tr-TR" sz="1600" noProof="1"/>
          </a:p>
        </p:txBody>
      </p:sp>
    </p:spTree>
    <p:extLst>
      <p:ext uri="{BB962C8B-B14F-4D97-AF65-F5344CB8AC3E}">
        <p14:creationId xmlns:p14="http://schemas.microsoft.com/office/powerpoint/2010/main" val="3210624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600" noProof="1"/>
              <a:t>FavoriOyuncak özelliği için setter yöntemi çok basittir çünkü sadece belirtilen değeri ilgili özel alana atar. </a:t>
            </a:r>
            <a:r>
              <a:rPr lang="tr-TR" sz="2600" dirty="0" err="1"/>
              <a:t>IzlemeYetenegi</a:t>
            </a:r>
            <a:r>
              <a:rPr lang="tr-TR" sz="2600" noProof="1"/>
              <a:t> özelliği, 0’dan düşük değerleri 0'a ve 10'dan büyük değerleri 10'a dönüştürmek için daha fazla koda sahip bir ayarlayıcı yöntemi gerektirir. Sınıf gövdesindeki aşağıdaki kod işi yapar:</a:t>
            </a:r>
          </a:p>
          <a:p>
            <a:pPr marL="0" indent="0">
              <a:buNone/>
            </a:pPr>
            <a:endParaRPr lang="tr-TR" sz="2100" noProof="1"/>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int</a:t>
            </a:r>
            <a:r>
              <a:rPr lang="tr-TR" sz="1800" dirty="0">
                <a:solidFill>
                  <a:srgbClr val="000000"/>
                </a:solidFill>
                <a:latin typeface="CourierStd"/>
              </a:rPr>
              <a:t> </a:t>
            </a:r>
            <a:r>
              <a:rPr lang="tr-TR" sz="1800" dirty="0" err="1">
                <a:solidFill>
                  <a:srgbClr val="000000"/>
                </a:solidFill>
                <a:latin typeface="CourierStd"/>
              </a:rPr>
              <a:t>IzlemeYetenegi</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get</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return</a:t>
            </a: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set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&lt;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&gt;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a:t>
            </a:r>
            <a:r>
              <a:rPr lang="tr-TR" sz="1800" dirty="0" err="1">
                <a:solidFill>
                  <a:srgbClr val="000000"/>
                </a:solidFill>
                <a:latin typeface="CourierStd"/>
              </a:rPr>
              <a:t>value</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endParaRPr lang="tr-TR" sz="1100" noProof="1">
              <a:solidFill>
                <a:srgbClr val="000000"/>
              </a:solidFill>
              <a:latin typeface="CourierStd"/>
            </a:endParaRPr>
          </a:p>
        </p:txBody>
      </p:sp>
    </p:spTree>
    <p:extLst>
      <p:ext uri="{BB962C8B-B14F-4D97-AF65-F5344CB8AC3E}">
        <p14:creationId xmlns:p14="http://schemas.microsoft.com/office/powerpoint/2010/main" val="410733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sz="2100" dirty="0" err="1"/>
              <a:t>IzlemeYetenegi</a:t>
            </a:r>
            <a:r>
              <a:rPr lang="tr-TR" sz="2100" noProof="1"/>
              <a:t> özelliğini ekledikten sonra, aşağıdaki kodda gösterildiği gibi, düzenlenen sınıfın bir örneğini oluşturacağız ve bu özelliğe farklı değerler ayarlamaya çalışacağız:</a:t>
            </a:r>
          </a:p>
          <a:p>
            <a:pPr marL="0" indent="0">
              <a:buNone/>
            </a:pPr>
            <a:endParaRPr lang="tr-TR" sz="1100" noProof="1"/>
          </a:p>
          <a:p>
            <a:pPr marL="0" indent="0">
              <a:spcBef>
                <a:spcPts val="0"/>
              </a:spcBef>
              <a:buNone/>
            </a:pPr>
            <a:endParaRPr lang="tr-TR" sz="1100" dirty="0">
              <a:solidFill>
                <a:srgbClr val="000000"/>
              </a:solidFill>
              <a:latin typeface="CourierStd"/>
            </a:endParaRPr>
          </a:p>
          <a:p>
            <a:pPr marL="0" indent="0">
              <a:spcBef>
                <a:spcPts val="0"/>
              </a:spcBef>
              <a:buNone/>
            </a:pPr>
            <a:r>
              <a:rPr lang="tr-TR" sz="1500" noProof="1">
                <a:solidFill>
                  <a:srgbClr val="000000"/>
                </a:solidFill>
                <a:latin typeface="CourierStd"/>
              </a:rPr>
              <a:t> var tom = new SmoothFoxTerrier("Tom", 8, "Boomerang");</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52;</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110;</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endParaRPr lang="tr-TR" sz="1500" dirty="0">
              <a:solidFill>
                <a:srgbClr val="000000"/>
              </a:solidFill>
              <a:latin typeface="CourierStd"/>
            </a:endParaRPr>
          </a:p>
          <a:p>
            <a:pPr marL="0" indent="0">
              <a:spcBef>
                <a:spcPts val="0"/>
              </a:spcBef>
              <a:buNone/>
            </a:pPr>
            <a:endParaRPr lang="tr-TR" sz="1100" dirty="0">
              <a:solidFill>
                <a:srgbClr val="000000"/>
              </a:solidFill>
              <a:latin typeface="CourierStd"/>
            </a:endParaRPr>
          </a:p>
          <a:p>
            <a:pPr>
              <a:spcBef>
                <a:spcPts val="0"/>
              </a:spcBef>
            </a:pPr>
            <a:r>
              <a:rPr lang="tr-TR" sz="2100" dirty="0" err="1"/>
              <a:t>IzlemeYetenegi</a:t>
            </a:r>
            <a:r>
              <a:rPr lang="tr-TR" sz="2100" dirty="0"/>
              <a:t> özelliği için -9'u istenen değer olarak belirledikten sonra, gerçek değerini konsola yazdırdık ve sonuç 0 oldu. 52'yi belirledikten sonra, gerçek yazdırılan değer 10'du. 9'u belirledikten sonra, gerçek yazdırılan değer 9'du. Son olarak, 110'u belirledikten sonra, gerçek yazdırılan değer 100’dü.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124301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dirty="0"/>
              <a:t>Salt okunur bir </a:t>
            </a:r>
            <a:r>
              <a:rPr lang="tr-TR" sz="2100" dirty="0" err="1"/>
              <a:t>KorumaPuani</a:t>
            </a:r>
            <a:r>
              <a:rPr lang="tr-TR" sz="2100" dirty="0"/>
              <a:t> özelliği istiyoruz. Ancak, bu sefer, </a:t>
            </a:r>
            <a:r>
              <a:rPr lang="tr-TR" sz="2100" dirty="0" err="1"/>
              <a:t>getter</a:t>
            </a:r>
            <a:r>
              <a:rPr lang="tr-TR" sz="2100" dirty="0"/>
              <a:t> yönteminin özel bir örnek alanı ve iki </a:t>
            </a:r>
            <a:r>
              <a:rPr lang="tr-TR" sz="2100" dirty="0" err="1"/>
              <a:t>public</a:t>
            </a:r>
            <a:r>
              <a:rPr lang="tr-TR" sz="2100" dirty="0"/>
              <a:t> statik alanı temel alarak bir koruma puanı hesaplaması ve döndürmesi gerekir. Kodun tüm genel sınıf alanlarına </a:t>
            </a:r>
            <a:r>
              <a:rPr lang="tr-TR" sz="2100" dirty="0" err="1"/>
              <a:t>SmoothFoxTerrier</a:t>
            </a:r>
            <a:r>
              <a:rPr lang="tr-TR" sz="2100" dirty="0"/>
              <a:t> aracılığıyla ve ardından statik alan adıyla eriştiğini unutmayın. Sınıf gövdesindeki aşağıdaki kod işi yapacak:</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public</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 </a:t>
            </a:r>
            <a:r>
              <a:rPr lang="tr-TR" sz="1500" dirty="0" err="1">
                <a:solidFill>
                  <a:srgbClr val="000000"/>
                </a:solidFill>
                <a:latin typeface="CourierStd"/>
              </a:rPr>
              <a:t>KorumaPuani</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get</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return</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a:t>
            </a:r>
            <a:r>
              <a:rPr lang="tr-TR" sz="1500" dirty="0" err="1">
                <a:solidFill>
                  <a:srgbClr val="000000"/>
                </a:solidFill>
                <a:latin typeface="CourierStd"/>
              </a:rPr>
              <a:t>Math.Floor</a:t>
            </a:r>
            <a:r>
              <a:rPr lang="tr-TR" sz="1500" dirty="0">
                <a:solidFill>
                  <a:srgbClr val="000000"/>
                </a:solidFill>
                <a:latin typeface="CourierStd"/>
              </a:rPr>
              <a:t>((</a:t>
            </a:r>
            <a:r>
              <a:rPr lang="tr-TR" sz="1500" dirty="0" err="1">
                <a:solidFill>
                  <a:srgbClr val="000000"/>
                </a:solidFill>
                <a:latin typeface="CourierStd"/>
              </a:rPr>
              <a:t>this</a:t>
            </a:r>
            <a:r>
              <a:rPr lang="tr-TR" sz="1500" dirty="0">
                <a:solidFill>
                  <a:srgbClr val="000000"/>
                </a:solidFill>
                <a:latin typeface="CourierStd"/>
              </a:rPr>
              <a:t>._</a:t>
            </a:r>
            <a:r>
              <a:rPr lang="tr-TR" sz="1500" dirty="0" err="1">
                <a:solidFill>
                  <a:srgbClr val="000000"/>
                </a:solidFill>
                <a:latin typeface="CourierStd"/>
              </a:rPr>
              <a:t>izlemeYetenegi</a:t>
            </a:r>
            <a:r>
              <a:rPr lang="tr-TR" sz="1500" dirty="0">
                <a:solidFill>
                  <a:srgbClr val="000000"/>
                </a:solidFill>
                <a:latin typeface="CourierStd"/>
              </a:rPr>
              <a:t> + </a:t>
            </a:r>
            <a:r>
              <a:rPr lang="tr-TR" sz="1500" dirty="0" err="1">
                <a:solidFill>
                  <a:srgbClr val="000000"/>
                </a:solidFill>
                <a:latin typeface="CourierStd"/>
              </a:rPr>
              <a:t>SmoothFoxTerrier.SogukToleransi</a:t>
            </a:r>
            <a:r>
              <a:rPr lang="tr-TR" sz="1500" dirty="0">
                <a:solidFill>
                  <a:srgbClr val="000000"/>
                </a:solidFill>
                <a:latin typeface="CourierStd"/>
              </a:rPr>
              <a:t> +    					</a:t>
            </a:r>
            <a:r>
              <a:rPr lang="tr-TR" sz="1500" dirty="0" err="1">
                <a:solidFill>
                  <a:srgbClr val="000000"/>
                </a:solidFill>
                <a:latin typeface="CourierStd"/>
              </a:rPr>
              <a:t>SmoothFoxTerrier.IsiToleransi</a:t>
            </a:r>
            <a:r>
              <a:rPr lang="tr-TR" sz="1500" dirty="0">
                <a:solidFill>
                  <a:srgbClr val="000000"/>
                </a:solidFill>
                <a:latin typeface="CourierStd"/>
              </a:rPr>
              <a:t>) / 3d);</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p>
          <a:p>
            <a:pPr marL="0" indent="0">
              <a:spcBef>
                <a:spcPts val="0"/>
              </a:spcBef>
              <a:buNone/>
            </a:pPr>
            <a:endParaRPr lang="tr-TR" sz="1500" dirty="0">
              <a:solidFill>
                <a:srgbClr val="000000"/>
              </a:solidFill>
              <a:latin typeface="CourierStd"/>
            </a:endParaRPr>
          </a:p>
          <a:p>
            <a:pPr>
              <a:spcBef>
                <a:spcPts val="0"/>
              </a:spcBef>
            </a:pPr>
            <a:r>
              <a:rPr lang="tr-TR" sz="2100" dirty="0" err="1"/>
              <a:t>KorumaPuani</a:t>
            </a:r>
            <a:r>
              <a:rPr lang="tr-TR" sz="2100" dirty="0"/>
              <a:t> özelliğini ekledikten sonra, düzenlenen sınıfın bir örneğini oluşturacağız ve bu salt okunur özelliğin değerini konsola yazdıracağız:</a:t>
            </a:r>
          </a:p>
          <a:p>
            <a:pPr marL="0" indent="0">
              <a:spcBef>
                <a:spcPts val="0"/>
              </a:spcBef>
              <a:buNone/>
            </a:pPr>
            <a:endParaRPr lang="tr-TR" sz="1500" dirty="0">
              <a:solidFill>
                <a:srgbClr val="000000"/>
              </a:solidFill>
              <a:latin typeface="CourierStd"/>
            </a:endParaRPr>
          </a:p>
          <a:p>
            <a:pPr marL="0" indent="0">
              <a:spcBef>
                <a:spcPts val="0"/>
              </a:spcBef>
              <a:buNone/>
            </a:pPr>
            <a:r>
              <a:rPr lang="tr-TR" sz="1700" dirty="0">
                <a:solidFill>
                  <a:srgbClr val="000000"/>
                </a:solidFill>
                <a:latin typeface="CourierStd"/>
              </a:rPr>
              <a:t> var </a:t>
            </a:r>
            <a:r>
              <a:rPr lang="tr-TR" sz="1700" dirty="0" err="1">
                <a:solidFill>
                  <a:srgbClr val="000000"/>
                </a:solidFill>
                <a:latin typeface="CourierStd"/>
              </a:rPr>
              <a:t>laura</a:t>
            </a:r>
            <a:r>
              <a:rPr lang="tr-TR" sz="1700" dirty="0">
                <a:solidFill>
                  <a:srgbClr val="000000"/>
                </a:solidFill>
                <a:latin typeface="CourierStd"/>
              </a:rPr>
              <a:t> = </a:t>
            </a:r>
            <a:r>
              <a:rPr lang="tr-TR" sz="1700" dirty="0" err="1">
                <a:solidFill>
                  <a:srgbClr val="000000"/>
                </a:solidFill>
                <a:latin typeface="CourierStd"/>
              </a:rPr>
              <a:t>new</a:t>
            </a:r>
            <a:r>
              <a:rPr lang="tr-TR" sz="1700" dirty="0">
                <a:solidFill>
                  <a:srgbClr val="000000"/>
                </a:solidFill>
                <a:latin typeface="CourierStd"/>
              </a:rPr>
              <a:t> </a:t>
            </a:r>
            <a:r>
              <a:rPr lang="tr-TR" sz="1700" dirty="0" err="1">
                <a:solidFill>
                  <a:srgbClr val="000000"/>
                </a:solidFill>
                <a:latin typeface="CourierStd"/>
              </a:rPr>
              <a:t>SmoothFoxTerrier</a:t>
            </a:r>
            <a:r>
              <a:rPr lang="tr-TR" sz="1700" dirty="0">
                <a:solidFill>
                  <a:srgbClr val="000000"/>
                </a:solidFill>
                <a:latin typeface="CourierStd"/>
              </a:rPr>
              <a:t>("Laura", "</a:t>
            </a:r>
            <a:r>
              <a:rPr lang="tr-TR" sz="1700" dirty="0" err="1">
                <a:solidFill>
                  <a:srgbClr val="000000"/>
                </a:solidFill>
                <a:latin typeface="CourierStd"/>
              </a:rPr>
              <a:t>Old</a:t>
            </a:r>
            <a:r>
              <a:rPr lang="tr-TR" sz="1700" dirty="0">
                <a:solidFill>
                  <a:srgbClr val="000000"/>
                </a:solidFill>
                <a:latin typeface="CourierStd"/>
              </a:rPr>
              <a:t> </a:t>
            </a:r>
            <a:r>
              <a:rPr lang="tr-TR" sz="1700" dirty="0" err="1">
                <a:solidFill>
                  <a:srgbClr val="000000"/>
                </a:solidFill>
                <a:latin typeface="CourierStd"/>
              </a:rPr>
              <a:t>sneakers</a:t>
            </a:r>
            <a:r>
              <a:rPr lang="tr-TR" sz="1700" dirty="0">
                <a:solidFill>
                  <a:srgbClr val="000000"/>
                </a:solidFill>
                <a:latin typeface="CourierStd"/>
              </a:rPr>
              <a:t>", 9);</a:t>
            </a:r>
            <a:br>
              <a:rPr lang="tr-TR" sz="1700" dirty="0">
                <a:solidFill>
                  <a:srgbClr val="000000"/>
                </a:solidFill>
                <a:latin typeface="CourierStd"/>
              </a:rPr>
            </a:br>
            <a:r>
              <a:rPr lang="tr-TR" sz="1700" dirty="0">
                <a:solidFill>
                  <a:srgbClr val="000000"/>
                </a:solidFill>
                <a:latin typeface="CourierStd"/>
              </a:rPr>
              <a:t> </a:t>
            </a:r>
            <a:r>
              <a:rPr lang="tr-TR" sz="1700" dirty="0" err="1">
                <a:solidFill>
                  <a:srgbClr val="000000"/>
                </a:solidFill>
                <a:latin typeface="CourierStd"/>
              </a:rPr>
              <a:t>console.WriteLine</a:t>
            </a:r>
            <a:r>
              <a:rPr lang="tr-TR" sz="1700" dirty="0">
                <a:solidFill>
                  <a:srgbClr val="000000"/>
                </a:solidFill>
                <a:latin typeface="CourierStd"/>
              </a:rPr>
              <a:t>(</a:t>
            </a:r>
            <a:r>
              <a:rPr lang="tr-TR" sz="1700" dirty="0" err="1">
                <a:solidFill>
                  <a:srgbClr val="000000"/>
                </a:solidFill>
                <a:latin typeface="CourierStd"/>
              </a:rPr>
              <a:t>laura.KorumaPuani</a:t>
            </a:r>
            <a:r>
              <a:rPr lang="tr-TR" sz="1700" dirty="0">
                <a:solidFill>
                  <a:srgbClr val="000000"/>
                </a:solidFill>
                <a:latin typeface="CourierStd"/>
              </a:rPr>
              <a:t>);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34638574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noProof="1"/>
              <a:t> </a:t>
            </a:r>
            <a:r>
              <a:rPr lang="tr-TR" sz="2800" b="1" noProof="1"/>
              <a:t>Otomatik Uygulanan Özelliklerle Çalışma</a:t>
            </a:r>
          </a:p>
          <a:p>
            <a:r>
              <a:rPr lang="tr-TR" sz="1700" noProof="1"/>
              <a:t>Alıcı yönteminde veya ayarlayıcı yönteminde belirli bir kurala ihtiyaç duymadığımızda, otomatik uygulanan özellikler adı verilen özellikleri bildirmek için basitleştirilmiş bir mekanizmadan yararlanabiliriz. Örneğin, aşağıdaki kod otomatik uygulanan özellikleri kullanır:</a:t>
            </a:r>
          </a:p>
          <a:p>
            <a:pPr marL="0" indent="0">
              <a:buNone/>
            </a:pPr>
            <a:r>
              <a:rPr lang="tr-TR" sz="1700" b="0" i="0" dirty="0">
                <a:solidFill>
                  <a:srgbClr val="000000"/>
                </a:solidFill>
                <a:effectLst/>
                <a:latin typeface="CourierStd"/>
              </a:rPr>
              <a:t> </a:t>
            </a:r>
            <a:r>
              <a:rPr lang="en-US" sz="1700" b="0" i="0" dirty="0">
                <a:solidFill>
                  <a:srgbClr val="000000"/>
                </a:solidFill>
                <a:effectLst/>
                <a:latin typeface="CourierStd"/>
              </a:rPr>
              <a:t>public string </a:t>
            </a:r>
            <a:r>
              <a:rPr lang="en-US" sz="1700" b="0" i="0" dirty="0" err="1">
                <a:solidFill>
                  <a:srgbClr val="000000"/>
                </a:solidFill>
                <a:effectLst/>
                <a:latin typeface="CourierStd"/>
              </a:rPr>
              <a:t>Favori</a:t>
            </a:r>
            <a:r>
              <a:rPr lang="tr-TR" sz="1700" b="0" i="0" dirty="0">
                <a:solidFill>
                  <a:srgbClr val="000000"/>
                </a:solidFill>
                <a:effectLst/>
                <a:latin typeface="CourierStd"/>
              </a:rPr>
              <a:t>Oyuncak</a:t>
            </a:r>
            <a:r>
              <a:rPr lang="en-US" sz="1700" b="0" i="0" dirty="0">
                <a:solidFill>
                  <a:srgbClr val="000000"/>
                </a:solidFill>
                <a:effectLst/>
                <a:latin typeface="CourierStd"/>
              </a:rPr>
              <a:t> { get; set; }</a:t>
            </a:r>
            <a:r>
              <a:rPr lang="en-US" sz="1700" dirty="0"/>
              <a:t> </a:t>
            </a:r>
            <a:br>
              <a:rPr lang="en-US" sz="1700" dirty="0"/>
            </a:br>
            <a:endParaRPr lang="tr-TR" sz="1700" dirty="0"/>
          </a:p>
          <a:p>
            <a:pPr>
              <a:spcBef>
                <a:spcPts val="0"/>
              </a:spcBef>
            </a:pPr>
            <a:r>
              <a:rPr lang="tr-TR" sz="1700" noProof="1"/>
              <a:t>Bu kod, FavoriOyuncak özelliğini boş alıcı ve ayarlayıcı yöntemlerle bildirir. Derleyici, yalnızca özelliğin otomatik olarak oluşturulan alıcıların ve ayarlayıcıların erişebildiği, tanımlı özellik ile ilgili özel ve anonim bir alan oluşturur. Gelecekte alıcı yöntemini veya ayarlayıcı yöntemini özelleştirmeniz gerekirse, otomatik olarak uygulanan özelliklerin kullanımını belirli alıcı ve ayarlayıcı yöntemleriyle değiştirebilir ve gerekirse bir özelliği desteklemek için kendi özel alanınızı ekleyebilirsiniz.</a:t>
            </a:r>
          </a:p>
          <a:p>
            <a:r>
              <a:rPr lang="tr-TR" sz="1700" noProof="1"/>
              <a:t>Önceden tanımlanan FavoriOyuncak özelliğini bu şekilde değiştireceksek, _favoriOyuncak özel alanını kaldırmamız gerekir. Ek olarak, yapıcıda argüman olarak alınan FavoriOyuncak özel alanını, aşağıdaki kodda gösterildiği gibi özel alanla çalışmak yerine FavoriOyuncak özelliğine atamamız gerekir:</a:t>
            </a:r>
          </a:p>
          <a:p>
            <a:pPr marL="0" indent="0">
              <a:buNone/>
            </a:pPr>
            <a:r>
              <a:rPr lang="tr-TR" sz="1700" b="0" i="0" dirty="0">
                <a:solidFill>
                  <a:srgbClr val="000000"/>
                </a:solidFill>
                <a:effectLst/>
                <a:latin typeface="CourierStd"/>
              </a:rPr>
              <a:t> </a:t>
            </a:r>
            <a:r>
              <a:rPr lang="tr-TR" sz="1700" b="0" i="0" dirty="0" err="1">
                <a:solidFill>
                  <a:srgbClr val="000000"/>
                </a:solidFill>
                <a:effectLst/>
                <a:latin typeface="CourierStd"/>
              </a:rPr>
              <a:t>this.FavoriOyuncak</a:t>
            </a:r>
            <a:r>
              <a:rPr lang="tr-TR" sz="1700" b="0" i="0" dirty="0">
                <a:solidFill>
                  <a:srgbClr val="000000"/>
                </a:solidFill>
                <a:effectLst/>
                <a:latin typeface="CourierStd"/>
              </a:rPr>
              <a:t> = </a:t>
            </a:r>
            <a:r>
              <a:rPr lang="tr-TR" sz="1700" b="0" i="0" dirty="0" err="1">
                <a:solidFill>
                  <a:srgbClr val="000000"/>
                </a:solidFill>
                <a:effectLst/>
                <a:latin typeface="CourierStd"/>
              </a:rPr>
              <a:t>favoriOyuncak</a:t>
            </a:r>
            <a:r>
              <a:rPr lang="tr-TR" sz="1700" b="0" i="0" dirty="0">
                <a:solidFill>
                  <a:srgbClr val="000000"/>
                </a:solidFill>
                <a:effectLst/>
                <a:latin typeface="CourierStd"/>
              </a:rPr>
              <a:t>;</a:t>
            </a:r>
            <a:r>
              <a:rPr lang="tr-TR" sz="1700" dirty="0"/>
              <a:t> </a:t>
            </a:r>
          </a:p>
          <a:p>
            <a:pPr marL="0" indent="0">
              <a:buNone/>
            </a:pPr>
            <a:r>
              <a:rPr lang="tr-TR" sz="2100" noProof="1"/>
              <a:t> </a:t>
            </a:r>
          </a:p>
        </p:txBody>
      </p:sp>
    </p:spTree>
    <p:extLst>
      <p:ext uri="{BB962C8B-B14F-4D97-AF65-F5344CB8AC3E}">
        <p14:creationId xmlns:p14="http://schemas.microsoft.com/office/powerpoint/2010/main" val="3263124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noProof="1"/>
              <a:t>Getter yönteminde herhangi bir belirli kural gerektirmeyen salt okunur bir özellik oluşturmak istediğimizde otomatik uygulanan özellikleri de kullanabiliriz. Örneğin, aşağıdaki kod, Isim özelliği için otomatik uygulanan özellikleri kullanır:</a:t>
            </a:r>
          </a:p>
          <a:p>
            <a:pPr marL="0" indent="0">
              <a:buNone/>
            </a:pPr>
            <a:r>
              <a:rPr lang="tr-TR" sz="1800" b="0" i="0" noProof="1">
                <a:solidFill>
                  <a:srgbClr val="000000"/>
                </a:solidFill>
                <a:effectLst/>
                <a:latin typeface="CourierStd"/>
              </a:rPr>
              <a:t> public string Isim { get; private set; }</a:t>
            </a:r>
            <a:r>
              <a:rPr lang="tr-TR" noProof="1"/>
              <a:t> </a:t>
            </a:r>
          </a:p>
          <a:p>
            <a:r>
              <a:rPr lang="tr-TR" noProof="1"/>
              <a:t>Önceki kod, </a:t>
            </a:r>
            <a:r>
              <a:rPr lang="tr-TR" b="1" noProof="1"/>
              <a:t>set erişimcisi </a:t>
            </a:r>
            <a:r>
              <a:rPr lang="tr-TR" noProof="1"/>
              <a:t>olarak da bilinen ayarlayıcı yöntemini private olarak bildirir. Bu şekilde, Isim salt okunur bir özelliktir. Önceki örnekte olduğu gibi, bu şekilde kullanacaksak, _name özel alanını kaldırmamız gerekir. Ek olarak, aşağıdaki kod satırında gösterildiği gibi, özel alanla çalışmak yerine, yapıcıda argüman olarak alınan isim özelliğini Isim özelliğine atamamız gerekir:</a:t>
            </a:r>
          </a:p>
          <a:p>
            <a:pPr marL="0" indent="0">
              <a:buNone/>
            </a:pPr>
            <a:r>
              <a:rPr lang="tr-TR" sz="1800" noProof="1">
                <a:solidFill>
                  <a:srgbClr val="000000"/>
                </a:solidFill>
                <a:latin typeface="CourierStd"/>
              </a:rPr>
              <a:t> </a:t>
            </a:r>
            <a:r>
              <a:rPr lang="tr-TR" sz="1800" b="0" i="0" noProof="1">
                <a:solidFill>
                  <a:srgbClr val="000000"/>
                </a:solidFill>
                <a:effectLst/>
                <a:latin typeface="CourierStd"/>
              </a:rPr>
              <a:t>this.Isim = isim;</a:t>
            </a:r>
          </a:p>
          <a:p>
            <a:r>
              <a:rPr lang="tr-TR" noProof="1"/>
              <a:t>Ayarlayıcı yöntemi private dir; bu nedenle, sınıftaki Isim değerini ayarlayabiliriz. Ancak, bu sınıfın dışından setter yöntemine erişemiyoruz; bu nedenle, salt okunur bir özellik haline gelir.</a:t>
            </a:r>
            <a:br>
              <a:rPr lang="tr-TR" sz="2000" dirty="0"/>
            </a:br>
            <a:endParaRPr lang="tr-TR" sz="2100" noProof="1"/>
          </a:p>
        </p:txBody>
      </p:sp>
    </p:spTree>
    <p:extLst>
      <p:ext uri="{BB962C8B-B14F-4D97-AF65-F5344CB8AC3E}">
        <p14:creationId xmlns:p14="http://schemas.microsoft.com/office/powerpoint/2010/main" val="1852557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2800" b="1" noProof="1"/>
              <a:t> </a:t>
            </a:r>
            <a:r>
              <a:rPr lang="tr-TR" sz="2600" b="1" noProof="1"/>
              <a:t>C#’da Sınıflara Davranış Eklemek İçin Yöntemleri Kullanma</a:t>
            </a:r>
          </a:p>
          <a:p>
            <a:r>
              <a:rPr lang="tr-TR" sz="1600" noProof="1"/>
              <a:t>Şimdiye kadar, C#'da bir sınıfa örnek yöntemleri ekledik ve özellikleri tanımlamak için alıcı ve ayarlayıcı yöntemlerini kullandık. Şimdi, C#'da bir 3D vektörün değiştirilebilir versiyonunu temsil edecek bir sınıf oluşturmak istiyoruz.</a:t>
            </a:r>
          </a:p>
          <a:p>
            <a:r>
              <a:rPr lang="tr-TR" sz="1600" noProof="1"/>
              <a:t>X, Y ve Z için otomatik uygulanan özellikleri kullanacağız. Public Topla örnek yöntemi X, Y ve Z (deltaX, deltaY ve deltaZ) için delta değerlerini alır ve nesneyi değiştirir, yani yöntem X, Y ve Z değerlerini değiştirir. Aşağıda Degisebilir3DVektor sınıfının ilk kodu gösterilmektedir:</a:t>
            </a:r>
          </a:p>
          <a:p>
            <a:pPr marL="0" indent="0">
              <a:spcBef>
                <a:spcPts val="0"/>
              </a:spcBef>
              <a:buNone/>
            </a:pPr>
            <a:endParaRPr lang="tr-TR" sz="1400" noProof="1"/>
          </a:p>
          <a:p>
            <a:pPr marL="0" indent="0">
              <a:spcBef>
                <a:spcPts val="0"/>
              </a:spcBef>
              <a:buNone/>
            </a:pPr>
            <a:r>
              <a:rPr lang="tr-TR" sz="1400" noProof="1"/>
              <a:t> </a:t>
            </a:r>
            <a:r>
              <a:rPr lang="tr-TR" sz="1400" noProof="1">
                <a:solidFill>
                  <a:srgbClr val="000000"/>
                </a:solidFill>
                <a:latin typeface="CourierStd"/>
              </a:rPr>
              <a:t>class Degisebilir3DVektor</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public double X { get; set; }</a:t>
            </a:r>
          </a:p>
          <a:p>
            <a:pPr marL="0" indent="0">
              <a:spcBef>
                <a:spcPts val="0"/>
              </a:spcBef>
              <a:buNone/>
            </a:pPr>
            <a:r>
              <a:rPr lang="tr-TR" sz="1400" noProof="1">
                <a:solidFill>
                  <a:srgbClr val="000000"/>
                </a:solidFill>
                <a:latin typeface="CourierStd"/>
              </a:rPr>
              <a:t>            public double Y { get; set; }</a:t>
            </a:r>
          </a:p>
          <a:p>
            <a:pPr marL="0" indent="0">
              <a:spcBef>
                <a:spcPts val="0"/>
              </a:spcBef>
              <a:buNone/>
            </a:pPr>
            <a:r>
              <a:rPr lang="tr-TR" sz="1400" noProof="1">
                <a:solidFill>
                  <a:srgbClr val="000000"/>
                </a:solidFill>
                <a:latin typeface="CourierStd"/>
              </a:rPr>
              <a:t>            public double Z { get; set;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void Topla(double deltaX, double deltaY, double deltaZ)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deltaX;    this.Y += deltaY;    this.Z += deltaZ;</a:t>
            </a:r>
          </a:p>
          <a:p>
            <a:pPr marL="0" indent="0">
              <a:spcBef>
                <a:spcPts val="0"/>
              </a:spcBef>
              <a:buNone/>
            </a:pPr>
            <a:r>
              <a:rPr lang="tr-TR" sz="1400" noProof="1">
                <a:solidFill>
                  <a:srgbClr val="000000"/>
                </a:solidFill>
                <a:latin typeface="CourierStd"/>
              </a:rPr>
              <a: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Degisebilir3DVektor(double x, double y, double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x;    this.Y = y;    this.Z =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a:t>
            </a:r>
          </a:p>
        </p:txBody>
      </p:sp>
    </p:spTree>
    <p:extLst>
      <p:ext uri="{BB962C8B-B14F-4D97-AF65-F5344CB8AC3E}">
        <p14:creationId xmlns:p14="http://schemas.microsoft.com/office/powerpoint/2010/main" val="115544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800" b="1" noProof="1"/>
              <a:t> </a:t>
            </a:r>
            <a:r>
              <a:rPr lang="tr-TR" sz="2600" b="1" noProof="1"/>
              <a:t>C#’da Sınıflara Davranış Eklemek İçin Yöntemleri Kullanma</a:t>
            </a:r>
          </a:p>
          <a:p>
            <a:r>
              <a:rPr lang="tr-TR" sz="1900" noProof="1"/>
              <a:t>Tüm değerlerin 0 olarak başlatıldığı, yani X = 0, Y = 0 ve Z = 0 olan bir 3D vektör oluşturmak çok yaygın bir gereksinimdir. Bu değerlere sahip bir 3D vektör, başlangıç ​​vektörü olarak bilinir. 0 ile başlatılan tüm değerlerle başlatılan sınıfın yeni bir örneğini oluşturmak için Degisebilir3DVektor sınıfına BaslangicVektoru adlı bir sınıf yöntemi ekleyebiliriz. </a:t>
            </a:r>
          </a:p>
          <a:p>
            <a:r>
              <a:rPr lang="tr-TR" sz="1900" noProof="1"/>
              <a:t>Sınıf yöntemleri, C#'da statik yöntemler olarak da bilinir. Static anahtar sözcüğünü genel erişim değiştiricisinden sonra sınıf yöntemi adından önce eklemek gerekir. Aşağıdaki komutlar OriginVector statik yöntemini tanımlar:</a:t>
            </a:r>
          </a:p>
          <a:p>
            <a:pPr marL="0" indent="0">
              <a:spcBef>
                <a:spcPts val="0"/>
              </a:spcBef>
              <a:buNone/>
            </a:pPr>
            <a:endParaRPr lang="tr-TR" sz="1400" noProof="1">
              <a:solidFill>
                <a:srgbClr val="000000"/>
              </a:solidFill>
              <a:latin typeface="CourierStd"/>
            </a:endParaRPr>
          </a:p>
          <a:p>
            <a:pPr marL="0" indent="0">
              <a:spcBef>
                <a:spcPts val="0"/>
              </a:spcBef>
              <a:buNone/>
            </a:pPr>
            <a:r>
              <a:rPr lang="tr-TR" sz="1800" dirty="0">
                <a:solidFill>
                  <a:srgbClr val="000000"/>
                </a:solidFill>
                <a:latin typeface="CourierStd"/>
              </a:rPr>
              <a:t> </a:t>
            </a:r>
            <a:r>
              <a:rPr lang="en-US" sz="1800" dirty="0">
                <a:solidFill>
                  <a:srgbClr val="000000"/>
                </a:solidFill>
                <a:latin typeface="CourierStd"/>
              </a:rPr>
              <a:t>public static </a:t>
            </a:r>
            <a:r>
              <a:rPr lang="tr-TR" sz="1800" noProof="1">
                <a:solidFill>
                  <a:srgbClr val="000000"/>
                </a:solidFill>
                <a:latin typeface="CourierStd"/>
              </a:rPr>
              <a:t>Degisebilir3DVektor</a:t>
            </a:r>
            <a:r>
              <a:rPr lang="en-US" sz="1800" dirty="0">
                <a:solidFill>
                  <a:srgbClr val="000000"/>
                </a:solidFill>
                <a:latin typeface="CourierStd"/>
              </a:rPr>
              <a:t> </a:t>
            </a:r>
            <a:r>
              <a:rPr lang="tr-TR" sz="1800" noProof="1">
                <a:solidFill>
                  <a:srgbClr val="000000"/>
                </a:solidFill>
                <a:latin typeface="CourierStd"/>
              </a:rPr>
              <a:t>BaslangicVektoru</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return new </a:t>
            </a:r>
            <a:r>
              <a:rPr lang="tr-TR" sz="1800" noProof="1">
                <a:solidFill>
                  <a:srgbClr val="000000"/>
                </a:solidFill>
                <a:latin typeface="CourierStd"/>
              </a:rPr>
              <a:t>Degisebilir3DVektor</a:t>
            </a:r>
            <a:r>
              <a:rPr lang="en-US" sz="1800" dirty="0">
                <a:solidFill>
                  <a:srgbClr val="000000"/>
                </a:solidFill>
                <a:latin typeface="CourierStd"/>
              </a:rPr>
              <a:t>(0, 0, 0);</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 </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480594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900" noProof="1"/>
              <a:t>Bu yöntem, üç öğenin tümü için başlangıç ​​değeri olarak 0 ile Degisebilir3DVektor sınıfının yeni bir örneğini döndürür. Aşağıdaki kod, bir 3B vektör oluşturmak için </a:t>
            </a:r>
            <a:r>
              <a:rPr lang="tr-TR" sz="2000" noProof="1">
                <a:solidFill>
                  <a:srgbClr val="000000"/>
                </a:solidFill>
                <a:latin typeface="CourierStd"/>
              </a:rPr>
              <a:t>BaslangicVektoru</a:t>
            </a:r>
            <a:r>
              <a:rPr lang="tr-TR" sz="1900" noProof="1"/>
              <a:t> statik yöntemini çağırır, oluşturulan örnek için Topla yöntemini çağırır ve üç öğenin tümünün değerlerini konsol çıktısına yazdırır:</a:t>
            </a:r>
            <a:endParaRPr lang="tr-TR" sz="1400" noProof="1">
              <a:solidFill>
                <a:srgbClr val="000000"/>
              </a:solidFill>
              <a:latin typeface="CourierStd"/>
            </a:endParaRPr>
          </a:p>
          <a:p>
            <a:pPr marL="0" indent="0">
              <a:spcBef>
                <a:spcPts val="0"/>
              </a:spcBef>
              <a:buNone/>
            </a:pPr>
            <a:endParaRPr lang="tr-TR" sz="1800" dirty="0">
              <a:solidFill>
                <a:srgbClr val="000000"/>
              </a:solidFill>
              <a:latin typeface="CourierStd"/>
            </a:endParaRPr>
          </a:p>
          <a:p>
            <a:pPr marL="0" indent="0">
              <a:spcBef>
                <a:spcPts val="0"/>
              </a:spcBef>
              <a:buNone/>
            </a:pPr>
            <a:r>
              <a:rPr lang="tr-TR" sz="1800" b="0" i="0" dirty="0">
                <a:solidFill>
                  <a:srgbClr val="000000"/>
                </a:solidFill>
                <a:effectLst/>
                <a:latin typeface="CourierStd"/>
              </a:rPr>
              <a:t> var degisebilir3DVektor = Degisebilir3DVektor.BaslangicVektoru();</a:t>
            </a:r>
          </a:p>
          <a:p>
            <a:pPr marL="0" indent="0">
              <a:spcBef>
                <a:spcPts val="0"/>
              </a:spcBef>
              <a:buNone/>
            </a:pPr>
            <a:r>
              <a:rPr lang="tr-TR" sz="1800" b="0" i="0" dirty="0">
                <a:solidFill>
                  <a:srgbClr val="000000"/>
                </a:solidFill>
                <a:effectLst/>
                <a:latin typeface="CourierStd"/>
              </a:rPr>
              <a:t> degisebilir3DVektor.Topla(5, 10, 15);</a:t>
            </a:r>
          </a:p>
          <a:p>
            <a:pPr marL="0" indent="0">
              <a:spcBef>
                <a:spcPts val="0"/>
              </a:spcBef>
              <a:buNone/>
            </a:pPr>
            <a:r>
              <a:rPr lang="tr-TR" sz="1800" b="0" i="0" dirty="0">
                <a:solidFill>
                  <a:srgbClr val="000000"/>
                </a:solidFill>
                <a:effectLst/>
                <a:latin typeface="CourierStd"/>
              </a:rPr>
              <a:t> </a:t>
            </a:r>
            <a:r>
              <a:rPr lang="tr-TR" sz="1800" b="0" i="0" dirty="0" err="1">
                <a:solidFill>
                  <a:srgbClr val="000000"/>
                </a:solidFill>
                <a:effectLst/>
                <a:latin typeface="CourierStd"/>
              </a:rPr>
              <a:t>Console.WriteLine</a:t>
            </a:r>
            <a:r>
              <a:rPr lang="tr-TR" sz="1800" b="0" i="0" dirty="0">
                <a:solidFill>
                  <a:srgbClr val="000000"/>
                </a:solidFill>
                <a:effectLst/>
                <a:latin typeface="CourierStd"/>
              </a:rPr>
              <a:t>(degisebilir3DVektor.X.ToString() + " " +  	degisebilir3DVektor.Y.ToString() + " " + 	degisebilir3DVektor.Z.ToString());</a:t>
            </a:r>
          </a:p>
          <a:p>
            <a:pPr marL="0" indent="0">
              <a:spcBef>
                <a:spcPts val="0"/>
              </a:spcBef>
              <a:buNone/>
            </a:pPr>
            <a:endParaRPr lang="tr-TR" sz="1800" dirty="0">
              <a:solidFill>
                <a:srgbClr val="000000"/>
              </a:solidFill>
              <a:latin typeface="CourierStd"/>
            </a:endParaRPr>
          </a:p>
          <a:p>
            <a:pPr>
              <a:spcBef>
                <a:spcPts val="0"/>
              </a:spcBef>
            </a:pPr>
            <a:r>
              <a:rPr lang="tr-TR" sz="1600" dirty="0"/>
              <a:t>Şimdi, 3D vektörün değişmez versiyonunu temsil edecek bir sınıf oluşturmak istiyoruz. Bu durumda, X, Y ve Z için salt okunur özellikleri kullanacağız. Otomatik oluşturulan özellikleri özel kümeyle kullanacağız. Topla </a:t>
            </a:r>
            <a:r>
              <a:rPr lang="tr-TR" sz="1600" dirty="0" err="1"/>
              <a:t>public</a:t>
            </a:r>
            <a:r>
              <a:rPr lang="tr-TR" sz="1600" dirty="0"/>
              <a:t> örnek yöntemi, X, Y ve Z (</a:t>
            </a:r>
            <a:r>
              <a:rPr lang="tr-TR" sz="1600" dirty="0" err="1"/>
              <a:t>deltaX</a:t>
            </a:r>
            <a:r>
              <a:rPr lang="tr-TR" sz="1600" dirty="0"/>
              <a:t>, </a:t>
            </a:r>
            <a:r>
              <a:rPr lang="tr-TR" sz="1600" dirty="0" err="1"/>
              <a:t>deltaY</a:t>
            </a:r>
            <a:r>
              <a:rPr lang="tr-TR" sz="1600" dirty="0"/>
              <a:t> ve </a:t>
            </a:r>
            <a:r>
              <a:rPr lang="tr-TR" sz="1600" dirty="0" err="1"/>
              <a:t>deltaZ</a:t>
            </a:r>
            <a:r>
              <a:rPr lang="tr-TR" sz="1600" dirty="0"/>
              <a:t>) için delta değerlerini alır ve aynı sınıfın X, Y ve Z değerleri toplamın sonuçlarıyla başlatılan yeni bir örneğini döndürür. Degistirilemez3DVektor sınıfının kodu aşağıdaki gibidir:</a:t>
            </a: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56595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lnSpcReduction="10000"/>
          </a:bodyPr>
          <a:lstStyle/>
          <a:p>
            <a:r>
              <a:rPr lang="tr-TR" sz="1900" dirty="0"/>
              <a:t>Dört farklı dikdörtgen örneğini oluşturmak için bir dikdörtgen sınıfını bir plan olarak kullanabiliriz. </a:t>
            </a:r>
          </a:p>
          <a:p>
            <a:r>
              <a:rPr lang="tr-TR" sz="1900" dirty="0"/>
              <a:t>Bir </a:t>
            </a:r>
            <a:r>
              <a:rPr lang="tr-TR" sz="1900" b="1" dirty="0"/>
              <a:t>sınıf</a:t>
            </a:r>
            <a:r>
              <a:rPr lang="tr-TR" sz="1900" dirty="0"/>
              <a:t> ile sınıf kullanımı yoluyla oluşturulan </a:t>
            </a:r>
            <a:r>
              <a:rPr lang="tr-TR" sz="1900" b="1" dirty="0"/>
              <a:t>nesneler ya da örnekler</a:t>
            </a:r>
            <a:r>
              <a:rPr lang="tr-TR" sz="1900" dirty="0"/>
              <a:t> arasındaki farkı anlamak çok önemlidir. </a:t>
            </a:r>
          </a:p>
          <a:p>
            <a:r>
              <a:rPr lang="tr-TR" sz="1900" dirty="0"/>
              <a:t>Nesne yönelimli programlama, belirli bir nesneyi oluşturmak için kullandığımız planı keşfetmemizi sağlar. </a:t>
            </a:r>
          </a:p>
          <a:p>
            <a:r>
              <a:rPr lang="tr-TR" sz="1900" dirty="0"/>
              <a:t>Böylece, her nesnenin dikdörtgen sınıfının bir örneği olduğu sonucuna varabiliriz.</a:t>
            </a:r>
          </a:p>
        </p:txBody>
      </p:sp>
      <p:pic>
        <p:nvPicPr>
          <p:cNvPr id="5" name="Resim 4">
            <a:extLst>
              <a:ext uri="{FF2B5EF4-FFF2-40B4-BE49-F238E27FC236}">
                <a16:creationId xmlns:a16="http://schemas.microsoft.com/office/drawing/2014/main" id="{5C94683F-289D-4C36-9CC7-E087FC5FA06F}"/>
              </a:ext>
            </a:extLst>
          </p:cNvPr>
          <p:cNvPicPr>
            <a:picLocks noChangeAspect="1"/>
          </p:cNvPicPr>
          <p:nvPr/>
        </p:nvPicPr>
        <p:blipFill>
          <a:blip r:embed="rId2"/>
          <a:stretch>
            <a:fillRect/>
          </a:stretch>
        </p:blipFill>
        <p:spPr>
          <a:xfrm>
            <a:off x="6348986" y="2093976"/>
            <a:ext cx="4773168" cy="4050791"/>
          </a:xfrm>
          <a:prstGeom prst="rect">
            <a:avLst/>
          </a:prstGeom>
        </p:spPr>
      </p:pic>
    </p:spTree>
    <p:extLst>
      <p:ext uri="{BB962C8B-B14F-4D97-AF65-F5344CB8AC3E}">
        <p14:creationId xmlns:p14="http://schemas.microsoft.com/office/powerpoint/2010/main" val="1314185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spcBef>
                <a:spcPts val="0"/>
              </a:spcBef>
              <a:buNone/>
            </a:pPr>
            <a:r>
              <a:rPr lang="tr-TR" sz="1400" b="0" i="0" dirty="0">
                <a:solidFill>
                  <a:srgbClr val="000000"/>
                </a:solidFill>
                <a:effectLst/>
                <a:latin typeface="CourierStd"/>
              </a:rPr>
              <a:t> class Degistirilemez3DVektor</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X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Y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Z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 Topla(</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this.X</a:t>
            </a:r>
            <a:r>
              <a:rPr lang="tr-TR" sz="1400" b="0" i="0" dirty="0">
                <a:solidFill>
                  <a:srgbClr val="000000"/>
                </a:solidFill>
                <a:effectLst/>
                <a:latin typeface="CourierStd"/>
              </a:rPr>
              <a:t> +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double</a:t>
            </a:r>
            <a:r>
              <a:rPr lang="tr-TR" sz="1400" b="0" i="0" dirty="0">
                <a:solidFill>
                  <a:srgbClr val="000000"/>
                </a:solidFill>
                <a:effectLst/>
                <a:latin typeface="CourierStd"/>
              </a:rPr>
              <a:t> x, </a:t>
            </a:r>
            <a:r>
              <a:rPr lang="tr-TR" sz="1400" b="0" i="0" dirty="0" err="1">
                <a:solidFill>
                  <a:srgbClr val="000000"/>
                </a:solidFill>
                <a:effectLst/>
                <a:latin typeface="CourierStd"/>
              </a:rPr>
              <a:t>double</a:t>
            </a:r>
            <a:r>
              <a:rPr lang="tr-TR" sz="1400" b="0" i="0" dirty="0">
                <a:solidFill>
                  <a:srgbClr val="000000"/>
                </a:solidFill>
                <a:effectLst/>
                <a:latin typeface="CourierStd"/>
              </a:rPr>
              <a:t> y, </a:t>
            </a:r>
            <a:r>
              <a:rPr lang="tr-TR" sz="1400" b="0" i="0" dirty="0" err="1">
                <a:solidFill>
                  <a:srgbClr val="000000"/>
                </a:solidFill>
                <a:effectLst/>
                <a:latin typeface="CourierStd"/>
              </a:rPr>
              <a:t>double</a:t>
            </a:r>
            <a:r>
              <a:rPr lang="tr-TR" sz="1400" b="0" i="0" dirty="0">
                <a:solidFill>
                  <a:srgbClr val="000000"/>
                </a:solidFill>
                <a:effectLst/>
                <a:latin typeface="CourierStd"/>
              </a:rPr>
              <a:t>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this.X</a:t>
            </a:r>
            <a:r>
              <a:rPr lang="tr-TR" sz="1400" b="0" i="0" dirty="0">
                <a:solidFill>
                  <a:srgbClr val="000000"/>
                </a:solidFill>
                <a:effectLst/>
                <a:latin typeface="CourierStd"/>
              </a:rPr>
              <a:t> = x;</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y;</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EsitElemanlarVektoru</a:t>
            </a:r>
            <a:r>
              <a:rPr lang="tr-TR" sz="1400" b="0" i="0" dirty="0">
                <a:solidFill>
                  <a:srgbClr val="000000"/>
                </a:solidFill>
                <a:effectLst/>
                <a:latin typeface="CourierStd"/>
              </a:rPr>
              <a:t>(</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BaslangicVektoru</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Degistirilemez3DVektor.EsitElemanlarVektoru(0);</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1469751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1700" noProof="1"/>
              <a:t>Yeni sınıfta, Topla yöntemi, </a:t>
            </a:r>
            <a:r>
              <a:rPr lang="tr-TR" sz="1700" b="0" i="0" dirty="0">
                <a:solidFill>
                  <a:srgbClr val="000000"/>
                </a:solidFill>
                <a:effectLst/>
                <a:latin typeface="CourierStd"/>
              </a:rPr>
              <a:t>Degistirilemez3DVektor</a:t>
            </a:r>
            <a:r>
              <a:rPr lang="tr-TR" sz="1700" noProof="1"/>
              <a:t> sınıfının, yani geçerli sınıfın yeni bir örneğini döndürür. Bu durumda, BaslangicVektoru statik yöntemi, EsitElemanlarVektoru statik yöntemini bağımsız değişken olarak 0 ile çağırmanın sonuçlarını döndürür. EsitElemanlarVektoru sınıfı yöntemi, 3d vektörün tüm öğeleri için bir baslangicDegeri bağımsız değişkeni alır, gerçek sınıfın bir örneğini oluşturur ve alınan benzersiz değerle tüm öğeleri başlatır. BaslangicVektoru statik yöntemi, statik bir yöntemde başka bir statik yöntemi nasıl çağırabileceğimizi gösterir.</a:t>
            </a:r>
          </a:p>
          <a:p>
            <a:r>
              <a:rPr lang="tr-TR" sz="1700" dirty="0"/>
              <a:t>Aşağıdaki kod, bir 3D vektör oluşturmak için </a:t>
            </a:r>
            <a:r>
              <a:rPr lang="tr-TR" sz="1700" noProof="1"/>
              <a:t>BaslangicVektoru</a:t>
            </a:r>
            <a:r>
              <a:rPr lang="tr-TR" sz="1700" dirty="0"/>
              <a:t> statik yöntemini çağırır, oluşturulan örnek için Topla yöntemini çağırır ve Topla yöntemi tarafından döndürülen yeni örneğin üç öğesinin tüm değerlerini konsol çıktısına yazdırır:</a:t>
            </a:r>
          </a:p>
          <a:p>
            <a:endParaRPr lang="tr-TR" sz="1700" dirty="0"/>
          </a:p>
          <a:p>
            <a:pPr marL="0" indent="0">
              <a:spcBef>
                <a:spcPts val="0"/>
              </a:spcBef>
              <a:buNone/>
            </a:pPr>
            <a:r>
              <a:rPr lang="tr-TR" sz="1700" b="0" i="0" dirty="0">
                <a:solidFill>
                  <a:srgbClr val="000000"/>
                </a:solidFill>
                <a:effectLst/>
                <a:latin typeface="CourierStd"/>
              </a:rPr>
              <a:t> var vector0 = Degistirilemez3DVektor.BaslangicVektoru(); </a:t>
            </a:r>
          </a:p>
          <a:p>
            <a:pPr marL="0" indent="0">
              <a:spcBef>
                <a:spcPts val="0"/>
              </a:spcBef>
              <a:buNone/>
            </a:pPr>
            <a:r>
              <a:rPr lang="tr-TR" sz="1700" b="0" i="0" dirty="0">
                <a:solidFill>
                  <a:srgbClr val="000000"/>
                </a:solidFill>
                <a:effectLst/>
                <a:latin typeface="CourierStd"/>
              </a:rPr>
              <a:t> var vector1 = vector0.Topla(5, 10, 15); </a:t>
            </a:r>
          </a:p>
          <a:p>
            <a:pPr marL="0" indent="0">
              <a:spcBef>
                <a:spcPts val="0"/>
              </a:spcBef>
              <a:buNone/>
            </a:pPr>
            <a:r>
              <a:rPr lang="tr-TR" sz="1700" b="0" i="0" dirty="0">
                <a:solidFill>
                  <a:srgbClr val="000000"/>
                </a:solidFill>
                <a:effectLst/>
                <a:latin typeface="CourierStd"/>
              </a:rPr>
              <a:t> </a:t>
            </a:r>
            <a:r>
              <a:rPr lang="tr-TR" sz="1700" b="0" i="0" dirty="0" err="1">
                <a:solidFill>
                  <a:srgbClr val="000000"/>
                </a:solidFill>
                <a:effectLst/>
                <a:latin typeface="CourierStd"/>
              </a:rPr>
              <a:t>Console.WriteLine</a:t>
            </a:r>
            <a:r>
              <a:rPr lang="tr-TR" sz="1700" b="0" i="0" dirty="0">
                <a:solidFill>
                  <a:srgbClr val="000000"/>
                </a:solidFill>
                <a:effectLst/>
                <a:latin typeface="CourierStd"/>
              </a:rPr>
              <a:t>(vector1.X.ToString() + " " + vector1.Y.ToString() + " " + 							vector1.Z.ToString());</a:t>
            </a:r>
          </a:p>
          <a:p>
            <a:pPr marL="0" indent="0">
              <a:spcBef>
                <a:spcPts val="0"/>
              </a:spcBef>
              <a:buNone/>
            </a:pPr>
            <a:endParaRPr lang="tr-TR" sz="1700" dirty="0">
              <a:solidFill>
                <a:srgbClr val="000000"/>
              </a:solidFill>
              <a:latin typeface="CourierStd"/>
            </a:endParaRPr>
          </a:p>
          <a:p>
            <a:pPr>
              <a:spcBef>
                <a:spcPts val="0"/>
              </a:spcBef>
            </a:pPr>
            <a:r>
              <a:rPr lang="tr-TR" sz="1700" dirty="0"/>
              <a:t>C#, Degistirilemez3DVektor sınıfı kullanıcılarının X, Y ve Z özelliklerinin değerlerini değiştirmesine izin vermez. Bu özelliklerden herhangi birine yeni bir değer atamaya çalışırsanız kod derlenmez. Böylece Degistirilemez3DVektor sınıfının yüzde 100 değişmez olduğunu söyleyebiliriz.</a:t>
            </a:r>
            <a:br>
              <a:rPr lang="tr-TR" sz="1900" dirty="0"/>
            </a:b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415579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bir sınıfın veya bir planın farklı üyelerine baktık.</a:t>
            </a:r>
          </a:p>
          <a:p>
            <a:r>
              <a:rPr lang="tr-TR" dirty="0"/>
              <a:t>Nitelikleri gizlemek için C#'daki erişim değiştiricilerden yararlandık.</a:t>
            </a:r>
          </a:p>
          <a:p>
            <a:r>
              <a:rPr lang="tr-TR" dirty="0"/>
              <a:t>Özellikleri ilan ettik ve alıcı ve ayarlayıcı yöntemlerini özelleştirdik. </a:t>
            </a:r>
          </a:p>
          <a:p>
            <a:r>
              <a:rPr lang="tr-TR" dirty="0"/>
              <a:t>Köpekler ile çalıştık ve onların cinslerinin ortak özelliklerini sınıflarda ve yapıcı işlevlerde tanımladık. </a:t>
            </a:r>
          </a:p>
          <a:p>
            <a:r>
              <a:rPr lang="tr-TR" dirty="0"/>
              <a:t>Ayrıca bir 3D vektörün değişken ve değişmez versiyonlarıyla da çalıştık. </a:t>
            </a:r>
            <a:br>
              <a:rPr lang="tr-TR" dirty="0"/>
            </a:br>
            <a:endParaRPr lang="tr-TR" dirty="0"/>
          </a:p>
        </p:txBody>
      </p:sp>
    </p:spTree>
    <p:extLst>
      <p:ext uri="{BB962C8B-B14F-4D97-AF65-F5344CB8AC3E}">
        <p14:creationId xmlns:p14="http://schemas.microsoft.com/office/powerpoint/2010/main" val="1147078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Kalıtım ve Uzmanlık</a:t>
            </a:r>
          </a:p>
        </p:txBody>
      </p:sp>
    </p:spTree>
    <p:extLst>
      <p:ext uri="{BB962C8B-B14F-4D97-AF65-F5344CB8AC3E}">
        <p14:creationId xmlns:p14="http://schemas.microsoft.com/office/powerpoint/2010/main" val="3115614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Davranışı Soyutlamak için Sınıfları Kullanma</a:t>
            </a:r>
          </a:p>
          <a:p>
            <a:r>
              <a:rPr lang="tr-TR" sz="1500" dirty="0"/>
              <a:t>Şimdiye kadar, gerçek hayattaki nesneler için planlar oluşturmak amacıyla C# üzerinde sınıflar oluşturduk. Nesne yönelimli programlamanın daha gelişmiş özelliklerinden yararlanmanın ve izole edilmiş sınıflarla çalışmak yerine bir sınıflar hiyerarşisi tasarlamaya başlayacağız. Gereksinimlerimize göre önce ihtiyacımız olan tüm sınıfları tasarlayacağız. Ardından, tasarımı kodlamak için </a:t>
            </a:r>
            <a:r>
              <a:rPr lang="tr-TR" sz="1500" dirty="0" err="1"/>
              <a:t>C#’da</a:t>
            </a:r>
            <a:r>
              <a:rPr lang="tr-TR" sz="1500" dirty="0"/>
              <a:t> bulunan tüm özellikleri kullanacağız.</a:t>
            </a:r>
          </a:p>
          <a:p>
            <a:r>
              <a:rPr lang="tr-TR" sz="1500" dirty="0"/>
              <a:t>Köpekler ve onların bazı cinsleriyle çalıştık. Şimdi yüzlerce ırkla çalışmamızı gerektiren daha karmaşık bir çözümle çalışmamız gerektiğini hayal edelim. Ek olarak, uygulamamızın evcil köpeklerle çalışmaya başlayacağını zaten biliyoruz, ancak gelecekte kopek ailesinin diğer üyeleri, diğer memeliler, diğer evcil memeliler, sürüngenler ve kuşlarla birlikte çalışmak gerekecek. </a:t>
            </a:r>
          </a:p>
          <a:p>
            <a:r>
              <a:rPr lang="tr-TR" sz="1500" dirty="0"/>
              <a:t>Bu nedenle, nesneye yönelik tasarımımızın gerekirse genişletme amaçlarına hazır olması gerekir. Ancak bekleyin! Hayvanlar alemi son derece karmaşıktır ve hayvanlar aleminin ve onun sınıflandırmasının tam bir temsilini modellemek istemiyoruz; sadece kolayca genişletilebilen esnek bir modele sahip olmak için gerekli tüm sınıfları oluşturmak istiyoruz.</a:t>
            </a:r>
          </a:p>
        </p:txBody>
      </p:sp>
    </p:spTree>
    <p:extLst>
      <p:ext uri="{BB962C8B-B14F-4D97-AF65-F5344CB8AC3E}">
        <p14:creationId xmlns:p14="http://schemas.microsoft.com/office/powerpoint/2010/main" val="2347410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Yani bu sefer köpeklerin cinslerini temsil etmek için birkaç sınıf yeterli olmayacak. Aşağıdaki liste, oluşturacağımız sınıfları açıklamalarıyla birlikte sıralamaktadır:</a:t>
            </a:r>
          </a:p>
          <a:p>
            <a:r>
              <a:rPr lang="tr-TR" sz="1600" dirty="0"/>
              <a:t>Hayvan: Bu, hayvanlar aleminin tüm üyelerini genelleyen soyut bir sınıftır. Köpekler, kediler, sürüngenler ve kuşların ortak bir yanı vardır: onlar hayvandır. Bu nedenle, nesne yönelimli tasarımımızda temsil etmemiz gereken tüm farklı hayvan sınıfları için temel olacak soyut bir sınıf oluşturmak mantıklıdır. </a:t>
            </a:r>
          </a:p>
          <a:p>
            <a:r>
              <a:rPr lang="tr-TR" sz="1600" dirty="0"/>
              <a:t>Memeli: Memelileri genelleştiren bir sınıftır. Sürüngenler, amfibiler, kuşlar ve böceklerden farklıdırlar. Sürüngenleri ve kuşları da modellememiz gerekeceğini zaten biliyoruz; bu nedenle, bu seviyede bir Memeli sınıfı oluşturacağız.</a:t>
            </a:r>
          </a:p>
          <a:p>
            <a:r>
              <a:rPr lang="tr-TR" sz="1600" dirty="0" err="1"/>
              <a:t>EvcilMemeli</a:t>
            </a:r>
            <a:r>
              <a:rPr lang="tr-TR" sz="1600" dirty="0"/>
              <a:t>: Kaplan (</a:t>
            </a:r>
            <a:r>
              <a:rPr lang="tr-TR" sz="1600" dirty="0" err="1"/>
              <a:t>Panthera</a:t>
            </a:r>
            <a:r>
              <a:rPr lang="tr-TR" sz="1600" dirty="0"/>
              <a:t> </a:t>
            </a:r>
            <a:r>
              <a:rPr lang="tr-TR" sz="1600" dirty="0" err="1"/>
              <a:t>tigris</a:t>
            </a:r>
            <a:r>
              <a:rPr lang="tr-TR" sz="1600" dirty="0"/>
              <a:t>), kedi ailesinin en büyük ve en ağır yaşayan türüdür. Kaplan bir kedidir ancak evcil bir kediden tamamen farklıdır. İlk gereksinimlerimiz bize evcil ve vahşi hayvanlarla çalışacağımızı söylüyor; bu nedenle evcil memelileri genelleştiren bir sınıf oluşturacağız. Gelecekte, vahşi memelileri genelleştirecek </a:t>
            </a:r>
            <a:r>
              <a:rPr lang="tr-TR" sz="1600" dirty="0" err="1"/>
              <a:t>VahsiMemeli</a:t>
            </a:r>
            <a:r>
              <a:rPr lang="tr-TR" sz="1600" dirty="0"/>
              <a:t> sınıfına sahip olacağız.</a:t>
            </a:r>
          </a:p>
        </p:txBody>
      </p:sp>
    </p:spTree>
    <p:extLst>
      <p:ext uri="{BB962C8B-B14F-4D97-AF65-F5344CB8AC3E}">
        <p14:creationId xmlns:p14="http://schemas.microsoft.com/office/powerpoint/2010/main" val="40000142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dirty="0"/>
              <a:t>Köpek: Bir Köpek sınıfına ulaşana kadar, </a:t>
            </a:r>
            <a:r>
              <a:rPr lang="tr-TR" sz="1400" dirty="0" err="1"/>
              <a:t>EvcilMemeli</a:t>
            </a:r>
            <a:r>
              <a:rPr lang="tr-TR" sz="1400" dirty="0"/>
              <a:t> sınıfını ek alt sınıflarla uzmanlaştırmaya devam edebiliriz. Örneğin, bir </a:t>
            </a:r>
            <a:r>
              <a:rPr lang="tr-TR" sz="1400" dirty="0" err="1"/>
              <a:t>CanidCarnivorianEvcilMemeli</a:t>
            </a:r>
            <a:r>
              <a:rPr lang="tr-TR" sz="1400" dirty="0"/>
              <a:t> alt sınıfı oluşturabilir ve ardından Kopek sınıfının ondan miras almasını sağlayabiliriz. Ancak, geliştirmemiz gereken uygulama türü, </a:t>
            </a:r>
            <a:r>
              <a:rPr lang="tr-TR" sz="1400" dirty="0" err="1"/>
              <a:t>EvcilMemeli</a:t>
            </a:r>
            <a:r>
              <a:rPr lang="tr-TR" sz="1400" dirty="0"/>
              <a:t> ve Köpek arasında herhangi bir ara sınıf gerektirmez. Bu seviyede bir de Kedi sınıfımız olacak. Köpek sınıfı, uygulamamızda bir köpek için gerekli özellikleri ve yöntemleri genelleştirir. Köpek sınıfının alt sınıfları, köpek ırklarının farklı ailelerini temsil edecektir. Örneğin, uygulama alanımızda bir köpek ile kedi arasındaki temel farklardan biri, bir köpeğin havlaması ve bir kedinin miyavlamasıdır.</a:t>
            </a:r>
          </a:p>
          <a:p>
            <a:r>
              <a:rPr lang="tr-TR" sz="1400" dirty="0" err="1"/>
              <a:t>TerrierKopek</a:t>
            </a:r>
            <a:r>
              <a:rPr lang="tr-TR" sz="1400" dirty="0"/>
              <a:t>: Her köpek ırkı bir aileye aittir. Çok sayıda köpek ırkı ile çalışacağımız için aileleri tarafından belirlenen bazı profil değerleri uygulamamız için çok önemlidir. Böylece her aile için Köpek sınıfının bir alt sınıfını oluşturacağız. Bu durumda, örnek </a:t>
            </a:r>
            <a:r>
              <a:rPr lang="tr-TR" sz="1400" dirty="0" err="1"/>
              <a:t>TerrierKopek</a:t>
            </a:r>
            <a:r>
              <a:rPr lang="tr-TR" sz="1400" dirty="0"/>
              <a:t> sınıfı, </a:t>
            </a:r>
            <a:r>
              <a:rPr lang="tr-TR" sz="1400" dirty="0" err="1"/>
              <a:t>Terrier</a:t>
            </a:r>
            <a:r>
              <a:rPr lang="tr-TR" sz="1400" dirty="0"/>
              <a:t> ailesini temsil eder.</a:t>
            </a:r>
          </a:p>
          <a:p>
            <a:r>
              <a:rPr lang="tr-TR" sz="1400" dirty="0" err="1"/>
              <a:t>SmoothFoxTerrier</a:t>
            </a:r>
            <a:r>
              <a:rPr lang="tr-TR" sz="1400" dirty="0"/>
              <a:t>: Son olarak, köpek cinsi aile sınıfının bir alt sınıfı, bir aileye ait olan belirli bir köpek ırkını temsil edecektir. Cinsi, köpeğin görünüşünü ve davranışını belirler. </a:t>
            </a:r>
            <a:r>
              <a:rPr lang="tr-TR" sz="1400" dirty="0" err="1"/>
              <a:t>Smooth</a:t>
            </a:r>
            <a:r>
              <a:rPr lang="tr-TR" sz="1400" dirty="0"/>
              <a:t> </a:t>
            </a:r>
            <a:r>
              <a:rPr lang="tr-TR" sz="1400" dirty="0" err="1"/>
              <a:t>Fox</a:t>
            </a:r>
            <a:r>
              <a:rPr lang="tr-TR" sz="1400" dirty="0"/>
              <a:t> </a:t>
            </a:r>
            <a:r>
              <a:rPr lang="tr-TR" sz="1400" dirty="0" err="1"/>
              <a:t>Terrier</a:t>
            </a:r>
            <a:r>
              <a:rPr lang="tr-TR" sz="1400" dirty="0"/>
              <a:t> cinsine ait bir köpek, Tibet </a:t>
            </a:r>
            <a:r>
              <a:rPr lang="tr-TR" sz="1400" dirty="0" err="1"/>
              <a:t>Spaniel</a:t>
            </a:r>
            <a:r>
              <a:rPr lang="tr-TR" sz="1400" dirty="0"/>
              <a:t> cinsine ait bir köpekten tamamen farklı görünecek ve davranacaktır. Böylece, uygulamamızda her köpeğe hayat vermek için bu seviyedeki tüm sınıfların örneklerini oluşturacağız. Bu durumda, </a:t>
            </a:r>
            <a:r>
              <a:rPr lang="tr-TR" sz="1400" dirty="0" err="1"/>
              <a:t>SmoothFoxTerrier</a:t>
            </a:r>
            <a:r>
              <a:rPr lang="tr-TR" sz="1400" dirty="0"/>
              <a:t> sınıfı bir hayvanı, bir memeliyi, bir evcil memeliyi, bir köpeği ve bir </a:t>
            </a:r>
            <a:r>
              <a:rPr lang="tr-TR" sz="1400" dirty="0" err="1"/>
              <a:t>terrier</a:t>
            </a:r>
            <a:r>
              <a:rPr lang="tr-TR" sz="1400" dirty="0"/>
              <a:t> ailesi köpeği, özellikle de </a:t>
            </a:r>
            <a:r>
              <a:rPr lang="tr-TR" sz="1400" dirty="0" err="1"/>
              <a:t>Smooth</a:t>
            </a:r>
            <a:r>
              <a:rPr lang="tr-TR" sz="1400" dirty="0"/>
              <a:t> </a:t>
            </a:r>
            <a:r>
              <a:rPr lang="tr-TR" sz="1400" dirty="0" err="1"/>
              <a:t>Fox</a:t>
            </a:r>
            <a:r>
              <a:rPr lang="tr-TR" sz="1400" dirty="0"/>
              <a:t> </a:t>
            </a:r>
            <a:r>
              <a:rPr lang="tr-TR" sz="1400" dirty="0" err="1"/>
              <a:t>Terrier</a:t>
            </a:r>
            <a:r>
              <a:rPr lang="tr-TR" sz="1400" dirty="0"/>
              <a:t> cinsine ait bir köpeği modeller.</a:t>
            </a:r>
          </a:p>
        </p:txBody>
      </p:sp>
    </p:spTree>
    <p:extLst>
      <p:ext uri="{BB962C8B-B14F-4D97-AF65-F5344CB8AC3E}">
        <p14:creationId xmlns:p14="http://schemas.microsoft.com/office/powerpoint/2010/main" val="842897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noProof="1"/>
              <a:t>Yukarıdaki listede listelenen her sınıf, aşağıdaki tabloda gösterildiği gibi önceki sınıfın bir uzmanlığını, yani üst sınıfını, üst sınıfını veya üst kümesini temsil eder:</a:t>
            </a:r>
          </a:p>
          <a:p>
            <a:endParaRPr lang="tr-TR" sz="1400" noProof="1"/>
          </a:p>
          <a:p>
            <a:endParaRPr lang="tr-TR" sz="1400" noProof="1"/>
          </a:p>
          <a:p>
            <a:endParaRPr lang="tr-TR" sz="1400" noProof="1"/>
          </a:p>
          <a:p>
            <a:endParaRPr lang="tr-TR" sz="1400" noProof="1"/>
          </a:p>
          <a:p>
            <a:endParaRPr lang="tr-TR" sz="1400" noProof="1"/>
          </a:p>
          <a:p>
            <a:endParaRPr lang="tr-TR" sz="1400" noProof="1"/>
          </a:p>
          <a:p>
            <a:r>
              <a:rPr lang="tr-TR" sz="1400" noProof="1"/>
              <a:t>Uygulamamız Terrier ailesinin birçok üyesini gerektirir; bu nedenle SmoothFoxTerrier sınıfı, TerrierKopek sınıfının tek alt sınıfı olmayacak. Gelecekte, aşağıdaki üç ek TerrierKopek alt sınıfına sahip olacağız:</a:t>
            </a:r>
          </a:p>
          <a:p>
            <a:pPr lvl="1"/>
            <a:r>
              <a:rPr lang="tr-TR" sz="1200" noProof="1"/>
              <a:t>AiredaleTerrier: Bu alt sınıf, Airedale Terrier ırkını temsil eder.</a:t>
            </a:r>
          </a:p>
          <a:p>
            <a:pPr lvl="1"/>
            <a:r>
              <a:rPr lang="tr-TR" sz="1200" noProof="1"/>
              <a:t>BullTerrier: Bu alt sınıf, Bull Terrier ırkını temsil eder.</a:t>
            </a:r>
          </a:p>
          <a:p>
            <a:pPr lvl="1"/>
            <a:r>
              <a:rPr lang="tr-TR" sz="1200" noProof="1"/>
              <a:t>CairnTerrier: Bu alt sınıf, Cairn Terrier ırkını temsil eder.</a:t>
            </a:r>
          </a:p>
          <a:p>
            <a:pPr marL="0" indent="0">
              <a:buNone/>
            </a:pPr>
            <a:endParaRPr lang="tr-TR" sz="1400" dirty="0"/>
          </a:p>
          <a:p>
            <a:pPr marL="0" indent="0">
              <a:buNone/>
            </a:pPr>
            <a:endParaRPr lang="tr-TR" sz="1400" dirty="0"/>
          </a:p>
        </p:txBody>
      </p:sp>
      <p:graphicFrame>
        <p:nvGraphicFramePr>
          <p:cNvPr id="5" name="Tablo 4">
            <a:extLst>
              <a:ext uri="{FF2B5EF4-FFF2-40B4-BE49-F238E27FC236}">
                <a16:creationId xmlns:a16="http://schemas.microsoft.com/office/drawing/2014/main" id="{1E1052D4-3CEC-4701-811B-66A6FB7DC583}"/>
              </a:ext>
            </a:extLst>
          </p:cNvPr>
          <p:cNvGraphicFramePr>
            <a:graphicFrameLocks noGrp="1"/>
          </p:cNvGraphicFramePr>
          <p:nvPr>
            <p:extLst>
              <p:ext uri="{D42A27DB-BD31-4B8C-83A1-F6EECF244321}">
                <p14:modId xmlns:p14="http://schemas.microsoft.com/office/powerpoint/2010/main" val="2129052089"/>
              </p:ext>
            </p:extLst>
          </p:nvPr>
        </p:nvGraphicFramePr>
        <p:xfrm>
          <a:off x="1476531" y="2774659"/>
          <a:ext cx="9238937" cy="1703070"/>
        </p:xfrm>
        <a:graphic>
          <a:graphicData uri="http://schemas.openxmlformats.org/drawingml/2006/table">
            <a:tbl>
              <a:tblPr>
                <a:tableStyleId>{69CF1AB2-1976-4502-BF36-3FF5EA218861}</a:tableStyleId>
              </a:tblPr>
              <a:tblGrid>
                <a:gridCol w="4943397">
                  <a:extLst>
                    <a:ext uri="{9D8B030D-6E8A-4147-A177-3AD203B41FA5}">
                      <a16:colId xmlns:a16="http://schemas.microsoft.com/office/drawing/2014/main" val="3356245361"/>
                    </a:ext>
                  </a:extLst>
                </a:gridCol>
                <a:gridCol w="4295540">
                  <a:extLst>
                    <a:ext uri="{9D8B030D-6E8A-4147-A177-3AD203B41FA5}">
                      <a16:colId xmlns:a16="http://schemas.microsoft.com/office/drawing/2014/main" val="2125615596"/>
                    </a:ext>
                  </a:extLst>
                </a:gridCol>
              </a:tblGrid>
              <a:tr h="200025">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Superclass, parent class, or superset</a:t>
                      </a:r>
                    </a:p>
                  </a:txBody>
                  <a:tcPr marL="9525" marR="9525" marT="9525" marB="0" anchor="b"/>
                </a:tc>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Subclass, child class, or subset</a:t>
                      </a:r>
                    </a:p>
                  </a:txBody>
                  <a:tcPr marL="9525" marR="9525" marT="9525" marB="0" anchor="b"/>
                </a:tc>
                <a:extLst>
                  <a:ext uri="{0D108BD9-81ED-4DB2-BD59-A6C34878D82A}">
                    <a16:rowId xmlns:a16="http://schemas.microsoft.com/office/drawing/2014/main" val="593742928"/>
                  </a:ext>
                </a:extLst>
              </a:tr>
              <a:tr h="190500">
                <a:tc>
                  <a:txBody>
                    <a:bodyPr/>
                    <a:lstStyle/>
                    <a:p>
                      <a:pPr algn="ctr" fontAlgn="ctr"/>
                      <a:r>
                        <a:rPr lang="tr-TR" sz="1800" u="none" strike="noStrike" noProof="1">
                          <a:effectLst/>
                          <a:latin typeface="Consolas" panose="020B0609020204030204" pitchFamily="49" charset="0"/>
                        </a:rPr>
                        <a:t>Hayvan</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b"/>
                      <a:r>
                        <a:rPr lang="tr-TR" sz="1800" u="none" strike="noStrike" noProof="1">
                          <a:effectLst/>
                          <a:latin typeface="Consolas" panose="020B0609020204030204" pitchFamily="49" charset="0"/>
                        </a:rPr>
                        <a:t>Memeli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ctr" fontAlgn="ctr"/>
                      <a:r>
                        <a:rPr lang="tr-TR" sz="1800" u="none" strike="noStrike" noProof="1">
                          <a:effectLst/>
                          <a:latin typeface="Consolas" panose="020B0609020204030204" pitchFamily="49" charset="0"/>
                        </a:rPr>
                        <a:t>Memeli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ctr"/>
                      <a:r>
                        <a:rPr lang="tr-TR" sz="1800" u="none" strike="noStrike" noProof="1">
                          <a:effectLst/>
                          <a:latin typeface="Consolas" panose="020B0609020204030204" pitchFamily="49" charset="0"/>
                        </a:rPr>
                        <a:t>EvcilMemeli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ctr" fontAlgn="ctr"/>
                      <a:r>
                        <a:rPr lang="tr-TR" sz="1800" u="none" strike="noStrike" noProof="1">
                          <a:effectLst/>
                          <a:latin typeface="Consolas" panose="020B0609020204030204" pitchFamily="49" charset="0"/>
                        </a:rPr>
                        <a:t>EvcilMemeli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b"/>
                      <a:r>
                        <a:rPr lang="tr-TR" sz="1800" u="none" strike="noStrike" noProof="1">
                          <a:effectLst/>
                          <a:latin typeface="Consolas" panose="020B0609020204030204" pitchFamily="49" charset="0"/>
                        </a:rPr>
                        <a:t>Köpek</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234122">
                <a:tc>
                  <a:txBody>
                    <a:bodyPr/>
                    <a:lstStyle/>
                    <a:p>
                      <a:pPr algn="ctr" fontAlgn="ctr"/>
                      <a:r>
                        <a:rPr lang="tr-TR" sz="1800" u="none" strike="noStrike" noProof="1">
                          <a:effectLst/>
                          <a:latin typeface="Consolas" panose="020B0609020204030204" pitchFamily="49" charset="0"/>
                        </a:rPr>
                        <a:t>Köpek</a:t>
                      </a:r>
                    </a:p>
                  </a:txBody>
                  <a:tcPr marL="9525" marR="9525" marT="9525" marB="0" anchor="ctr"/>
                </a:tc>
                <a:tc>
                  <a:txBody>
                    <a:bodyPr/>
                    <a:lstStyle/>
                    <a:p>
                      <a:pPr algn="ctr" fontAlgn="ctr"/>
                      <a:r>
                        <a:rPr lang="tr-TR" sz="1800" u="none" strike="noStrike" noProof="1">
                          <a:effectLst/>
                          <a:latin typeface="Consolas" panose="020B0609020204030204" pitchFamily="49" charset="0"/>
                        </a:rPr>
                        <a:t>TerrierKopek</a:t>
                      </a:r>
                    </a:p>
                  </a:txBody>
                  <a:tcPr marL="9525" marR="9525" marT="9525" marB="0" anchor="b"/>
                </a:tc>
                <a:extLst>
                  <a:ext uri="{0D108BD9-81ED-4DB2-BD59-A6C34878D82A}">
                    <a16:rowId xmlns:a16="http://schemas.microsoft.com/office/drawing/2014/main" val="1479010484"/>
                  </a:ext>
                </a:extLst>
              </a:tr>
              <a:tr h="160002">
                <a:tc>
                  <a:txBody>
                    <a:bodyPr/>
                    <a:lstStyle/>
                    <a:p>
                      <a:pPr algn="ctr" fontAlgn="ctr"/>
                      <a:r>
                        <a:rPr lang="tr-TR" sz="1800" u="none" strike="noStrike" noProof="1">
                          <a:effectLst/>
                          <a:latin typeface="Consolas" panose="020B0609020204030204" pitchFamily="49" charset="0"/>
                        </a:rPr>
                        <a:t>TerrierKopek</a:t>
                      </a:r>
                    </a:p>
                  </a:txBody>
                  <a:tcPr marL="9525" marR="9525" marT="9525" marB="0" anchor="ctr"/>
                </a:tc>
                <a:tc>
                  <a:txBody>
                    <a:bodyPr/>
                    <a:lstStyle/>
                    <a:p>
                      <a:pPr algn="ctr" fontAlgn="b"/>
                      <a:r>
                        <a:rPr lang="tr-TR" sz="1800" b="0" i="0" u="none" strike="noStrike" noProof="1">
                          <a:solidFill>
                            <a:srgbClr val="000000"/>
                          </a:solidFill>
                          <a:effectLst/>
                          <a:latin typeface="Consolas" panose="020B0609020204030204" pitchFamily="49" charset="0"/>
                        </a:rPr>
                        <a:t>SmoothFoxTerrier</a:t>
                      </a:r>
                    </a:p>
                  </a:txBody>
                  <a:tcPr marL="9525" marR="9525" marT="9525" marB="0" anchor="b"/>
                </a:tc>
                <a:extLst>
                  <a:ext uri="{0D108BD9-81ED-4DB2-BD59-A6C34878D82A}">
                    <a16:rowId xmlns:a16="http://schemas.microsoft.com/office/drawing/2014/main" val="1841595633"/>
                  </a:ext>
                </a:extLst>
              </a:tr>
            </a:tbl>
          </a:graphicData>
        </a:graphic>
      </p:graphicFrame>
    </p:spTree>
    <p:extLst>
      <p:ext uri="{BB962C8B-B14F-4D97-AF65-F5344CB8AC3E}">
        <p14:creationId xmlns:p14="http://schemas.microsoft.com/office/powerpoint/2010/main" val="4271430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3100" b="1" dirty="0"/>
              <a:t> Kalıtımı Anlama</a:t>
            </a:r>
          </a:p>
          <a:p>
            <a:r>
              <a:rPr lang="tr-TR" sz="1500" dirty="0"/>
              <a:t>Bir sınıf başka bir sınıftan miras aldığında, süper sınıf olarak da bilinen üst sınıfı oluşturan tüm öğeleri miras alır. Üst sınıfın tüm öğelerini miras alan sınıf, alt sınıf olarak bilinir. Örneğin, Memeli alt sınıfı, Hayvan üst sınıfında tanımlanan tüm özellikleri, örnek alanlarını veya nitelikleri ve sınıf alanlarını veya nitelikleri devralır.</a:t>
            </a:r>
          </a:p>
          <a:p>
            <a:r>
              <a:rPr lang="tr-TR" sz="1500" dirty="0"/>
              <a:t>Bölüm 3, Verilerin </a:t>
            </a:r>
            <a:r>
              <a:rPr lang="tr-TR" sz="1500" dirty="0" err="1"/>
              <a:t>Kapsüllenmesi</a:t>
            </a:r>
            <a:r>
              <a:rPr lang="tr-TR" sz="1500" dirty="0"/>
              <a:t>, erişim değiştiriciler ve belirli üyelere erişimi kısıtlayan adlandırma kuralları hakkında öğrendiklerinizi unutmanız gerekmez. Alt sınıflarda erişebileceğimiz miras alınan üyeleri belirlemek için bunları dikkate almalıyız. Üyelere uygulanan bazı erişim değiştiricileri ve adlandırma kuralları, alt sınıfların üst sınıflarda tanımlanan bu üyelere erişmesine izin vermez.</a:t>
            </a:r>
          </a:p>
          <a:p>
            <a:r>
              <a:rPr lang="tr-TR" sz="1500" dirty="0"/>
              <a:t>Hayvan soyut sınıfı, sınıf hiyerarşimizin temelidir. Her hayvanın yaşını belirtmesini istiyoruz; bu nedenle, Hayvan sınıfının bir örneğini oluşturduğumuzda hayvanın yaşını belirtmemiz gerekecek. Bu sınıf, bir yaş özelliğini tanımlayacak ve her hayvan örneği oluşturulduğunda bir mesaj görüntüleyecektir. Hayvan sınıfı, bacakların ve çift gözlerin sayısını belirten iki özelliği tanımlar. Bu özniteliklerin her ikisi de 0 olarak başlatılacak, ancak alt sınıflarının bu öznitelikler için bir değer ayarlaması gerekecek. Hayvan sınıfı iki örnek yöntemi tanımlar:</a:t>
            </a:r>
          </a:p>
          <a:p>
            <a:pPr lvl="1"/>
            <a:r>
              <a:rPr lang="tr-TR" sz="1300" dirty="0"/>
              <a:t>Bacakları ve gözleri yazdır: Bu yöntem, bir hayvanın bacak ve göz sayısını yazdırır.</a:t>
            </a:r>
          </a:p>
          <a:p>
            <a:pPr lvl="1"/>
            <a:r>
              <a:rPr lang="tr-TR" sz="1300" dirty="0"/>
              <a:t>Yaşı yazdır: Bu yöntem, bir hayvanın yaşını yazdırır.</a:t>
            </a:r>
          </a:p>
        </p:txBody>
      </p:sp>
    </p:spTree>
    <p:extLst>
      <p:ext uri="{BB962C8B-B14F-4D97-AF65-F5344CB8AC3E}">
        <p14:creationId xmlns:p14="http://schemas.microsoft.com/office/powerpoint/2010/main" val="9686904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300" dirty="0"/>
              <a:t>Bir Hayvan örneği oluşturduğumuzda bir mesaj yazdırmamız gerektiğini söyledik. Bununla birlikte, hayvanın soyut bir sınıf olmasını istiyoruz; bu nedenle, bu sınıfın örneklerini yaratmamalıyız. Bu nedenle, amacımıza ulaşmak tamamen imkansız görünüyor. Bir sınıftan miras aldığımızda, onun kurucusunu da miras alırız; bu nedenle, temel sınıf için başlatma kodunu çalıştırmak için miras alınan kurucuyu çağırabiliriz. Bu şekilde, soyut bir sınıf olsa bile Hayvan örneğinin ne zaman oluşturulduğunu bilmek mümkündür. Aslında, Hayvan sınıfının tüm alt sınıf örnekleri de Hayvan sınıfının örnekleri olacak.</a:t>
            </a:r>
          </a:p>
          <a:p>
            <a:r>
              <a:rPr lang="tr-TR" sz="1300" dirty="0"/>
              <a:t>Memeli soyut sınıfı, Hayvan üst sınıfından miras alır ve bir çift göz için değer olarak 1'i belirtir. Hayvan üst sınıfı, bu sınıf özelliğini başlangıç ​​değeri olarak 0 ile tanımlar, ancak Memeli alt sınıfı bunun üzerine 1 yazar. Şimdiye kadar, yeryüzünde keşfedilen tüm memelilerin yalnızca bir çift gözü vardır. Bilim adamları birden fazla göze sahip bir memelinin kanıtını bulurlarsa, başvurumuzda bu tuhaf hayvana ihtiyacımız yoktur; bu nedenle, bunun için endişelenmeyeceğiz.</a:t>
            </a:r>
          </a:p>
          <a:p>
            <a:r>
              <a:rPr lang="tr-TR" sz="1300" dirty="0"/>
              <a:t>Bir memelinin örneğini yarattığınızda her memelinin yaşını ve hamile olup olmadığını belirtmesini istiyoruz. Memeli sınıfı, yas özelliğini Hayvan üst sınıfından devralır; bu nedenle, yalnızca hamile özelliğine erişmenize izin veren bir özellik eklemeniz gerekir. İşleri basitleştirmek için hiçbir zaman cinsiyet belirtmediğimizi unutmayın. Bir cinsiyet özelliği eklersek, bir erkek cinsiyetin hamile kalmasını önlemek için bir doğrulamaya ihtiyacımız olacaktır. Şu anda, odak noktamız kalıtım. Memeli sınıfı, bir memeli yaratıldığında bir mesaj görüntüler.</a:t>
            </a:r>
          </a:p>
          <a:p>
            <a:r>
              <a:rPr lang="tr-TR" sz="1300" dirty="0"/>
              <a:t>Her sınıf bir sınıftan miras alır; bu nedenle, tanımlayacağımız her yeni sınıfın yalnızca bir süper sınıfı vardır. Bu durumda her zaman tek miras ile çalışacağız.</a:t>
            </a:r>
          </a:p>
        </p:txBody>
      </p:sp>
    </p:spTree>
    <p:extLst>
      <p:ext uri="{BB962C8B-B14F-4D97-AF65-F5344CB8AC3E}">
        <p14:creationId xmlns:p14="http://schemas.microsoft.com/office/powerpoint/2010/main" val="149798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600" b="1" dirty="0"/>
              <a:t> Öznitelikleri / Alanları Tanıma</a:t>
            </a:r>
          </a:p>
          <a:p>
            <a:r>
              <a:rPr lang="tr-TR" dirty="0"/>
              <a:t>Her bir örnek için talep edilen verileri sağlayan gerekli öznitelikleri içerecek şekilde sınıfları tasarlamaya başlayalım. </a:t>
            </a:r>
          </a:p>
          <a:p>
            <a:r>
              <a:rPr lang="tr-TR" dirty="0"/>
              <a:t>Başka bir deyişle, her sınıfın, tüm görevleri gerçekleştirmek için nesnelerin talep ettiği bütün verileri </a:t>
            </a:r>
            <a:r>
              <a:rPr lang="tr-TR" dirty="0" err="1"/>
              <a:t>kapsülleyen</a:t>
            </a:r>
            <a:r>
              <a:rPr lang="tr-TR" dirty="0"/>
              <a:t> gerekli değişkenlere sahip olduğundan emin olmalıyız.</a:t>
            </a:r>
          </a:p>
          <a:p>
            <a:r>
              <a:rPr lang="tr-TR" dirty="0"/>
              <a:t>Kare sınıfının her örneği yani her kare nesnesi için kenar uzunluğunu bilmek gerekir. Bu nedenle, bu sınıfın her örneğinin kenar uzunluk değerini belirtmesine izin veren </a:t>
            </a:r>
            <a:r>
              <a:rPr lang="tr-TR" dirty="0" err="1"/>
              <a:t>kapsüllenmiş</a:t>
            </a:r>
            <a:r>
              <a:rPr lang="tr-TR" dirty="0"/>
              <a:t> bir değişkene ihtiyacımız var.</a:t>
            </a:r>
          </a:p>
          <a:p>
            <a:r>
              <a:rPr lang="tr-TR" dirty="0"/>
              <a:t>Sınıfın her bir örneği için verileri kapsüllemek amacıyla bir sınıfta tanımlanan </a:t>
            </a:r>
            <a:r>
              <a:rPr lang="tr-TR" b="1" dirty="0"/>
              <a:t>değişkenler,</a:t>
            </a:r>
            <a:r>
              <a:rPr lang="tr-TR" dirty="0"/>
              <a:t> </a:t>
            </a:r>
            <a:r>
              <a:rPr lang="tr-TR" b="1" dirty="0"/>
              <a:t>öznitelikler</a:t>
            </a:r>
            <a:r>
              <a:rPr lang="tr-TR" dirty="0"/>
              <a:t> veya </a:t>
            </a:r>
            <a:r>
              <a:rPr lang="tr-TR" b="1" dirty="0"/>
              <a:t>alanlar</a:t>
            </a:r>
            <a:r>
              <a:rPr lang="tr-TR" dirty="0"/>
              <a:t> olarak bilinir. Her örnek, sınıfta tanımlanan değişkenler için kendi bağımsız değerine sahiptir.</a:t>
            </a:r>
          </a:p>
        </p:txBody>
      </p:sp>
    </p:spTree>
    <p:extLst>
      <p:ext uri="{BB962C8B-B14F-4D97-AF65-F5344CB8AC3E}">
        <p14:creationId xmlns:p14="http://schemas.microsoft.com/office/powerpoint/2010/main" val="565427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500" dirty="0" err="1"/>
              <a:t>EvcilMemeli</a:t>
            </a:r>
            <a:r>
              <a:rPr lang="tr-TR" sz="1500" dirty="0"/>
              <a:t> soyut sınıfı, Memeli sınıfından miras alınır. Her bir </a:t>
            </a:r>
            <a:r>
              <a:rPr lang="tr-TR" sz="1500" dirty="0" err="1"/>
              <a:t>EvcilMemeli</a:t>
            </a:r>
            <a:r>
              <a:rPr lang="tr-TR" sz="1500" dirty="0"/>
              <a:t> soyut sınıfının adını ve en sevdiği oyuncağı belirtmesini istiyoruz. Herhangi bir evcil memelinin bir adı vardır; her zaman en sevdiği oyuncağı seçer. Bazen, en sevdiğimiz oyuncak tam olarak seçmelerini istediğimiz oyuncak değildir (ayakkabılarımız veya spor ayakkabılarımız), ancak sınıflarımıza odaklanalım. Favori oyuncağın ad özelliğine ve okuma/yazma özelliğine erişmenize izin veren salt okunur bir özellik eklemek gerekir. Evcil memelinin adını değiştiremezsiniz, ancak memeliyi en sevdiği oyuncağı değiştirmeye zorlayabilirsiniz. </a:t>
            </a:r>
            <a:r>
              <a:rPr lang="tr-TR" sz="1500" dirty="0" err="1"/>
              <a:t>EvcilMemeli</a:t>
            </a:r>
            <a:r>
              <a:rPr lang="tr-TR" sz="1500" dirty="0"/>
              <a:t> sınıfı, evcil bir memeli yaratıldığında bir mesaj görüntüler.</a:t>
            </a:r>
          </a:p>
          <a:p>
            <a:r>
              <a:rPr lang="tr-TR" sz="1500" dirty="0"/>
              <a:t>Konuşma örnek yöntemi bir mesaj görüntüler. Bu mesaj, evcil memeli adının konuşma kelimesiyle birleştirildiğini gösterir. Her alt sınıf, belirli evcil memeliyi farklı bir şekilde konuşturmalıdır. Bir papağan gerçekten konuşabilir ama biz bir köpeğin havlamasını ve bir kedinin miyavlamasını konuşuyormuş gibi ele alacağız.</a:t>
            </a:r>
          </a:p>
          <a:p>
            <a:r>
              <a:rPr lang="tr-TR" sz="1500" dirty="0"/>
              <a:t>Kopek sınıfı, </a:t>
            </a:r>
            <a:r>
              <a:rPr lang="tr-TR" sz="1500" dirty="0" err="1"/>
              <a:t>EvcilMemeli’den</a:t>
            </a:r>
            <a:r>
              <a:rPr lang="tr-TR" sz="1500" dirty="0"/>
              <a:t> miras alır ve bacak sayısı değeri olarak 4'ü belirtir. Hayvan sınıfı, yani Memeli üst sınıfı, bu sınıf niteliğini değeri olarak 0 ile tanımlamıştır, ancak Kopek, bu miras alınan niteliğin üzerine 4 ile yazar. Kopek sınıfı, bir köpek örneği oluşturulduğunda bir mesaj görüntüler. </a:t>
            </a:r>
          </a:p>
        </p:txBody>
      </p:sp>
    </p:spTree>
    <p:extLst>
      <p:ext uri="{BB962C8B-B14F-4D97-AF65-F5344CB8AC3E}">
        <p14:creationId xmlns:p14="http://schemas.microsoft.com/office/powerpoint/2010/main" val="7621989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Köpeklerin havlamasını istiyoruz; bu nedenle, bir havlama yöntemine ihtiyacımız var. Havlama yöntemi, bir köpeğin aşağıdakileri yapmasına izin vermelidir:</a:t>
            </a:r>
          </a:p>
          <a:p>
            <a:pPr lvl="1"/>
            <a:r>
              <a:rPr lang="tr-TR" sz="1300" dirty="0"/>
              <a:t>Sadece bir kez mutlu havlayın</a:t>
            </a:r>
          </a:p>
          <a:p>
            <a:pPr lvl="1"/>
            <a:r>
              <a:rPr lang="tr-TR" sz="1300" dirty="0"/>
              <a:t>Belirli sayıda mutlu bir şekilde havlayın</a:t>
            </a:r>
          </a:p>
          <a:p>
            <a:pPr lvl="1"/>
            <a:r>
              <a:rPr lang="tr-TR" sz="1300" dirty="0"/>
              <a:t>Sadece bir kez adı olan başka bir evcil memeliye mutlu bir şekilde havlayın</a:t>
            </a:r>
          </a:p>
          <a:p>
            <a:pPr lvl="1"/>
            <a:r>
              <a:rPr lang="tr-TR" sz="1300" dirty="0"/>
              <a:t>Belirli sayıda adı olan başka bir evcil memeliye mutlu bir şekilde havlayın</a:t>
            </a:r>
          </a:p>
          <a:p>
            <a:pPr lvl="1"/>
            <a:r>
              <a:rPr lang="tr-TR" sz="1300" dirty="0"/>
              <a:t>Sadece bir kez öfkeyle havlayın</a:t>
            </a:r>
          </a:p>
          <a:p>
            <a:pPr lvl="1"/>
            <a:r>
              <a:rPr lang="tr-TR" sz="1300" dirty="0"/>
              <a:t>Kızgın bir şekilde havlayın sayısı</a:t>
            </a:r>
          </a:p>
          <a:p>
            <a:pPr lvl="1"/>
            <a:r>
              <a:rPr lang="tr-TR" sz="1300" dirty="0"/>
              <a:t>Sadece bir kez adı olan başka bir evcil memeliye öfkeyle havlayın</a:t>
            </a:r>
          </a:p>
          <a:p>
            <a:pPr lvl="1"/>
            <a:r>
              <a:rPr lang="tr-TR" sz="1300" dirty="0"/>
              <a:t>Belirli sayıda adı olan başka bir evcil memeliye öfkeyle havlayın</a:t>
            </a:r>
          </a:p>
          <a:p>
            <a:r>
              <a:rPr lang="tr-TR" sz="1500" dirty="0"/>
              <a:t>Tek bir havlama yöntemine veya birçok havlama yöntemine sahip olabiliriz. Bir köpeğin havlaması gereken farklı yolların zorluklarını çözmek için farklı mekanizmalar vardır. Tüm programlama dilleri, klasik nesne yönelimli programlama yaklaşımında sunulan aynı mekanizmaları desteklemez.</a:t>
            </a:r>
          </a:p>
        </p:txBody>
      </p:sp>
    </p:spTree>
    <p:extLst>
      <p:ext uri="{BB962C8B-B14F-4D97-AF65-F5344CB8AC3E}">
        <p14:creationId xmlns:p14="http://schemas.microsoft.com/office/powerpoint/2010/main" val="18574812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Herhangi bir köpek için konuşma yöntemi dediğimizde, onun bir kez mutlu bir şekilde havlamasını isteriz. </a:t>
            </a:r>
            <a:r>
              <a:rPr lang="tr-TR" sz="1600" dirty="0" err="1"/>
              <a:t>EvcilMemeli</a:t>
            </a:r>
            <a:r>
              <a:rPr lang="tr-TR" sz="1600" dirty="0"/>
              <a:t> sınıfında tanıtılan konuşma yönteminde tanımlanan mesajı görüntülemek istemiyoruz. </a:t>
            </a:r>
          </a:p>
          <a:p>
            <a:r>
              <a:rPr lang="tr-TR" sz="1600" dirty="0"/>
              <a:t>Bir köpeğin ait olduğu cinsi ve cins ailesini bilmek istiyoruz. Böylece, köpeğin cinsini ve cins aile sınıfı özelliklerini tanımlayacağız. Kopek üst sınıfının her bir alt sınıfı, bu sınıf nitelikleri için uygun değeri belirtmelidir. Ek olarak, iki sınıflı yöntem, köpeğin </a:t>
            </a:r>
            <a:r>
              <a:rPr lang="tr-TR" sz="1600" dirty="0" err="1"/>
              <a:t>turunü</a:t>
            </a:r>
            <a:r>
              <a:rPr lang="tr-TR" sz="1600" dirty="0"/>
              <a:t> ve köpeğin türünün ailesini yazdırmanıza izin verecektir.</a:t>
            </a:r>
          </a:p>
          <a:p>
            <a:r>
              <a:rPr lang="tr-TR" sz="1600" dirty="0" err="1"/>
              <a:t>TerrierKopek</a:t>
            </a:r>
            <a:r>
              <a:rPr lang="tr-TR" sz="1600" dirty="0"/>
              <a:t> sınıfı, </a:t>
            </a:r>
            <a:r>
              <a:rPr lang="tr-TR" sz="1600" dirty="0" err="1"/>
              <a:t>Kopek’den</a:t>
            </a:r>
            <a:r>
              <a:rPr lang="tr-TR" sz="1600" dirty="0"/>
              <a:t> miras alır ve cins ailesinin değeri olarak </a:t>
            </a:r>
            <a:r>
              <a:rPr lang="tr-TR" sz="1600" dirty="0" err="1"/>
              <a:t>Terrier'i</a:t>
            </a:r>
            <a:r>
              <a:rPr lang="tr-TR" sz="1600" dirty="0"/>
              <a:t> belirtir. Bu sınıf, bir </a:t>
            </a:r>
            <a:r>
              <a:rPr lang="tr-TR" sz="1600" dirty="0" err="1"/>
              <a:t>TerrierKopek</a:t>
            </a:r>
            <a:r>
              <a:rPr lang="tr-TR" sz="1600" dirty="0"/>
              <a:t> sınıfı oluşturulduğunda bir mesaj görüntüler. </a:t>
            </a:r>
          </a:p>
          <a:p>
            <a:r>
              <a:rPr lang="tr-TR" sz="1600" dirty="0"/>
              <a:t>Son olarak, </a:t>
            </a:r>
            <a:r>
              <a:rPr lang="tr-TR" sz="1600" dirty="0" err="1"/>
              <a:t>SmoothFoxTerrier</a:t>
            </a:r>
            <a:r>
              <a:rPr lang="tr-TR" sz="1600" dirty="0"/>
              <a:t> sınıfı, </a:t>
            </a:r>
            <a:r>
              <a:rPr lang="tr-TR" sz="1600" dirty="0" err="1"/>
              <a:t>TerrierKopek’den</a:t>
            </a:r>
            <a:r>
              <a:rPr lang="tr-TR" sz="1600" dirty="0"/>
              <a:t> miras alır ve köpeğin cinsi için değer olarak </a:t>
            </a:r>
            <a:r>
              <a:rPr lang="tr-TR" sz="1600" dirty="0" err="1"/>
              <a:t>Smooth</a:t>
            </a:r>
            <a:r>
              <a:rPr lang="tr-TR" sz="1600" dirty="0"/>
              <a:t> </a:t>
            </a:r>
            <a:r>
              <a:rPr lang="tr-TR" sz="1600" dirty="0" err="1"/>
              <a:t>Fox</a:t>
            </a:r>
            <a:r>
              <a:rPr lang="tr-TR" sz="1600" dirty="0"/>
              <a:t> </a:t>
            </a:r>
            <a:r>
              <a:rPr lang="tr-TR" sz="1600" dirty="0" err="1"/>
              <a:t>Terrier'ı</a:t>
            </a:r>
            <a:r>
              <a:rPr lang="tr-TR" sz="1600" dirty="0"/>
              <a:t> belirtir. </a:t>
            </a:r>
            <a:r>
              <a:rPr lang="tr-TR" sz="1600" dirty="0" err="1"/>
              <a:t>SmoothFoxTerrier</a:t>
            </a:r>
            <a:r>
              <a:rPr lang="tr-TR" sz="1600" dirty="0"/>
              <a:t> sınıfı, bir </a:t>
            </a:r>
            <a:r>
              <a:rPr lang="tr-TR" sz="1600" dirty="0" err="1"/>
              <a:t>SmoothFoxTerrier</a:t>
            </a:r>
            <a:r>
              <a:rPr lang="tr-TR" sz="1600" dirty="0"/>
              <a:t> sınıfı oluşturulduğunda bir mesaj görüntüler.</a:t>
            </a:r>
            <a:endParaRPr lang="tr-TR" sz="1500" dirty="0"/>
          </a:p>
        </p:txBody>
      </p:sp>
    </p:spTree>
    <p:extLst>
      <p:ext uri="{BB962C8B-B14F-4D97-AF65-F5344CB8AC3E}">
        <p14:creationId xmlns:p14="http://schemas.microsoft.com/office/powerpoint/2010/main" val="2713584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2600" b="1" dirty="0"/>
              <a:t>Aşırı Yükleme ve Geçersiz Kılmayı Metotlarda Anlama</a:t>
            </a:r>
          </a:p>
          <a:p>
            <a:r>
              <a:rPr lang="tr-TR" sz="1500" dirty="0"/>
              <a:t>Bazı programlama dilleri, farklı argümanlar ileterek aynı ada sahip bir yöntemi birden çok kez tanımlamanıza izin verir. Bu özellik, yöntem aşırı yükleme </a:t>
            </a:r>
            <a:r>
              <a:rPr lang="tr-TR" sz="1500" b="1" dirty="0"/>
              <a:t>(</a:t>
            </a:r>
            <a:r>
              <a:rPr lang="tr-TR" sz="1500" b="1" dirty="0" err="1"/>
              <a:t>overloading</a:t>
            </a:r>
            <a:r>
              <a:rPr lang="tr-TR" sz="1500" b="1" dirty="0"/>
              <a:t>) </a:t>
            </a:r>
            <a:r>
              <a:rPr lang="tr-TR" sz="1500" dirty="0"/>
              <a:t>olarak bilinir. Bazı durumlarda bir yapıcıyı aşırı yükleyebiliriz. Bununla birlikte, benzer bir etkinin isteğe bağlı parametreler veya belirli argümanlar için varsayılan değerlerle elde edilebileceğini belirtmek çok önemlidir. </a:t>
            </a:r>
          </a:p>
          <a:p>
            <a:r>
              <a:rPr lang="tr-TR" sz="1500" dirty="0"/>
              <a:t>Örneğin, havlama yönteminin birden çok örneğini tanımlamak için onu destekleyen bir programlama dilinde yöntem aşırı yüklemesinden yararlanabiliriz. Bununla birlikte, yöntemleri aşırı yüklediğimizde kod tekrarından kaçınmak çok önemlidir. </a:t>
            </a:r>
          </a:p>
          <a:p>
            <a:r>
              <a:rPr lang="tr-TR" sz="1500" dirty="0"/>
              <a:t>Bazen, bir sınıfta bir yöntem tanımlarız ve bir alt sınıfın bu yöntemin farklı bir örneğini sağlaması gerekebileceğini biliriz. Bir alt sınıf, bir üst sınıfta tanımlanan bir yöntemin aynı ada, aynı argümanlara ve aynı dönüş türüne sahip farklı bir uygulamasını sağladığında, bir yöntemi geçersiz </a:t>
            </a:r>
            <a:r>
              <a:rPr lang="tr-TR" sz="1500" b="1" dirty="0"/>
              <a:t>(</a:t>
            </a:r>
            <a:r>
              <a:rPr lang="tr-TR" sz="1500" b="1" dirty="0" err="1"/>
              <a:t>overriding</a:t>
            </a:r>
            <a:r>
              <a:rPr lang="tr-TR" sz="1500" b="1" dirty="0"/>
              <a:t>) </a:t>
            </a:r>
            <a:r>
              <a:rPr lang="tr-TR" sz="1500" dirty="0"/>
              <a:t>kıldığımızı söyleriz. Bir yöntemi geçersiz kıldığımızda, alt sınıftaki uygulama, üst sınıfta verilen kodun üzerine yazar. </a:t>
            </a:r>
          </a:p>
          <a:p>
            <a:r>
              <a:rPr lang="tr-TR" sz="1500" dirty="0"/>
              <a:t>Alt sınıflarda bir sınıfın özelliklerini ve diğer üyelerini geçersiz kılmak da mümkündür.</a:t>
            </a:r>
            <a:endParaRPr lang="tr-TR" sz="1300" dirty="0"/>
          </a:p>
        </p:txBody>
      </p:sp>
    </p:spTree>
    <p:extLst>
      <p:ext uri="{BB962C8B-B14F-4D97-AF65-F5344CB8AC3E}">
        <p14:creationId xmlns:p14="http://schemas.microsoft.com/office/powerpoint/2010/main" val="230265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2600" b="1" dirty="0" err="1"/>
              <a:t>Polimorfizmden</a:t>
            </a:r>
            <a:r>
              <a:rPr lang="tr-TR" sz="2600" b="1" dirty="0"/>
              <a:t> (Çok Biçimlilik) Yararlanmak</a:t>
            </a:r>
          </a:p>
          <a:p>
            <a:r>
              <a:rPr lang="tr-TR" sz="1500" dirty="0"/>
              <a:t>Bir yöntemi çağırdığımız sınıfa göre farklı şeylerin olmasına neden olmak için aynı yöntemi, aynı adı ve aynı argümanları kullanabiliriz. Nesne yönelimli programlamada bu özellik </a:t>
            </a:r>
            <a:r>
              <a:rPr lang="tr-TR" sz="1500" b="1" dirty="0" err="1"/>
              <a:t>polimorfizm</a:t>
            </a:r>
            <a:r>
              <a:rPr lang="tr-TR" sz="1500" dirty="0"/>
              <a:t> olarak bilinir. </a:t>
            </a:r>
          </a:p>
          <a:p>
            <a:r>
              <a:rPr lang="tr-TR" sz="1500" dirty="0"/>
              <a:t>Örneğin, Hayvan sınıfında bir konuşma yöntemi tanımladığımızı düşünün. Farklı Hayvan alt sınıfları, kendi konuşma uygulamasını sağlamak için bu yöntemi geçersiz kılmalıdır. Bir Köpek sınıfı, havlayan bir köpeğin temsilini, yani bir Havlama mesajını yazdırmak için bu yöntemi geçersiz kılacaktır. </a:t>
            </a:r>
          </a:p>
          <a:p>
            <a:r>
              <a:rPr lang="tr-TR" sz="1500" dirty="0"/>
              <a:t>Öte yandan, bir Kedi sınıfı, bir kedi miyavlamasının, yani bir Miyavlama mesajının temsilini yazdırmak için bu yöntemi geçersiz kılacaktır. </a:t>
            </a:r>
          </a:p>
          <a:p>
            <a:r>
              <a:rPr lang="tr-TR" sz="1500" dirty="0"/>
              <a:t>Şimdi, bir çizgi filmin parçası olarak gerçekten konuşabilen bir köpeği temsil eden bir </a:t>
            </a:r>
            <a:r>
              <a:rPr lang="tr-TR" sz="1500" dirty="0" err="1"/>
              <a:t>KartonKopek</a:t>
            </a:r>
            <a:r>
              <a:rPr lang="tr-TR" sz="1500" dirty="0"/>
              <a:t> sınıfı düşünelim. </a:t>
            </a:r>
            <a:r>
              <a:rPr lang="tr-TR" sz="1500" dirty="0" err="1"/>
              <a:t>KartonKopek</a:t>
            </a:r>
            <a:r>
              <a:rPr lang="tr-TR" sz="1500" dirty="0"/>
              <a:t> sınıfı, bir Merhaba mesajı yazdırmak için konuşma yöntemini geçersiz kılar çünkü köpek gerçekten konuşabilir. Böylece, örneğin türüne bağlı olarak, hepsi aynı temel sınıfın, yani Hayvan sınıfının alt sınıfları olsa bile, aynı yöntemi aynı argümanlarla birlikte çağırdıktan sonra farklı bir sonuç göreceğiz.</a:t>
            </a:r>
            <a:endParaRPr lang="tr-TR" sz="1300" dirty="0"/>
          </a:p>
        </p:txBody>
      </p:sp>
    </p:spTree>
    <p:extLst>
      <p:ext uri="{BB962C8B-B14F-4D97-AF65-F5344CB8AC3E}">
        <p14:creationId xmlns:p14="http://schemas.microsoft.com/office/powerpoint/2010/main" val="1555252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Basit Kalıtımla Çalışma</a:t>
            </a:r>
          </a:p>
          <a:p>
            <a:r>
              <a:rPr lang="tr-TR" sz="1500" dirty="0"/>
              <a:t>İlk olarak, </a:t>
            </a:r>
            <a:r>
              <a:rPr lang="tr-TR" sz="1500" dirty="0" err="1"/>
              <a:t>C#'da</a:t>
            </a:r>
            <a:r>
              <a:rPr lang="tr-TR" sz="1500" dirty="0"/>
              <a:t> bir temel sınıf oluşturacağız. Ardından, alt sınıflar oluşturmak ve davranışı özelleştirmek için basit kalıtım kullanacağız. Belirli bir sınıfın ve alt sınıflarının farklı örneklerini karşılaştırabilmek için yöntemleri geçersiz kılacağız ve karşılaştırma işleçlerini aşırı yükleyeceğiz. Bu çok biçimlilikten yararlanacağız.</a:t>
            </a:r>
          </a:p>
          <a:p>
            <a:pPr marL="0" indent="0">
              <a:buNone/>
            </a:pPr>
            <a:endParaRPr lang="tr-TR" sz="1500" dirty="0"/>
          </a:p>
          <a:p>
            <a:pPr marL="0" indent="0">
              <a:buNone/>
            </a:pPr>
            <a:r>
              <a:rPr lang="tr-TR" sz="2600" b="1" dirty="0"/>
              <a:t> </a:t>
            </a:r>
            <a:r>
              <a:rPr lang="tr-TR" sz="2600" b="1" dirty="0" err="1"/>
              <a:t>C#’da</a:t>
            </a:r>
            <a:r>
              <a:rPr lang="tr-TR" sz="2600" b="1" dirty="0"/>
              <a:t> Davranışta Uzmanlaşan Sınıflar Oluşturma</a:t>
            </a:r>
          </a:p>
          <a:p>
            <a:r>
              <a:rPr lang="tr-TR" sz="1500" dirty="0"/>
              <a:t>Aşağıdaki satırlar, </a:t>
            </a:r>
            <a:r>
              <a:rPr lang="tr-TR" sz="1500" dirty="0" err="1"/>
              <a:t>C#’da</a:t>
            </a:r>
            <a:r>
              <a:rPr lang="tr-TR" sz="1500" dirty="0"/>
              <a:t> Hayvan </a:t>
            </a:r>
            <a:r>
              <a:rPr lang="tr-TR" sz="1500" dirty="0" err="1"/>
              <a:t>abstract</a:t>
            </a:r>
            <a:r>
              <a:rPr lang="tr-TR" sz="1500" dirty="0"/>
              <a:t> sınıfının kodunu gösterir. Sınıf bildirimi bir temel sınıf belirtmez; bu nedenle, bu sınıf </a:t>
            </a:r>
            <a:r>
              <a:rPr lang="tr-TR" sz="1500" dirty="0" err="1"/>
              <a:t>Object'ten</a:t>
            </a:r>
            <a:r>
              <a:rPr lang="tr-TR" sz="1500" dirty="0"/>
              <a:t>, özellikle </a:t>
            </a:r>
            <a:r>
              <a:rPr lang="tr-TR" sz="1500" dirty="0" err="1"/>
              <a:t>System.Object'ten</a:t>
            </a:r>
            <a:r>
              <a:rPr lang="tr-TR" sz="1500" dirty="0"/>
              <a:t> miras alır. ‘Sistem. Object’ .NET </a:t>
            </a:r>
            <a:r>
              <a:rPr lang="tr-TR" sz="1500" dirty="0" err="1"/>
              <a:t>Framework'ün</a:t>
            </a:r>
            <a:r>
              <a:rPr lang="tr-TR" sz="1500" dirty="0"/>
              <a:t> içerdiği tüm sınıflar için temel sınıftır. Soyut anahtar sözcüğün </a:t>
            </a:r>
            <a:r>
              <a:rPr lang="tr-TR" sz="1500" dirty="0" err="1"/>
              <a:t>class'tan</a:t>
            </a:r>
            <a:r>
              <a:rPr lang="tr-TR" sz="1500" dirty="0"/>
              <a:t> önce kullanılması, bu sınıfı örnekler oluşturmak için kullanamayacağımız soyut bir sınıf yapar:</a:t>
            </a:r>
          </a:p>
          <a:p>
            <a:endParaRPr lang="tr-TR" sz="1300" dirty="0"/>
          </a:p>
        </p:txBody>
      </p:sp>
    </p:spTree>
    <p:extLst>
      <p:ext uri="{BB962C8B-B14F-4D97-AF65-F5344CB8AC3E}">
        <p14:creationId xmlns:p14="http://schemas.microsoft.com/office/powerpoint/2010/main" val="36909155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spcBef>
                <a:spcPts val="0"/>
              </a:spcBef>
              <a:buNone/>
            </a:pP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abstract</a:t>
            </a:r>
            <a:r>
              <a:rPr lang="tr-TR" sz="1900" dirty="0">
                <a:solidFill>
                  <a:srgbClr val="000000"/>
                </a:solidFill>
                <a:latin typeface="CourierStd"/>
              </a:rPr>
              <a:t> class Hayvan</a:t>
            </a:r>
          </a:p>
          <a:p>
            <a:pPr marL="0" indent="0">
              <a:spcBef>
                <a:spcPts val="0"/>
              </a:spcBef>
              <a:buNone/>
            </a:pP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protected</a:t>
            </a:r>
            <a:r>
              <a:rPr lang="tr-TR" sz="1900" dirty="0">
                <a:solidFill>
                  <a:srgbClr val="000000"/>
                </a:solidFill>
                <a:latin typeface="CourierStd"/>
              </a:rPr>
              <a:t> </a:t>
            </a:r>
            <a:r>
              <a:rPr lang="tr-TR" sz="1900" dirty="0" err="1">
                <a:solidFill>
                  <a:srgbClr val="000000"/>
                </a:solidFill>
                <a:latin typeface="CourierStd"/>
              </a:rPr>
              <a:t>virtual</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a:t>
            </a:r>
            <a:r>
              <a:rPr lang="tr-TR" sz="1900" dirty="0" err="1">
                <a:solidFill>
                  <a:srgbClr val="000000"/>
                </a:solidFill>
                <a:latin typeface="CourierStd"/>
              </a:rPr>
              <a:t>BacakSayisi</a:t>
            </a:r>
            <a:r>
              <a:rPr lang="tr-TR" sz="1900" dirty="0">
                <a:solidFill>
                  <a:srgbClr val="000000"/>
                </a:solidFill>
                <a:latin typeface="CourierStd"/>
              </a:rPr>
              <a:t> { </a:t>
            </a:r>
            <a:r>
              <a:rPr lang="tr-TR" sz="1900" dirty="0" err="1">
                <a:solidFill>
                  <a:srgbClr val="000000"/>
                </a:solidFill>
                <a:latin typeface="CourierStd"/>
              </a:rPr>
              <a:t>get</a:t>
            </a:r>
            <a:r>
              <a:rPr lang="tr-TR" sz="1900" dirty="0">
                <a:solidFill>
                  <a:srgbClr val="000000"/>
                </a:solidFill>
                <a:latin typeface="CourierStd"/>
              </a:rPr>
              <a:t> { </a:t>
            </a:r>
            <a:r>
              <a:rPr lang="tr-TR" sz="1900" dirty="0" err="1">
                <a:solidFill>
                  <a:srgbClr val="000000"/>
                </a:solidFill>
                <a:latin typeface="CourierStd"/>
              </a:rPr>
              <a:t>return</a:t>
            </a:r>
            <a:r>
              <a:rPr lang="tr-TR" sz="1900" dirty="0">
                <a:solidFill>
                  <a:srgbClr val="000000"/>
                </a:solidFill>
                <a:latin typeface="CourierStd"/>
              </a:rPr>
              <a:t> 0; }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protected</a:t>
            </a:r>
            <a:r>
              <a:rPr lang="tr-TR" sz="1900" dirty="0">
                <a:solidFill>
                  <a:srgbClr val="000000"/>
                </a:solidFill>
                <a:latin typeface="CourierStd"/>
              </a:rPr>
              <a:t> </a:t>
            </a:r>
            <a:r>
              <a:rPr lang="tr-TR" sz="1900" dirty="0" err="1">
                <a:solidFill>
                  <a:srgbClr val="000000"/>
                </a:solidFill>
                <a:latin typeface="CourierStd"/>
              </a:rPr>
              <a:t>virtual</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a:t>
            </a:r>
            <a:r>
              <a:rPr lang="tr-TR" sz="1900" dirty="0" err="1">
                <a:solidFill>
                  <a:srgbClr val="000000"/>
                </a:solidFill>
                <a:latin typeface="CourierStd"/>
              </a:rPr>
              <a:t>GozCifti</a:t>
            </a:r>
            <a:r>
              <a:rPr lang="tr-TR" sz="1900" dirty="0">
                <a:solidFill>
                  <a:srgbClr val="000000"/>
                </a:solidFill>
                <a:latin typeface="CourierStd"/>
              </a:rPr>
              <a:t> { </a:t>
            </a:r>
            <a:r>
              <a:rPr lang="tr-TR" sz="1900" dirty="0" err="1">
                <a:solidFill>
                  <a:srgbClr val="000000"/>
                </a:solidFill>
                <a:latin typeface="CourierStd"/>
              </a:rPr>
              <a:t>get</a:t>
            </a:r>
            <a:r>
              <a:rPr lang="tr-TR" sz="1900" dirty="0">
                <a:solidFill>
                  <a:srgbClr val="000000"/>
                </a:solidFill>
                <a:latin typeface="CourierStd"/>
              </a:rPr>
              <a:t> { </a:t>
            </a:r>
            <a:r>
              <a:rPr lang="tr-TR" sz="1900" dirty="0" err="1">
                <a:solidFill>
                  <a:srgbClr val="000000"/>
                </a:solidFill>
                <a:latin typeface="CourierStd"/>
              </a:rPr>
              <a:t>return</a:t>
            </a:r>
            <a:r>
              <a:rPr lang="tr-TR" sz="1900" dirty="0">
                <a:solidFill>
                  <a:srgbClr val="000000"/>
                </a:solidFill>
                <a:latin typeface="CourierStd"/>
              </a:rPr>
              <a:t> 0; }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Yas { </a:t>
            </a:r>
            <a:r>
              <a:rPr lang="tr-TR" sz="1900" dirty="0" err="1">
                <a:solidFill>
                  <a:srgbClr val="000000"/>
                </a:solidFill>
                <a:latin typeface="CourierStd"/>
              </a:rPr>
              <a:t>get</a:t>
            </a:r>
            <a:r>
              <a:rPr lang="tr-TR" sz="1900" dirty="0">
                <a:solidFill>
                  <a:srgbClr val="000000"/>
                </a:solidFill>
                <a:latin typeface="CourierStd"/>
              </a:rPr>
              <a:t>; set;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Hayvan(</a:t>
            </a:r>
            <a:r>
              <a:rPr lang="tr-TR" sz="1900" dirty="0" err="1">
                <a:solidFill>
                  <a:srgbClr val="000000"/>
                </a:solidFill>
                <a:latin typeface="CourierStd"/>
              </a:rPr>
              <a:t>int</a:t>
            </a:r>
            <a:r>
              <a:rPr lang="tr-TR" sz="1900" dirty="0">
                <a:solidFill>
                  <a:srgbClr val="000000"/>
                </a:solidFill>
                <a:latin typeface="CourierStd"/>
              </a:rPr>
              <a:t> yas)</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this.Yas</a:t>
            </a:r>
            <a:r>
              <a:rPr lang="tr-TR" sz="1900" dirty="0">
                <a:solidFill>
                  <a:srgbClr val="000000"/>
                </a:solidFill>
                <a:latin typeface="CourierStd"/>
              </a:rPr>
              <a:t> = yas;</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r>
              <a:rPr lang="tr-TR" sz="1900" dirty="0" err="1">
                <a:solidFill>
                  <a:srgbClr val="000000"/>
                </a:solidFill>
                <a:latin typeface="CourierStd"/>
              </a:rPr>
              <a:t>Animal</a:t>
            </a:r>
            <a:r>
              <a:rPr lang="tr-TR" sz="1900" dirty="0">
                <a:solidFill>
                  <a:srgbClr val="000000"/>
                </a:solidFill>
                <a:latin typeface="CourierStd"/>
              </a:rPr>
              <a:t> </a:t>
            </a:r>
            <a:r>
              <a:rPr lang="tr-TR" sz="1900" dirty="0" err="1">
                <a:solidFill>
                  <a:srgbClr val="000000"/>
                </a:solidFill>
                <a:latin typeface="CourierStd"/>
              </a:rPr>
              <a:t>created</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void</a:t>
            </a:r>
            <a:r>
              <a:rPr lang="tr-TR" sz="1900" dirty="0">
                <a:solidFill>
                  <a:srgbClr val="000000"/>
                </a:solidFill>
                <a:latin typeface="CourierStd"/>
              </a:rPr>
              <a:t> </a:t>
            </a:r>
            <a:r>
              <a:rPr lang="tr-TR" sz="1900" dirty="0" err="1">
                <a:solidFill>
                  <a:srgbClr val="000000"/>
                </a:solidFill>
                <a:latin typeface="CourierStd"/>
              </a:rPr>
              <a:t>BacakVeGozleriYaz</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String.Format</a:t>
            </a:r>
            <a:r>
              <a:rPr lang="tr-TR" sz="1900" dirty="0">
                <a:solidFill>
                  <a:srgbClr val="000000"/>
                </a:solidFill>
                <a:latin typeface="CourierStd"/>
              </a:rPr>
              <a:t>("I </a:t>
            </a:r>
            <a:r>
              <a:rPr lang="tr-TR" sz="1900" dirty="0" err="1">
                <a:solidFill>
                  <a:srgbClr val="000000"/>
                </a:solidFill>
                <a:latin typeface="CourierStd"/>
              </a:rPr>
              <a:t>have</a:t>
            </a:r>
            <a:r>
              <a:rPr lang="tr-TR" sz="1900" dirty="0">
                <a:solidFill>
                  <a:srgbClr val="000000"/>
                </a:solidFill>
                <a:latin typeface="CourierStd"/>
              </a:rPr>
              <a:t> {0} </a:t>
            </a:r>
            <a:r>
              <a:rPr lang="tr-TR" sz="1900" dirty="0" err="1">
                <a:solidFill>
                  <a:srgbClr val="000000"/>
                </a:solidFill>
                <a:latin typeface="CourierStd"/>
              </a:rPr>
              <a:t>legs</a:t>
            </a:r>
            <a:r>
              <a:rPr lang="tr-TR" sz="1900" dirty="0">
                <a:solidFill>
                  <a:srgbClr val="000000"/>
                </a:solidFill>
                <a:latin typeface="CourierStd"/>
              </a:rPr>
              <a:t> </a:t>
            </a:r>
            <a:r>
              <a:rPr lang="tr-TR" sz="1900" dirty="0" err="1">
                <a:solidFill>
                  <a:srgbClr val="000000"/>
                </a:solidFill>
                <a:latin typeface="CourierStd"/>
              </a:rPr>
              <a:t>and</a:t>
            </a:r>
            <a:r>
              <a:rPr lang="tr-TR" sz="1900" dirty="0">
                <a:solidFill>
                  <a:srgbClr val="000000"/>
                </a:solidFill>
                <a:latin typeface="CourierStd"/>
              </a:rPr>
              <a:t> {1} </a:t>
            </a:r>
            <a:r>
              <a:rPr lang="tr-TR" sz="1900" dirty="0" err="1">
                <a:solidFill>
                  <a:srgbClr val="000000"/>
                </a:solidFill>
                <a:latin typeface="CourierStd"/>
              </a:rPr>
              <a:t>eyes</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this.BacakSayisi</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this.GozCifti</a:t>
            </a:r>
            <a:r>
              <a:rPr lang="tr-TR" sz="1900" dirty="0">
                <a:solidFill>
                  <a:srgbClr val="000000"/>
                </a:solidFill>
                <a:latin typeface="CourierStd"/>
              </a:rPr>
              <a:t> * 2));</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void</a:t>
            </a:r>
            <a:r>
              <a:rPr lang="tr-TR" sz="1900" dirty="0">
                <a:solidFill>
                  <a:srgbClr val="000000"/>
                </a:solidFill>
                <a:latin typeface="CourierStd"/>
              </a:rPr>
              <a:t> </a:t>
            </a:r>
            <a:r>
              <a:rPr lang="tr-TR" sz="1900" dirty="0" err="1">
                <a:solidFill>
                  <a:srgbClr val="000000"/>
                </a:solidFill>
                <a:latin typeface="CourierStd"/>
              </a:rPr>
              <a:t>YasiYaz</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String.Format</a:t>
            </a:r>
            <a:r>
              <a:rPr lang="tr-TR" sz="1900" dirty="0">
                <a:solidFill>
                  <a:srgbClr val="000000"/>
                </a:solidFill>
                <a:latin typeface="CourierStd"/>
              </a:rPr>
              <a:t>("I am {0} </a:t>
            </a:r>
            <a:r>
              <a:rPr lang="tr-TR" sz="1900" dirty="0" err="1">
                <a:solidFill>
                  <a:srgbClr val="000000"/>
                </a:solidFill>
                <a:latin typeface="CourierStd"/>
              </a:rPr>
              <a:t>years</a:t>
            </a:r>
            <a:r>
              <a:rPr lang="tr-TR" sz="1900" dirty="0">
                <a:solidFill>
                  <a:srgbClr val="000000"/>
                </a:solidFill>
                <a:latin typeface="CourierStd"/>
              </a:rPr>
              <a:t> </a:t>
            </a:r>
            <a:r>
              <a:rPr lang="tr-TR" sz="1900" dirty="0" err="1">
                <a:solidFill>
                  <a:srgbClr val="000000"/>
                </a:solidFill>
                <a:latin typeface="CourierStd"/>
              </a:rPr>
              <a:t>old</a:t>
            </a:r>
            <a:r>
              <a:rPr lang="tr-TR" sz="1900" dirty="0">
                <a:solidFill>
                  <a:srgbClr val="000000"/>
                </a:solidFill>
                <a:latin typeface="CourierStd"/>
              </a:rPr>
              <a:t>."),</a:t>
            </a:r>
            <a:r>
              <a:rPr lang="tr-TR" sz="1900" dirty="0" err="1">
                <a:solidFill>
                  <a:srgbClr val="000000"/>
                </a:solidFill>
                <a:latin typeface="CourierStd"/>
              </a:rPr>
              <a:t>this.Yas</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a:t>
            </a:r>
          </a:p>
          <a:p>
            <a:endParaRPr lang="tr-TR" sz="1300" dirty="0"/>
          </a:p>
        </p:txBody>
      </p:sp>
    </p:spTree>
    <p:extLst>
      <p:ext uri="{BB962C8B-B14F-4D97-AF65-F5344CB8AC3E}">
        <p14:creationId xmlns:p14="http://schemas.microsoft.com/office/powerpoint/2010/main" val="39619998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Önceki sınıf iki salt okunur özellik bildirir: </a:t>
            </a:r>
            <a:r>
              <a:rPr lang="tr-TR" sz="1600" dirty="0" err="1"/>
              <a:t>BacakSayisi</a:t>
            </a:r>
            <a:r>
              <a:rPr lang="tr-TR" sz="1600" dirty="0"/>
              <a:t> ve </a:t>
            </a:r>
            <a:r>
              <a:rPr lang="tr-TR" sz="1600" dirty="0" err="1"/>
              <a:t>GozCifti</a:t>
            </a:r>
            <a:r>
              <a:rPr lang="tr-TR" sz="1600" dirty="0"/>
              <a:t>. Her iki özellik de değeri olarak 0 döndürür. Virtual anahtar sözcüğün kullanımı, Hayvan alt sınıfındaki özellikleri geçersiz kılmanıza olanak tanır.</a:t>
            </a:r>
          </a:p>
          <a:p>
            <a:r>
              <a:rPr lang="tr-TR" sz="1600" dirty="0" err="1"/>
              <a:t>C#’da</a:t>
            </a:r>
            <a:r>
              <a:rPr lang="tr-TR" sz="1600" dirty="0"/>
              <a:t>, ‘</a:t>
            </a:r>
            <a:r>
              <a:rPr lang="tr-TR" sz="1600" dirty="0" err="1"/>
              <a:t>virtual</a:t>
            </a:r>
            <a:r>
              <a:rPr lang="tr-TR" sz="1600" dirty="0"/>
              <a:t>’ anahtar sözcük ekleyerek alt sınıflarımızın geçersiz kılmasına izin verdiğimiz özellikleri veya yöntemleri belirtmemiz gerekir. Virtual anahtar sözcüğünü dahil etmezsek, bir özellik veya yöntem geçersiz kılınamaz ve bunu yapmaya çalışırsak bir derleyici hatası göreceğiz.</a:t>
            </a:r>
          </a:p>
          <a:p>
            <a:r>
              <a:rPr lang="tr-TR" sz="1600" dirty="0"/>
              <a:t>Yapıcı, bir sınıfın örneğini oluşturmak için bir yaş değeri gerektirir ve bir hayvanın yaratıldığını belirten bir mesaj yazdırır. Bu sınıf, Yas özelliğini oluşturmak için otomatik olarak uygulanan özellikleri kullanır. Ek olarak, Hayvan sınıfı aşağıdaki iki örnek yöntemini tanımlar:</a:t>
            </a:r>
          </a:p>
          <a:p>
            <a:pPr lvl="1"/>
            <a:r>
              <a:rPr lang="tr-TR" sz="1400" dirty="0" err="1"/>
              <a:t>BacakVeGozleriYaz</a:t>
            </a:r>
            <a:r>
              <a:rPr lang="tr-TR" sz="1400" dirty="0"/>
              <a:t>(): Bu yöntem, </a:t>
            </a:r>
            <a:r>
              <a:rPr lang="tr-TR" sz="1400" dirty="0" err="1"/>
              <a:t>BacakSayisi</a:t>
            </a:r>
            <a:r>
              <a:rPr lang="tr-TR" sz="1400" dirty="0"/>
              <a:t> ve </a:t>
            </a:r>
            <a:r>
              <a:rPr lang="tr-TR" sz="1400" dirty="0" err="1"/>
              <a:t>GozCifti</a:t>
            </a:r>
            <a:r>
              <a:rPr lang="tr-TR" sz="1400" dirty="0"/>
              <a:t> değerlerine göre sayılarını görüntüler.</a:t>
            </a:r>
          </a:p>
          <a:p>
            <a:pPr lvl="1"/>
            <a:r>
              <a:rPr lang="tr-TR" sz="1400" dirty="0" err="1"/>
              <a:t>YasiYaz</a:t>
            </a:r>
            <a:r>
              <a:rPr lang="tr-TR" sz="1400" dirty="0"/>
              <a:t>(): Bu yöntem, yaş değerine göre yaşı gösterir.</a:t>
            </a:r>
          </a:p>
          <a:p>
            <a:r>
              <a:rPr lang="tr-TR" sz="1600" dirty="0"/>
              <a:t>Operatörleri kullanarak tüm farklı Hayvan örneklerinin yaşını karşılaştırabilmek için bu sınıfa daha fazla kod eklemeliyiz. Bu sınıfa gerekli kodu daha sonra ekleyeceğiz.</a:t>
            </a:r>
          </a:p>
        </p:txBody>
      </p:sp>
    </p:spTree>
    <p:extLst>
      <p:ext uri="{BB962C8B-B14F-4D97-AF65-F5344CB8AC3E}">
        <p14:creationId xmlns:p14="http://schemas.microsoft.com/office/powerpoint/2010/main" val="3959499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2600" b="1" dirty="0"/>
              <a:t> </a:t>
            </a:r>
            <a:r>
              <a:rPr lang="tr-TR" sz="2600" b="1" dirty="0" err="1"/>
              <a:t>C#’da</a:t>
            </a:r>
            <a:r>
              <a:rPr lang="tr-TR" sz="2600" b="1" dirty="0"/>
              <a:t> Basit Kalıtım Kullanma</a:t>
            </a:r>
          </a:p>
          <a:p>
            <a:r>
              <a:rPr lang="tr-TR" sz="1500" dirty="0" err="1"/>
              <a:t>C#’da</a:t>
            </a:r>
            <a:r>
              <a:rPr lang="tr-TR" sz="1500" dirty="0"/>
              <a:t> aşağıdaki </a:t>
            </a:r>
            <a:r>
              <a:rPr lang="tr-TR" sz="1500" dirty="0" err="1"/>
              <a:t>using</a:t>
            </a:r>
            <a:r>
              <a:rPr lang="tr-TR" sz="1500" dirty="0"/>
              <a:t> ifadelerini gerektiren birçok sınıf oluşturacağız.</a:t>
            </a:r>
          </a:p>
          <a:p>
            <a:pPr marL="0" indent="0">
              <a:buNone/>
            </a:pPr>
            <a:r>
              <a:rPr lang="tr-TR" sz="1300" dirty="0">
                <a:solidFill>
                  <a:srgbClr val="000000"/>
                </a:solidFill>
                <a:latin typeface="CourierStd"/>
              </a:rPr>
              <a:t> </a:t>
            </a:r>
            <a:r>
              <a:rPr lang="en-US" sz="1300" b="0" i="0" dirty="0">
                <a:solidFill>
                  <a:srgbClr val="000000"/>
                </a:solidFill>
                <a:effectLst/>
                <a:latin typeface="CourierStd"/>
              </a:rPr>
              <a:t>using System;</a:t>
            </a:r>
            <a:br>
              <a:rPr lang="en-US" sz="1300" b="0" i="0" dirty="0">
                <a:solidFill>
                  <a:srgbClr val="000000"/>
                </a:solidFill>
                <a:effectLst/>
                <a:latin typeface="CourierStd"/>
              </a:rPr>
            </a:br>
            <a:r>
              <a:rPr lang="tr-TR" sz="1300" b="0" i="0" dirty="0">
                <a:solidFill>
                  <a:srgbClr val="000000"/>
                </a:solidFill>
                <a:effectLst/>
                <a:latin typeface="CourierStd"/>
              </a:rPr>
              <a:t> </a:t>
            </a:r>
            <a:r>
              <a:rPr lang="en-US" sz="1300" b="0" i="0" dirty="0">
                <a:solidFill>
                  <a:srgbClr val="000000"/>
                </a:solidFill>
                <a:effectLst/>
                <a:latin typeface="CourierStd"/>
              </a:rPr>
              <a:t>using </a:t>
            </a:r>
            <a:r>
              <a:rPr lang="en-US" sz="1300" b="0" i="0" dirty="0" err="1">
                <a:solidFill>
                  <a:srgbClr val="000000"/>
                </a:solidFill>
                <a:effectLst/>
                <a:latin typeface="CourierStd"/>
              </a:rPr>
              <a:t>System.Linq</a:t>
            </a:r>
            <a:r>
              <a:rPr lang="en-US" sz="1300" b="0" i="0" dirty="0">
                <a:solidFill>
                  <a:srgbClr val="000000"/>
                </a:solidFill>
                <a:effectLst/>
                <a:latin typeface="CourierStd"/>
              </a:rPr>
              <a:t>;</a:t>
            </a:r>
            <a:br>
              <a:rPr lang="en-US" sz="1300" b="0" i="0" dirty="0">
                <a:solidFill>
                  <a:srgbClr val="000000"/>
                </a:solidFill>
                <a:effectLst/>
                <a:latin typeface="CourierStd"/>
              </a:rPr>
            </a:br>
            <a:r>
              <a:rPr lang="tr-TR" sz="1300" b="0" i="0" dirty="0">
                <a:solidFill>
                  <a:srgbClr val="000000"/>
                </a:solidFill>
                <a:effectLst/>
                <a:latin typeface="CourierStd"/>
              </a:rPr>
              <a:t> </a:t>
            </a:r>
            <a:r>
              <a:rPr lang="en-US" sz="1300" b="0" i="0" dirty="0">
                <a:solidFill>
                  <a:srgbClr val="000000"/>
                </a:solidFill>
                <a:effectLst/>
                <a:latin typeface="CourierStd"/>
              </a:rPr>
              <a:t>using </a:t>
            </a:r>
            <a:r>
              <a:rPr lang="en-US" sz="1300" b="0" i="0" dirty="0" err="1">
                <a:solidFill>
                  <a:srgbClr val="000000"/>
                </a:solidFill>
                <a:effectLst/>
                <a:latin typeface="CourierStd"/>
              </a:rPr>
              <a:t>System.Text</a:t>
            </a:r>
            <a:r>
              <a:rPr lang="en-US" sz="1300" b="0" i="0" dirty="0">
                <a:solidFill>
                  <a:srgbClr val="000000"/>
                </a:solidFill>
                <a:effectLst/>
                <a:latin typeface="CourierStd"/>
              </a:rPr>
              <a:t>;</a:t>
            </a:r>
            <a:r>
              <a:rPr lang="en-US" sz="1300" dirty="0"/>
              <a:t> </a:t>
            </a:r>
            <a:endParaRPr lang="tr-TR" sz="1300" dirty="0"/>
          </a:p>
          <a:p>
            <a:r>
              <a:rPr lang="en-US" sz="1500" dirty="0" err="1"/>
              <a:t>Aşağıdaki</a:t>
            </a:r>
            <a:r>
              <a:rPr lang="en-US" sz="1500" dirty="0"/>
              <a:t> </a:t>
            </a:r>
            <a:r>
              <a:rPr lang="en-US" sz="1500" dirty="0" err="1"/>
              <a:t>satırlar</a:t>
            </a:r>
            <a:r>
              <a:rPr lang="en-US" sz="1500" dirty="0"/>
              <a:t>, </a:t>
            </a:r>
            <a:r>
              <a:rPr lang="tr-TR" sz="1500" dirty="0"/>
              <a:t>Hayvan</a:t>
            </a:r>
            <a:r>
              <a:rPr lang="en-US" sz="1500" dirty="0"/>
              <a:t> </a:t>
            </a:r>
            <a:r>
              <a:rPr lang="en-US" sz="1500" dirty="0" err="1"/>
              <a:t>sınıfından</a:t>
            </a:r>
            <a:r>
              <a:rPr lang="en-US" sz="1500" dirty="0"/>
              <a:t> </a:t>
            </a:r>
            <a:r>
              <a:rPr lang="en-US" sz="1500" dirty="0" err="1"/>
              <a:t>miras</a:t>
            </a:r>
            <a:r>
              <a:rPr lang="en-US" sz="1500" dirty="0"/>
              <a:t> </a:t>
            </a:r>
            <a:r>
              <a:rPr lang="en-US" sz="1500" dirty="0" err="1"/>
              <a:t>alınan</a:t>
            </a:r>
            <a:r>
              <a:rPr lang="en-US" sz="1500" dirty="0"/>
              <a:t> </a:t>
            </a:r>
            <a:r>
              <a:rPr lang="tr-TR" sz="1500" dirty="0"/>
              <a:t>Memeli</a:t>
            </a:r>
            <a:r>
              <a:rPr lang="en-US" sz="1500" dirty="0"/>
              <a:t> </a:t>
            </a:r>
            <a:r>
              <a:rPr lang="en-US" sz="1500" dirty="0" err="1"/>
              <a:t>soyut</a:t>
            </a:r>
            <a:r>
              <a:rPr lang="en-US" sz="1500" dirty="0"/>
              <a:t> </a:t>
            </a:r>
            <a:r>
              <a:rPr lang="en-US" sz="1500" dirty="0" err="1"/>
              <a:t>sınıfının</a:t>
            </a:r>
            <a:r>
              <a:rPr lang="en-US" sz="1500" dirty="0"/>
              <a:t> </a:t>
            </a:r>
            <a:r>
              <a:rPr lang="en-US" sz="1500" dirty="0" err="1"/>
              <a:t>kodunu</a:t>
            </a:r>
            <a:r>
              <a:rPr lang="en-US" sz="1500" dirty="0"/>
              <a:t> </a:t>
            </a:r>
            <a:r>
              <a:rPr lang="en-US" sz="1500" dirty="0" err="1"/>
              <a:t>gösterir</a:t>
            </a:r>
            <a:r>
              <a:rPr lang="en-US" sz="1500" dirty="0"/>
              <a:t>. Class </a:t>
            </a:r>
            <a:r>
              <a:rPr lang="en-US" sz="1500" dirty="0" err="1"/>
              <a:t>anahtar</a:t>
            </a:r>
            <a:r>
              <a:rPr lang="en-US" sz="1500" dirty="0"/>
              <a:t> </a:t>
            </a:r>
            <a:r>
              <a:rPr lang="en-US" sz="1500" dirty="0" err="1"/>
              <a:t>sözcüğünü</a:t>
            </a:r>
            <a:r>
              <a:rPr lang="en-US" sz="1500" dirty="0"/>
              <a:t> </a:t>
            </a:r>
            <a:r>
              <a:rPr lang="en-US" sz="1500" dirty="0" err="1"/>
              <a:t>takiben</a:t>
            </a:r>
            <a:r>
              <a:rPr lang="en-US" sz="1500" dirty="0"/>
              <a:t> </a:t>
            </a:r>
            <a:r>
              <a:rPr lang="tr-TR" sz="1500" dirty="0"/>
              <a:t>Memeli</a:t>
            </a:r>
            <a:r>
              <a:rPr lang="en-US" sz="1500" dirty="0"/>
              <a:t> </a:t>
            </a:r>
            <a:r>
              <a:rPr lang="en-US" sz="1500" dirty="0" err="1"/>
              <a:t>sınıf</a:t>
            </a:r>
            <a:r>
              <a:rPr lang="en-US" sz="1500" dirty="0"/>
              <a:t> </a:t>
            </a:r>
            <a:r>
              <a:rPr lang="en-US" sz="1500" dirty="0" err="1"/>
              <a:t>adı</a:t>
            </a:r>
            <a:r>
              <a:rPr lang="en-US" sz="1500" dirty="0"/>
              <a:t>, </a:t>
            </a:r>
            <a:r>
              <a:rPr lang="en-US" sz="1500" dirty="0" err="1"/>
              <a:t>iki</a:t>
            </a:r>
            <a:r>
              <a:rPr lang="en-US" sz="1500" dirty="0"/>
              <a:t> </a:t>
            </a:r>
            <a:r>
              <a:rPr lang="en-US" sz="1500" dirty="0" err="1"/>
              <a:t>nokta</a:t>
            </a:r>
            <a:r>
              <a:rPr lang="en-US" sz="1500" dirty="0"/>
              <a:t> </a:t>
            </a:r>
            <a:r>
              <a:rPr lang="en-US" sz="1500" dirty="0" err="1"/>
              <a:t>üst</a:t>
            </a:r>
            <a:r>
              <a:rPr lang="en-US" sz="1500" dirty="0"/>
              <a:t> </a:t>
            </a:r>
            <a:r>
              <a:rPr lang="en-US" sz="1500" dirty="0" err="1"/>
              <a:t>üste</a:t>
            </a:r>
            <a:r>
              <a:rPr lang="en-US" sz="1500" dirty="0"/>
              <a:t> (:) </a:t>
            </a:r>
            <a:r>
              <a:rPr lang="en-US" sz="1500" dirty="0" err="1"/>
              <a:t>ve</a:t>
            </a:r>
            <a:r>
              <a:rPr lang="en-US" sz="1500" dirty="0"/>
              <a:t> </a:t>
            </a:r>
            <a:r>
              <a:rPr lang="tr-TR" sz="1500" dirty="0"/>
              <a:t>Hayvan</a:t>
            </a:r>
            <a:r>
              <a:rPr lang="en-US" sz="1500" dirty="0"/>
              <a:t> </a:t>
            </a:r>
            <a:r>
              <a:rPr lang="en-US" sz="1500" dirty="0" err="1"/>
              <a:t>sınıf</a:t>
            </a:r>
            <a:r>
              <a:rPr lang="en-US" sz="1500" dirty="0"/>
              <a:t> </a:t>
            </a:r>
            <a:r>
              <a:rPr lang="en-US" sz="1500" dirty="0" err="1"/>
              <a:t>tanımında</a:t>
            </a:r>
            <a:r>
              <a:rPr lang="en-US" sz="1500" dirty="0"/>
              <a:t> </a:t>
            </a:r>
            <a:r>
              <a:rPr lang="en-US" sz="1500" dirty="0" err="1"/>
              <a:t>miras</a:t>
            </a:r>
            <a:r>
              <a:rPr lang="en-US" sz="1500" dirty="0"/>
              <a:t> </a:t>
            </a:r>
            <a:r>
              <a:rPr lang="en-US" sz="1500" dirty="0" err="1"/>
              <a:t>aldığı</a:t>
            </a:r>
            <a:r>
              <a:rPr lang="en-US" sz="1500" dirty="0"/>
              <a:t> </a:t>
            </a:r>
            <a:r>
              <a:rPr lang="en-US" sz="1500" dirty="0" err="1"/>
              <a:t>üst</a:t>
            </a:r>
            <a:r>
              <a:rPr lang="en-US" sz="1500" dirty="0"/>
              <a:t> </a:t>
            </a:r>
            <a:r>
              <a:rPr lang="en-US" sz="1500" dirty="0" err="1"/>
              <a:t>sınıf</a:t>
            </a:r>
            <a:r>
              <a:rPr lang="en-US" sz="1500" dirty="0"/>
              <a:t> </a:t>
            </a:r>
            <a:r>
              <a:rPr lang="en-US" sz="1500" dirty="0" err="1"/>
              <a:t>olduğuna</a:t>
            </a:r>
            <a:r>
              <a:rPr lang="en-US" sz="1500" dirty="0"/>
              <a:t> </a:t>
            </a:r>
            <a:r>
              <a:rPr lang="en-US" sz="1500" dirty="0" err="1"/>
              <a:t>dikkat</a:t>
            </a:r>
            <a:r>
              <a:rPr lang="en-US" sz="1500" dirty="0"/>
              <a:t> </a:t>
            </a:r>
            <a:r>
              <a:rPr lang="en-US" sz="1500" dirty="0" err="1"/>
              <a:t>edin</a:t>
            </a:r>
            <a:r>
              <a:rPr lang="en-US" sz="1500" dirty="0"/>
              <a:t>:</a:t>
            </a:r>
            <a:endParaRPr lang="tr-TR" sz="1500" dirty="0"/>
          </a:p>
          <a:p>
            <a:pPr marL="0" indent="0">
              <a:spcBef>
                <a:spcPts val="0"/>
              </a:spcBef>
              <a:buNone/>
            </a:pPr>
            <a:endParaRPr lang="tr-TR" sz="1500" dirty="0"/>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public abstract class </a:t>
            </a:r>
            <a:r>
              <a:rPr lang="en-US" sz="1300" dirty="0" err="1">
                <a:solidFill>
                  <a:srgbClr val="000000"/>
                </a:solidFill>
                <a:latin typeface="CourierStd"/>
              </a:rPr>
              <a:t>Memeli</a:t>
            </a:r>
            <a:r>
              <a:rPr lang="en-US" sz="1300" dirty="0">
                <a:solidFill>
                  <a:srgbClr val="000000"/>
                </a:solidFill>
                <a:latin typeface="CourierStd"/>
              </a:rPr>
              <a:t> : </a:t>
            </a:r>
            <a:r>
              <a:rPr lang="en-US" sz="1300" dirty="0" err="1">
                <a:solidFill>
                  <a:srgbClr val="000000"/>
                </a:solidFill>
                <a:latin typeface="CourierStd"/>
              </a:rPr>
              <a:t>Hayvan</a:t>
            </a:r>
            <a:endParaRPr lang="en-US" sz="1300" dirty="0">
              <a:solidFill>
                <a:srgbClr val="000000"/>
              </a:solidFill>
              <a:latin typeface="CourierStd"/>
            </a:endParaRP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protected override int </a:t>
            </a:r>
            <a:r>
              <a:rPr lang="en-US" sz="1300" dirty="0" err="1">
                <a:solidFill>
                  <a:srgbClr val="000000"/>
                </a:solidFill>
                <a:latin typeface="CourierStd"/>
              </a:rPr>
              <a:t>GozCifti</a:t>
            </a:r>
            <a:r>
              <a:rPr lang="en-US" sz="1300" dirty="0">
                <a:solidFill>
                  <a:srgbClr val="000000"/>
                </a:solidFill>
                <a:latin typeface="CourierStd"/>
              </a:rPr>
              <a:t> { get { return 1; }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public bool </a:t>
            </a:r>
            <a:r>
              <a:rPr lang="en-US" sz="1300" dirty="0" err="1">
                <a:solidFill>
                  <a:srgbClr val="000000"/>
                </a:solidFill>
                <a:latin typeface="CourierStd"/>
              </a:rPr>
              <a:t>Hamile</a:t>
            </a:r>
            <a:r>
              <a:rPr lang="en-US" sz="1300" dirty="0">
                <a:solidFill>
                  <a:srgbClr val="000000"/>
                </a:solidFill>
                <a:latin typeface="CourierStd"/>
              </a:rPr>
              <a:t> { get; set;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private void Init(bool </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this.Hamile</a:t>
            </a:r>
            <a:r>
              <a:rPr lang="en-US" sz="1300" dirty="0">
                <a:solidFill>
                  <a:srgbClr val="000000"/>
                </a:solidFill>
                <a:latin typeface="CourierStd"/>
              </a:rPr>
              <a:t> = </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Console.WriteLine</a:t>
            </a:r>
            <a:r>
              <a:rPr lang="en-US" sz="1300" dirty="0">
                <a:solidFill>
                  <a:srgbClr val="000000"/>
                </a:solidFill>
                <a:latin typeface="CourierStd"/>
              </a:rPr>
              <a:t>("Mammal created.");</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public </a:t>
            </a:r>
            <a:r>
              <a:rPr lang="en-US" sz="1300" dirty="0" err="1">
                <a:solidFill>
                  <a:srgbClr val="000000"/>
                </a:solidFill>
                <a:latin typeface="CourierStd"/>
              </a:rPr>
              <a:t>Memeli</a:t>
            </a:r>
            <a:r>
              <a:rPr lang="en-US" sz="1300" dirty="0">
                <a:solidFill>
                  <a:srgbClr val="000000"/>
                </a:solidFill>
                <a:latin typeface="CourierStd"/>
              </a:rPr>
              <a:t>(int </a:t>
            </a:r>
            <a:r>
              <a:rPr lang="en-US" sz="1300" dirty="0" err="1">
                <a:solidFill>
                  <a:srgbClr val="000000"/>
                </a:solidFill>
                <a:latin typeface="CourierStd"/>
              </a:rPr>
              <a:t>yas</a:t>
            </a:r>
            <a:r>
              <a:rPr lang="en-US" sz="1300" dirty="0">
                <a:solidFill>
                  <a:srgbClr val="000000"/>
                </a:solidFill>
                <a:latin typeface="CourierStd"/>
              </a:rPr>
              <a:t>) : base(</a:t>
            </a:r>
            <a:r>
              <a:rPr lang="en-US" sz="1300" dirty="0" err="1">
                <a:solidFill>
                  <a:srgbClr val="000000"/>
                </a:solidFill>
                <a:latin typeface="CourierStd"/>
              </a:rPr>
              <a:t>yas</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this.Init</a:t>
            </a:r>
            <a:r>
              <a:rPr lang="en-US" sz="1300" dirty="0">
                <a:solidFill>
                  <a:srgbClr val="000000"/>
                </a:solidFill>
                <a:latin typeface="CourierStd"/>
              </a:rPr>
              <a:t>(false);</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    public </a:t>
            </a:r>
            <a:r>
              <a:rPr lang="en-US" sz="1300" dirty="0" err="1">
                <a:solidFill>
                  <a:srgbClr val="000000"/>
                </a:solidFill>
                <a:latin typeface="CourierStd"/>
              </a:rPr>
              <a:t>Memeli</a:t>
            </a:r>
            <a:r>
              <a:rPr lang="en-US" sz="1300" dirty="0">
                <a:solidFill>
                  <a:srgbClr val="000000"/>
                </a:solidFill>
                <a:latin typeface="CourierStd"/>
              </a:rPr>
              <a:t>(int </a:t>
            </a:r>
            <a:r>
              <a:rPr lang="en-US" sz="1300" dirty="0" err="1">
                <a:solidFill>
                  <a:srgbClr val="000000"/>
                </a:solidFill>
                <a:latin typeface="CourierStd"/>
              </a:rPr>
              <a:t>yas</a:t>
            </a:r>
            <a:r>
              <a:rPr lang="en-US" sz="1300" dirty="0">
                <a:solidFill>
                  <a:srgbClr val="000000"/>
                </a:solidFill>
                <a:latin typeface="CourierStd"/>
              </a:rPr>
              <a:t>, bool </a:t>
            </a:r>
            <a:r>
              <a:rPr lang="en-US" sz="1300" dirty="0" err="1">
                <a:solidFill>
                  <a:srgbClr val="000000"/>
                </a:solidFill>
                <a:latin typeface="CourierStd"/>
              </a:rPr>
              <a:t>hamile</a:t>
            </a:r>
            <a:r>
              <a:rPr lang="en-US" sz="1300" dirty="0">
                <a:solidFill>
                  <a:srgbClr val="000000"/>
                </a:solidFill>
                <a:latin typeface="CourierStd"/>
              </a:rPr>
              <a:t>) : base(</a:t>
            </a:r>
            <a:r>
              <a:rPr lang="en-US" sz="1300" dirty="0" err="1">
                <a:solidFill>
                  <a:srgbClr val="000000"/>
                </a:solidFill>
                <a:latin typeface="CourierStd"/>
              </a:rPr>
              <a:t>yas</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this.Init</a:t>
            </a:r>
            <a:r>
              <a:rPr lang="en-US" sz="1300" dirty="0">
                <a:solidFill>
                  <a:srgbClr val="000000"/>
                </a:solidFill>
                <a:latin typeface="CourierStd"/>
              </a:rPr>
              <a:t>(</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a:t>
            </a:r>
            <a:endParaRPr lang="tr-TR" sz="1300" dirty="0">
              <a:solidFill>
                <a:srgbClr val="000000"/>
              </a:solidFill>
              <a:latin typeface="CourierStd"/>
            </a:endParaRPr>
          </a:p>
        </p:txBody>
      </p:sp>
    </p:spTree>
    <p:extLst>
      <p:ext uri="{BB962C8B-B14F-4D97-AF65-F5344CB8AC3E}">
        <p14:creationId xmlns:p14="http://schemas.microsoft.com/office/powerpoint/2010/main" val="2817376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Memeli sınıf adı, </a:t>
            </a:r>
            <a:r>
              <a:rPr lang="tr-TR" sz="1600" dirty="0" err="1"/>
              <a:t>GozCifti</a:t>
            </a:r>
            <a:r>
              <a:rPr lang="tr-TR" sz="1600" dirty="0"/>
              <a:t> özelliğini geçersiz kılar ve 1 döndüren yeni bir alıcı yöntemi tanımlar. </a:t>
            </a:r>
            <a:r>
              <a:rPr lang="tr-TR" sz="1600" dirty="0" err="1"/>
              <a:t>Protected</a:t>
            </a:r>
            <a:r>
              <a:rPr lang="tr-TR" sz="1600" dirty="0"/>
              <a:t> sınıf özniteliğinin Hayvan sınıfı gövdesindeki </a:t>
            </a:r>
            <a:r>
              <a:rPr lang="tr-TR" sz="1600" dirty="0" err="1"/>
              <a:t>virtual</a:t>
            </a:r>
            <a:r>
              <a:rPr lang="tr-TR" sz="1600" dirty="0"/>
              <a:t> anahtar sözcüğü kullanılarak bildirildiğini, ancak alıcı yönteminin 0 döndürdüğünü unutmayın. Bu durumda, özellik bildirimi üst sınıfın özellik bildirimini geçersiz kılmak için </a:t>
            </a:r>
            <a:r>
              <a:rPr lang="tr-TR" sz="1600" dirty="0" err="1"/>
              <a:t>override</a:t>
            </a:r>
            <a:r>
              <a:rPr lang="tr-TR" sz="1600" dirty="0"/>
              <a:t> anahtar sözcüğünü kullanır.</a:t>
            </a:r>
          </a:p>
          <a:p>
            <a:r>
              <a:rPr lang="tr-TR" sz="1600" dirty="0"/>
              <a:t>Bir özelliğin veya yöntemin alt sınıflarda geçersiz kılınabileceğini belirtmek için </a:t>
            </a:r>
            <a:r>
              <a:rPr lang="tr-TR" sz="1600" dirty="0" err="1"/>
              <a:t>virtual</a:t>
            </a:r>
            <a:r>
              <a:rPr lang="tr-TR" sz="1600" dirty="0"/>
              <a:t> anahtar kelimeyi kullanacağız. Ayrıca, bir üst sınıfta </a:t>
            </a:r>
            <a:r>
              <a:rPr lang="tr-TR" sz="1600" dirty="0" err="1"/>
              <a:t>virtual</a:t>
            </a:r>
            <a:r>
              <a:rPr lang="tr-TR" sz="1600" dirty="0"/>
              <a:t> anahtar sözcüğüyle bildirilen bir özelliği veya yöntemi alt sınıfta geçersiz kılmak için </a:t>
            </a:r>
            <a:r>
              <a:rPr lang="tr-TR" sz="1600" dirty="0" err="1"/>
              <a:t>override</a:t>
            </a:r>
            <a:r>
              <a:rPr lang="tr-TR" sz="1600" dirty="0"/>
              <a:t> anahtar sözcüğünü kullanacağız.</a:t>
            </a:r>
          </a:p>
          <a:p>
            <a:r>
              <a:rPr lang="tr-TR" sz="1600" dirty="0"/>
              <a:t>Bu Memeli sınıfının iki yapıcı bildirdiğini unutmayın. Oluşturuculardan biri, bir sınıfın bir örneğini oluşturmak için yaş değerine ihtiyaç duyar. Diğer kurucu, yaşı ve hamile değerini gerektirir. Bu sınıfın bir örneğini yalnızca bir </a:t>
            </a:r>
            <a:r>
              <a:rPr lang="tr-TR" sz="1600" dirty="0" err="1"/>
              <a:t>int</a:t>
            </a:r>
            <a:r>
              <a:rPr lang="tr-TR" sz="1600" dirty="0"/>
              <a:t> argümanıyla oluşturursak, C# ilk kurucuyu kullanacaktır. Bu sınıfın bir örneğini iki argümanla oluşturursak: bir </a:t>
            </a:r>
            <a:r>
              <a:rPr lang="tr-TR" sz="1600" dirty="0" err="1"/>
              <a:t>int</a:t>
            </a:r>
            <a:r>
              <a:rPr lang="tr-TR" sz="1600" dirty="0"/>
              <a:t> değeri ve bir </a:t>
            </a:r>
            <a:r>
              <a:rPr lang="tr-TR" sz="1600" dirty="0" err="1"/>
              <a:t>bool</a:t>
            </a:r>
            <a:r>
              <a:rPr lang="tr-TR" sz="1600" dirty="0"/>
              <a:t> değeri, C# ikinci yapıcıyı kullanır. Böylece, kurucuyu aşırı yükledik ve iki farklı kurucu sağladık. Elbette isteğe bağlı parametrelerden de yararlanabiliriz. Ancak, bu durumda kurucuları aşırı yüklemek istiyoruz.</a:t>
            </a:r>
          </a:p>
        </p:txBody>
      </p:sp>
    </p:spTree>
    <p:extLst>
      <p:ext uri="{BB962C8B-B14F-4D97-AF65-F5344CB8AC3E}">
        <p14:creationId xmlns:p14="http://schemas.microsoft.com/office/powerpoint/2010/main" val="35967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Kare sınıfında, sınıfın herhangi bir yeni örneği için başlangıç değeri 0 olan ‘</a:t>
            </a:r>
            <a:r>
              <a:rPr lang="tr-TR" dirty="0" err="1"/>
              <a:t>kenarUzunlugu</a:t>
            </a:r>
            <a:r>
              <a:rPr lang="tr-TR" dirty="0"/>
              <a:t>’ adlı bir float özniteliği tanımlanır. (Bir örnek oluşturulduktan sonra bu özniteliğinin değerini değiştirmek mümkündür.)</a:t>
            </a:r>
          </a:p>
          <a:p>
            <a:r>
              <a:rPr lang="tr-TR" dirty="0"/>
              <a:t>Kare sınıfının kare1 ve kare2 adında iki örneğini oluşturduğunuzu düşünelim. Örnek adları, her nesnenin </a:t>
            </a:r>
            <a:r>
              <a:rPr lang="tr-TR" dirty="0" err="1"/>
              <a:t>kapsüllenmiş</a:t>
            </a:r>
            <a:r>
              <a:rPr lang="tr-TR" dirty="0"/>
              <a:t> verilerine erişmemizi sağlar ve bu nedenle, açıklanan özelliklerin değerlerini değiştirmek için bunları kullanabiliriz.</a:t>
            </a:r>
          </a:p>
          <a:p>
            <a:r>
              <a:rPr lang="tr-TR" dirty="0"/>
              <a:t>Nesne yönelimli programlama dilimizin örneklerin özniteliklerine erişmemize izin vermek için bir nokta (.) kullanır. </a:t>
            </a:r>
          </a:p>
          <a:p>
            <a:r>
              <a:rPr lang="tr-TR" dirty="0"/>
              <a:t>Yani, kare1.kenarUzunlugu, kare1 adlı kare örneği için kenar uzunluğuna erişim sağlar. kare2.kenarUzunlugu da kare2 örneği için aynı şeyi yapar.</a:t>
            </a:r>
          </a:p>
          <a:p>
            <a:r>
              <a:rPr lang="tr-TR" dirty="0"/>
              <a:t>kare1.kenarUzunlugu özniteliğine 10, kare2.kenarUzunlugu özniteliğine 20 değerini atanabilir ve bu şekilde, her kare örneği farklı bir değere sahip olmuş olur.</a:t>
            </a:r>
          </a:p>
        </p:txBody>
      </p:sp>
    </p:spTree>
    <p:extLst>
      <p:ext uri="{BB962C8B-B14F-4D97-AF65-F5344CB8AC3E}">
        <p14:creationId xmlns:p14="http://schemas.microsoft.com/office/powerpoint/2010/main" val="3591929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İki kurucu bildiren satırların ardından iki nokta üst üste (:) gelir. Üst sınıfın yapıcısına yaş değeriyle bir çağrı, bağımsız değişken olarak alınır. </a:t>
            </a:r>
            <a:r>
              <a:rPr lang="tr-TR" sz="1600" dirty="0" err="1"/>
              <a:t>base</a:t>
            </a:r>
            <a:r>
              <a:rPr lang="tr-TR" sz="1600" dirty="0"/>
              <a:t> anahtar kelimesi, üst sınıfın </a:t>
            </a:r>
            <a:r>
              <a:rPr lang="tr-TR" sz="1600" b="1" dirty="0"/>
              <a:t>yapıcısını</a:t>
            </a:r>
            <a:r>
              <a:rPr lang="tr-TR" sz="1600" dirty="0"/>
              <a:t> çağırmanıza olanak sağlar. Üst sınıfın yapıcısı yürütmeyi bitirdiğinde, her iki kurucu da Hamile özelliğini bağımsız değişken olarak alınan bir değerle veya belirtilmemiş olması durumunda varsayılan </a:t>
            </a:r>
            <a:r>
              <a:rPr lang="tr-TR" sz="1600" dirty="0" err="1"/>
              <a:t>false</a:t>
            </a:r>
            <a:r>
              <a:rPr lang="tr-TR" sz="1600" dirty="0"/>
              <a:t> değerle başlatan </a:t>
            </a:r>
            <a:r>
              <a:rPr lang="tr-TR" sz="1600" dirty="0" err="1"/>
              <a:t>Init</a:t>
            </a:r>
            <a:r>
              <a:rPr lang="tr-TR" sz="1600" dirty="0"/>
              <a:t> özel yöntemini çağırır. Aşağıdaki kod her iki yapıcı bildirimini de gösterir:</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en-US" sz="1600" dirty="0">
                <a:solidFill>
                  <a:srgbClr val="000000"/>
                </a:solidFill>
                <a:latin typeface="CourierStd"/>
              </a:rPr>
              <a:t>public </a:t>
            </a:r>
            <a:r>
              <a:rPr lang="en-US" sz="1600" dirty="0" err="1">
                <a:solidFill>
                  <a:srgbClr val="000000"/>
                </a:solidFill>
                <a:latin typeface="CourierStd"/>
              </a:rPr>
              <a:t>Memeli</a:t>
            </a:r>
            <a:r>
              <a:rPr lang="en-US" sz="1600" dirty="0">
                <a:solidFill>
                  <a:srgbClr val="000000"/>
                </a:solidFill>
                <a:latin typeface="CourierStd"/>
              </a:rPr>
              <a:t>(int </a:t>
            </a:r>
            <a:r>
              <a:rPr lang="en-US" sz="1600" dirty="0" err="1">
                <a:solidFill>
                  <a:srgbClr val="000000"/>
                </a:solidFill>
                <a:latin typeface="CourierStd"/>
              </a:rPr>
              <a:t>yas</a:t>
            </a:r>
            <a:r>
              <a:rPr lang="en-US" sz="1600" dirty="0">
                <a:solidFill>
                  <a:srgbClr val="000000"/>
                </a:solidFill>
                <a:latin typeface="CourierStd"/>
              </a:rPr>
              <a:t>) : base(</a:t>
            </a:r>
            <a:r>
              <a:rPr lang="en-US" sz="1600" dirty="0" err="1">
                <a:solidFill>
                  <a:srgbClr val="000000"/>
                </a:solidFill>
                <a:latin typeface="CourierStd"/>
              </a:rPr>
              <a:t>yas</a:t>
            </a:r>
            <a:r>
              <a:rPr lang="en-US"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en-US" sz="1600" dirty="0">
                <a:solidFill>
                  <a:srgbClr val="000000"/>
                </a:solidFill>
                <a:latin typeface="CourierStd"/>
              </a:rPr>
              <a:t>public </a:t>
            </a:r>
            <a:r>
              <a:rPr lang="en-US" sz="1600" dirty="0" err="1">
                <a:solidFill>
                  <a:srgbClr val="000000"/>
                </a:solidFill>
                <a:latin typeface="CourierStd"/>
              </a:rPr>
              <a:t>Memeli</a:t>
            </a:r>
            <a:r>
              <a:rPr lang="en-US" sz="1600" dirty="0">
                <a:solidFill>
                  <a:srgbClr val="000000"/>
                </a:solidFill>
                <a:latin typeface="CourierStd"/>
              </a:rPr>
              <a:t>(int </a:t>
            </a:r>
            <a:r>
              <a:rPr lang="en-US" sz="1600" dirty="0" err="1">
                <a:solidFill>
                  <a:srgbClr val="000000"/>
                </a:solidFill>
                <a:latin typeface="CourierStd"/>
              </a:rPr>
              <a:t>yas</a:t>
            </a:r>
            <a:r>
              <a:rPr lang="en-US" sz="1600" dirty="0">
                <a:solidFill>
                  <a:srgbClr val="000000"/>
                </a:solidFill>
                <a:latin typeface="CourierStd"/>
              </a:rPr>
              <a:t>, bool </a:t>
            </a:r>
            <a:r>
              <a:rPr lang="en-US" sz="1600" dirty="0" err="1">
                <a:solidFill>
                  <a:srgbClr val="000000"/>
                </a:solidFill>
                <a:latin typeface="CourierStd"/>
              </a:rPr>
              <a:t>hamile</a:t>
            </a:r>
            <a:r>
              <a:rPr lang="en-US" sz="1600" dirty="0">
                <a:solidFill>
                  <a:srgbClr val="000000"/>
                </a:solidFill>
                <a:latin typeface="CourierStd"/>
              </a:rPr>
              <a:t>) : base(</a:t>
            </a:r>
            <a:r>
              <a:rPr lang="en-US" sz="1600" dirty="0" err="1">
                <a:solidFill>
                  <a:srgbClr val="000000"/>
                </a:solidFill>
                <a:latin typeface="CourierStd"/>
              </a:rPr>
              <a:t>yas</a:t>
            </a:r>
            <a:r>
              <a:rPr lang="en-US" sz="1600" dirty="0">
                <a:solidFill>
                  <a:srgbClr val="000000"/>
                </a:solidFill>
                <a:latin typeface="CourierStd"/>
              </a:rPr>
              <a:t>)</a:t>
            </a:r>
            <a:endParaRPr lang="tr-TR" sz="1600" dirty="0">
              <a:solidFill>
                <a:srgbClr val="000000"/>
              </a:solidFill>
              <a:latin typeface="CourierStd"/>
            </a:endParaRPr>
          </a:p>
          <a:p>
            <a:pPr marL="0" indent="0">
              <a:spcBef>
                <a:spcPts val="0"/>
              </a:spcBef>
              <a:buNone/>
            </a:pPr>
            <a:endParaRPr lang="tr-TR" sz="1600" dirty="0">
              <a:solidFill>
                <a:srgbClr val="000000"/>
              </a:solidFill>
              <a:latin typeface="CourierStd"/>
            </a:endParaRPr>
          </a:p>
          <a:p>
            <a:pPr>
              <a:spcBef>
                <a:spcPts val="0"/>
              </a:spcBef>
            </a:pPr>
            <a:r>
              <a:rPr lang="en-US" sz="1600" b="1" dirty="0" err="1"/>
              <a:t>Üst</a:t>
            </a:r>
            <a:r>
              <a:rPr lang="en-US" sz="1600" b="1" dirty="0"/>
              <a:t> </a:t>
            </a:r>
            <a:r>
              <a:rPr lang="en-US" sz="1600" b="1" dirty="0" err="1"/>
              <a:t>sınıfın</a:t>
            </a:r>
            <a:r>
              <a:rPr lang="en-US" sz="1600" b="1" dirty="0"/>
              <a:t> </a:t>
            </a:r>
            <a:r>
              <a:rPr lang="en-US" sz="1600" b="1" dirty="0" err="1"/>
              <a:t>yapıcısına</a:t>
            </a:r>
            <a:r>
              <a:rPr lang="en-US" sz="1600" b="1" dirty="0"/>
              <a:t> </a:t>
            </a:r>
            <a:r>
              <a:rPr lang="en-US" sz="1600" b="1" dirty="0" err="1"/>
              <a:t>başvurmak</a:t>
            </a:r>
            <a:r>
              <a:rPr lang="en-US" sz="1600" b="1" dirty="0"/>
              <a:t> </a:t>
            </a:r>
            <a:r>
              <a:rPr lang="en-US" sz="1600" b="1" dirty="0" err="1"/>
              <a:t>için</a:t>
            </a:r>
            <a:r>
              <a:rPr lang="en-US" sz="1600" b="1" dirty="0"/>
              <a:t> </a:t>
            </a:r>
            <a:r>
              <a:rPr lang="tr-TR" sz="1600" b="1" dirty="0" err="1"/>
              <a:t>base</a:t>
            </a:r>
            <a:r>
              <a:rPr lang="tr-TR" sz="1600" b="1" dirty="0"/>
              <a:t> ifadesini</a:t>
            </a:r>
            <a:r>
              <a:rPr lang="en-US" sz="1600" b="1" dirty="0"/>
              <a:t> </a:t>
            </a:r>
            <a:r>
              <a:rPr lang="en-US" sz="1600" b="1" dirty="0" err="1"/>
              <a:t>kullanırız</a:t>
            </a:r>
            <a:r>
              <a:rPr lang="en-US" sz="1600" b="1" dirty="0"/>
              <a:t>.</a:t>
            </a:r>
            <a:endParaRPr lang="tr-TR" sz="1600" b="1" dirty="0"/>
          </a:p>
          <a:p>
            <a:r>
              <a:rPr lang="en-US" sz="1600" dirty="0" err="1"/>
              <a:t>Üst</a:t>
            </a:r>
            <a:r>
              <a:rPr lang="en-US" sz="1600" dirty="0"/>
              <a:t> </a:t>
            </a:r>
            <a:r>
              <a:rPr lang="en-US" sz="1600" dirty="0" err="1"/>
              <a:t>sınıfın</a:t>
            </a:r>
            <a:r>
              <a:rPr lang="en-US" sz="1600" dirty="0"/>
              <a:t> </a:t>
            </a:r>
            <a:r>
              <a:rPr lang="en-US" sz="1600" dirty="0" err="1"/>
              <a:t>yapıcısı</a:t>
            </a:r>
            <a:r>
              <a:rPr lang="en-US" sz="1600" dirty="0"/>
              <a:t>, </a:t>
            </a:r>
            <a:r>
              <a:rPr lang="tr-TR" sz="1600" dirty="0"/>
              <a:t>Yas</a:t>
            </a:r>
            <a:r>
              <a:rPr lang="en-US" sz="1600" dirty="0"/>
              <a:t> </a:t>
            </a:r>
            <a:r>
              <a:rPr lang="en-US" sz="1600" dirty="0" err="1"/>
              <a:t>özelliğinin</a:t>
            </a:r>
            <a:r>
              <a:rPr lang="en-US" sz="1600" dirty="0"/>
              <a:t> </a:t>
            </a:r>
            <a:r>
              <a:rPr lang="en-US" sz="1600" dirty="0" err="1"/>
              <a:t>değerini</a:t>
            </a:r>
            <a:r>
              <a:rPr lang="en-US" sz="1600" dirty="0"/>
              <a:t> </a:t>
            </a:r>
            <a:r>
              <a:rPr lang="en-US" sz="1600" dirty="0" err="1"/>
              <a:t>başlatır</a:t>
            </a:r>
            <a:r>
              <a:rPr lang="en-US" sz="1600" dirty="0"/>
              <a:t> </a:t>
            </a:r>
            <a:r>
              <a:rPr lang="en-US" sz="1600" dirty="0" err="1"/>
              <a:t>ve</a:t>
            </a:r>
            <a:r>
              <a:rPr lang="en-US" sz="1600" dirty="0"/>
              <a:t> </a:t>
            </a:r>
            <a:r>
              <a:rPr lang="en-US" sz="1600" dirty="0" err="1"/>
              <a:t>bir</a:t>
            </a:r>
            <a:r>
              <a:rPr lang="en-US" sz="1600" dirty="0"/>
              <a:t> </a:t>
            </a:r>
            <a:r>
              <a:rPr lang="tr-TR" sz="1600" dirty="0"/>
              <a:t>Hayvan</a:t>
            </a:r>
            <a:r>
              <a:rPr lang="en-US" sz="1600" dirty="0"/>
              <a:t> </a:t>
            </a:r>
            <a:r>
              <a:rPr lang="en-US" sz="1600" dirty="0" err="1"/>
              <a:t>örneğinin</a:t>
            </a:r>
            <a:r>
              <a:rPr lang="en-US" sz="1600" dirty="0"/>
              <a:t> </a:t>
            </a:r>
            <a:r>
              <a:rPr lang="en-US" sz="1600" dirty="0" err="1"/>
              <a:t>oluşturulduğunu</a:t>
            </a:r>
            <a:r>
              <a:rPr lang="en-US" sz="1600" dirty="0"/>
              <a:t> </a:t>
            </a:r>
            <a:r>
              <a:rPr lang="en-US" sz="1600" dirty="0" err="1"/>
              <a:t>belirten</a:t>
            </a:r>
            <a:r>
              <a:rPr lang="en-US" sz="1600" dirty="0"/>
              <a:t> </a:t>
            </a:r>
            <a:r>
              <a:rPr lang="en-US" sz="1600" dirty="0" err="1"/>
              <a:t>bir</a:t>
            </a:r>
            <a:r>
              <a:rPr lang="en-US" sz="1600" dirty="0"/>
              <a:t> </a:t>
            </a:r>
            <a:r>
              <a:rPr lang="en-US" sz="1600" dirty="0" err="1"/>
              <a:t>mesaj</a:t>
            </a:r>
            <a:r>
              <a:rPr lang="en-US" sz="1600" dirty="0"/>
              <a:t> </a:t>
            </a:r>
            <a:r>
              <a:rPr lang="en-US" sz="1600" dirty="0" err="1"/>
              <a:t>yazdırır</a:t>
            </a:r>
            <a:r>
              <a:rPr lang="en-US" sz="1600" dirty="0"/>
              <a:t>. Bir </a:t>
            </a:r>
            <a:r>
              <a:rPr lang="en-US" sz="1600" dirty="0" err="1"/>
              <a:t>yöntem</a:t>
            </a:r>
            <a:r>
              <a:rPr lang="en-US" sz="1600" dirty="0"/>
              <a:t> </a:t>
            </a:r>
            <a:r>
              <a:rPr lang="en-US" sz="1600" dirty="0" err="1"/>
              <a:t>geri</a:t>
            </a:r>
            <a:r>
              <a:rPr lang="en-US" sz="1600" dirty="0"/>
              <a:t> </a:t>
            </a:r>
            <a:r>
              <a:rPr lang="en-US" sz="1600" dirty="0" err="1"/>
              <a:t>döndüğünde</a:t>
            </a:r>
            <a:r>
              <a:rPr lang="en-US" sz="1600" dirty="0"/>
              <a:t>, </a:t>
            </a:r>
            <a:r>
              <a:rPr lang="tr-TR" sz="1600" dirty="0"/>
              <a:t>Memeli</a:t>
            </a:r>
            <a:r>
              <a:rPr lang="en-US" sz="1600" dirty="0"/>
              <a:t> </a:t>
            </a:r>
            <a:r>
              <a:rPr lang="en-US" sz="1600" dirty="0" err="1"/>
              <a:t>sınıfında</a:t>
            </a:r>
            <a:r>
              <a:rPr lang="en-US" sz="1600" dirty="0"/>
              <a:t> </a:t>
            </a:r>
            <a:r>
              <a:rPr lang="en-US" sz="1600" dirty="0" err="1"/>
              <a:t>tanımlanan</a:t>
            </a:r>
            <a:r>
              <a:rPr lang="en-US" sz="1600" dirty="0"/>
              <a:t> Init </a:t>
            </a:r>
            <a:r>
              <a:rPr lang="en-US" sz="1600" dirty="0" err="1"/>
              <a:t>özel</a:t>
            </a:r>
            <a:r>
              <a:rPr lang="en-US" sz="1600" dirty="0"/>
              <a:t> </a:t>
            </a:r>
            <a:r>
              <a:rPr lang="en-US" sz="1600" dirty="0" err="1"/>
              <a:t>yöntemi</a:t>
            </a:r>
            <a:r>
              <a:rPr lang="en-US" sz="1600" dirty="0"/>
              <a:t>, </a:t>
            </a:r>
            <a:r>
              <a:rPr lang="tr-TR" sz="1600" dirty="0"/>
              <a:t>Hamile</a:t>
            </a:r>
            <a:r>
              <a:rPr lang="en-US" sz="1600" dirty="0"/>
              <a:t> </a:t>
            </a:r>
            <a:r>
              <a:rPr lang="en-US" sz="1600" dirty="0" err="1"/>
              <a:t>özelliğinin</a:t>
            </a:r>
            <a:r>
              <a:rPr lang="en-US" sz="1600" dirty="0"/>
              <a:t> </a:t>
            </a:r>
            <a:r>
              <a:rPr lang="en-US" sz="1600" dirty="0" err="1"/>
              <a:t>değerini</a:t>
            </a:r>
            <a:r>
              <a:rPr lang="en-US" sz="1600" dirty="0"/>
              <a:t> </a:t>
            </a:r>
            <a:r>
              <a:rPr lang="en-US" sz="1600" dirty="0" err="1"/>
              <a:t>başlatır</a:t>
            </a:r>
            <a:r>
              <a:rPr lang="en-US" sz="1600" dirty="0"/>
              <a:t> </a:t>
            </a:r>
            <a:r>
              <a:rPr lang="en-US" sz="1600" dirty="0" err="1"/>
              <a:t>ve</a:t>
            </a:r>
            <a:r>
              <a:rPr lang="tr-TR" sz="1600" dirty="0"/>
              <a:t> </a:t>
            </a:r>
            <a:r>
              <a:rPr lang="tr-TR" sz="1600" dirty="0" err="1"/>
              <a:t>Memeli’nin</a:t>
            </a:r>
            <a:r>
              <a:rPr lang="en-US" sz="1600" dirty="0"/>
              <a:t> </a:t>
            </a:r>
            <a:r>
              <a:rPr lang="en-US" sz="1600" dirty="0" err="1"/>
              <a:t>oluşturulduğunu</a:t>
            </a:r>
            <a:r>
              <a:rPr lang="en-US" sz="1600" dirty="0"/>
              <a:t> </a:t>
            </a:r>
            <a:r>
              <a:rPr lang="en-US" sz="1600" dirty="0" err="1"/>
              <a:t>belirten</a:t>
            </a:r>
            <a:r>
              <a:rPr lang="en-US" sz="1600" dirty="0"/>
              <a:t> </a:t>
            </a:r>
            <a:r>
              <a:rPr lang="en-US" sz="1600" dirty="0" err="1"/>
              <a:t>bir</a:t>
            </a:r>
            <a:r>
              <a:rPr lang="en-US" sz="1600" dirty="0"/>
              <a:t> </a:t>
            </a:r>
            <a:r>
              <a:rPr lang="en-US" sz="1600" dirty="0" err="1"/>
              <a:t>mesaj</a:t>
            </a:r>
            <a:r>
              <a:rPr lang="en-US" sz="1600" dirty="0"/>
              <a:t> </a:t>
            </a:r>
            <a:r>
              <a:rPr lang="en-US" sz="1600" dirty="0" err="1"/>
              <a:t>yazdırır</a:t>
            </a:r>
            <a:r>
              <a:rPr lang="en-US" sz="1600" dirty="0"/>
              <a:t>. Alt </a:t>
            </a:r>
            <a:r>
              <a:rPr lang="en-US" sz="1600" dirty="0" err="1"/>
              <a:t>sınıflardan</a:t>
            </a:r>
            <a:r>
              <a:rPr lang="en-US" sz="1600" dirty="0"/>
              <a:t> </a:t>
            </a:r>
            <a:r>
              <a:rPr lang="tr-TR" sz="1600" dirty="0" err="1"/>
              <a:t>private</a:t>
            </a:r>
            <a:r>
              <a:rPr lang="en-US" sz="1600" dirty="0"/>
              <a:t> </a:t>
            </a:r>
            <a:r>
              <a:rPr lang="en-US" sz="1600" dirty="0" err="1"/>
              <a:t>yöntemlere</a:t>
            </a:r>
            <a:r>
              <a:rPr lang="en-US" sz="1600" dirty="0"/>
              <a:t> </a:t>
            </a:r>
            <a:r>
              <a:rPr lang="en-US" sz="1600" dirty="0" err="1"/>
              <a:t>erişemeyeceğimizi</a:t>
            </a:r>
            <a:r>
              <a:rPr lang="en-US" sz="1600" dirty="0"/>
              <a:t> </a:t>
            </a:r>
            <a:r>
              <a:rPr lang="en-US" sz="1600" dirty="0" err="1"/>
              <a:t>unutmayın</a:t>
            </a:r>
            <a:r>
              <a:rPr lang="en-US" sz="1600" dirty="0"/>
              <a:t>; </a:t>
            </a:r>
            <a:r>
              <a:rPr lang="en-US" sz="1600" dirty="0" err="1"/>
              <a:t>bu</a:t>
            </a:r>
            <a:r>
              <a:rPr lang="en-US" sz="1600" dirty="0"/>
              <a:t> </a:t>
            </a:r>
            <a:r>
              <a:rPr lang="en-US" sz="1600" dirty="0" err="1"/>
              <a:t>nedenle</a:t>
            </a:r>
            <a:r>
              <a:rPr lang="en-US" sz="1600" dirty="0"/>
              <a:t>, Init </a:t>
            </a:r>
            <a:r>
              <a:rPr lang="en-US" sz="1600" dirty="0" err="1"/>
              <a:t>yöntemi</a:t>
            </a:r>
            <a:r>
              <a:rPr lang="en-US" sz="1600" dirty="0"/>
              <a:t> </a:t>
            </a:r>
            <a:r>
              <a:rPr lang="en-US" sz="1600" dirty="0" err="1"/>
              <a:t>yalnızca</a:t>
            </a:r>
            <a:r>
              <a:rPr lang="en-US" sz="1600" dirty="0"/>
              <a:t> </a:t>
            </a:r>
            <a:r>
              <a:rPr lang="tr-TR" sz="1600" dirty="0"/>
              <a:t>Memeli</a:t>
            </a:r>
            <a:r>
              <a:rPr lang="en-US" sz="1600" dirty="0"/>
              <a:t> </a:t>
            </a:r>
            <a:r>
              <a:rPr lang="en-US" sz="1600" dirty="0" err="1"/>
              <a:t>sınıfında</a:t>
            </a:r>
            <a:r>
              <a:rPr lang="en-US" sz="1600" dirty="0"/>
              <a:t> </a:t>
            </a:r>
            <a:r>
              <a:rPr lang="en-US" sz="1600" dirty="0" err="1"/>
              <a:t>görülebilir</a:t>
            </a:r>
            <a:r>
              <a:rPr lang="en-US" sz="1600" dirty="0"/>
              <a:t>.</a:t>
            </a:r>
          </a:p>
          <a:p>
            <a:pPr marL="0" indent="0">
              <a:buNone/>
            </a:pPr>
            <a:endParaRPr lang="tr-TR" sz="1600" dirty="0"/>
          </a:p>
        </p:txBody>
      </p:sp>
    </p:spTree>
    <p:extLst>
      <p:ext uri="{BB962C8B-B14F-4D97-AF65-F5344CB8AC3E}">
        <p14:creationId xmlns:p14="http://schemas.microsoft.com/office/powerpoint/2010/main" val="823306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pPr marL="0" indent="0">
              <a:buNone/>
            </a:pPr>
            <a:r>
              <a:rPr lang="tr-TR" sz="2600" b="1" dirty="0"/>
              <a:t> </a:t>
            </a:r>
            <a:r>
              <a:rPr lang="tr-TR" sz="2600" b="1" dirty="0" err="1"/>
              <a:t>C#’da</a:t>
            </a:r>
            <a:r>
              <a:rPr lang="tr-TR" sz="2600" b="1" dirty="0"/>
              <a:t> Aşırı Yükleme ve Geçersiz Kılma Yöntemleri</a:t>
            </a:r>
          </a:p>
          <a:p>
            <a:r>
              <a:rPr lang="tr-TR" sz="1800" dirty="0"/>
              <a:t>Aşağıdaki satırlar, </a:t>
            </a:r>
            <a:r>
              <a:rPr lang="tr-TR" sz="1800" dirty="0" err="1"/>
              <a:t>Memeli’den</a:t>
            </a:r>
            <a:r>
              <a:rPr lang="tr-TR" sz="1800" dirty="0"/>
              <a:t> devralınan </a:t>
            </a:r>
            <a:r>
              <a:rPr lang="tr-TR" sz="1800" dirty="0" err="1"/>
              <a:t>EvcilMemeli</a:t>
            </a:r>
            <a:r>
              <a:rPr lang="tr-TR" sz="1800" dirty="0"/>
              <a:t> sınıfının kodunu gösterir. Sınıf tanımında devraldığı üst sınıf olan </a:t>
            </a:r>
            <a:r>
              <a:rPr lang="tr-TR" sz="1800" dirty="0" err="1"/>
              <a:t>EvcilMememeli</a:t>
            </a:r>
            <a:r>
              <a:rPr lang="tr-TR" sz="1800" dirty="0"/>
              <a:t> sınıf adı, iki nokta üst üste (:) ve Memeli ile gelen class anahtar sözcüğünü not edin:</a:t>
            </a:r>
          </a:p>
          <a:p>
            <a:pPr marL="0" indent="0">
              <a:spcBef>
                <a:spcPts val="0"/>
              </a:spcBef>
              <a:buNone/>
            </a:pPr>
            <a:endParaRPr lang="tr-TR" sz="1500" dirty="0"/>
          </a:p>
          <a:p>
            <a:pPr marL="0" indent="0">
              <a:spcBef>
                <a:spcPts val="0"/>
              </a:spcBef>
              <a:buNone/>
            </a:pP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abstract</a:t>
            </a:r>
            <a:r>
              <a:rPr lang="tr-TR" sz="1600" dirty="0">
                <a:solidFill>
                  <a:srgbClr val="000000"/>
                </a:solidFill>
                <a:latin typeface="CourierStd"/>
              </a:rPr>
              <a:t> class </a:t>
            </a:r>
            <a:r>
              <a:rPr lang="tr-TR" sz="1600" dirty="0" err="1">
                <a:solidFill>
                  <a:srgbClr val="000000"/>
                </a:solidFill>
                <a:latin typeface="CourierStd"/>
              </a:rPr>
              <a:t>EvcilMemeli</a:t>
            </a:r>
            <a:r>
              <a:rPr lang="tr-TR" sz="1600" dirty="0">
                <a:solidFill>
                  <a:srgbClr val="000000"/>
                </a:solidFill>
                <a:latin typeface="CourierStd"/>
              </a:rPr>
              <a:t> : Memeli</a:t>
            </a:r>
          </a:p>
          <a:p>
            <a:pPr marL="0" indent="0">
              <a:spcBef>
                <a:spcPts val="0"/>
              </a:spcBef>
              <a:buNone/>
            </a:pP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Isim</a:t>
            </a:r>
            <a:r>
              <a:rPr lang="tr-TR" sz="1600" dirty="0">
                <a:solidFill>
                  <a:srgbClr val="000000"/>
                </a:solidFill>
                <a:latin typeface="CourierStd"/>
              </a:rPr>
              <a:t> { </a:t>
            </a:r>
            <a:r>
              <a:rPr lang="tr-TR" sz="1600" dirty="0" err="1">
                <a:solidFill>
                  <a:srgbClr val="000000"/>
                </a:solidFill>
                <a:latin typeface="CourierStd"/>
              </a:rPr>
              <a:t>get</a:t>
            </a:r>
            <a:r>
              <a:rPr lang="tr-TR" sz="1600" dirty="0">
                <a:solidFill>
                  <a:srgbClr val="000000"/>
                </a:solidFill>
                <a:latin typeface="CourierStd"/>
              </a:rPr>
              <a:t>; </a:t>
            </a:r>
            <a:r>
              <a:rPr lang="tr-TR" sz="1600" dirty="0" err="1">
                <a:solidFill>
                  <a:srgbClr val="000000"/>
                </a:solidFill>
                <a:latin typeface="CourierStd"/>
              </a:rPr>
              <a:t>private</a:t>
            </a:r>
            <a:r>
              <a:rPr lang="tr-TR" sz="1600" dirty="0">
                <a:solidFill>
                  <a:srgbClr val="000000"/>
                </a:solidFill>
                <a:latin typeface="CourierStd"/>
              </a:rPr>
              <a:t> set;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 </a:t>
            </a:r>
            <a:r>
              <a:rPr lang="tr-TR" sz="1600" dirty="0" err="1">
                <a:solidFill>
                  <a:srgbClr val="000000"/>
                </a:solidFill>
                <a:latin typeface="CourierStd"/>
              </a:rPr>
              <a:t>get</a:t>
            </a:r>
            <a:r>
              <a:rPr lang="tr-TR" sz="1600" dirty="0">
                <a:solidFill>
                  <a:srgbClr val="000000"/>
                </a:solidFill>
                <a:latin typeface="CourierStd"/>
              </a:rPr>
              <a:t>; set;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private</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a:t>
            </a:r>
            <a:r>
              <a:rPr lang="tr-TR" sz="1600" dirty="0" err="1">
                <a:solidFill>
                  <a:srgbClr val="000000"/>
                </a:solidFill>
                <a:latin typeface="CourierStd"/>
              </a:rPr>
              <a:t>Init</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this.Isim</a:t>
            </a:r>
            <a:r>
              <a:rPr lang="tr-TR" sz="1600" dirty="0">
                <a:solidFill>
                  <a:srgbClr val="000000"/>
                </a:solidFill>
                <a:latin typeface="CourierStd"/>
              </a:rPr>
              <a:t> = isim; </a:t>
            </a:r>
            <a:r>
              <a:rPr lang="tr-TR" sz="1600" dirty="0" err="1">
                <a:solidFill>
                  <a:srgbClr val="000000"/>
                </a:solidFill>
                <a:latin typeface="CourierStd"/>
              </a:rPr>
              <a:t>this.FavoriOyuncak</a:t>
            </a:r>
            <a:r>
              <a:rPr lang="tr-TR" sz="1600" dirty="0">
                <a:solidFill>
                  <a:srgbClr val="000000"/>
                </a:solidFill>
                <a:latin typeface="CourierStd"/>
              </a:rPr>
              <a:t> =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Console.WriteLine</a:t>
            </a:r>
            <a:r>
              <a:rPr lang="tr-TR" sz="1600" dirty="0">
                <a:solidFill>
                  <a:srgbClr val="000000"/>
                </a:solidFill>
                <a:latin typeface="CourierStd"/>
              </a:rPr>
              <a:t>("</a:t>
            </a:r>
            <a:r>
              <a:rPr lang="tr-TR" sz="1600" dirty="0" err="1">
                <a:solidFill>
                  <a:srgbClr val="000000"/>
                </a:solidFill>
                <a:latin typeface="CourierStd"/>
              </a:rPr>
              <a:t>DomesticMammal</a:t>
            </a:r>
            <a:r>
              <a:rPr lang="tr-TR" sz="1600" dirty="0">
                <a:solidFill>
                  <a:srgbClr val="000000"/>
                </a:solidFill>
                <a:latin typeface="CourierStd"/>
              </a:rPr>
              <a:t> </a:t>
            </a:r>
            <a:r>
              <a:rPr lang="tr-TR" sz="1600" dirty="0" err="1">
                <a:solidFill>
                  <a:srgbClr val="000000"/>
                </a:solidFill>
                <a:latin typeface="CourierStd"/>
              </a:rPr>
              <a:t>created</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virtual</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a:t>
            </a:r>
            <a:r>
              <a:rPr lang="tr-TR" sz="1600" dirty="0" err="1">
                <a:solidFill>
                  <a:srgbClr val="000000"/>
                </a:solidFill>
                <a:latin typeface="CourierStd"/>
              </a:rPr>
              <a:t>Konus</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Console.WriteLine</a:t>
            </a:r>
            <a:r>
              <a:rPr lang="tr-TR" sz="1600" dirty="0">
                <a:solidFill>
                  <a:srgbClr val="000000"/>
                </a:solidFill>
                <a:latin typeface="CourierStd"/>
              </a:rPr>
              <a:t>(</a:t>
            </a:r>
            <a:r>
              <a:rPr lang="tr-TR" sz="1600" dirty="0" err="1">
                <a:solidFill>
                  <a:srgbClr val="000000"/>
                </a:solidFill>
                <a:latin typeface="CourierStd"/>
              </a:rPr>
              <a:t>String.Format</a:t>
            </a:r>
            <a:r>
              <a:rPr lang="tr-TR" sz="1600" dirty="0">
                <a:solidFill>
                  <a:srgbClr val="000000"/>
                </a:solidFill>
                <a:latin typeface="CourierStd"/>
              </a:rPr>
              <a:t>("{0}: </a:t>
            </a:r>
            <a:r>
              <a:rPr lang="tr-TR" sz="1600" dirty="0" err="1">
                <a:solidFill>
                  <a:srgbClr val="000000"/>
                </a:solidFill>
                <a:latin typeface="CourierStd"/>
              </a:rPr>
              <a:t>talks</a:t>
            </a:r>
            <a:r>
              <a:rPr lang="tr-TR" sz="1600" dirty="0">
                <a:solidFill>
                  <a:srgbClr val="000000"/>
                </a:solidFill>
                <a:latin typeface="CourierStd"/>
              </a:rPr>
              <a:t>", </a:t>
            </a:r>
            <a:r>
              <a:rPr lang="tr-TR" sz="1600" dirty="0" err="1">
                <a:solidFill>
                  <a:srgbClr val="000000"/>
                </a:solidFill>
                <a:latin typeface="CourierStd"/>
              </a:rPr>
              <a:t>this.Isim</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EvcilMemeli</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int</a:t>
            </a:r>
            <a:r>
              <a:rPr lang="tr-TR" sz="1600" dirty="0">
                <a:solidFill>
                  <a:srgbClr val="000000"/>
                </a:solidFill>
                <a:latin typeface="CourierStd"/>
              </a:rPr>
              <a:t> yas,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 </a:t>
            </a:r>
            <a:r>
              <a:rPr lang="tr-TR" sz="1600" dirty="0" err="1">
                <a:solidFill>
                  <a:srgbClr val="000000"/>
                </a:solidFill>
                <a:latin typeface="CourierStd"/>
              </a:rPr>
              <a:t>base</a:t>
            </a:r>
            <a:r>
              <a:rPr lang="tr-TR" sz="1600" dirty="0">
                <a:solidFill>
                  <a:srgbClr val="000000"/>
                </a:solidFill>
                <a:latin typeface="CourierStd"/>
              </a:rPr>
              <a:t>(yas)</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this.Init</a:t>
            </a:r>
            <a:r>
              <a:rPr lang="tr-TR" sz="1600" dirty="0">
                <a:solidFill>
                  <a:srgbClr val="000000"/>
                </a:solidFill>
                <a:latin typeface="CourierStd"/>
              </a:rPr>
              <a:t>(isim,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EvcilMemeli</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int</a:t>
            </a:r>
            <a:r>
              <a:rPr lang="tr-TR" sz="1600" dirty="0">
                <a:solidFill>
                  <a:srgbClr val="000000"/>
                </a:solidFill>
                <a:latin typeface="CourierStd"/>
              </a:rPr>
              <a:t> yas,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a:t>
            </a:r>
            <a:r>
              <a:rPr lang="tr-TR" sz="1600" dirty="0" err="1">
                <a:solidFill>
                  <a:srgbClr val="000000"/>
                </a:solidFill>
                <a:latin typeface="CourierStd"/>
              </a:rPr>
              <a:t>bool</a:t>
            </a:r>
            <a:r>
              <a:rPr lang="tr-TR" sz="1600" dirty="0">
                <a:solidFill>
                  <a:srgbClr val="000000"/>
                </a:solidFill>
                <a:latin typeface="CourierStd"/>
              </a:rPr>
              <a:t> hamile) : </a:t>
            </a:r>
            <a:r>
              <a:rPr lang="tr-TR" sz="1600" dirty="0" err="1">
                <a:solidFill>
                  <a:srgbClr val="000000"/>
                </a:solidFill>
                <a:latin typeface="CourierStd"/>
              </a:rPr>
              <a:t>base</a:t>
            </a:r>
            <a:r>
              <a:rPr lang="tr-TR" sz="1600" dirty="0">
                <a:solidFill>
                  <a:srgbClr val="000000"/>
                </a:solidFill>
                <a:latin typeface="CourierStd"/>
              </a:rPr>
              <a:t>(yas, hamile)</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this.Init</a:t>
            </a:r>
            <a:r>
              <a:rPr lang="tr-TR" sz="1600" dirty="0">
                <a:solidFill>
                  <a:srgbClr val="000000"/>
                </a:solidFill>
                <a:latin typeface="CourierStd"/>
              </a:rPr>
              <a:t>(isim,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a:t>
            </a:r>
          </a:p>
        </p:txBody>
      </p:sp>
    </p:spTree>
    <p:extLst>
      <p:ext uri="{BB962C8B-B14F-4D97-AF65-F5344CB8AC3E}">
        <p14:creationId xmlns:p14="http://schemas.microsoft.com/office/powerpoint/2010/main" val="2719444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800" dirty="0"/>
              <a:t>Önceki sınıf iki yapıcı bildirir. İlk yapıcı, bir sınıfın bir örneğini oluşturmak için isim, yaş ve </a:t>
            </a:r>
            <a:r>
              <a:rPr lang="tr-TR" sz="1800" dirty="0" err="1"/>
              <a:t>favouriOyuncak</a:t>
            </a:r>
            <a:r>
              <a:rPr lang="tr-TR" sz="1800" dirty="0"/>
              <a:t> değerlerini gerektirir. Diğer yapıcı, hamile bağımsız değişkenini ekler. Memeli sınıfında olduğu gibi, her iki kurucuyu da bildiren satırların ardından iki nokta üst üste (:) ve süper sınıfın yapıcısına bir çağrı gelir. Bir durumda, argüman olarak alınan yaş değerine ihtiyacımız var, diğer durumda ise hamile değerini eklemek gerekir. Üst sınıfın kurucusu yürütmeyi bitirdiğinde, her iki kurucu da </a:t>
            </a:r>
            <a:r>
              <a:rPr lang="tr-TR" sz="1800" dirty="0" err="1"/>
              <a:t>Isim</a:t>
            </a:r>
            <a:r>
              <a:rPr lang="tr-TR" sz="1800" dirty="0"/>
              <a:t> ve </a:t>
            </a:r>
            <a:r>
              <a:rPr lang="tr-TR" sz="1800" dirty="0" err="1"/>
              <a:t>FavoriOyuncak</a:t>
            </a:r>
            <a:r>
              <a:rPr lang="tr-TR" sz="1800" dirty="0"/>
              <a:t> özelliklerini başlatan </a:t>
            </a:r>
            <a:r>
              <a:rPr lang="tr-TR" sz="1800" dirty="0" err="1"/>
              <a:t>Init</a:t>
            </a:r>
            <a:r>
              <a:rPr lang="tr-TR" sz="1800" dirty="0"/>
              <a:t> </a:t>
            </a:r>
            <a:r>
              <a:rPr lang="tr-TR" sz="1800" dirty="0" err="1"/>
              <a:t>private</a:t>
            </a:r>
            <a:r>
              <a:rPr lang="tr-TR" sz="1800" dirty="0"/>
              <a:t> yöntemini çağırır. </a:t>
            </a:r>
            <a:r>
              <a:rPr lang="tr-TR" sz="1800" dirty="0" err="1"/>
              <a:t>Init</a:t>
            </a:r>
            <a:r>
              <a:rPr lang="tr-TR" sz="1800" dirty="0"/>
              <a:t> yöntemi özelliklerini başlatmayı bitirdikten sonra, </a:t>
            </a:r>
            <a:r>
              <a:rPr lang="tr-TR" sz="1800" dirty="0" err="1"/>
              <a:t>EvcilMemeli’nin</a:t>
            </a:r>
            <a:r>
              <a:rPr lang="tr-TR" sz="1800" dirty="0"/>
              <a:t> yaratıldığını belirten bir mesaj yazdırır. Aşağıdaki kod, iki kurucunun bildirimlerini gösterir:</a:t>
            </a:r>
          </a:p>
          <a:p>
            <a:pPr marL="0" indent="0">
              <a:buNone/>
            </a:pPr>
            <a:endParaRPr lang="tr-TR" sz="1800" dirty="0"/>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a:t>
            </a:r>
            <a:r>
              <a:rPr lang="tr-TR" sz="1300" dirty="0" err="1">
                <a:solidFill>
                  <a:srgbClr val="000000"/>
                </a:solidFill>
                <a:latin typeface="CourierStd"/>
              </a:rPr>
              <a:t>string</a:t>
            </a:r>
            <a:r>
              <a:rPr lang="tr-TR" sz="1300" dirty="0">
                <a:solidFill>
                  <a:srgbClr val="000000"/>
                </a:solidFill>
                <a:latin typeface="CourierStd"/>
              </a:rPr>
              <a:t> isim, </a:t>
            </a:r>
            <a:r>
              <a:rPr lang="tr-TR" sz="1300" dirty="0" err="1">
                <a:solidFill>
                  <a:srgbClr val="000000"/>
                </a:solidFill>
                <a:latin typeface="CourierStd"/>
              </a:rPr>
              <a:t>int</a:t>
            </a:r>
            <a:r>
              <a:rPr lang="tr-TR" sz="1300" dirty="0">
                <a:solidFill>
                  <a:srgbClr val="000000"/>
                </a:solidFill>
                <a:latin typeface="CourierStd"/>
              </a:rPr>
              <a:t> yas, </a:t>
            </a:r>
            <a:r>
              <a:rPr lang="tr-TR" sz="1300" dirty="0" err="1">
                <a:solidFill>
                  <a:srgbClr val="000000"/>
                </a:solidFill>
                <a:latin typeface="CourierStd"/>
              </a:rPr>
              <a:t>string</a:t>
            </a:r>
            <a:r>
              <a:rPr lang="tr-TR" sz="1300" dirty="0">
                <a:solidFill>
                  <a:srgbClr val="000000"/>
                </a:solidFill>
                <a:latin typeface="CourierStd"/>
              </a:rPr>
              <a:t> </a:t>
            </a:r>
            <a:r>
              <a:rPr lang="tr-TR" sz="1300" dirty="0" err="1">
                <a:solidFill>
                  <a:srgbClr val="000000"/>
                </a:solidFill>
                <a:latin typeface="CourierStd"/>
              </a:rPr>
              <a:t>favoriOyuncak</a:t>
            </a:r>
            <a:r>
              <a:rPr lang="tr-TR" sz="1300" dirty="0">
                <a:solidFill>
                  <a:srgbClr val="000000"/>
                </a:solidFill>
                <a:latin typeface="CourierStd"/>
              </a:rPr>
              <a:t>) : </a:t>
            </a:r>
            <a:r>
              <a:rPr lang="tr-TR" sz="1300" dirty="0" err="1">
                <a:solidFill>
                  <a:srgbClr val="000000"/>
                </a:solidFill>
                <a:latin typeface="CourierStd"/>
              </a:rPr>
              <a:t>base</a:t>
            </a:r>
            <a:r>
              <a:rPr lang="tr-TR" sz="1300" dirty="0">
                <a:solidFill>
                  <a:srgbClr val="000000"/>
                </a:solidFill>
                <a:latin typeface="CourierStd"/>
              </a:rPr>
              <a:t>(yas)</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this.Init</a:t>
            </a:r>
            <a:r>
              <a:rPr lang="tr-TR" sz="1300" dirty="0">
                <a:solidFill>
                  <a:srgbClr val="000000"/>
                </a:solidFill>
                <a:latin typeface="CourierStd"/>
              </a:rPr>
              <a:t>(isim, </a:t>
            </a:r>
            <a:r>
              <a:rPr lang="tr-TR" sz="1300" dirty="0" err="1">
                <a:solidFill>
                  <a:srgbClr val="000000"/>
                </a:solidFill>
                <a:latin typeface="CourierStd"/>
              </a:rPr>
              <a:t>favoriOyuncak</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endParaRPr lang="tr-TR" sz="1300" dirty="0">
              <a:solidFill>
                <a:srgbClr val="000000"/>
              </a:solidFill>
              <a:latin typeface="CourierStd"/>
            </a:endParaRP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a:t>
            </a:r>
            <a:r>
              <a:rPr lang="tr-TR" sz="1300" dirty="0" err="1">
                <a:solidFill>
                  <a:srgbClr val="000000"/>
                </a:solidFill>
                <a:latin typeface="CourierStd"/>
              </a:rPr>
              <a:t>string</a:t>
            </a:r>
            <a:r>
              <a:rPr lang="tr-TR" sz="1300" dirty="0">
                <a:solidFill>
                  <a:srgbClr val="000000"/>
                </a:solidFill>
                <a:latin typeface="CourierStd"/>
              </a:rPr>
              <a:t> isim, </a:t>
            </a:r>
            <a:r>
              <a:rPr lang="tr-TR" sz="1300" dirty="0" err="1">
                <a:solidFill>
                  <a:srgbClr val="000000"/>
                </a:solidFill>
                <a:latin typeface="CourierStd"/>
              </a:rPr>
              <a:t>int</a:t>
            </a:r>
            <a:r>
              <a:rPr lang="tr-TR" sz="1300" dirty="0">
                <a:solidFill>
                  <a:srgbClr val="000000"/>
                </a:solidFill>
                <a:latin typeface="CourierStd"/>
              </a:rPr>
              <a:t> yas, </a:t>
            </a:r>
            <a:r>
              <a:rPr lang="tr-TR" sz="1300" dirty="0" err="1">
                <a:solidFill>
                  <a:srgbClr val="000000"/>
                </a:solidFill>
                <a:latin typeface="CourierStd"/>
              </a:rPr>
              <a:t>string</a:t>
            </a:r>
            <a:r>
              <a:rPr lang="tr-TR" sz="1300" dirty="0">
                <a:solidFill>
                  <a:srgbClr val="000000"/>
                </a:solidFill>
                <a:latin typeface="CourierStd"/>
              </a:rPr>
              <a:t> </a:t>
            </a:r>
            <a:r>
              <a:rPr lang="tr-TR" sz="1300" dirty="0" err="1">
                <a:solidFill>
                  <a:srgbClr val="000000"/>
                </a:solidFill>
                <a:latin typeface="CourierStd"/>
              </a:rPr>
              <a:t>favoriOyuncak</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hamile) : </a:t>
            </a:r>
            <a:r>
              <a:rPr lang="tr-TR" sz="1300" dirty="0" err="1">
                <a:solidFill>
                  <a:srgbClr val="000000"/>
                </a:solidFill>
                <a:latin typeface="CourierStd"/>
              </a:rPr>
              <a:t>base</a:t>
            </a:r>
            <a:r>
              <a:rPr lang="tr-TR" sz="1300" dirty="0">
                <a:solidFill>
                  <a:srgbClr val="000000"/>
                </a:solidFill>
                <a:latin typeface="CourierStd"/>
              </a:rPr>
              <a:t>(yas, hamile)</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this.Init</a:t>
            </a:r>
            <a:r>
              <a:rPr lang="tr-TR" sz="1300" dirty="0">
                <a:solidFill>
                  <a:srgbClr val="000000"/>
                </a:solidFill>
                <a:latin typeface="CourierStd"/>
              </a:rPr>
              <a:t>(isim, </a:t>
            </a:r>
            <a:r>
              <a:rPr lang="tr-TR" sz="1300" dirty="0" err="1">
                <a:solidFill>
                  <a:srgbClr val="000000"/>
                </a:solidFill>
                <a:latin typeface="CourierStd"/>
              </a:rPr>
              <a:t>favoriOyuncak</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p:txBody>
      </p:sp>
    </p:spTree>
    <p:extLst>
      <p:ext uri="{BB962C8B-B14F-4D97-AF65-F5344CB8AC3E}">
        <p14:creationId xmlns:p14="http://schemas.microsoft.com/office/powerpoint/2010/main" val="1205103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1800" dirty="0"/>
              <a:t>Sınıf, bir </a:t>
            </a:r>
            <a:r>
              <a:rPr lang="tr-TR" sz="1800" dirty="0" err="1"/>
              <a:t>Isim</a:t>
            </a:r>
            <a:r>
              <a:rPr lang="tr-TR" sz="1800" dirty="0"/>
              <a:t> salt okunur özelliğini ve otomatik uygulanan özelliklere sahip bir </a:t>
            </a:r>
            <a:r>
              <a:rPr lang="tr-TR" sz="1800" dirty="0" err="1"/>
              <a:t>FavoriOyuncak</a:t>
            </a:r>
            <a:r>
              <a:rPr lang="tr-TR" sz="1800" dirty="0"/>
              <a:t> özelliğini tanımlar. </a:t>
            </a:r>
            <a:r>
              <a:rPr lang="tr-TR" sz="1800" dirty="0" err="1"/>
              <a:t>Konus</a:t>
            </a:r>
            <a:r>
              <a:rPr lang="tr-TR" sz="1800" dirty="0"/>
              <a:t> örnek yöntemi, </a:t>
            </a:r>
            <a:r>
              <a:rPr lang="tr-TR" sz="1800" dirty="0" err="1"/>
              <a:t>Isim</a:t>
            </a:r>
            <a:r>
              <a:rPr lang="tr-TR" sz="1800" dirty="0"/>
              <a:t> değerini içeren bir mesaj görüntüler. Bunu iki nokta üst üste (:) izliyor ve konuşuyor. Bir yöntemin bildiriminde </a:t>
            </a:r>
            <a:r>
              <a:rPr lang="tr-TR" sz="1800" dirty="0" err="1"/>
              <a:t>virtual</a:t>
            </a:r>
            <a:r>
              <a:rPr lang="tr-TR" sz="1800" dirty="0"/>
              <a:t> anahtar sözcüğünü kullandığına dikkat edin; bu nedenle, herhangi bir alt sınıfta onu geçersiz kılabiliriz. Aşağıdaki satırlar, </a:t>
            </a:r>
            <a:r>
              <a:rPr lang="tr-TR" sz="1800" dirty="0" err="1"/>
              <a:t>EvcilMememli’den</a:t>
            </a:r>
            <a:r>
              <a:rPr lang="tr-TR" sz="1800" dirty="0"/>
              <a:t> devralan Kopek sınıfının kodunu gösterir:</a:t>
            </a:r>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Kopek : </a:t>
            </a:r>
            <a:r>
              <a:rPr lang="tr-TR" sz="1400" dirty="0" err="1">
                <a:solidFill>
                  <a:srgbClr val="000000"/>
                </a:solidFill>
                <a:latin typeface="CourierStd"/>
              </a:rPr>
              <a:t>EvcilMemeli</a:t>
            </a:r>
            <a:endParaRPr lang="tr-TR" sz="1400" dirty="0">
              <a:solidFill>
                <a:srgbClr val="000000"/>
              </a:solidFill>
              <a:latin typeface="CourierStd"/>
            </a:endParaRP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protected</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int</a:t>
            </a:r>
            <a:r>
              <a:rPr lang="tr-TR" sz="1400" dirty="0">
                <a:solidFill>
                  <a:srgbClr val="000000"/>
                </a:solidFill>
                <a:latin typeface="CourierStd"/>
              </a:rPr>
              <a:t> </a:t>
            </a:r>
            <a:r>
              <a:rPr lang="tr-TR" sz="1400" dirty="0" err="1">
                <a:solidFill>
                  <a:srgbClr val="000000"/>
                </a:solidFill>
                <a:latin typeface="CourierStd"/>
              </a:rPr>
              <a:t>BacakSayisi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4;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virtual</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Just</a:t>
            </a:r>
            <a:r>
              <a:rPr lang="tr-TR" sz="1400" dirty="0">
                <a:solidFill>
                  <a:srgbClr val="000000"/>
                </a:solidFill>
                <a:latin typeface="CourierStd"/>
              </a:rPr>
              <a:t> a </a:t>
            </a:r>
            <a:r>
              <a:rPr lang="tr-TR" sz="1400" dirty="0" err="1">
                <a:solidFill>
                  <a:srgbClr val="000000"/>
                </a:solidFill>
                <a:latin typeface="CourierStd"/>
              </a:rPr>
              <a:t>dog</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virtual</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TurAilesi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Dog</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Dog</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Kopek(</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Kopek(</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TurYazdir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this.Tur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TurAilesiniYazdir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this.TurAilesi</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p:txBody>
      </p:sp>
    </p:spTree>
    <p:extLst>
      <p:ext uri="{BB962C8B-B14F-4D97-AF65-F5344CB8AC3E}">
        <p14:creationId xmlns:p14="http://schemas.microsoft.com/office/powerpoint/2010/main" val="8596326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a:t>
            </a:r>
            <a:r>
              <a:rPr lang="tr-TR" sz="1300" dirty="0" err="1">
                <a:solidFill>
                  <a:srgbClr val="000000"/>
                </a:solidFill>
                <a:latin typeface="CourierStd"/>
              </a:rPr>
              <a:t>HavlamayiYazdir</a:t>
            </a:r>
            <a:r>
              <a:rPr lang="tr-TR" sz="1300" dirty="0">
                <a:solidFill>
                  <a:srgbClr val="000000"/>
                </a:solidFill>
                <a:latin typeface="CourierStd"/>
              </a:rPr>
              <a:t>(</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var </a:t>
            </a:r>
            <a:r>
              <a:rPr lang="tr-TR" sz="1300" dirty="0" err="1">
                <a:solidFill>
                  <a:srgbClr val="000000"/>
                </a:solidFill>
                <a:latin typeface="CourierStd"/>
              </a:rPr>
              <a:t>sb</a:t>
            </a:r>
            <a:r>
              <a:rPr lang="tr-TR" sz="1300" dirty="0">
                <a:solidFill>
                  <a:srgbClr val="000000"/>
                </a:solidFill>
                <a:latin typeface="CourierStd"/>
              </a:rPr>
              <a:t> =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StringBuilder</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this.Isim</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if</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 </a:t>
            </a:r>
            <a:r>
              <a:rPr lang="tr-TR" sz="1300" dirty="0" err="1">
                <a:solidFill>
                  <a:srgbClr val="000000"/>
                </a:solidFill>
                <a:latin typeface="CourierStd"/>
              </a:rPr>
              <a:t>null</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 </a:t>
            </a:r>
            <a:r>
              <a:rPr lang="tr-TR" sz="1300" dirty="0" err="1">
                <a:solidFill>
                  <a:srgbClr val="000000"/>
                </a:solidFill>
                <a:latin typeface="CourierStd"/>
              </a:rPr>
              <a:t>to</a:t>
            </a:r>
            <a:r>
              <a:rPr lang="tr-TR" sz="1300" dirty="0">
                <a:solidFill>
                  <a:srgbClr val="000000"/>
                </a:solidFill>
                <a:latin typeface="CourierStd"/>
              </a:rPr>
              <a:t> {0}: ", </a:t>
            </a:r>
            <a:r>
              <a:rPr lang="tr-TR" sz="1300" dirty="0" err="1">
                <a:solidFill>
                  <a:srgbClr val="000000"/>
                </a:solidFill>
                <a:latin typeface="CourierStd"/>
              </a:rPr>
              <a:t>digerEvcilMemeli.Isim</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else</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if</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Grr</a:t>
            </a: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string.Concat</a:t>
            </a:r>
            <a:r>
              <a:rPr lang="tr-TR" sz="1300" dirty="0">
                <a:solidFill>
                  <a:srgbClr val="000000"/>
                </a:solidFill>
                <a:latin typeface="CourierStd"/>
              </a:rPr>
              <a:t>(</a:t>
            </a:r>
            <a:r>
              <a:rPr lang="tr-TR" sz="1300" dirty="0" err="1">
                <a:solidFill>
                  <a:srgbClr val="000000"/>
                </a:solidFill>
                <a:latin typeface="CourierStd"/>
              </a:rPr>
              <a:t>Enumerable.Repeat</a:t>
            </a:r>
            <a:r>
              <a:rPr lang="tr-TR" sz="1300" dirty="0">
                <a:solidFill>
                  <a:srgbClr val="000000"/>
                </a:solidFill>
                <a:latin typeface="CourierStd"/>
              </a:rPr>
              <a:t>("</a:t>
            </a:r>
            <a:r>
              <a:rPr lang="tr-TR" sz="1300" dirty="0" err="1">
                <a:solidFill>
                  <a:srgbClr val="000000"/>
                </a:solidFill>
                <a:latin typeface="CourierStd"/>
              </a:rPr>
              <a:t>Woof</a:t>
            </a:r>
            <a:r>
              <a:rPr lang="tr-TR" sz="1300" dirty="0">
                <a:solidFill>
                  <a:srgbClr val="000000"/>
                </a:solidFill>
                <a:latin typeface="CourierStd"/>
              </a:rPr>
              <a:t> ", </a:t>
            </a:r>
            <a:r>
              <a:rPr lang="tr-TR" sz="1300" dirty="0" err="1">
                <a:solidFill>
                  <a:srgbClr val="000000"/>
                </a:solidFill>
                <a:latin typeface="CourierStd"/>
              </a:rPr>
              <a:t>kackez</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sb.ToString</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(1, </a:t>
            </a:r>
            <a:r>
              <a:rPr lang="tr-TR" sz="1300" dirty="0" err="1">
                <a:solidFill>
                  <a:srgbClr val="000000"/>
                </a:solidFill>
                <a:latin typeface="CourierStd"/>
              </a:rPr>
              <a:t>null</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null</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override</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a:t>
            </a:r>
            <a:r>
              <a:rPr lang="tr-TR" sz="1300" dirty="0" err="1">
                <a:solidFill>
                  <a:srgbClr val="000000"/>
                </a:solidFill>
                <a:latin typeface="CourierStd"/>
              </a:rPr>
              <a:t>Konus</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a:t>
            </a:r>
          </a:p>
        </p:txBody>
      </p:sp>
    </p:spTree>
    <p:extLst>
      <p:ext uri="{BB962C8B-B14F-4D97-AF65-F5344CB8AC3E}">
        <p14:creationId xmlns:p14="http://schemas.microsoft.com/office/powerpoint/2010/main" val="1677472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Köpek sınıfı, </a:t>
            </a:r>
            <a:r>
              <a:rPr lang="tr-TR" sz="1800" dirty="0" err="1"/>
              <a:t>Kopek’deki</a:t>
            </a:r>
            <a:r>
              <a:rPr lang="tr-TR" sz="1800" dirty="0"/>
              <a:t> </a:t>
            </a:r>
            <a:r>
              <a:rPr lang="tr-TR" sz="1800" dirty="0" err="1"/>
              <a:t>EvcilMemeli’nin</a:t>
            </a:r>
            <a:r>
              <a:rPr lang="tr-TR" sz="1800" dirty="0"/>
              <a:t> Konuş yöntemini geçersiz kılar. Diğer alt sınıfların geçersiz kılınan özelliklerinde olduğu gibi, sadece yöntem bildirimine </a:t>
            </a:r>
            <a:r>
              <a:rPr lang="tr-TR" sz="1800" dirty="0" err="1"/>
              <a:t>override</a:t>
            </a:r>
            <a:r>
              <a:rPr lang="tr-TR" sz="1800" dirty="0"/>
              <a:t> anahtar sözcüğünü ekliyoruz. Bu yöntem, üst sınıfı için aynı adı taşıyan bir yöntemi çağırmaz, yani, </a:t>
            </a:r>
            <a:r>
              <a:rPr lang="tr-TR" sz="1800" dirty="0" err="1"/>
              <a:t>EvcilMemeli’de</a:t>
            </a:r>
            <a:r>
              <a:rPr lang="tr-TR" sz="1800" dirty="0"/>
              <a:t> tanımlanan Konuş yöntemini çağırmak için temel anahtar sözcüğü kullanmayız. Kopek sınıfındaki </a:t>
            </a:r>
            <a:r>
              <a:rPr lang="tr-TR" sz="1800" dirty="0" err="1"/>
              <a:t>Konus</a:t>
            </a:r>
            <a:r>
              <a:rPr lang="tr-TR" sz="1800" dirty="0"/>
              <a:t> yöntemi, parametreler olmadan Havla yöntemini çağırır çünkü köpekler havlar ve konuşmaz. Havla yöntemi, farklı argümanlara sahip dört bildirimle aşırı yüklenmiştir. Aşağıdaki satırlar, sınıf gövdesine dahil edilen dört farklı bildirimi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 </a:t>
            </a:r>
            <a:r>
              <a:rPr lang="tr-TR" sz="1800" b="0" i="0" dirty="0" err="1">
                <a:solidFill>
                  <a:srgbClr val="000000"/>
                </a:solidFill>
                <a:effectLst/>
                <a:latin typeface="CourierStd"/>
              </a:rPr>
              <a:t>EvcilMemeli</a:t>
            </a:r>
            <a:r>
              <a:rPr lang="tr-TR" sz="1800" b="0" i="0" dirty="0">
                <a:solidFill>
                  <a:srgbClr val="000000"/>
                </a:solidFill>
                <a:effectLst/>
                <a:latin typeface="CourierStd"/>
              </a:rPr>
              <a:t> </a:t>
            </a:r>
            <a:r>
              <a:rPr lang="tr-TR" sz="1800" b="0" i="0" dirty="0" err="1">
                <a:solidFill>
                  <a:srgbClr val="000000"/>
                </a:solidFill>
                <a:effectLst/>
                <a:latin typeface="CourierStd"/>
              </a:rPr>
              <a:t>digerEvcilMemeli</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 </a:t>
            </a:r>
            <a:r>
              <a:rPr lang="tr-TR" sz="1800" b="0" i="0" dirty="0" err="1">
                <a:solidFill>
                  <a:srgbClr val="000000"/>
                </a:solidFill>
                <a:effectLst/>
                <a:latin typeface="CourierStd"/>
              </a:rPr>
              <a:t>EvcilMemeli</a:t>
            </a:r>
            <a:r>
              <a:rPr lang="tr-TR" sz="1800" b="0" i="0" dirty="0">
                <a:solidFill>
                  <a:srgbClr val="000000"/>
                </a:solidFill>
                <a:effectLst/>
                <a:latin typeface="CourierStd"/>
              </a:rPr>
              <a:t> </a:t>
            </a:r>
            <a:r>
              <a:rPr lang="tr-TR" sz="1800" b="0" i="0" dirty="0" err="1">
                <a:solidFill>
                  <a:srgbClr val="000000"/>
                </a:solidFill>
                <a:effectLst/>
                <a:latin typeface="CourierStd"/>
              </a:rPr>
              <a:t>digerEvcilMemeli</a:t>
            </a:r>
            <a:r>
              <a:rPr lang="tr-TR" sz="1800" b="0" i="0" dirty="0">
                <a:solidFill>
                  <a:srgbClr val="000000"/>
                </a:solidFill>
                <a:effectLst/>
                <a:latin typeface="CourierStd"/>
              </a:rPr>
              <a:t>, </a:t>
            </a:r>
            <a:r>
              <a:rPr lang="tr-TR" sz="1800" b="0" i="0" dirty="0" err="1">
                <a:solidFill>
                  <a:srgbClr val="000000"/>
                </a:solidFill>
                <a:effectLst/>
                <a:latin typeface="CourierStd"/>
              </a:rPr>
              <a:t>bool</a:t>
            </a:r>
            <a:r>
              <a:rPr lang="tr-TR" sz="1800" dirty="0">
                <a:solidFill>
                  <a:srgbClr val="000000"/>
                </a:solidFill>
                <a:latin typeface="CourierStd"/>
              </a:rPr>
              <a:t> </a:t>
            </a:r>
            <a:r>
              <a:rPr lang="tr-TR" sz="1800" b="0" i="0" dirty="0" err="1">
                <a:solidFill>
                  <a:srgbClr val="000000"/>
                </a:solidFill>
                <a:effectLst/>
                <a:latin typeface="CourierStd"/>
              </a:rPr>
              <a:t>kizgin</a:t>
            </a:r>
            <a:r>
              <a:rPr lang="tr-TR" sz="1800" b="0" i="0" dirty="0">
                <a:solidFill>
                  <a:srgbClr val="000000"/>
                </a:solidFill>
                <a:effectLst/>
                <a:latin typeface="CourierStd"/>
              </a:rPr>
              <a:t>)</a:t>
            </a:r>
            <a:r>
              <a:rPr lang="tr-TR" sz="1200" dirty="0"/>
              <a:t> </a:t>
            </a:r>
            <a:br>
              <a:rPr lang="tr-TR" sz="1200" dirty="0"/>
            </a:br>
            <a:endParaRPr lang="tr-TR" sz="1400" dirty="0">
              <a:solidFill>
                <a:srgbClr val="000000"/>
              </a:solidFill>
              <a:latin typeface="CourierStd"/>
            </a:endParaRPr>
          </a:p>
        </p:txBody>
      </p:sp>
    </p:spTree>
    <p:extLst>
      <p:ext uri="{BB962C8B-B14F-4D97-AF65-F5344CB8AC3E}">
        <p14:creationId xmlns:p14="http://schemas.microsoft.com/office/powerpoint/2010/main" val="20516524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800" dirty="0"/>
              <a:t>Bu şekilde, sağlanan argümanlara göre tanımlanmış Havla yöntemlerinden herhangi birini çağırabiliriz. Dört yöntemin tümü, Havla çağrısında sağlanmayan tüm argümanlar için farklı varsayılan değerlerle </a:t>
            </a:r>
            <a:r>
              <a:rPr lang="tr-TR" sz="1800" dirty="0" err="1"/>
              <a:t>HavlamayiYazdir</a:t>
            </a:r>
            <a:r>
              <a:rPr lang="tr-TR" sz="1800" dirty="0"/>
              <a:t> özel yöntemini çağırır. Yöntem, belirtilen sayıda (</a:t>
            </a:r>
            <a:r>
              <a:rPr lang="tr-TR" sz="1800" dirty="0" err="1"/>
              <a:t>kackez</a:t>
            </a:r>
            <a:r>
              <a:rPr lang="tr-TR" sz="1800" dirty="0"/>
              <a:t>), hedef evcil memeliye (</a:t>
            </a:r>
            <a:r>
              <a:rPr lang="tr-TR" sz="1800" dirty="0" err="1"/>
              <a:t>diğerEvcilMemeli</a:t>
            </a:r>
            <a:r>
              <a:rPr lang="tr-TR" sz="1800" dirty="0"/>
              <a:t>) ve köpeğin kızgın olup olmadığına (kızgın) göre bir mesaj oluşturmak ve yazdırmak için </a:t>
            </a:r>
            <a:r>
              <a:rPr lang="tr-TR" sz="1800" dirty="0" err="1"/>
              <a:t>StringBuilder'ı</a:t>
            </a:r>
            <a:r>
              <a:rPr lang="tr-TR" sz="1800" dirty="0"/>
              <a:t> kullanır.</a:t>
            </a:r>
          </a:p>
          <a:p>
            <a:r>
              <a:rPr lang="tr-TR" sz="1800" dirty="0" err="1"/>
              <a:t>Dog</a:t>
            </a:r>
            <a:r>
              <a:rPr lang="tr-TR" sz="1800" dirty="0"/>
              <a:t> sınıfı ayrıca iki salt okunur özellik bildirir: Tur ve </a:t>
            </a:r>
            <a:r>
              <a:rPr lang="tr-TR" sz="1800" dirty="0" err="1"/>
              <a:t>TurAilesi</a:t>
            </a:r>
            <a:r>
              <a:rPr lang="tr-TR" sz="1800" dirty="0"/>
              <a:t>. Bu özelliklerin değerlerini </a:t>
            </a:r>
            <a:r>
              <a:rPr lang="tr-TR" sz="1800" dirty="0" err="1"/>
              <a:t>Kopek’in</a:t>
            </a:r>
            <a:r>
              <a:rPr lang="tr-TR" sz="1800" dirty="0"/>
              <a:t> alt sınıflarında geçersiz kılarak bildirimlerine </a:t>
            </a:r>
            <a:r>
              <a:rPr lang="tr-TR" sz="1800" dirty="0" err="1"/>
              <a:t>virtual</a:t>
            </a:r>
            <a:r>
              <a:rPr lang="tr-TR" sz="1800" dirty="0"/>
              <a:t> anahtar kelimeyi dahil edeceğiz. </a:t>
            </a:r>
            <a:r>
              <a:rPr lang="tr-TR" sz="1800" dirty="0" err="1"/>
              <a:t>TuruYazdir</a:t>
            </a:r>
            <a:r>
              <a:rPr lang="tr-TR" sz="1800" dirty="0"/>
              <a:t> örnek yöntemi Tur özellik özniteliğinin değerini görüntülerken, </a:t>
            </a:r>
            <a:r>
              <a:rPr lang="tr-TR" sz="1800" dirty="0" err="1"/>
              <a:t>TurailesiniYazdir</a:t>
            </a:r>
            <a:r>
              <a:rPr lang="tr-TR" sz="1800" dirty="0"/>
              <a:t> örnek yöntemi </a:t>
            </a:r>
            <a:r>
              <a:rPr lang="tr-TR" sz="1800" dirty="0" err="1"/>
              <a:t>TurAilesi</a:t>
            </a:r>
            <a:r>
              <a:rPr lang="tr-TR" sz="1800" dirty="0"/>
              <a:t> özelliğinin değerini görüntüler. Alt sınıflarımızda bu örnek yöntemlerini geçersiz kılmayacağız çünkü hedeflerimize ulaşmak için yalnızca iki salt okunur özelliğin değerlerini geçersiz kılmamız gerekiyor. Bu örnek yöntemlerini Kopek alt sınıfının bir örneğinden çağırırsak, bu yöntemler Kopek sınıfında belirtilen kodu çalıştırır, ancak bu kod alt sınıflarda geçersiz kılınan tüm özelliklerin değerini kullanır. Böylece, alt sınıflarda tanımlanan tüm özelliklerin değerlerini görüntüleyen mesajları göreceğiz.</a:t>
            </a:r>
            <a:br>
              <a:rPr lang="tr-TR" sz="1200" dirty="0"/>
            </a:br>
            <a:endParaRPr lang="tr-TR" sz="1400" dirty="0">
              <a:solidFill>
                <a:srgbClr val="000000"/>
              </a:solidFill>
              <a:latin typeface="CourierStd"/>
            </a:endParaRPr>
          </a:p>
        </p:txBody>
      </p:sp>
    </p:spTree>
    <p:extLst>
      <p:ext uri="{BB962C8B-B14F-4D97-AF65-F5344CB8AC3E}">
        <p14:creationId xmlns:p14="http://schemas.microsoft.com/office/powerpoint/2010/main" val="41070479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Aşağıdaki satırlar, </a:t>
            </a:r>
            <a:r>
              <a:rPr lang="tr-TR" sz="1800" dirty="0" err="1"/>
              <a:t>Kopek’den</a:t>
            </a:r>
            <a:r>
              <a:rPr lang="tr-TR" sz="1800" dirty="0"/>
              <a:t> devralan </a:t>
            </a:r>
            <a:r>
              <a:rPr lang="tr-TR" sz="1800" dirty="0" err="1"/>
              <a:t>TerrierKopek</a:t>
            </a:r>
            <a:r>
              <a:rPr lang="tr-TR" sz="1800" dirty="0"/>
              <a:t> sınıfının kodunu gösterir:</a:t>
            </a:r>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a:t>
            </a:r>
            <a:r>
              <a:rPr lang="tr-TR" sz="1400" dirty="0" err="1">
                <a:solidFill>
                  <a:srgbClr val="000000"/>
                </a:solidFill>
                <a:latin typeface="CourierStd"/>
              </a:rPr>
              <a:t>TerrierKopek</a:t>
            </a:r>
            <a:r>
              <a:rPr lang="tr-TR" sz="1400" dirty="0">
                <a:solidFill>
                  <a:srgbClr val="000000"/>
                </a:solidFill>
                <a:latin typeface="CourierStd"/>
              </a:rPr>
              <a:t> : Kopek</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kopek";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TurAilesi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TerrierKopek</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TerrierKopek</a:t>
            </a:r>
            <a:r>
              <a:rPr lang="tr-TR" sz="1400" dirty="0">
                <a:solidFill>
                  <a:srgbClr val="000000"/>
                </a:solidFill>
                <a:latin typeface="CourierStd"/>
              </a:rPr>
              <a:t>(</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TerrierKopek</a:t>
            </a:r>
            <a:r>
              <a:rPr lang="tr-TR" sz="1400" dirty="0">
                <a:solidFill>
                  <a:srgbClr val="000000"/>
                </a:solidFill>
                <a:latin typeface="CourierStd"/>
              </a:rPr>
              <a:t>(</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1589434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Kodladığımız diğer alt sınıflarda olduğu gibi, bir sınıf için tanımlanmış birden fazla kurucumuz var. Bu durumda, kuruculardan biri </a:t>
            </a:r>
            <a:r>
              <a:rPr lang="tr-TR" sz="1800" dirty="0" err="1"/>
              <a:t>TerrierKopek</a:t>
            </a:r>
            <a:r>
              <a:rPr lang="tr-TR" sz="1800" dirty="0"/>
              <a:t> sınıfının bir örneğini oluşturmak için isim, yas ve </a:t>
            </a:r>
            <a:r>
              <a:rPr lang="tr-TR" sz="1800" dirty="0" err="1"/>
              <a:t>favoriOyuncak</a:t>
            </a:r>
            <a:r>
              <a:rPr lang="tr-TR" sz="1800" dirty="0"/>
              <a:t> değerlerini gerektirir ve ayrıca hamile bağımsız değişkenini ekleyen bir yapıcımız da vardır. </a:t>
            </a:r>
          </a:p>
          <a:p>
            <a:r>
              <a:rPr lang="tr-TR" sz="1800" dirty="0"/>
              <a:t>Her iki yapıcı da süper sınıfın yapıcısını çağırır ve ardından özel </a:t>
            </a:r>
            <a:r>
              <a:rPr lang="tr-TR" sz="1800" dirty="0" err="1"/>
              <a:t>Init</a:t>
            </a:r>
            <a:r>
              <a:rPr lang="tr-TR" sz="1800" dirty="0"/>
              <a:t> yöntemini çağırır. Bu yöntem bir mesaj yazdırır. Bu mesaj, </a:t>
            </a:r>
            <a:r>
              <a:rPr lang="tr-TR" sz="1800" dirty="0" err="1"/>
              <a:t>TerrierKopek’in</a:t>
            </a:r>
            <a:r>
              <a:rPr lang="tr-TR" sz="1800" dirty="0"/>
              <a:t> yaratıldığını gösterir. Sınıf, üst sınıfta tanımlanan ve bu </a:t>
            </a:r>
            <a:r>
              <a:rPr lang="tr-TR" sz="1800" dirty="0" err="1"/>
              <a:t>TerrierKopek</a:t>
            </a:r>
            <a:r>
              <a:rPr lang="tr-TR" sz="1800" dirty="0"/>
              <a:t> sınıfında geçersiz kılınan Tur ve </a:t>
            </a:r>
            <a:r>
              <a:rPr lang="tr-TR" sz="1800" dirty="0" err="1"/>
              <a:t>TurAilesi</a:t>
            </a:r>
            <a:r>
              <a:rPr lang="tr-TR" sz="1800" dirty="0"/>
              <a:t> özelliklerinin değeri olarak ‘</a:t>
            </a:r>
            <a:r>
              <a:rPr lang="tr-TR" sz="1800" dirty="0" err="1"/>
              <a:t>Terrier</a:t>
            </a:r>
            <a:r>
              <a:rPr lang="tr-TR" sz="1800" dirty="0"/>
              <a:t> köpek’ ve ‘</a:t>
            </a:r>
            <a:r>
              <a:rPr lang="tr-TR" sz="1800" dirty="0" err="1"/>
              <a:t>Terrier</a:t>
            </a:r>
            <a:r>
              <a:rPr lang="tr-TR" sz="1800" dirty="0"/>
              <a:t>’ i ayarlar.</a:t>
            </a:r>
            <a:endParaRPr lang="tr-TR" sz="1400" dirty="0">
              <a:solidFill>
                <a:srgbClr val="000000"/>
              </a:solidFill>
              <a:latin typeface="CourierStd"/>
            </a:endParaRPr>
          </a:p>
        </p:txBody>
      </p:sp>
    </p:spTree>
    <p:extLst>
      <p:ext uri="{BB962C8B-B14F-4D97-AF65-F5344CB8AC3E}">
        <p14:creationId xmlns:p14="http://schemas.microsoft.com/office/powerpoint/2010/main" val="105175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800" dirty="0"/>
              <a:t>Aşağıdaki satırlar, </a:t>
            </a:r>
            <a:r>
              <a:rPr lang="tr-TR" sz="1800" dirty="0" err="1"/>
              <a:t>TerrierKopek’den</a:t>
            </a:r>
            <a:r>
              <a:rPr lang="tr-TR" sz="1800" dirty="0"/>
              <a:t> devralan </a:t>
            </a:r>
            <a:r>
              <a:rPr lang="tr-TR" sz="1800" dirty="0" err="1"/>
              <a:t>SmoothFoxTerrier</a:t>
            </a:r>
            <a:r>
              <a:rPr lang="tr-TR" sz="1800" dirty="0"/>
              <a:t> sınıfının kodunu gösterir:</a:t>
            </a:r>
          </a:p>
          <a:p>
            <a:pPr marL="0" indent="0">
              <a:spcBef>
                <a:spcPts val="0"/>
              </a:spcBef>
              <a:buNone/>
            </a:pPr>
            <a:endParaRPr lang="tr-TR" sz="1800" dirty="0"/>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SmoothFoxTerrier2 : </a:t>
            </a:r>
            <a:r>
              <a:rPr lang="tr-TR" sz="1400" dirty="0" err="1">
                <a:solidFill>
                  <a:srgbClr val="000000"/>
                </a:solidFill>
                <a:latin typeface="CourierStd"/>
              </a:rPr>
              <a:t>TerrierKopek</a:t>
            </a:r>
            <a:endParaRPr lang="tr-TR" sz="1400" dirty="0">
              <a:solidFill>
                <a:srgbClr val="000000"/>
              </a:solidFill>
              <a:latin typeface="CourierStd"/>
            </a:endParaRP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Smooth</a:t>
            </a:r>
            <a:r>
              <a:rPr lang="tr-TR" sz="1400" dirty="0">
                <a:solidFill>
                  <a:srgbClr val="000000"/>
                </a:solidFill>
                <a:latin typeface="CourierStd"/>
              </a:rPr>
              <a:t> </a:t>
            </a:r>
            <a:r>
              <a:rPr lang="tr-TR" sz="1400" dirty="0" err="1">
                <a:solidFill>
                  <a:srgbClr val="000000"/>
                </a:solidFill>
                <a:latin typeface="CourierStd"/>
              </a:rPr>
              <a:t>Fox</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Smooth</a:t>
            </a:r>
            <a:r>
              <a:rPr lang="tr-TR" sz="1400" dirty="0">
                <a:solidFill>
                  <a:srgbClr val="000000"/>
                </a:solidFill>
                <a:latin typeface="CourierStd"/>
              </a:rPr>
              <a:t> </a:t>
            </a:r>
            <a:r>
              <a:rPr lang="tr-TR" sz="1400" dirty="0" err="1">
                <a:solidFill>
                  <a:srgbClr val="000000"/>
                </a:solidFill>
                <a:latin typeface="CourierStd"/>
              </a:rPr>
              <a:t>Fox</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SmoothFoxTerrier2(</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SmoothFoxTerrier2(</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3429731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9830</TotalTime>
  <Words>24056</Words>
  <Application>Microsoft Office PowerPoint</Application>
  <PresentationFormat>Geniş ekran</PresentationFormat>
  <Paragraphs>1354</Paragraphs>
  <Slides>174</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174</vt:i4>
      </vt:variant>
    </vt:vector>
  </HeadingPairs>
  <TitlesOfParts>
    <vt:vector size="183" baseType="lpstr">
      <vt:lpstr>BookAntiqua</vt:lpstr>
      <vt:lpstr>Consolas</vt:lpstr>
      <vt:lpstr>Courier New</vt:lpstr>
      <vt:lpstr>CourierStd</vt:lpstr>
      <vt:lpstr>CourierStd-Bold</vt:lpstr>
      <vt:lpstr>Rockwell</vt:lpstr>
      <vt:lpstr>Rockwell Condensed</vt:lpstr>
      <vt:lpstr>Wingdings</vt:lpstr>
      <vt:lpstr>Tahta Yazı</vt:lpstr>
      <vt:lpstr>Nesne tabanlı programlama</vt:lpstr>
      <vt:lpstr>NESNELER HERYERDE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ARABİRİM, Çoklu Kalıtım ve DERLEME</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JENERİKLER</vt:lpstr>
      <vt:lpstr>KAYNAK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tabanlı programlama</dc:title>
  <dc:creator>Furkan AKIN</dc:creator>
  <cp:lastModifiedBy>Furkan AKIN</cp:lastModifiedBy>
  <cp:revision>292</cp:revision>
  <dcterms:created xsi:type="dcterms:W3CDTF">2021-03-13T12:22:28Z</dcterms:created>
  <dcterms:modified xsi:type="dcterms:W3CDTF">2022-03-29T05:10:45Z</dcterms:modified>
</cp:coreProperties>
</file>