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99"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58" r:id="rId19"/>
    <p:sldId id="366" r:id="rId20"/>
    <p:sldId id="365" r:id="rId21"/>
    <p:sldId id="300"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8" r:id="rId37"/>
    <p:sldId id="289" r:id="rId38"/>
    <p:sldId id="347" r:id="rId39"/>
    <p:sldId id="290" r:id="rId40"/>
    <p:sldId id="291" r:id="rId41"/>
    <p:sldId id="292" r:id="rId42"/>
    <p:sldId id="293" r:id="rId43"/>
    <p:sldId id="294" r:id="rId44"/>
    <p:sldId id="295" r:id="rId45"/>
    <p:sldId id="296" r:id="rId46"/>
    <p:sldId id="297" r:id="rId47"/>
    <p:sldId id="301" r:id="rId48"/>
    <p:sldId id="298"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2" d="100"/>
          <a:sy n="112" d="100"/>
        </p:scale>
        <p:origin x="5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2F246-2B4E-44FF-8695-08E60056F04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390BFDB-AA77-4115-A32E-CDCEC86F4DCF}">
      <dgm:prSet/>
      <dgm:spPr/>
      <dgm:t>
        <a:bodyPr/>
        <a:lstStyle/>
        <a:p>
          <a:pPr algn="l"/>
          <a:r>
            <a:rPr lang="tr-TR" dirty="0">
              <a:latin typeface="Consolas" panose="020B0609020204030204" pitchFamily="49" charset="0"/>
            </a:rPr>
            <a:t>Python Yorumlayıcısı: Daha önce Python'un yorumlayıcı bir dil olduğunu öğrenmiştiniz. Python dilini bilgisayarınıza kurduğunuzda, yüklenen öğelerden biri Python yorumlayıcısıdır. Python yorumlayıcısı, Python programlama ifadelerini okuyabilen ve çalıştırabilen bir programdır. Yorumlayıcıyı iki modda kullanabilirsiniz: etkileşimli </a:t>
          </a:r>
          <a:r>
            <a:rPr lang="tr-TR" dirty="0" err="1">
              <a:latin typeface="Consolas" panose="020B0609020204030204" pitchFamily="49" charset="0"/>
            </a:rPr>
            <a:t>mod</a:t>
          </a:r>
          <a:r>
            <a:rPr lang="tr-TR" dirty="0">
              <a:latin typeface="Consolas" panose="020B0609020204030204" pitchFamily="49" charset="0"/>
            </a:rPr>
            <a:t> (</a:t>
          </a:r>
          <a:r>
            <a:rPr lang="tr-TR" dirty="0" err="1">
              <a:latin typeface="Consolas" panose="020B0609020204030204" pitchFamily="49" charset="0"/>
            </a:rPr>
            <a:t>interactive</a:t>
          </a:r>
          <a:r>
            <a:rPr lang="tr-TR" dirty="0">
              <a:latin typeface="Consolas" panose="020B0609020204030204" pitchFamily="49" charset="0"/>
            </a:rPr>
            <a:t> </a:t>
          </a:r>
          <a:r>
            <a:rPr lang="tr-TR" dirty="0" err="1">
              <a:latin typeface="Consolas" panose="020B0609020204030204" pitchFamily="49" charset="0"/>
            </a:rPr>
            <a:t>mode</a:t>
          </a:r>
          <a:r>
            <a:rPr lang="tr-TR" dirty="0">
              <a:latin typeface="Consolas" panose="020B0609020204030204" pitchFamily="49" charset="0"/>
            </a:rPr>
            <a:t>) ve komut dosyası </a:t>
          </a:r>
          <a:r>
            <a:rPr lang="tr-TR" dirty="0" err="1">
              <a:latin typeface="Consolas" panose="020B0609020204030204" pitchFamily="49" charset="0"/>
            </a:rPr>
            <a:t>modu</a:t>
          </a:r>
          <a:r>
            <a:rPr lang="tr-TR" dirty="0">
              <a:latin typeface="Consolas" panose="020B0609020204030204" pitchFamily="49" charset="0"/>
            </a:rPr>
            <a:t> (</a:t>
          </a:r>
          <a:r>
            <a:rPr lang="tr-TR" dirty="0" err="1">
              <a:latin typeface="Consolas" panose="020B0609020204030204" pitchFamily="49" charset="0"/>
            </a:rPr>
            <a:t>script</a:t>
          </a:r>
          <a:r>
            <a:rPr lang="tr-TR" dirty="0">
              <a:latin typeface="Consolas" panose="020B0609020204030204" pitchFamily="49" charset="0"/>
            </a:rPr>
            <a:t> </a:t>
          </a:r>
          <a:r>
            <a:rPr lang="tr-TR" dirty="0" err="1">
              <a:latin typeface="Consolas" panose="020B0609020204030204" pitchFamily="49" charset="0"/>
            </a:rPr>
            <a:t>mode</a:t>
          </a:r>
          <a:r>
            <a:rPr lang="tr-TR" dirty="0">
              <a:latin typeface="Consolas" panose="020B0609020204030204" pitchFamily="49" charset="0"/>
            </a:rPr>
            <a:t>). </a:t>
          </a:r>
          <a:endParaRPr lang="en-US" dirty="0">
            <a:latin typeface="Consolas" panose="020B0609020204030204" pitchFamily="49" charset="0"/>
          </a:endParaRPr>
        </a:p>
      </dgm:t>
    </dgm:pt>
    <dgm:pt modelId="{3A47EE9A-9B1A-4F38-921A-CB1D21973B8D}" type="parTrans" cxnId="{6558D4CF-7B84-4980-959D-4C8BC22B31F6}">
      <dgm:prSet/>
      <dgm:spPr/>
      <dgm:t>
        <a:bodyPr/>
        <a:lstStyle/>
        <a:p>
          <a:endParaRPr lang="en-US"/>
        </a:p>
      </dgm:t>
    </dgm:pt>
    <dgm:pt modelId="{F38E1D83-DD0B-4876-B76B-B5EFD0050AF8}" type="sibTrans" cxnId="{6558D4CF-7B84-4980-959D-4C8BC22B31F6}">
      <dgm:prSet/>
      <dgm:spPr/>
      <dgm:t>
        <a:bodyPr/>
        <a:lstStyle/>
        <a:p>
          <a:endParaRPr lang="en-US"/>
        </a:p>
      </dgm:t>
    </dgm:pt>
    <dgm:pt modelId="{08E65ADF-3618-4D80-B001-A782C25AC6DB}">
      <dgm:prSet/>
      <dgm:spPr/>
      <dgm:t>
        <a:bodyPr/>
        <a:lstStyle/>
        <a:p>
          <a:r>
            <a:rPr lang="tr-TR" dirty="0">
              <a:latin typeface="Consolas" panose="020B0609020204030204" pitchFamily="49" charset="0"/>
            </a:rPr>
            <a:t>Etkileşimli modda yorumlayıcı, klavyede Python deyimlerini yazmanızı bekler. Bir ifade yazdığınızda, yorumlayıcı onu çalıştırır ve ardından başka bir ifade yazmanızı bekler. </a:t>
          </a:r>
          <a:endParaRPr lang="en-US" dirty="0">
            <a:latin typeface="Consolas" panose="020B0609020204030204" pitchFamily="49" charset="0"/>
          </a:endParaRPr>
        </a:p>
      </dgm:t>
    </dgm:pt>
    <dgm:pt modelId="{B73A8B88-F5C3-4E3B-BB19-3DBCEDB9D183}" type="parTrans" cxnId="{4D645A32-5808-49F8-99BB-690C389145FD}">
      <dgm:prSet/>
      <dgm:spPr/>
      <dgm:t>
        <a:bodyPr/>
        <a:lstStyle/>
        <a:p>
          <a:endParaRPr lang="en-US"/>
        </a:p>
      </dgm:t>
    </dgm:pt>
    <dgm:pt modelId="{8598B91B-545C-497A-91BE-D64BEDBCA522}" type="sibTrans" cxnId="{4D645A32-5808-49F8-99BB-690C389145FD}">
      <dgm:prSet/>
      <dgm:spPr/>
      <dgm:t>
        <a:bodyPr/>
        <a:lstStyle/>
        <a:p>
          <a:endParaRPr lang="en-US"/>
        </a:p>
      </dgm:t>
    </dgm:pt>
    <dgm:pt modelId="{779ED9B5-EE69-455D-9134-C89EB5DA26DC}">
      <dgm:prSet/>
      <dgm:spPr/>
      <dgm:t>
        <a:bodyPr/>
        <a:lstStyle/>
        <a:p>
          <a:r>
            <a:rPr lang="tr-TR" dirty="0">
              <a:latin typeface="Consolas" panose="020B0609020204030204" pitchFamily="49" charset="0"/>
            </a:rPr>
            <a:t>Komut dosyası </a:t>
          </a:r>
          <a:r>
            <a:rPr lang="tr-TR" dirty="0" err="1">
              <a:latin typeface="Consolas" panose="020B0609020204030204" pitchFamily="49" charset="0"/>
            </a:rPr>
            <a:t>modunda</a:t>
          </a:r>
          <a:r>
            <a:rPr lang="tr-TR" dirty="0">
              <a:latin typeface="Consolas" panose="020B0609020204030204" pitchFamily="49" charset="0"/>
            </a:rPr>
            <a:t>, yorumlayıcı Python deyimlerini içeren bir dosyanın içeriğini okur. Böyle bir dosya, bir Python programı veya bir Python betiği olarak bilinir. Yorumlayıcı, Python programındaki her ifadeyi okuduğu gibi yürütür.</a:t>
          </a:r>
          <a:endParaRPr lang="en-US" dirty="0">
            <a:latin typeface="Consolas" panose="020B0609020204030204" pitchFamily="49" charset="0"/>
          </a:endParaRPr>
        </a:p>
      </dgm:t>
    </dgm:pt>
    <dgm:pt modelId="{AED32786-030D-4BE2-83D9-7AB77D97D5D3}" type="parTrans" cxnId="{EC3A574C-80E9-4E60-87B8-6D7A0A2033AE}">
      <dgm:prSet/>
      <dgm:spPr/>
      <dgm:t>
        <a:bodyPr/>
        <a:lstStyle/>
        <a:p>
          <a:endParaRPr lang="en-US"/>
        </a:p>
      </dgm:t>
    </dgm:pt>
    <dgm:pt modelId="{66E7B67E-9C13-43C5-BD33-9AEBCA0DAB95}" type="sibTrans" cxnId="{EC3A574C-80E9-4E60-87B8-6D7A0A2033AE}">
      <dgm:prSet/>
      <dgm:spPr/>
      <dgm:t>
        <a:bodyPr/>
        <a:lstStyle/>
        <a:p>
          <a:endParaRPr lang="en-US"/>
        </a:p>
      </dgm:t>
    </dgm:pt>
    <dgm:pt modelId="{F191FD16-087B-4025-9337-861A5478D1C3}">
      <dgm:prSet/>
      <dgm:spPr/>
      <dgm:t>
        <a:bodyPr/>
        <a:lstStyle/>
        <a:p>
          <a:pPr algn="l"/>
          <a:r>
            <a:rPr lang="tr-TR" dirty="0">
              <a:latin typeface="Consolas" panose="020B0609020204030204" pitchFamily="49" charset="0"/>
            </a:rPr>
            <a:t>Bu yöntemlere alternatif olarak, size bir programı yazmak, yürütmek ve test etmek için ihtiyaç duyduğunuz tüm araçları sağlayan tek bir program olan entegre bir geliştirme ortamı (</a:t>
          </a:r>
          <a:r>
            <a:rPr lang="tr-TR" dirty="0" err="1">
              <a:latin typeface="Consolas" panose="020B0609020204030204" pitchFamily="49" charset="0"/>
            </a:rPr>
            <a:t>integrated</a:t>
          </a:r>
          <a:r>
            <a:rPr lang="tr-TR" dirty="0">
              <a:latin typeface="Consolas" panose="020B0609020204030204" pitchFamily="49" charset="0"/>
            </a:rPr>
            <a:t> </a:t>
          </a:r>
          <a:r>
            <a:rPr lang="tr-TR" dirty="0" err="1">
              <a:latin typeface="Consolas" panose="020B0609020204030204" pitchFamily="49" charset="0"/>
            </a:rPr>
            <a:t>development</a:t>
          </a:r>
          <a:r>
            <a:rPr lang="tr-TR" dirty="0">
              <a:latin typeface="Consolas" panose="020B0609020204030204" pitchFamily="49" charset="0"/>
            </a:rPr>
            <a:t> </a:t>
          </a:r>
          <a:r>
            <a:rPr lang="tr-TR" dirty="0" err="1">
              <a:latin typeface="Consolas" panose="020B0609020204030204" pitchFamily="49" charset="0"/>
            </a:rPr>
            <a:t>environment</a:t>
          </a:r>
          <a:r>
            <a:rPr lang="tr-TR" dirty="0">
              <a:latin typeface="Consolas" panose="020B0609020204030204" pitchFamily="49" charset="0"/>
            </a:rPr>
            <a:t>) kullanabilirsiniz. Python'un son sürümleri, Python dili yüklendiğinde otomatik olarak yüklenen IDLE (IDE) adlı bir program içerir. </a:t>
          </a:r>
          <a:endParaRPr lang="en-US" dirty="0">
            <a:latin typeface="Consolas" panose="020B0609020204030204" pitchFamily="49" charset="0"/>
          </a:endParaRPr>
        </a:p>
      </dgm:t>
    </dgm:pt>
    <dgm:pt modelId="{76D99D71-F473-47AE-9F67-09EFCA86FC46}" type="parTrans" cxnId="{9516FE42-3BC9-4540-99F6-23530F4A812C}">
      <dgm:prSet/>
      <dgm:spPr/>
      <dgm:t>
        <a:bodyPr/>
        <a:lstStyle/>
        <a:p>
          <a:endParaRPr lang="en-US"/>
        </a:p>
      </dgm:t>
    </dgm:pt>
    <dgm:pt modelId="{BFC896E7-B698-45C5-9C74-3AAA85381F17}" type="sibTrans" cxnId="{9516FE42-3BC9-4540-99F6-23530F4A812C}">
      <dgm:prSet/>
      <dgm:spPr/>
      <dgm:t>
        <a:bodyPr/>
        <a:lstStyle/>
        <a:p>
          <a:endParaRPr lang="en-US"/>
        </a:p>
      </dgm:t>
    </dgm:pt>
    <dgm:pt modelId="{A45EAD54-182B-4A8E-9993-D2D41E3BB001}">
      <dgm:prSet/>
      <dgm:spPr/>
      <dgm:t>
        <a:bodyPr/>
        <a:lstStyle/>
        <a:p>
          <a:r>
            <a:rPr lang="tr-TR" dirty="0" err="1">
              <a:latin typeface="Consolas" panose="020B0609020204030204" pitchFamily="49" charset="0"/>
            </a:rPr>
            <a:t>Jupyter</a:t>
          </a:r>
          <a:r>
            <a:rPr lang="tr-TR" dirty="0">
              <a:latin typeface="Consolas" panose="020B0609020204030204" pitchFamily="49" charset="0"/>
            </a:rPr>
            <a:t> Notebook</a:t>
          </a:r>
        </a:p>
      </dgm:t>
    </dgm:pt>
    <dgm:pt modelId="{F7673546-8707-4768-8045-1B3CCC6CE41A}" type="parTrans" cxnId="{39365EF1-C181-44BF-A1B0-361DE24FB673}">
      <dgm:prSet/>
      <dgm:spPr/>
      <dgm:t>
        <a:bodyPr/>
        <a:lstStyle/>
        <a:p>
          <a:endParaRPr lang="tr-TR"/>
        </a:p>
      </dgm:t>
    </dgm:pt>
    <dgm:pt modelId="{1AA41BAF-5235-4DDC-9B5D-4C349DD0C77A}" type="sibTrans" cxnId="{39365EF1-C181-44BF-A1B0-361DE24FB673}">
      <dgm:prSet/>
      <dgm:spPr/>
      <dgm:t>
        <a:bodyPr/>
        <a:lstStyle/>
        <a:p>
          <a:endParaRPr lang="tr-TR"/>
        </a:p>
      </dgm:t>
    </dgm:pt>
    <dgm:pt modelId="{C8C5A1C7-EB1A-4AC6-B945-667130A930C4}">
      <dgm:prSet/>
      <dgm:spPr/>
      <dgm:t>
        <a:bodyPr/>
        <a:lstStyle/>
        <a:p>
          <a:r>
            <a:rPr lang="tr-TR" dirty="0" err="1">
              <a:latin typeface="Consolas" panose="020B0609020204030204" pitchFamily="49" charset="0"/>
            </a:rPr>
            <a:t>Spyder</a:t>
          </a:r>
        </a:p>
      </dgm:t>
    </dgm:pt>
    <dgm:pt modelId="{F5021890-9098-419F-BA9B-2BB0BA57E054}" type="parTrans" cxnId="{EB0995A9-1395-4EBF-90CD-0907805640CC}">
      <dgm:prSet/>
      <dgm:spPr/>
      <dgm:t>
        <a:bodyPr/>
        <a:lstStyle/>
        <a:p>
          <a:endParaRPr lang="tr-TR"/>
        </a:p>
      </dgm:t>
    </dgm:pt>
    <dgm:pt modelId="{C4D8876B-9BB6-4E09-BD0A-8427BC5AA151}" type="sibTrans" cxnId="{EB0995A9-1395-4EBF-90CD-0907805640CC}">
      <dgm:prSet/>
      <dgm:spPr/>
      <dgm:t>
        <a:bodyPr/>
        <a:lstStyle/>
        <a:p>
          <a:endParaRPr lang="tr-TR"/>
        </a:p>
      </dgm:t>
    </dgm:pt>
    <dgm:pt modelId="{0E6FD99F-33F7-4B9A-A1E8-64BF5B93A823}">
      <dgm:prSet/>
      <dgm:spPr/>
      <dgm:t>
        <a:bodyPr/>
        <a:lstStyle/>
        <a:p>
          <a:r>
            <a:rPr lang="tr-TR" dirty="0" err="1">
              <a:latin typeface="Consolas" panose="020B0609020204030204" pitchFamily="49" charset="0"/>
            </a:rPr>
            <a:t>PyCharm</a:t>
          </a:r>
        </a:p>
      </dgm:t>
    </dgm:pt>
    <dgm:pt modelId="{D83B8B61-EB79-4142-AAA8-16DB7C624636}" type="parTrans" cxnId="{9282DA51-EEFC-464E-A8BE-B73B2A5EA4FA}">
      <dgm:prSet/>
      <dgm:spPr/>
      <dgm:t>
        <a:bodyPr/>
        <a:lstStyle/>
        <a:p>
          <a:endParaRPr lang="tr-TR"/>
        </a:p>
      </dgm:t>
    </dgm:pt>
    <dgm:pt modelId="{0D7804B4-74E2-4B71-B02F-A687F5960E76}" type="sibTrans" cxnId="{9282DA51-EEFC-464E-A8BE-B73B2A5EA4FA}">
      <dgm:prSet/>
      <dgm:spPr/>
      <dgm:t>
        <a:bodyPr/>
        <a:lstStyle/>
        <a:p>
          <a:endParaRPr lang="tr-TR"/>
        </a:p>
      </dgm:t>
    </dgm:pt>
    <dgm:pt modelId="{62346A6D-134E-486F-975D-E49B019EF7BF}">
      <dgm:prSet/>
      <dgm:spPr/>
      <dgm:t>
        <a:bodyPr/>
        <a:lstStyle/>
        <a:p>
          <a:r>
            <a:rPr lang="tr-TR" dirty="0" err="1">
              <a:latin typeface="Consolas" panose="020B0609020204030204" pitchFamily="49" charset="0"/>
            </a:rPr>
            <a:t>Visual Studio Code</a:t>
          </a:r>
        </a:p>
      </dgm:t>
    </dgm:pt>
    <dgm:pt modelId="{F10782EF-81B5-4A24-930E-40861011D1F1}" type="parTrans" cxnId="{972E61D1-E65B-4F69-89F2-4EF521B548EA}">
      <dgm:prSet/>
      <dgm:spPr/>
      <dgm:t>
        <a:bodyPr/>
        <a:lstStyle/>
        <a:p>
          <a:endParaRPr lang="tr-TR"/>
        </a:p>
      </dgm:t>
    </dgm:pt>
    <dgm:pt modelId="{9CABB221-4948-4D4C-B0D2-04E6B94D00BB}" type="sibTrans" cxnId="{972E61D1-E65B-4F69-89F2-4EF521B548EA}">
      <dgm:prSet/>
      <dgm:spPr/>
      <dgm:t>
        <a:bodyPr/>
        <a:lstStyle/>
        <a:p>
          <a:endParaRPr lang="tr-TR"/>
        </a:p>
      </dgm:t>
    </dgm:pt>
    <dgm:pt modelId="{9A7C7D6A-5A09-4A47-9B21-662631C6624D}">
      <dgm:prSet/>
      <dgm:spPr/>
      <dgm:t>
        <a:bodyPr/>
        <a:lstStyle/>
        <a:p>
          <a:r>
            <a:rPr lang="tr-TR" dirty="0" err="1">
              <a:latin typeface="Consolas" panose="020B0609020204030204" pitchFamily="49" charset="0"/>
            </a:rPr>
            <a:t>Sublime Text</a:t>
          </a:r>
        </a:p>
      </dgm:t>
    </dgm:pt>
    <dgm:pt modelId="{19EC5E46-42A0-4A2E-9C42-492D5B3807AB}" type="parTrans" cxnId="{E5917CF0-52A9-4437-B244-7D0AE5DE5440}">
      <dgm:prSet/>
      <dgm:spPr/>
      <dgm:t>
        <a:bodyPr/>
        <a:lstStyle/>
        <a:p>
          <a:endParaRPr lang="tr-TR"/>
        </a:p>
      </dgm:t>
    </dgm:pt>
    <dgm:pt modelId="{EA4C49CD-3BF2-41C0-BD5C-35FA70307BCD}" type="sibTrans" cxnId="{E5917CF0-52A9-4437-B244-7D0AE5DE5440}">
      <dgm:prSet/>
      <dgm:spPr/>
      <dgm:t>
        <a:bodyPr/>
        <a:lstStyle/>
        <a:p>
          <a:endParaRPr lang="tr-TR"/>
        </a:p>
      </dgm:t>
    </dgm:pt>
    <dgm:pt modelId="{42B4DF5E-4D45-4D1F-A0A1-E64010D4C93F}">
      <dgm:prSet/>
      <dgm:spPr/>
      <dgm:t>
        <a:bodyPr/>
        <a:lstStyle/>
        <a:p>
          <a:r>
            <a:rPr lang="tr-TR" dirty="0" err="1">
              <a:latin typeface="Consolas" panose="020B0609020204030204" pitchFamily="49" charset="0"/>
            </a:rPr>
            <a:t>Vim</a:t>
          </a:r>
        </a:p>
      </dgm:t>
    </dgm:pt>
    <dgm:pt modelId="{6F6B9B6D-8A71-4B71-A25D-B0C4A9B8723D}" type="parTrans" cxnId="{F2B7EC93-DAE5-43C8-A6D7-392B38B90C4F}">
      <dgm:prSet/>
      <dgm:spPr/>
      <dgm:t>
        <a:bodyPr/>
        <a:lstStyle/>
        <a:p>
          <a:endParaRPr lang="tr-TR"/>
        </a:p>
      </dgm:t>
    </dgm:pt>
    <dgm:pt modelId="{95063D84-FC91-4579-806E-B9EEED4D37FE}" type="sibTrans" cxnId="{F2B7EC93-DAE5-43C8-A6D7-392B38B90C4F}">
      <dgm:prSet/>
      <dgm:spPr/>
      <dgm:t>
        <a:bodyPr/>
        <a:lstStyle/>
        <a:p>
          <a:endParaRPr lang="tr-TR"/>
        </a:p>
      </dgm:t>
    </dgm:pt>
    <dgm:pt modelId="{D1FE0911-A5C3-4EE9-92C1-35D974F15800}">
      <dgm:prSet/>
      <dgm:spPr/>
      <dgm:t>
        <a:bodyPr/>
        <a:lstStyle/>
        <a:p>
          <a:r>
            <a:rPr lang="tr-TR" dirty="0" err="1">
              <a:latin typeface="Consolas" panose="020B0609020204030204" pitchFamily="49" charset="0"/>
            </a:rPr>
            <a:t>Atom</a:t>
          </a:r>
        </a:p>
      </dgm:t>
    </dgm:pt>
    <dgm:pt modelId="{7D0B07CF-0D8D-4334-BB9E-5A42C097CF0F}" type="parTrans" cxnId="{479BB4C4-286A-4BC0-B346-95F8F178D49C}">
      <dgm:prSet/>
      <dgm:spPr/>
      <dgm:t>
        <a:bodyPr/>
        <a:lstStyle/>
        <a:p>
          <a:endParaRPr lang="tr-TR"/>
        </a:p>
      </dgm:t>
    </dgm:pt>
    <dgm:pt modelId="{828C3732-D529-46FB-878C-63F49022352E}" type="sibTrans" cxnId="{479BB4C4-286A-4BC0-B346-95F8F178D49C}">
      <dgm:prSet/>
      <dgm:spPr/>
      <dgm:t>
        <a:bodyPr/>
        <a:lstStyle/>
        <a:p>
          <a:endParaRPr lang="tr-TR"/>
        </a:p>
      </dgm:t>
    </dgm:pt>
    <dgm:pt modelId="{FE797138-C92D-46D4-8302-052C03790617}">
      <dgm:prSet/>
      <dgm:spPr/>
      <dgm:t>
        <a:bodyPr/>
        <a:lstStyle/>
        <a:p>
          <a:r>
            <a:rPr lang="tr-TR" dirty="0" err="1">
              <a:latin typeface="Consolas" panose="020B0609020204030204" pitchFamily="49" charset="0"/>
            </a:rPr>
            <a:t>Eclipse + PyDev + LiClipse</a:t>
          </a:r>
        </a:p>
      </dgm:t>
    </dgm:pt>
    <dgm:pt modelId="{FB3EC544-3A72-4DAB-89A9-1ABD23EED788}" type="parTrans" cxnId="{D98A3548-BCED-4538-AB01-56F7735DA56D}">
      <dgm:prSet/>
      <dgm:spPr/>
      <dgm:t>
        <a:bodyPr/>
        <a:lstStyle/>
        <a:p>
          <a:endParaRPr lang="tr-TR"/>
        </a:p>
      </dgm:t>
    </dgm:pt>
    <dgm:pt modelId="{27817D1B-682D-424D-9DDF-ED780317EBDC}" type="sibTrans" cxnId="{D98A3548-BCED-4538-AB01-56F7735DA56D}">
      <dgm:prSet/>
      <dgm:spPr/>
      <dgm:t>
        <a:bodyPr/>
        <a:lstStyle/>
        <a:p>
          <a:endParaRPr lang="tr-TR"/>
        </a:p>
      </dgm:t>
    </dgm:pt>
    <dgm:pt modelId="{B1CB9721-596F-402B-BBC3-09DEC0AF25A2}">
      <dgm:prSet/>
      <dgm:spPr/>
      <dgm:t>
        <a:bodyPr/>
        <a:lstStyle/>
        <a:p>
          <a:r>
            <a:rPr lang="tr-TR" dirty="0" err="1">
              <a:latin typeface="Consolas" panose="020B0609020204030204" pitchFamily="49" charset="0"/>
            </a:rPr>
            <a:t>GNU Emacs</a:t>
          </a:r>
        </a:p>
      </dgm:t>
    </dgm:pt>
    <dgm:pt modelId="{A4869E7E-38DD-45A5-8C81-200D57065414}" type="parTrans" cxnId="{3FFD2C04-5A7E-4CA7-AAB1-38D00F12CB75}">
      <dgm:prSet/>
      <dgm:spPr/>
      <dgm:t>
        <a:bodyPr/>
        <a:lstStyle/>
        <a:p>
          <a:endParaRPr lang="tr-TR"/>
        </a:p>
      </dgm:t>
    </dgm:pt>
    <dgm:pt modelId="{197BAEF8-63E4-4CC2-A54D-4EA07441AD11}" type="sibTrans" cxnId="{3FFD2C04-5A7E-4CA7-AAB1-38D00F12CB75}">
      <dgm:prSet/>
      <dgm:spPr/>
      <dgm:t>
        <a:bodyPr/>
        <a:lstStyle/>
        <a:p>
          <a:endParaRPr lang="tr-TR"/>
        </a:p>
      </dgm:t>
    </dgm:pt>
    <dgm:pt modelId="{B40E6096-F0E0-4ACC-AF0F-196B85EEBFCE}">
      <dgm:prSet/>
      <dgm:spPr/>
      <dgm:t>
        <a:bodyPr/>
        <a:lstStyle/>
        <a:p>
          <a:r>
            <a:rPr lang="tr-TR" dirty="0" err="1">
              <a:latin typeface="Consolas" panose="020B0609020204030204" pitchFamily="49" charset="0"/>
            </a:rPr>
            <a:t>Thonny</a:t>
          </a:r>
        </a:p>
      </dgm:t>
    </dgm:pt>
    <dgm:pt modelId="{4FACF237-5736-41ED-9E4B-AA72160E6555}" type="parTrans" cxnId="{B5FFF891-3DF4-42D2-ADA6-A743D3751CF8}">
      <dgm:prSet/>
      <dgm:spPr/>
      <dgm:t>
        <a:bodyPr/>
        <a:lstStyle/>
        <a:p>
          <a:endParaRPr lang="tr-TR"/>
        </a:p>
      </dgm:t>
    </dgm:pt>
    <dgm:pt modelId="{44E407F6-1A8F-49FA-AA33-032BC77EF970}" type="sibTrans" cxnId="{B5FFF891-3DF4-42D2-ADA6-A743D3751CF8}">
      <dgm:prSet/>
      <dgm:spPr/>
      <dgm:t>
        <a:bodyPr/>
        <a:lstStyle/>
        <a:p>
          <a:endParaRPr lang="tr-TR"/>
        </a:p>
      </dgm:t>
    </dgm:pt>
    <dgm:pt modelId="{A69E8784-5874-4FDF-B582-003C3F03116E}" type="pres">
      <dgm:prSet presAssocID="{4662F246-2B4E-44FF-8695-08E60056F046}" presName="Name0" presStyleCnt="0">
        <dgm:presLayoutVars>
          <dgm:dir/>
          <dgm:animLvl val="lvl"/>
          <dgm:resizeHandles val="exact"/>
        </dgm:presLayoutVars>
      </dgm:prSet>
      <dgm:spPr/>
    </dgm:pt>
    <dgm:pt modelId="{6ED6C879-D331-4CAC-8E1D-35F26C02C6AF}" type="pres">
      <dgm:prSet presAssocID="{E390BFDB-AA77-4115-A32E-CDCEC86F4DCF}" presName="composite" presStyleCnt="0"/>
      <dgm:spPr/>
    </dgm:pt>
    <dgm:pt modelId="{38AD9910-3CC7-494C-B280-93F119D5284F}" type="pres">
      <dgm:prSet presAssocID="{E390BFDB-AA77-4115-A32E-CDCEC86F4DCF}" presName="parTx" presStyleLbl="alignNode1" presStyleIdx="0" presStyleCnt="2">
        <dgm:presLayoutVars>
          <dgm:chMax val="0"/>
          <dgm:chPref val="0"/>
          <dgm:bulletEnabled val="1"/>
        </dgm:presLayoutVars>
      </dgm:prSet>
      <dgm:spPr/>
    </dgm:pt>
    <dgm:pt modelId="{A8DD4A0B-85A0-4217-B60A-80613C9D3CFC}" type="pres">
      <dgm:prSet presAssocID="{E390BFDB-AA77-4115-A32E-CDCEC86F4DCF}" presName="desTx" presStyleLbl="alignAccFollowNode1" presStyleIdx="0" presStyleCnt="2">
        <dgm:presLayoutVars>
          <dgm:bulletEnabled val="1"/>
        </dgm:presLayoutVars>
      </dgm:prSet>
      <dgm:spPr/>
    </dgm:pt>
    <dgm:pt modelId="{9DE41389-F331-45B4-A3AA-DAC65E59475D}" type="pres">
      <dgm:prSet presAssocID="{F38E1D83-DD0B-4876-B76B-B5EFD0050AF8}" presName="space" presStyleCnt="0"/>
      <dgm:spPr/>
    </dgm:pt>
    <dgm:pt modelId="{CE41D515-8580-47C8-A4F6-BB186105A79F}" type="pres">
      <dgm:prSet presAssocID="{F191FD16-087B-4025-9337-861A5478D1C3}" presName="composite" presStyleCnt="0"/>
      <dgm:spPr/>
    </dgm:pt>
    <dgm:pt modelId="{DD4A7EFB-1FFD-4F87-B4FA-7FCF9AC8B826}" type="pres">
      <dgm:prSet presAssocID="{F191FD16-087B-4025-9337-861A5478D1C3}" presName="parTx" presStyleLbl="alignNode1" presStyleIdx="1" presStyleCnt="2">
        <dgm:presLayoutVars>
          <dgm:chMax val="0"/>
          <dgm:chPref val="0"/>
          <dgm:bulletEnabled val="1"/>
        </dgm:presLayoutVars>
      </dgm:prSet>
      <dgm:spPr/>
    </dgm:pt>
    <dgm:pt modelId="{3BA6E220-C85C-48FE-A9D4-7EC44CECA356}" type="pres">
      <dgm:prSet presAssocID="{F191FD16-087B-4025-9337-861A5478D1C3}" presName="desTx" presStyleLbl="alignAccFollowNode1" presStyleIdx="1" presStyleCnt="2">
        <dgm:presLayoutVars>
          <dgm:bulletEnabled val="1"/>
        </dgm:presLayoutVars>
      </dgm:prSet>
      <dgm:spPr/>
    </dgm:pt>
  </dgm:ptLst>
  <dgm:cxnLst>
    <dgm:cxn modelId="{3FFD2C04-5A7E-4CA7-AAB1-38D00F12CB75}" srcId="{F191FD16-087B-4025-9337-861A5478D1C3}" destId="{B1CB9721-596F-402B-BBC3-09DEC0AF25A2}" srcOrd="8" destOrd="0" parTransId="{A4869E7E-38DD-45A5-8C81-200D57065414}" sibTransId="{197BAEF8-63E4-4CC2-A54D-4EA07441AD11}"/>
    <dgm:cxn modelId="{E3BF8C1B-2AF1-4AF3-AE53-FDD045D01A13}" type="presOf" srcId="{D1FE0911-A5C3-4EE9-92C1-35D974F15800}" destId="{3BA6E220-C85C-48FE-A9D4-7EC44CECA356}" srcOrd="0" destOrd="6" presId="urn:microsoft.com/office/officeart/2005/8/layout/hList1"/>
    <dgm:cxn modelId="{4D645A32-5808-49F8-99BB-690C389145FD}" srcId="{E390BFDB-AA77-4115-A32E-CDCEC86F4DCF}" destId="{08E65ADF-3618-4D80-B001-A782C25AC6DB}" srcOrd="0" destOrd="0" parTransId="{B73A8B88-F5C3-4E3B-BB19-3DBCEDB9D183}" sibTransId="{8598B91B-545C-497A-91BE-D64BEDBCA522}"/>
    <dgm:cxn modelId="{A6401F36-31FE-4505-9641-49970EC0E361}" type="presOf" srcId="{FE797138-C92D-46D4-8302-052C03790617}" destId="{3BA6E220-C85C-48FE-A9D4-7EC44CECA356}" srcOrd="0" destOrd="7" presId="urn:microsoft.com/office/officeart/2005/8/layout/hList1"/>
    <dgm:cxn modelId="{7259E63B-4084-4638-B9B5-ED09276EA44F}" type="presOf" srcId="{B40E6096-F0E0-4ACC-AF0F-196B85EEBFCE}" destId="{3BA6E220-C85C-48FE-A9D4-7EC44CECA356}" srcOrd="0" destOrd="9" presId="urn:microsoft.com/office/officeart/2005/8/layout/hList1"/>
    <dgm:cxn modelId="{9F3BB460-F553-422A-A685-40FE17C520B6}" type="presOf" srcId="{4662F246-2B4E-44FF-8695-08E60056F046}" destId="{A69E8784-5874-4FDF-B582-003C3F03116E}" srcOrd="0" destOrd="0" presId="urn:microsoft.com/office/officeart/2005/8/layout/hList1"/>
    <dgm:cxn modelId="{6F378742-D9C0-42DF-B1E8-A3664F09D12F}" type="presOf" srcId="{9A7C7D6A-5A09-4A47-9B21-662631C6624D}" destId="{3BA6E220-C85C-48FE-A9D4-7EC44CECA356}" srcOrd="0" destOrd="4" presId="urn:microsoft.com/office/officeart/2005/8/layout/hList1"/>
    <dgm:cxn modelId="{9516FE42-3BC9-4540-99F6-23530F4A812C}" srcId="{4662F246-2B4E-44FF-8695-08E60056F046}" destId="{F191FD16-087B-4025-9337-861A5478D1C3}" srcOrd="1" destOrd="0" parTransId="{76D99D71-F473-47AE-9F67-09EFCA86FC46}" sibTransId="{BFC896E7-B698-45C5-9C74-3AAA85381F17}"/>
    <dgm:cxn modelId="{ACAF6145-92D6-4921-8C97-6C5476E22D0C}" type="presOf" srcId="{A45EAD54-182B-4A8E-9993-D2D41E3BB001}" destId="{3BA6E220-C85C-48FE-A9D4-7EC44CECA356}" srcOrd="0" destOrd="0" presId="urn:microsoft.com/office/officeart/2005/8/layout/hList1"/>
    <dgm:cxn modelId="{AC9EAF65-792D-4824-8333-66978D9023E3}" type="presOf" srcId="{62346A6D-134E-486F-975D-E49B019EF7BF}" destId="{3BA6E220-C85C-48FE-A9D4-7EC44CECA356}" srcOrd="0" destOrd="3" presId="urn:microsoft.com/office/officeart/2005/8/layout/hList1"/>
    <dgm:cxn modelId="{D98A3548-BCED-4538-AB01-56F7735DA56D}" srcId="{F191FD16-087B-4025-9337-861A5478D1C3}" destId="{FE797138-C92D-46D4-8302-052C03790617}" srcOrd="7" destOrd="0" parTransId="{FB3EC544-3A72-4DAB-89A9-1ABD23EED788}" sibTransId="{27817D1B-682D-424D-9DDF-ED780317EBDC}"/>
    <dgm:cxn modelId="{EC3A574C-80E9-4E60-87B8-6D7A0A2033AE}" srcId="{E390BFDB-AA77-4115-A32E-CDCEC86F4DCF}" destId="{779ED9B5-EE69-455D-9134-C89EB5DA26DC}" srcOrd="1" destOrd="0" parTransId="{AED32786-030D-4BE2-83D9-7AB77D97D5D3}" sibTransId="{66E7B67E-9C13-43C5-BD33-9AEBCA0DAB95}"/>
    <dgm:cxn modelId="{008C8D51-8B4C-4DDF-B013-ADFDFACB8FD5}" type="presOf" srcId="{0E6FD99F-33F7-4B9A-A1E8-64BF5B93A823}" destId="{3BA6E220-C85C-48FE-A9D4-7EC44CECA356}" srcOrd="0" destOrd="2" presId="urn:microsoft.com/office/officeart/2005/8/layout/hList1"/>
    <dgm:cxn modelId="{9282DA51-EEFC-464E-A8BE-B73B2A5EA4FA}" srcId="{F191FD16-087B-4025-9337-861A5478D1C3}" destId="{0E6FD99F-33F7-4B9A-A1E8-64BF5B93A823}" srcOrd="2" destOrd="0" parTransId="{D83B8B61-EB79-4142-AAA8-16DB7C624636}" sibTransId="{0D7804B4-74E2-4B71-B02F-A687F5960E76}"/>
    <dgm:cxn modelId="{D4AA0553-6F6A-4429-9954-346FFAD36567}" type="presOf" srcId="{779ED9B5-EE69-455D-9134-C89EB5DA26DC}" destId="{A8DD4A0B-85A0-4217-B60A-80613C9D3CFC}" srcOrd="0" destOrd="1" presId="urn:microsoft.com/office/officeart/2005/8/layout/hList1"/>
    <dgm:cxn modelId="{6F05E588-474B-4CA4-9586-C7744174EE91}" type="presOf" srcId="{08E65ADF-3618-4D80-B001-A782C25AC6DB}" destId="{A8DD4A0B-85A0-4217-B60A-80613C9D3CFC}" srcOrd="0" destOrd="0" presId="urn:microsoft.com/office/officeart/2005/8/layout/hList1"/>
    <dgm:cxn modelId="{B5FFF891-3DF4-42D2-ADA6-A743D3751CF8}" srcId="{F191FD16-087B-4025-9337-861A5478D1C3}" destId="{B40E6096-F0E0-4ACC-AF0F-196B85EEBFCE}" srcOrd="9" destOrd="0" parTransId="{4FACF237-5736-41ED-9E4B-AA72160E6555}" sibTransId="{44E407F6-1A8F-49FA-AA33-032BC77EF970}"/>
    <dgm:cxn modelId="{F2B7EC93-DAE5-43C8-A6D7-392B38B90C4F}" srcId="{F191FD16-087B-4025-9337-861A5478D1C3}" destId="{42B4DF5E-4D45-4D1F-A0A1-E64010D4C93F}" srcOrd="5" destOrd="0" parTransId="{6F6B9B6D-8A71-4B71-A25D-B0C4A9B8723D}" sibTransId="{95063D84-FC91-4579-806E-B9EEED4D37FE}"/>
    <dgm:cxn modelId="{3084AB95-BDE8-4678-A261-7EB2DAB459BE}" type="presOf" srcId="{B1CB9721-596F-402B-BBC3-09DEC0AF25A2}" destId="{3BA6E220-C85C-48FE-A9D4-7EC44CECA356}" srcOrd="0" destOrd="8" presId="urn:microsoft.com/office/officeart/2005/8/layout/hList1"/>
    <dgm:cxn modelId="{EB0995A9-1395-4EBF-90CD-0907805640CC}" srcId="{F191FD16-087B-4025-9337-861A5478D1C3}" destId="{C8C5A1C7-EB1A-4AC6-B945-667130A930C4}" srcOrd="1" destOrd="0" parTransId="{F5021890-9098-419F-BA9B-2BB0BA57E054}" sibTransId="{C4D8876B-9BB6-4E09-BD0A-8427BC5AA151}"/>
    <dgm:cxn modelId="{479BB4C4-286A-4BC0-B346-95F8F178D49C}" srcId="{F191FD16-087B-4025-9337-861A5478D1C3}" destId="{D1FE0911-A5C3-4EE9-92C1-35D974F15800}" srcOrd="6" destOrd="0" parTransId="{7D0B07CF-0D8D-4334-BB9E-5A42C097CF0F}" sibTransId="{828C3732-D529-46FB-878C-63F49022352E}"/>
    <dgm:cxn modelId="{B0CD3BC5-A27E-4D60-AE71-7E9EB59E0BAC}" type="presOf" srcId="{C8C5A1C7-EB1A-4AC6-B945-667130A930C4}" destId="{3BA6E220-C85C-48FE-A9D4-7EC44CECA356}" srcOrd="0" destOrd="1" presId="urn:microsoft.com/office/officeart/2005/8/layout/hList1"/>
    <dgm:cxn modelId="{6558D4CF-7B84-4980-959D-4C8BC22B31F6}" srcId="{4662F246-2B4E-44FF-8695-08E60056F046}" destId="{E390BFDB-AA77-4115-A32E-CDCEC86F4DCF}" srcOrd="0" destOrd="0" parTransId="{3A47EE9A-9B1A-4F38-921A-CB1D21973B8D}" sibTransId="{F38E1D83-DD0B-4876-B76B-B5EFD0050AF8}"/>
    <dgm:cxn modelId="{972E61D1-E65B-4F69-89F2-4EF521B548EA}" srcId="{F191FD16-087B-4025-9337-861A5478D1C3}" destId="{62346A6D-134E-486F-975D-E49B019EF7BF}" srcOrd="3" destOrd="0" parTransId="{F10782EF-81B5-4A24-930E-40861011D1F1}" sibTransId="{9CABB221-4948-4D4C-B0D2-04E6B94D00BB}"/>
    <dgm:cxn modelId="{9FA79DD5-F444-4D8B-9AF1-61E0E5ACEB8E}" type="presOf" srcId="{42B4DF5E-4D45-4D1F-A0A1-E64010D4C93F}" destId="{3BA6E220-C85C-48FE-A9D4-7EC44CECA356}" srcOrd="0" destOrd="5" presId="urn:microsoft.com/office/officeart/2005/8/layout/hList1"/>
    <dgm:cxn modelId="{EFCE75E3-9A51-4A2A-81F5-113F99161038}" type="presOf" srcId="{F191FD16-087B-4025-9337-861A5478D1C3}" destId="{DD4A7EFB-1FFD-4F87-B4FA-7FCF9AC8B826}" srcOrd="0" destOrd="0" presId="urn:microsoft.com/office/officeart/2005/8/layout/hList1"/>
    <dgm:cxn modelId="{858C61EE-CAE1-4254-B033-153AD881CA4C}" type="presOf" srcId="{E390BFDB-AA77-4115-A32E-CDCEC86F4DCF}" destId="{38AD9910-3CC7-494C-B280-93F119D5284F}" srcOrd="0" destOrd="0" presId="urn:microsoft.com/office/officeart/2005/8/layout/hList1"/>
    <dgm:cxn modelId="{E5917CF0-52A9-4437-B244-7D0AE5DE5440}" srcId="{F191FD16-087B-4025-9337-861A5478D1C3}" destId="{9A7C7D6A-5A09-4A47-9B21-662631C6624D}" srcOrd="4" destOrd="0" parTransId="{19EC5E46-42A0-4A2E-9C42-492D5B3807AB}" sibTransId="{EA4C49CD-3BF2-41C0-BD5C-35FA70307BCD}"/>
    <dgm:cxn modelId="{39365EF1-C181-44BF-A1B0-361DE24FB673}" srcId="{F191FD16-087B-4025-9337-861A5478D1C3}" destId="{A45EAD54-182B-4A8E-9993-D2D41E3BB001}" srcOrd="0" destOrd="0" parTransId="{F7673546-8707-4768-8045-1B3CCC6CE41A}" sibTransId="{1AA41BAF-5235-4DDC-9B5D-4C349DD0C77A}"/>
    <dgm:cxn modelId="{524D4876-E181-48D1-B4D2-693C55C7A556}" type="presParOf" srcId="{A69E8784-5874-4FDF-B582-003C3F03116E}" destId="{6ED6C879-D331-4CAC-8E1D-35F26C02C6AF}" srcOrd="0" destOrd="0" presId="urn:microsoft.com/office/officeart/2005/8/layout/hList1"/>
    <dgm:cxn modelId="{AAB0028E-FFBE-4FE8-B731-5C3526A7C2C3}" type="presParOf" srcId="{6ED6C879-D331-4CAC-8E1D-35F26C02C6AF}" destId="{38AD9910-3CC7-494C-B280-93F119D5284F}" srcOrd="0" destOrd="0" presId="urn:microsoft.com/office/officeart/2005/8/layout/hList1"/>
    <dgm:cxn modelId="{ABAC8414-AC8C-48F0-957C-5968DD255A78}" type="presParOf" srcId="{6ED6C879-D331-4CAC-8E1D-35F26C02C6AF}" destId="{A8DD4A0B-85A0-4217-B60A-80613C9D3CFC}" srcOrd="1" destOrd="0" presId="urn:microsoft.com/office/officeart/2005/8/layout/hList1"/>
    <dgm:cxn modelId="{1F3B3EE8-B9E5-47F4-B64C-92326B245BBF}" type="presParOf" srcId="{A69E8784-5874-4FDF-B582-003C3F03116E}" destId="{9DE41389-F331-45B4-A3AA-DAC65E59475D}" srcOrd="1" destOrd="0" presId="urn:microsoft.com/office/officeart/2005/8/layout/hList1"/>
    <dgm:cxn modelId="{2A04BF6C-18BE-4FE0-BD30-04BF30C51E62}" type="presParOf" srcId="{A69E8784-5874-4FDF-B582-003C3F03116E}" destId="{CE41D515-8580-47C8-A4F6-BB186105A79F}" srcOrd="2" destOrd="0" presId="urn:microsoft.com/office/officeart/2005/8/layout/hList1"/>
    <dgm:cxn modelId="{821459B8-C002-41D7-AB9D-D6D42FFEB65B}" type="presParOf" srcId="{CE41D515-8580-47C8-A4F6-BB186105A79F}" destId="{DD4A7EFB-1FFD-4F87-B4FA-7FCF9AC8B826}" srcOrd="0" destOrd="0" presId="urn:microsoft.com/office/officeart/2005/8/layout/hList1"/>
    <dgm:cxn modelId="{9B4065F9-1FA8-4B9C-9E3E-A8A9C935F01E}" type="presParOf" srcId="{CE41D515-8580-47C8-A4F6-BB186105A79F}" destId="{3BA6E220-C85C-48FE-A9D4-7EC44CECA35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D9910-3CC7-494C-B280-93F119D5284F}">
      <dsp:nvSpPr>
        <dsp:cNvPr id="0" name=""/>
        <dsp:cNvSpPr/>
      </dsp:nvSpPr>
      <dsp:spPr>
        <a:xfrm>
          <a:off x="49" y="105012"/>
          <a:ext cx="4700141" cy="140053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l" defTabSz="533400">
            <a:lnSpc>
              <a:spcPct val="90000"/>
            </a:lnSpc>
            <a:spcBef>
              <a:spcPct val="0"/>
            </a:spcBef>
            <a:spcAft>
              <a:spcPct val="35000"/>
            </a:spcAft>
            <a:buNone/>
          </a:pPr>
          <a:r>
            <a:rPr lang="tr-TR" sz="1200" kern="1200" dirty="0">
              <a:latin typeface="Consolas" panose="020B0609020204030204" pitchFamily="49" charset="0"/>
            </a:rPr>
            <a:t>Python Yorumlayıcısı: Daha önce Python'un yorumlayıcı bir dil olduğunu öğrenmiştiniz. Python dilini bilgisayarınıza kurduğunuzda, yüklenen öğelerden biri Python yorumlayıcısıdır. Python yorumlayıcısı, Python programlama ifadelerini okuyabilen ve çalıştırabilen bir programdır. Yorumlayıcıyı iki modda kullanabilirsiniz: etkileşimli </a:t>
          </a:r>
          <a:r>
            <a:rPr lang="tr-TR" sz="1200" kern="1200" dirty="0" err="1">
              <a:latin typeface="Consolas" panose="020B0609020204030204" pitchFamily="49" charset="0"/>
            </a:rPr>
            <a:t>mod</a:t>
          </a:r>
          <a:r>
            <a:rPr lang="tr-TR" sz="1200" kern="1200" dirty="0">
              <a:latin typeface="Consolas" panose="020B0609020204030204" pitchFamily="49" charset="0"/>
            </a:rPr>
            <a:t> (</a:t>
          </a:r>
          <a:r>
            <a:rPr lang="tr-TR" sz="1200" kern="1200" dirty="0" err="1">
              <a:latin typeface="Consolas" panose="020B0609020204030204" pitchFamily="49" charset="0"/>
            </a:rPr>
            <a:t>interactive</a:t>
          </a:r>
          <a:r>
            <a:rPr lang="tr-TR" sz="1200" kern="1200" dirty="0">
              <a:latin typeface="Consolas" panose="020B0609020204030204" pitchFamily="49" charset="0"/>
            </a:rPr>
            <a:t> </a:t>
          </a:r>
          <a:r>
            <a:rPr lang="tr-TR" sz="1200" kern="1200" dirty="0" err="1">
              <a:latin typeface="Consolas" panose="020B0609020204030204" pitchFamily="49" charset="0"/>
            </a:rPr>
            <a:t>mode</a:t>
          </a:r>
          <a:r>
            <a:rPr lang="tr-TR" sz="1200" kern="1200" dirty="0">
              <a:latin typeface="Consolas" panose="020B0609020204030204" pitchFamily="49" charset="0"/>
            </a:rPr>
            <a:t>) ve komut dosyası </a:t>
          </a:r>
          <a:r>
            <a:rPr lang="tr-TR" sz="1200" kern="1200" dirty="0" err="1">
              <a:latin typeface="Consolas" panose="020B0609020204030204" pitchFamily="49" charset="0"/>
            </a:rPr>
            <a:t>modu</a:t>
          </a:r>
          <a:r>
            <a:rPr lang="tr-TR" sz="1200" kern="1200" dirty="0">
              <a:latin typeface="Consolas" panose="020B0609020204030204" pitchFamily="49" charset="0"/>
            </a:rPr>
            <a:t> (</a:t>
          </a:r>
          <a:r>
            <a:rPr lang="tr-TR" sz="1200" kern="1200" dirty="0" err="1">
              <a:latin typeface="Consolas" panose="020B0609020204030204" pitchFamily="49" charset="0"/>
            </a:rPr>
            <a:t>script</a:t>
          </a:r>
          <a:r>
            <a:rPr lang="tr-TR" sz="1200" kern="1200" dirty="0">
              <a:latin typeface="Consolas" panose="020B0609020204030204" pitchFamily="49" charset="0"/>
            </a:rPr>
            <a:t> </a:t>
          </a:r>
          <a:r>
            <a:rPr lang="tr-TR" sz="1200" kern="1200" dirty="0" err="1">
              <a:latin typeface="Consolas" panose="020B0609020204030204" pitchFamily="49" charset="0"/>
            </a:rPr>
            <a:t>mode</a:t>
          </a:r>
          <a:r>
            <a:rPr lang="tr-TR" sz="1200" kern="1200" dirty="0">
              <a:latin typeface="Consolas" panose="020B0609020204030204" pitchFamily="49" charset="0"/>
            </a:rPr>
            <a:t>). </a:t>
          </a:r>
          <a:endParaRPr lang="en-US" sz="1200" kern="1200" dirty="0">
            <a:latin typeface="Consolas" panose="020B0609020204030204" pitchFamily="49" charset="0"/>
          </a:endParaRPr>
        </a:p>
      </dsp:txBody>
      <dsp:txXfrm>
        <a:off x="49" y="105012"/>
        <a:ext cx="4700141" cy="1400538"/>
      </dsp:txXfrm>
    </dsp:sp>
    <dsp:sp modelId="{A8DD4A0B-85A0-4217-B60A-80613C9D3CFC}">
      <dsp:nvSpPr>
        <dsp:cNvPr id="0" name=""/>
        <dsp:cNvSpPr/>
      </dsp:nvSpPr>
      <dsp:spPr>
        <a:xfrm>
          <a:off x="49" y="1505551"/>
          <a:ext cx="4700141" cy="200728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tr-TR" sz="1200" kern="1200" dirty="0">
              <a:latin typeface="Consolas" panose="020B0609020204030204" pitchFamily="49" charset="0"/>
            </a:rPr>
            <a:t>Etkileşimli modda yorumlayıcı, klavyede Python deyimlerini yazmanızı bekler. Bir ifade yazdığınızda, yorumlayıcı onu çalıştırır ve ardından başka bir ifade yazmanızı bekler. </a:t>
          </a:r>
          <a:endParaRPr lang="en-US" sz="1200" kern="1200" dirty="0">
            <a:latin typeface="Consolas" panose="020B0609020204030204" pitchFamily="49" charset="0"/>
          </a:endParaRPr>
        </a:p>
        <a:p>
          <a:pPr marL="114300" lvl="1" indent="-114300" algn="l" defTabSz="533400">
            <a:lnSpc>
              <a:spcPct val="90000"/>
            </a:lnSpc>
            <a:spcBef>
              <a:spcPct val="0"/>
            </a:spcBef>
            <a:spcAft>
              <a:spcPct val="15000"/>
            </a:spcAft>
            <a:buChar char="•"/>
          </a:pPr>
          <a:r>
            <a:rPr lang="tr-TR" sz="1200" kern="1200" dirty="0">
              <a:latin typeface="Consolas" panose="020B0609020204030204" pitchFamily="49" charset="0"/>
            </a:rPr>
            <a:t>Komut dosyası </a:t>
          </a:r>
          <a:r>
            <a:rPr lang="tr-TR" sz="1200" kern="1200" dirty="0" err="1">
              <a:latin typeface="Consolas" panose="020B0609020204030204" pitchFamily="49" charset="0"/>
            </a:rPr>
            <a:t>modunda</a:t>
          </a:r>
          <a:r>
            <a:rPr lang="tr-TR" sz="1200" kern="1200" dirty="0">
              <a:latin typeface="Consolas" panose="020B0609020204030204" pitchFamily="49" charset="0"/>
            </a:rPr>
            <a:t>, yorumlayıcı Python deyimlerini içeren bir dosyanın içeriğini okur. Böyle bir dosya, bir Python programı veya bir Python betiği olarak bilinir. Yorumlayıcı, Python programındaki her ifadeyi okuduğu gibi yürütür.</a:t>
          </a:r>
          <a:endParaRPr lang="en-US" sz="1200" kern="1200" dirty="0">
            <a:latin typeface="Consolas" panose="020B0609020204030204" pitchFamily="49" charset="0"/>
          </a:endParaRPr>
        </a:p>
      </dsp:txBody>
      <dsp:txXfrm>
        <a:off x="49" y="1505551"/>
        <a:ext cx="4700141" cy="2007281"/>
      </dsp:txXfrm>
    </dsp:sp>
    <dsp:sp modelId="{DD4A7EFB-1FFD-4F87-B4FA-7FCF9AC8B826}">
      <dsp:nvSpPr>
        <dsp:cNvPr id="0" name=""/>
        <dsp:cNvSpPr/>
      </dsp:nvSpPr>
      <dsp:spPr>
        <a:xfrm>
          <a:off x="5358209" y="105012"/>
          <a:ext cx="4700141" cy="14005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l" defTabSz="533400">
            <a:lnSpc>
              <a:spcPct val="90000"/>
            </a:lnSpc>
            <a:spcBef>
              <a:spcPct val="0"/>
            </a:spcBef>
            <a:spcAft>
              <a:spcPct val="35000"/>
            </a:spcAft>
            <a:buNone/>
          </a:pPr>
          <a:r>
            <a:rPr lang="tr-TR" sz="1200" kern="1200" dirty="0">
              <a:latin typeface="Consolas" panose="020B0609020204030204" pitchFamily="49" charset="0"/>
            </a:rPr>
            <a:t>Bu yöntemlere alternatif olarak, size bir programı yazmak, yürütmek ve test etmek için ihtiyaç duyduğunuz tüm araçları sağlayan tek bir program olan entegre bir geliştirme ortamı (</a:t>
          </a:r>
          <a:r>
            <a:rPr lang="tr-TR" sz="1200" kern="1200" dirty="0" err="1">
              <a:latin typeface="Consolas" panose="020B0609020204030204" pitchFamily="49" charset="0"/>
            </a:rPr>
            <a:t>integrated</a:t>
          </a:r>
          <a:r>
            <a:rPr lang="tr-TR" sz="1200" kern="1200" dirty="0">
              <a:latin typeface="Consolas" panose="020B0609020204030204" pitchFamily="49" charset="0"/>
            </a:rPr>
            <a:t> </a:t>
          </a:r>
          <a:r>
            <a:rPr lang="tr-TR" sz="1200" kern="1200" dirty="0" err="1">
              <a:latin typeface="Consolas" panose="020B0609020204030204" pitchFamily="49" charset="0"/>
            </a:rPr>
            <a:t>development</a:t>
          </a:r>
          <a:r>
            <a:rPr lang="tr-TR" sz="1200" kern="1200" dirty="0">
              <a:latin typeface="Consolas" panose="020B0609020204030204" pitchFamily="49" charset="0"/>
            </a:rPr>
            <a:t> </a:t>
          </a:r>
          <a:r>
            <a:rPr lang="tr-TR" sz="1200" kern="1200" dirty="0" err="1">
              <a:latin typeface="Consolas" panose="020B0609020204030204" pitchFamily="49" charset="0"/>
            </a:rPr>
            <a:t>environment</a:t>
          </a:r>
          <a:r>
            <a:rPr lang="tr-TR" sz="1200" kern="1200" dirty="0">
              <a:latin typeface="Consolas" panose="020B0609020204030204" pitchFamily="49" charset="0"/>
            </a:rPr>
            <a:t>) kullanabilirsiniz. Python'un son sürümleri, Python dili yüklendiğinde otomatik olarak yüklenen IDLE (IDE) adlı bir program içerir. </a:t>
          </a:r>
          <a:endParaRPr lang="en-US" sz="1200" kern="1200" dirty="0">
            <a:latin typeface="Consolas" panose="020B0609020204030204" pitchFamily="49" charset="0"/>
          </a:endParaRPr>
        </a:p>
      </dsp:txBody>
      <dsp:txXfrm>
        <a:off x="5358209" y="105012"/>
        <a:ext cx="4700141" cy="1400538"/>
      </dsp:txXfrm>
    </dsp:sp>
    <dsp:sp modelId="{3BA6E220-C85C-48FE-A9D4-7EC44CECA356}">
      <dsp:nvSpPr>
        <dsp:cNvPr id="0" name=""/>
        <dsp:cNvSpPr/>
      </dsp:nvSpPr>
      <dsp:spPr>
        <a:xfrm>
          <a:off x="5358209" y="1505551"/>
          <a:ext cx="4700141" cy="200728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Jupyter</a:t>
          </a:r>
          <a:r>
            <a:rPr lang="tr-TR" sz="1200" kern="1200" dirty="0">
              <a:latin typeface="Consolas" panose="020B0609020204030204" pitchFamily="49" charset="0"/>
            </a:rPr>
            <a:t> Notebook</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Spyder</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PyCharm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Visual Studio Code</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Sublime Text</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Vim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Atom</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Eclipse + PyDev + LiClipse</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GNU Emacs</a:t>
          </a:r>
        </a:p>
        <a:p>
          <a:pPr marL="114300" lvl="1" indent="-114300" algn="l" defTabSz="533400">
            <a:lnSpc>
              <a:spcPct val="90000"/>
            </a:lnSpc>
            <a:spcBef>
              <a:spcPct val="0"/>
            </a:spcBef>
            <a:spcAft>
              <a:spcPct val="15000"/>
            </a:spcAft>
            <a:buChar char="•"/>
          </a:pPr>
          <a:r>
            <a:rPr lang="tr-TR" sz="1200" kern="1200" dirty="0" err="1">
              <a:latin typeface="Consolas" panose="020B0609020204030204" pitchFamily="49" charset="0"/>
            </a:rPr>
            <a:t>Thonny</a:t>
          </a:r>
        </a:p>
      </dsp:txBody>
      <dsp:txXfrm>
        <a:off x="5358209" y="1505551"/>
        <a:ext cx="4700141" cy="200728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latin typeface="Consolas" panose="020B0609020204030204" pitchFamily="49" charset="0"/>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latin typeface="Consolas" panose="020B0609020204030204" pitchFamily="49" charset="0"/>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dirty="0"/>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atin typeface="Consolas" panose="020B0609020204030204" pitchFamily="49" charset="0"/>
              </a:defRPr>
            </a:lvl1pPr>
          </a:lstStyle>
          <a:p>
            <a:r>
              <a:rPr lang="tr-TR" dirty="0"/>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latin typeface="Consolas" panose="020B0609020204030204" pitchFamily="49"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11/30/2021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atin typeface="Consolas" panose="020B0609020204030204" pitchFamily="49" charset="0"/>
              </a:defRPr>
            </a:lvl1pPr>
            <a:lvl2pPr>
              <a:defRPr sz="1800">
                <a:latin typeface="Consolas" panose="020B0609020204030204" pitchFamily="49" charset="0"/>
              </a:defRPr>
            </a:lvl2pPr>
            <a:lvl3pPr>
              <a:defRPr sz="1600">
                <a:latin typeface="Consolas" panose="020B0609020204030204" pitchFamily="49" charset="0"/>
              </a:defRPr>
            </a:lvl3pPr>
            <a:lvl4pPr>
              <a:defRPr sz="1600">
                <a:latin typeface="Consolas" panose="020B0609020204030204" pitchFamily="49" charset="0"/>
              </a:defRPr>
            </a:lvl4pPr>
            <a:lvl5pPr>
              <a:defRPr sz="1600">
                <a:latin typeface="Consolas" panose="020B0609020204030204" pitchFamily="49" charset="0"/>
              </a:defRPr>
            </a:lvl5pPr>
            <a:lvl6pPr>
              <a:defRPr sz="1600"/>
            </a:lvl6pPr>
            <a:lvl7pPr>
              <a:defRPr sz="1600"/>
            </a:lvl7pPr>
            <a:lvl8pPr>
              <a:defRPr sz="1600"/>
            </a:lvl8pPr>
            <a:lvl9pPr>
              <a:defRPr sz="1600"/>
            </a:lvl9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latin typeface="Consolas" panose="020B0609020204030204" pitchFamily="49"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dirty="0"/>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11/30/2021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dirty="0"/>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11/30/2021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Consolas" panose="020B0609020204030204" pitchFamily="49" charset="0"/>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Consolas" panose="020B0609020204030204" pitchFamily="49"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onsolas" panose="020B0609020204030204" pitchFamily="49"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Consolas" panose="020B0609020204030204" pitchFamily="49"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6.png"/><Relationship Id="rId5" Type="http://schemas.microsoft.com/office/2007/relationships/hdphoto" Target="../media/hdphoto1.wdp"/><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ctrTitle"/>
          </p:nvPr>
        </p:nvSpPr>
        <p:spPr/>
        <p:txBody>
          <a:bodyPr/>
          <a:lstStyle/>
          <a:p>
            <a:r>
              <a:rPr lang="tr-TR" dirty="0"/>
              <a:t>STARTING OUT</a:t>
            </a:r>
            <a:br>
              <a:rPr lang="tr-TR" dirty="0"/>
            </a:br>
            <a:br>
              <a:rPr lang="tr-TR" sz="2400" dirty="0"/>
            </a:br>
            <a:r>
              <a:rPr lang="tr-TR" sz="2400" dirty="0"/>
              <a:t> </a:t>
            </a:r>
            <a:r>
              <a:rPr lang="tr-TR" sz="2400" dirty="0" err="1"/>
              <a:t>wIth</a:t>
            </a:r>
            <a:endParaRPr lang="tr-TR" sz="2400" dirty="0"/>
          </a:p>
        </p:txBody>
      </p:sp>
      <p:sp>
        <p:nvSpPr>
          <p:cNvPr id="3" name="Alt Başlık 2">
            <a:extLst>
              <a:ext uri="{FF2B5EF4-FFF2-40B4-BE49-F238E27FC236}">
                <a16:creationId xmlns:a16="http://schemas.microsoft.com/office/drawing/2014/main" id="{6E6E9299-55D2-4214-94D7-F0E2E721FF10}"/>
              </a:ext>
            </a:extLst>
          </p:cNvPr>
          <p:cNvSpPr>
            <a:spLocks noGrp="1"/>
          </p:cNvSpPr>
          <p:nvPr>
            <p:ph type="subTitle" idx="1"/>
          </p:nvPr>
        </p:nvSpPr>
        <p:spPr>
          <a:xfrm>
            <a:off x="1051560" y="4540122"/>
            <a:ext cx="7891272" cy="1069848"/>
          </a:xfrm>
        </p:spPr>
        <p:txBody>
          <a:bodyPr>
            <a:normAutofit fontScale="92500" lnSpcReduction="20000"/>
          </a:bodyPr>
          <a:lstStyle/>
          <a:p>
            <a:pPr>
              <a:lnSpc>
                <a:spcPct val="80000"/>
              </a:lnSpc>
              <a:spcBef>
                <a:spcPct val="0"/>
              </a:spcBef>
            </a:pPr>
            <a:r>
              <a:rPr lang="tr-TR" sz="9600" cap="all" dirty="0">
                <a:blipFill dpi="0" rotWithShape="1">
                  <a:blip r:embed="rId2"/>
                  <a:srcRect/>
                  <a:tile tx="6350" ty="-127000" sx="65000" sy="64000" flip="none" algn="tl"/>
                </a:blipFill>
                <a:ea typeface="+mj-ea"/>
                <a:cs typeface="+mj-cs"/>
              </a:rPr>
              <a:t>PYTHON</a:t>
            </a:r>
          </a:p>
        </p:txBody>
      </p:sp>
    </p:spTree>
    <p:extLst>
      <p:ext uri="{BB962C8B-B14F-4D97-AF65-F5344CB8AC3E}">
        <p14:creationId xmlns:p14="http://schemas.microsoft.com/office/powerpoint/2010/main" val="109710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5993426" cy="4050792"/>
          </a:xfrm>
        </p:spPr>
        <p:txBody>
          <a:bodyPr>
            <a:normAutofit/>
          </a:bodyPr>
          <a:lstStyle/>
          <a:p>
            <a:r>
              <a:rPr lang="tr-TR" sz="1500" dirty="0">
                <a:effectLst/>
              </a:rPr>
              <a:t>Bir CPU bir programdaki talimatları yürüttüğünde, getir-kod çöz-yürüt </a:t>
            </a:r>
            <a:r>
              <a:rPr lang="tr-TR" sz="1500" dirty="0"/>
              <a:t>döngüsü (</a:t>
            </a:r>
            <a:r>
              <a:rPr lang="tr-TR" sz="1500" dirty="0" err="1"/>
              <a:t>fetch-decode-execute</a:t>
            </a:r>
            <a:r>
              <a:rPr lang="tr-TR" sz="1500" dirty="0"/>
              <a:t> </a:t>
            </a:r>
            <a:r>
              <a:rPr lang="tr-TR" sz="1500" dirty="0" err="1"/>
              <a:t>cycle</a:t>
            </a:r>
            <a:r>
              <a:rPr lang="tr-TR" sz="1500" dirty="0"/>
              <a:t>) olarak bilinen </a:t>
            </a:r>
            <a:r>
              <a:rPr lang="tr-TR" sz="1500" dirty="0">
                <a:effectLst/>
              </a:rPr>
              <a:t>bir işlemle meşgul olur. Üç adımdan oluşan bu döngü, programdaki her komut için tekrarlanır. Adımlar şunlardır: </a:t>
            </a:r>
          </a:p>
          <a:p>
            <a:pPr lvl="1"/>
            <a:r>
              <a:rPr lang="tr-TR" sz="1500" b="1" dirty="0">
                <a:effectLst/>
              </a:rPr>
              <a:t>Getir:</a:t>
            </a:r>
            <a:r>
              <a:rPr lang="tr-TR" sz="1500" dirty="0">
                <a:effectLst/>
              </a:rPr>
              <a:t> Bir program, uzun bir makine dili talimatları dizisidir. Döngünün ilk adımı, bir sonraki talimatı bellekten CPU'ya getirmek veya okumaktır.</a:t>
            </a:r>
          </a:p>
          <a:p>
            <a:pPr lvl="1"/>
            <a:r>
              <a:rPr lang="tr-TR" sz="1500" b="1" dirty="0">
                <a:effectLst/>
              </a:rPr>
              <a:t>Kodu çöz:</a:t>
            </a:r>
            <a:r>
              <a:rPr lang="tr-TR" sz="1500" dirty="0">
                <a:effectLst/>
              </a:rPr>
              <a:t> Bir makine dili talimatı, CPU'ya bir işlem gerçekleştirmesini söyleyen bir komutu temsil eden ikili bir sayıdır. Bu adımda CPU, hangi işlemi gerçekleştirmesi gerektiğini belirlemek için bellekten yeni alınan talimatın kodunu çözer. </a:t>
            </a:r>
          </a:p>
          <a:p>
            <a:pPr lvl="1"/>
            <a:r>
              <a:rPr lang="tr-TR" sz="1500" b="1" dirty="0">
                <a:effectLst/>
              </a:rPr>
              <a:t>Yürüt:</a:t>
            </a:r>
            <a:r>
              <a:rPr lang="tr-TR" sz="1500" dirty="0">
                <a:effectLst/>
              </a:rPr>
              <a:t> Döngüdeki son adım, işlemi yürütmek veya gerçekleştirmektir.</a:t>
            </a:r>
          </a:p>
        </p:txBody>
      </p:sp>
      <p:pic>
        <p:nvPicPr>
          <p:cNvPr id="5" name="Resim 4">
            <a:extLst>
              <a:ext uri="{FF2B5EF4-FFF2-40B4-BE49-F238E27FC236}">
                <a16:creationId xmlns:a16="http://schemas.microsoft.com/office/drawing/2014/main" id="{6EA10C5A-8773-4F61-93A9-399871C81611}"/>
              </a:ext>
            </a:extLst>
          </p:cNvPr>
          <p:cNvPicPr>
            <a:picLocks noChangeAspect="1"/>
          </p:cNvPicPr>
          <p:nvPr/>
        </p:nvPicPr>
        <p:blipFill>
          <a:blip r:embed="rId2"/>
          <a:stretch>
            <a:fillRect/>
          </a:stretch>
        </p:blipFill>
        <p:spPr>
          <a:xfrm>
            <a:off x="7128587" y="2621249"/>
            <a:ext cx="3993565" cy="2621901"/>
          </a:xfrm>
          <a:prstGeom prst="rect">
            <a:avLst/>
          </a:prstGeom>
        </p:spPr>
      </p:pic>
    </p:spTree>
    <p:extLst>
      <p:ext uri="{BB962C8B-B14F-4D97-AF65-F5344CB8AC3E}">
        <p14:creationId xmlns:p14="http://schemas.microsoft.com/office/powerpoint/2010/main" val="2415015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Autofit/>
          </a:bodyPr>
          <a:lstStyle/>
          <a:p>
            <a:r>
              <a:rPr lang="tr-TR" sz="1000" b="1" dirty="0">
                <a:effectLst/>
              </a:rPr>
              <a:t>Makine Dilinden Montaj Dili’ne:</a:t>
            </a:r>
            <a:r>
              <a:rPr lang="tr-TR" sz="1000" dirty="0">
                <a:effectLst/>
              </a:rPr>
              <a:t> Bilgisayarlar yalnızca makine dilinde yazılmış programları çalıştırabilir. Daha önce bahsedildiği gibi, bir program binlerce hatta milyonlarca ikili komuta sahip olabilir ve böyle bir program yazmak çok sıkıcı ve zaman alıcı olacaktır. Makine dilinde programlama yapmak da çok zor olacaktır çünkü 0 veya 1'i yanlış yere koymak hataya neden olacaktır. Bir bilgisayarın CPU'su yalnızca makine dilini anlasa da, insanların makine dilinde program yazması pratik değildir. Bu nedenle, makine diline alternatif olarak, bilgisayar dilinin ilk zamanlarında Assembly dili oluşturulmuştur. Assembly dili, talimatlar için ikili sayılar kullanmak yerine, anımsatıcı olarak bilinen kısa sözcükleri kullanır. Örneğin, derleme dilinde, </a:t>
            </a:r>
            <a:r>
              <a:rPr lang="tr-TR" sz="1000" dirty="0" err="1">
                <a:effectLst/>
              </a:rPr>
              <a:t>add</a:t>
            </a:r>
            <a:r>
              <a:rPr lang="tr-TR" sz="1000" dirty="0">
                <a:effectLst/>
              </a:rPr>
              <a:t> tipik olarak sayıları eklemek, </a:t>
            </a:r>
            <a:r>
              <a:rPr lang="tr-TR" sz="1000" dirty="0" err="1">
                <a:effectLst/>
              </a:rPr>
              <a:t>mul</a:t>
            </a:r>
            <a:r>
              <a:rPr lang="tr-TR" sz="1000" dirty="0">
                <a:effectLst/>
              </a:rPr>
              <a:t> tipik olarak sayıları çarpmak ve </a:t>
            </a:r>
            <a:r>
              <a:rPr lang="tr-TR" sz="1000" dirty="0" err="1">
                <a:effectLst/>
              </a:rPr>
              <a:t>mov</a:t>
            </a:r>
            <a:r>
              <a:rPr lang="tr-TR" sz="1000" dirty="0">
                <a:effectLst/>
              </a:rPr>
              <a:t> tipik olarak bir değeri bellekteki bir konuma taşımak anlamına gelir. Bir programcı bir program </a:t>
            </a:r>
            <a:r>
              <a:rPr lang="tr-TR" sz="1000" dirty="0"/>
              <a:t>yazmak için Assembly </a:t>
            </a:r>
            <a:r>
              <a:rPr lang="tr-TR" sz="1000" dirty="0">
                <a:effectLst/>
              </a:rPr>
              <a:t>dilini kullandığında, ikili sayılar yerine kısa anımsatıcılar yazabilir.</a:t>
            </a:r>
          </a:p>
          <a:p>
            <a:r>
              <a:rPr lang="tr-TR" sz="1000" dirty="0">
                <a:effectLst/>
              </a:rPr>
              <a:t>Assembly dilinin birçok farklı versiyonu vardır. Her CPU markasının kendi makine dili komut setine sahiptir. Her CPU markasının tipik olarak kendi </a:t>
            </a:r>
            <a:r>
              <a:rPr lang="tr-TR" sz="1000" dirty="0"/>
              <a:t>Assembly</a:t>
            </a:r>
            <a:r>
              <a:rPr lang="tr-TR" sz="1000" dirty="0">
                <a:effectLst/>
              </a:rPr>
              <a:t> dili de vardır.</a:t>
            </a:r>
          </a:p>
          <a:p>
            <a:r>
              <a:rPr lang="tr-TR" sz="1000" dirty="0">
                <a:effectLst/>
              </a:rPr>
              <a:t>Bununla birlikte, Assembly dili programları CPU tarafından yürütülemez. CPU yalnızca makine dilini anlar, bu nedenle bir </a:t>
            </a:r>
            <a:r>
              <a:rPr lang="tr-TR" sz="1000" dirty="0"/>
              <a:t>Assembly</a:t>
            </a:r>
            <a:r>
              <a:rPr lang="tr-TR" sz="1000" dirty="0">
                <a:effectLst/>
              </a:rPr>
              <a:t> dili programını </a:t>
            </a:r>
            <a:r>
              <a:rPr lang="tr-TR" sz="1000" dirty="0"/>
              <a:t>bir makine dili programına çevirmek için bir </a:t>
            </a:r>
            <a:r>
              <a:rPr lang="tr-TR" sz="1000" dirty="0" err="1"/>
              <a:t>assembler</a:t>
            </a:r>
            <a:r>
              <a:rPr lang="tr-TR" sz="1000" dirty="0"/>
              <a:t> olarak bilinen özel bir program kullanılır. Bu işlem şekilde gösterilmektedir. Assembler tarafından oluşturulan makine dili </a:t>
            </a:r>
            <a:r>
              <a:rPr lang="tr-TR" sz="1000" dirty="0">
                <a:effectLst/>
              </a:rPr>
              <a:t>programı daha sonra CPU tarafından yürütülebilir.</a:t>
            </a:r>
          </a:p>
        </p:txBody>
      </p:sp>
      <p:pic>
        <p:nvPicPr>
          <p:cNvPr id="5" name="Resim 4">
            <a:extLst>
              <a:ext uri="{FF2B5EF4-FFF2-40B4-BE49-F238E27FC236}">
                <a16:creationId xmlns:a16="http://schemas.microsoft.com/office/drawing/2014/main" id="{CDF49677-0557-4216-BB9C-CBB0C9E71042}"/>
              </a:ext>
            </a:extLst>
          </p:cNvPr>
          <p:cNvPicPr>
            <a:picLocks noChangeAspect="1"/>
          </p:cNvPicPr>
          <p:nvPr/>
        </p:nvPicPr>
        <p:blipFill>
          <a:blip r:embed="rId2"/>
          <a:stretch>
            <a:fillRect/>
          </a:stretch>
        </p:blipFill>
        <p:spPr>
          <a:xfrm>
            <a:off x="6348984" y="3219061"/>
            <a:ext cx="4773168" cy="1713487"/>
          </a:xfrm>
          <a:prstGeom prst="rect">
            <a:avLst/>
          </a:prstGeom>
        </p:spPr>
      </p:pic>
    </p:spTree>
    <p:extLst>
      <p:ext uri="{BB962C8B-B14F-4D97-AF65-F5344CB8AC3E}">
        <p14:creationId xmlns:p14="http://schemas.microsoft.com/office/powerpoint/2010/main" val="103234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0000" lnSpcReduction="20000"/>
          </a:bodyPr>
          <a:lstStyle/>
          <a:p>
            <a:r>
              <a:rPr lang="tr-TR" b="1" dirty="0">
                <a:effectLst/>
              </a:rPr>
              <a:t>Üst Düzey Diller: </a:t>
            </a:r>
            <a:r>
              <a:rPr lang="tr-TR" dirty="0">
                <a:effectLst/>
              </a:rPr>
              <a:t>Assembly dili, ikili makine dili komutları yazmayı gereksiz kılmasına rağmen, sorunsuz değildir. Assembly dili, öncelikle makine dilinin doğrudan yerine geçer ve makine dili gibi, CPU hakkında çok şey bilmenizi gerektirir. Assembly dili ayrıca en basit program için bile çok sayıda talimat yazmanızı gerektirir. Assembly dili, doğası gereği makine diline çok yakın olduğu için düşük seviyeli bir dil olarak adlandırılır. </a:t>
            </a:r>
          </a:p>
          <a:p>
            <a:r>
              <a:rPr lang="tr-TR" dirty="0">
                <a:effectLst/>
              </a:rPr>
              <a:t>1950'lerde yüksek seviyeli diller olarak bilinen yeni nesil programlama dilleri ortaya çıkmaya başladı. Yüksek seviyeli bir dil, CPU'nun nasıl çalıştığını bilmeden ve çok sayıda düşük seviyeli talimat yazmadan güçlü ve karmaşık programlar oluşturmanıza olanak tanır. Ayrıca, çoğu üst düzey dil, anlaşılması kolay sözcükler kullanır. Örneğin, bir programcı COBOL kullanıyorsa (1950'lerde yaratılan ilk yüksek seviyeli dillerden biriydi), bilgisayar ekranında Merhaba dünya mesajını görüntülemek için şu talimatı yazardı: </a:t>
            </a:r>
          </a:p>
          <a:p>
            <a:pPr lvl="1"/>
            <a:r>
              <a:rPr lang="tr-TR" dirty="0">
                <a:effectLst/>
              </a:rPr>
              <a:t>DISPLAY "Merhaba dünya" </a:t>
            </a:r>
          </a:p>
          <a:p>
            <a:r>
              <a:rPr lang="tr-TR" dirty="0">
                <a:effectLst/>
              </a:rPr>
              <a:t>Python, modern, üst düzey bir programlama dilidir. </a:t>
            </a:r>
            <a:r>
              <a:rPr lang="tr-TR" dirty="0" err="1">
                <a:effectLst/>
              </a:rPr>
              <a:t>Python'da</a:t>
            </a:r>
            <a:r>
              <a:rPr lang="tr-TR" dirty="0">
                <a:effectLst/>
              </a:rPr>
              <a:t>, aşağıdaki talimatla Merhaba dünya mesajını görüntülersiniz: </a:t>
            </a:r>
          </a:p>
          <a:p>
            <a:pPr lvl="1"/>
            <a:r>
              <a:rPr lang="tr-TR" dirty="0" err="1">
                <a:effectLst/>
              </a:rPr>
              <a:t>print</a:t>
            </a:r>
            <a:r>
              <a:rPr lang="tr-TR" dirty="0">
                <a:effectLst/>
              </a:rPr>
              <a:t>('Merhaba dünya’)</a:t>
            </a:r>
          </a:p>
          <a:p>
            <a:r>
              <a:rPr lang="tr-TR" dirty="0">
                <a:effectLst/>
              </a:rPr>
              <a:t>Aynı şeyi Assembly dilinde yapmak, birkaç talimat ve CPU'nun bilgisayarın çıktı cihazı ile nasıl etkileşime girdiğine dair derin bir bilgi gerektirir. Bu örnekten de görebileceğiniz gibi, yüksek seviyeli diller, programcıların CPU'nun bu programları nasıl yürüteceğinden ziyade programlarıyla gerçekleştirmek istedikleri görevlere konsantre olmalarını sağlar. </a:t>
            </a:r>
          </a:p>
          <a:p>
            <a:r>
              <a:rPr lang="tr-TR" dirty="0">
                <a:effectLst/>
              </a:rPr>
              <a:t>1950'lerden bu yana binlerce üst düzey dil oluşturuldu. </a:t>
            </a:r>
            <a:endParaRPr lang="tr-TR" sz="2100" dirty="0">
              <a:effectLst/>
            </a:endParaRPr>
          </a:p>
        </p:txBody>
      </p:sp>
    </p:spTree>
    <p:extLst>
      <p:ext uri="{BB962C8B-B14F-4D97-AF65-F5344CB8AC3E}">
        <p14:creationId xmlns:p14="http://schemas.microsoft.com/office/powerpoint/2010/main" val="384210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a:bodyPr>
          <a:lstStyle/>
          <a:p>
            <a:r>
              <a:rPr lang="tr-TR" b="1" dirty="0">
                <a:effectLst/>
              </a:rPr>
              <a:t>Anahtar Sözcükler, İşleçler ve Sözdizimi: Bir Genel Bakış </a:t>
            </a:r>
            <a:r>
              <a:rPr lang="tr-TR" dirty="0">
                <a:effectLst/>
              </a:rPr>
              <a:t>Her yüksek seviyeli dilin, programcının bir program yazmak için kullanması gereken kendi önceden tanımlanmış sözcükleri vardır. Üst düzey bir programlama dilini oluşturan kelimeler, anahtar kelimeler veya ayrılmış kelimeler olarak bilinir. Her anahtar kelimenin belirli bir anlamı vardır ve başka bir amaç için kullanılamaz. Şekil, tüm Python anahtar sözcüklerini göstermektedir.</a:t>
            </a:r>
            <a:endParaRPr lang="tr-TR" sz="2100" dirty="0">
              <a:effectLst/>
            </a:endParaRPr>
          </a:p>
        </p:txBody>
      </p:sp>
      <p:pic>
        <p:nvPicPr>
          <p:cNvPr id="5" name="Resim 4" descr="tablo içeren bir resim&#10;&#10;Açıklama otomatik olarak oluşturuldu">
            <a:extLst>
              <a:ext uri="{FF2B5EF4-FFF2-40B4-BE49-F238E27FC236}">
                <a16:creationId xmlns:a16="http://schemas.microsoft.com/office/drawing/2014/main" id="{799A52D3-690E-4404-8CF9-64E875FAC618}"/>
              </a:ext>
            </a:extLst>
          </p:cNvPr>
          <p:cNvPicPr>
            <a:picLocks noChangeAspect="1"/>
          </p:cNvPicPr>
          <p:nvPr/>
        </p:nvPicPr>
        <p:blipFill>
          <a:blip r:embed="rId2"/>
          <a:stretch>
            <a:fillRect/>
          </a:stretch>
        </p:blipFill>
        <p:spPr>
          <a:xfrm>
            <a:off x="2048381" y="4250248"/>
            <a:ext cx="8095238" cy="2047619"/>
          </a:xfrm>
          <a:prstGeom prst="rect">
            <a:avLst/>
          </a:prstGeom>
        </p:spPr>
      </p:pic>
    </p:spTree>
    <p:extLst>
      <p:ext uri="{BB962C8B-B14F-4D97-AF65-F5344CB8AC3E}">
        <p14:creationId xmlns:p14="http://schemas.microsoft.com/office/powerpoint/2010/main" val="186624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85000" lnSpcReduction="10000"/>
          </a:bodyPr>
          <a:lstStyle/>
          <a:p>
            <a:r>
              <a:rPr lang="tr-TR" dirty="0">
                <a:effectLst/>
              </a:rPr>
              <a:t>Anahtar kelimelere ek olarak, programlama dillerinde veriler üzerinde çeşitli işlemler gerçekleştiren operatörler bulunur. Örneğin, tüm programlama dillerinde aritmetik yapan matematik operatörleri vardır. </a:t>
            </a:r>
            <a:r>
              <a:rPr lang="tr-TR" dirty="0" err="1">
                <a:effectLst/>
              </a:rPr>
              <a:t>Python'da</a:t>
            </a:r>
            <a:r>
              <a:rPr lang="tr-TR" dirty="0">
                <a:effectLst/>
              </a:rPr>
              <a:t> ve diğer dillerin çoğunda + işareti iki sayı ekleyen bir operatördür. Aşağıdakiler 12 ve 75'i ekler: </a:t>
            </a:r>
          </a:p>
          <a:p>
            <a:pPr lvl="1"/>
            <a:r>
              <a:rPr lang="tr-TR" dirty="0">
                <a:effectLst/>
              </a:rPr>
              <a:t>12 + 75 </a:t>
            </a:r>
          </a:p>
          <a:p>
            <a:r>
              <a:rPr lang="tr-TR" dirty="0">
                <a:effectLst/>
              </a:rPr>
              <a:t>Python dilinde, çok </a:t>
            </a:r>
            <a:r>
              <a:rPr lang="tr-TR" dirty="0"/>
              <a:t>sayıda başka operatör vardır. Anahtar kelimelere ve operatörlere ek olarak, her dilin bir program yazarken kesinlikle uyulması gereken bir dizi kural olan kendi sözdizimi (</a:t>
            </a:r>
            <a:r>
              <a:rPr lang="tr-TR" dirty="0" err="1"/>
              <a:t>syntax</a:t>
            </a:r>
            <a:r>
              <a:rPr lang="tr-TR" dirty="0"/>
              <a:t>) de vardır. Sözdizimi kuralları, bir programda anahtar sözcüklerin, işleçlerin ve çeşitli noktalama karakterlerinin nasıl kullanılması gerektiğini belirler. Bir programlama dili öğrenirken o dilin söz dizimi kurallarını öğrenmelisiniz. </a:t>
            </a:r>
          </a:p>
          <a:p>
            <a:r>
              <a:rPr lang="tr-TR" dirty="0"/>
              <a:t>Üst düzey bir programlama dilinde bir program yazmak için kullandığınız bireysel talimatlara deyimler (</a:t>
            </a:r>
            <a:r>
              <a:rPr lang="tr-TR" dirty="0" err="1"/>
              <a:t>statements</a:t>
            </a:r>
            <a:r>
              <a:rPr lang="tr-TR" dirty="0"/>
              <a:t>) denir. Bir programlama ifadesi, bir işlemi gerçekleştirmek için uygun sırayla düzenlenmiş anahtar sözcükler, operatörler, noktalama işaretleri ve diğer izin verilen </a:t>
            </a:r>
            <a:r>
              <a:rPr lang="tr-TR" dirty="0">
                <a:effectLst/>
              </a:rPr>
              <a:t>programlama öğelerinden oluşabilir.</a:t>
            </a:r>
            <a:endParaRPr lang="tr-TR" sz="2100" dirty="0">
              <a:effectLst/>
            </a:endParaRPr>
          </a:p>
        </p:txBody>
      </p:sp>
    </p:spTree>
    <p:extLst>
      <p:ext uri="{BB962C8B-B14F-4D97-AF65-F5344CB8AC3E}">
        <p14:creationId xmlns:p14="http://schemas.microsoft.com/office/powerpoint/2010/main" val="3139655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600" b="1" dirty="0">
                <a:effectLst/>
              </a:rPr>
              <a:t>Derleyiciler ve Yorumlayıcılar: </a:t>
            </a:r>
            <a:r>
              <a:rPr lang="tr-TR" sz="1600" dirty="0">
                <a:effectLst/>
              </a:rPr>
              <a:t>CPU yalnızca makine dili talimatlarını anladığından, yüksek düzeyli bir dilde yazılmış programlar makine diline çevrilmelidir. Bir programın yazıldığı dile bağlı olarak, programcı çeviriyi yapmak için ya bir derleyici (</a:t>
            </a:r>
            <a:r>
              <a:rPr lang="tr-TR" sz="1600" dirty="0" err="1">
                <a:effectLst/>
              </a:rPr>
              <a:t>compiler</a:t>
            </a:r>
            <a:r>
              <a:rPr lang="tr-TR" sz="1600" dirty="0">
                <a:effectLst/>
              </a:rPr>
              <a:t>) ya da bir yorumlayıcı (</a:t>
            </a:r>
            <a:r>
              <a:rPr lang="tr-TR" sz="1600" dirty="0" err="1">
                <a:effectLst/>
              </a:rPr>
              <a:t>interpreter</a:t>
            </a:r>
            <a:r>
              <a:rPr lang="tr-TR" sz="1600" dirty="0">
                <a:effectLst/>
              </a:rPr>
              <a:t>) kullanır. </a:t>
            </a:r>
          </a:p>
          <a:p>
            <a:r>
              <a:rPr lang="tr-TR" sz="1600" b="1" dirty="0">
                <a:effectLst/>
              </a:rPr>
              <a:t>Derleyici</a:t>
            </a:r>
            <a:r>
              <a:rPr lang="tr-TR" sz="1600" dirty="0">
                <a:effectLst/>
              </a:rPr>
              <a:t>, üst düzey bir dil programını ayrı bir makine dili programına çeviren bir programdır. Makine dili programı daha sonra ihtiyaç duyulduğu zaman çalıştırılabilir. Bu, </a:t>
            </a:r>
            <a:r>
              <a:rPr lang="tr-TR" sz="1600" dirty="0"/>
              <a:t>ş</a:t>
            </a:r>
            <a:r>
              <a:rPr lang="tr-TR" sz="1600" dirty="0">
                <a:effectLst/>
              </a:rPr>
              <a:t>ekilde gösterilmektedir. Şekilde gösterildiği gibi, derleme ve yürütme iki farklı işlemdir.</a:t>
            </a:r>
          </a:p>
        </p:txBody>
      </p:sp>
      <p:pic>
        <p:nvPicPr>
          <p:cNvPr id="5" name="Resim 4">
            <a:extLst>
              <a:ext uri="{FF2B5EF4-FFF2-40B4-BE49-F238E27FC236}">
                <a16:creationId xmlns:a16="http://schemas.microsoft.com/office/drawing/2014/main" id="{3919EB26-D711-4CCD-96A7-04A7D9EFA5D3}"/>
              </a:ext>
            </a:extLst>
          </p:cNvPr>
          <p:cNvPicPr>
            <a:picLocks noChangeAspect="1"/>
          </p:cNvPicPr>
          <p:nvPr/>
        </p:nvPicPr>
        <p:blipFill>
          <a:blip r:embed="rId2"/>
          <a:stretch>
            <a:fillRect/>
          </a:stretch>
        </p:blipFill>
        <p:spPr>
          <a:xfrm>
            <a:off x="6355080" y="2313992"/>
            <a:ext cx="4773168" cy="3247053"/>
          </a:xfrm>
          <a:prstGeom prst="rect">
            <a:avLst/>
          </a:prstGeom>
        </p:spPr>
      </p:pic>
    </p:spTree>
    <p:extLst>
      <p:ext uri="{BB962C8B-B14F-4D97-AF65-F5344CB8AC3E}">
        <p14:creationId xmlns:p14="http://schemas.microsoft.com/office/powerpoint/2010/main" val="103569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700">
                <a:effectLst/>
              </a:rPr>
              <a:t>Python dili, üst düzey bir dil programında talimatları hem çeviren hem de yürüten bir program olan bir yorumlayıcı kullanır. </a:t>
            </a:r>
          </a:p>
          <a:p>
            <a:r>
              <a:rPr lang="tr-TR" sz="1700">
                <a:effectLst/>
              </a:rPr>
              <a:t>Yorumlayıcı programdaki her bir talimatı okudukça, onu makine dili talimatlarına dönüştürür ve hemen çalıştırır. Bu işlem, programdaki her talimat için tekrarlanır. Bu süreç şekilde gösterilmektedir. </a:t>
            </a:r>
          </a:p>
          <a:p>
            <a:r>
              <a:rPr lang="tr-TR" sz="1700">
                <a:effectLst/>
              </a:rPr>
              <a:t>Yorumlayıcılar, çeviri ve yürütmeyi birleştirdiklerinden, genellikle ayrı makine dili programları oluşturmazlar.</a:t>
            </a:r>
          </a:p>
        </p:txBody>
      </p:sp>
      <p:pic>
        <p:nvPicPr>
          <p:cNvPr id="6" name="Resim 5" descr="metin içeren bir resim&#10;&#10;Açıklama otomatik olarak oluşturuldu">
            <a:extLst>
              <a:ext uri="{FF2B5EF4-FFF2-40B4-BE49-F238E27FC236}">
                <a16:creationId xmlns:a16="http://schemas.microsoft.com/office/drawing/2014/main" id="{0C2BD20F-E804-4AD0-89E1-466CD689950B}"/>
              </a:ext>
            </a:extLst>
          </p:cNvPr>
          <p:cNvPicPr>
            <a:picLocks noChangeAspect="1"/>
          </p:cNvPicPr>
          <p:nvPr/>
        </p:nvPicPr>
        <p:blipFill>
          <a:blip r:embed="rId2"/>
          <a:stretch>
            <a:fillRect/>
          </a:stretch>
        </p:blipFill>
        <p:spPr>
          <a:xfrm>
            <a:off x="6355080" y="2743200"/>
            <a:ext cx="4773168" cy="2353048"/>
          </a:xfrm>
          <a:prstGeom prst="rect">
            <a:avLst/>
          </a:prstGeom>
        </p:spPr>
      </p:pic>
    </p:spTree>
    <p:extLst>
      <p:ext uri="{BB962C8B-B14F-4D97-AF65-F5344CB8AC3E}">
        <p14:creationId xmlns:p14="http://schemas.microsoft.com/office/powerpoint/2010/main" val="17984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a:bodyPr>
          <a:lstStyle/>
          <a:p>
            <a:r>
              <a:rPr lang="tr-TR" dirty="0">
                <a:effectLst/>
              </a:rPr>
              <a:t>Bir programcının yüksek seviyeli bir dilde yazdığı ifadelere kaynak kod veya basitçe kod denir. Tipik olarak, programcı bir programın kodunu bir metin düzenleyiciye yazar ve ardından kodu bilgisayarın diskindeki bir dosyaya kaydeder. </a:t>
            </a:r>
          </a:p>
          <a:p>
            <a:r>
              <a:rPr lang="tr-TR" dirty="0">
                <a:effectLst/>
              </a:rPr>
              <a:t>Daha sonra programcı, kodu bir makine dili programına çevirmek için bir derleyici veya kodu çevirip yürütmek için bir yorumlayıcı kullanır. Ancak kod bir sözdizimi hatası içeriyorsa, çevrilemez. Sözdizimi hatası, yanlış yazılmış bir anahtar sözcük, eksik bir noktalama işareti veya bir operatörün yanlış kullanımı gibi bir hatadır. </a:t>
            </a:r>
          </a:p>
          <a:p>
            <a:r>
              <a:rPr lang="tr-TR" dirty="0">
                <a:effectLst/>
              </a:rPr>
              <a:t>Bu olduğunda, derleyici veya yorumlayıcı, programın bir sözdizimi hatası içerdiğini belirten bir hata mesajı görüntüler. Programcı hatayı düzeltir ve ardından bir kez daha programı çevirmeye çalışır.</a:t>
            </a:r>
            <a:endParaRPr lang="tr-TR" sz="2100" dirty="0">
              <a:effectLst/>
            </a:endParaRPr>
          </a:p>
        </p:txBody>
      </p:sp>
    </p:spTree>
    <p:extLst>
      <p:ext uri="{BB962C8B-B14F-4D97-AF65-F5344CB8AC3E}">
        <p14:creationId xmlns:p14="http://schemas.microsoft.com/office/powerpoint/2010/main" val="174597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normAutofit fontScale="90000"/>
          </a:bodyPr>
          <a:lstStyle/>
          <a:p>
            <a:r>
              <a:rPr lang="tr-TR" dirty="0">
                <a:effectLst/>
              </a:rPr>
              <a:t>Bilgisayar ve Programlamaya Giriş: PYTHON</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800" dirty="0"/>
              <a:t>Python dili yeni başlayanlar için iyi bir seçimdir çünkü öğrenmesi kolaydır ve programlar bu dili kullanarak hızlı bir şekilde yazılabilir. Python ayrıca profesyonel yazılım geliştiriciler arasında popüler olan güçlü bir dildir. Aslında Python'un Google, NASA, </a:t>
            </a:r>
            <a:r>
              <a:rPr lang="tr-TR" sz="1800" dirty="0" err="1"/>
              <a:t>YouTube</a:t>
            </a:r>
            <a:r>
              <a:rPr lang="tr-TR" sz="1800" dirty="0"/>
              <a:t>, çeşitli oyun şirketleri, New York Menkul Kıymetler Borsası ve daha birçokları tarafından kullanıldığı bildirilmiştir.</a:t>
            </a:r>
          </a:p>
          <a:p>
            <a:r>
              <a:rPr lang="tr-TR" sz="1800" dirty="0"/>
              <a:t>Python kodlaması 3 farklı şekilde yapılabilir: </a:t>
            </a:r>
            <a:r>
              <a:rPr lang="en-US" sz="1800" dirty="0"/>
              <a:t>immediate</a:t>
            </a:r>
            <a:r>
              <a:rPr lang="tr-TR" sz="1800" dirty="0"/>
              <a:t>, </a:t>
            </a:r>
            <a:r>
              <a:rPr lang="tr-TR" sz="1800" dirty="0" err="1"/>
              <a:t>script</a:t>
            </a:r>
            <a:r>
              <a:rPr lang="tr-TR" sz="1800" dirty="0"/>
              <a:t> ve IDLE</a:t>
            </a:r>
            <a:r>
              <a:rPr lang="en-US" sz="1800" dirty="0"/>
              <a:t>.</a:t>
            </a:r>
            <a:endParaRPr lang="tr-TR" sz="1800" dirty="0"/>
          </a:p>
          <a:p>
            <a:endParaRPr lang="tr-TR" dirty="0"/>
          </a:p>
        </p:txBody>
      </p:sp>
      <p:pic>
        <p:nvPicPr>
          <p:cNvPr id="5" name="Resim 4">
            <a:extLst>
              <a:ext uri="{FF2B5EF4-FFF2-40B4-BE49-F238E27FC236}">
                <a16:creationId xmlns:a16="http://schemas.microsoft.com/office/drawing/2014/main" id="{244EE38F-B6A9-4AF0-9824-DF1A65577FE6}"/>
              </a:ext>
            </a:extLst>
          </p:cNvPr>
          <p:cNvPicPr>
            <a:picLocks noChangeAspect="1"/>
          </p:cNvPicPr>
          <p:nvPr/>
        </p:nvPicPr>
        <p:blipFill>
          <a:blip r:embed="rId2"/>
          <a:stretch>
            <a:fillRect/>
          </a:stretch>
        </p:blipFill>
        <p:spPr>
          <a:xfrm>
            <a:off x="1710286" y="4146804"/>
            <a:ext cx="8771428" cy="2371429"/>
          </a:xfrm>
          <a:prstGeom prst="rect">
            <a:avLst/>
          </a:prstGeom>
        </p:spPr>
      </p:pic>
    </p:spTree>
    <p:extLst>
      <p:ext uri="{BB962C8B-B14F-4D97-AF65-F5344CB8AC3E}">
        <p14:creationId xmlns:p14="http://schemas.microsoft.com/office/powerpoint/2010/main" val="290812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normAutofit fontScale="90000"/>
          </a:bodyPr>
          <a:lstStyle/>
          <a:p>
            <a:r>
              <a:rPr lang="tr-TR" dirty="0">
                <a:effectLst/>
              </a:rPr>
              <a:t>Bilgisayar ve Programlamaya Giriş: PYTHON</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800" dirty="0"/>
              <a:t>Python kodlaması 3 farklı şekilde yapılabilir: </a:t>
            </a:r>
            <a:r>
              <a:rPr lang="en-US" sz="1800" dirty="0"/>
              <a:t>immediate</a:t>
            </a:r>
            <a:r>
              <a:rPr lang="tr-TR" sz="1800" dirty="0"/>
              <a:t>, </a:t>
            </a:r>
            <a:r>
              <a:rPr lang="tr-TR" sz="1800" dirty="0" err="1"/>
              <a:t>script</a:t>
            </a:r>
            <a:r>
              <a:rPr lang="tr-TR" sz="1800" dirty="0"/>
              <a:t> ve IDLE</a:t>
            </a:r>
            <a:r>
              <a:rPr lang="en-US" sz="1800" dirty="0"/>
              <a:t>.</a:t>
            </a:r>
            <a:endParaRPr lang="tr-TR" sz="1800" dirty="0"/>
          </a:p>
          <a:p>
            <a:endParaRPr lang="tr-TR" dirty="0"/>
          </a:p>
        </p:txBody>
      </p:sp>
      <p:pic>
        <p:nvPicPr>
          <p:cNvPr id="6" name="Resim 5">
            <a:extLst>
              <a:ext uri="{FF2B5EF4-FFF2-40B4-BE49-F238E27FC236}">
                <a16:creationId xmlns:a16="http://schemas.microsoft.com/office/drawing/2014/main" id="{E16119D8-4745-4B0F-8C24-B7A95D276D5D}"/>
              </a:ext>
            </a:extLst>
          </p:cNvPr>
          <p:cNvPicPr>
            <a:picLocks noChangeAspect="1"/>
          </p:cNvPicPr>
          <p:nvPr/>
        </p:nvPicPr>
        <p:blipFill>
          <a:blip r:embed="rId2"/>
          <a:stretch>
            <a:fillRect/>
          </a:stretch>
        </p:blipFill>
        <p:spPr>
          <a:xfrm>
            <a:off x="1891238" y="2551269"/>
            <a:ext cx="8409524" cy="2371429"/>
          </a:xfrm>
          <a:prstGeom prst="rect">
            <a:avLst/>
          </a:prstGeom>
        </p:spPr>
      </p:pic>
      <p:pic>
        <p:nvPicPr>
          <p:cNvPr id="8" name="Resim 7">
            <a:extLst>
              <a:ext uri="{FF2B5EF4-FFF2-40B4-BE49-F238E27FC236}">
                <a16:creationId xmlns:a16="http://schemas.microsoft.com/office/drawing/2014/main" id="{18CFD536-3FBF-48C6-9828-4B6C89EC4543}"/>
              </a:ext>
            </a:extLst>
          </p:cNvPr>
          <p:cNvPicPr>
            <a:picLocks noChangeAspect="1"/>
          </p:cNvPicPr>
          <p:nvPr/>
        </p:nvPicPr>
        <p:blipFill>
          <a:blip r:embed="rId3"/>
          <a:stretch>
            <a:fillRect/>
          </a:stretch>
        </p:blipFill>
        <p:spPr>
          <a:xfrm>
            <a:off x="2229333" y="5064096"/>
            <a:ext cx="7733333" cy="1619048"/>
          </a:xfrm>
          <a:prstGeom prst="rect">
            <a:avLst/>
          </a:prstGeom>
        </p:spPr>
      </p:pic>
    </p:spTree>
    <p:extLst>
      <p:ext uri="{BB962C8B-B14F-4D97-AF65-F5344CB8AC3E}">
        <p14:creationId xmlns:p14="http://schemas.microsoft.com/office/powerpoint/2010/main" val="397892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Bilgisayar ve Programlamaya Giriş</a:t>
            </a:r>
            <a:endParaRPr lang="tr-TR" sz="2400" dirty="0"/>
          </a:p>
        </p:txBody>
      </p:sp>
    </p:spTree>
    <p:extLst>
      <p:ext uri="{BB962C8B-B14F-4D97-AF65-F5344CB8AC3E}">
        <p14:creationId xmlns:p14="http://schemas.microsoft.com/office/powerpoint/2010/main" val="972351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sz="5000">
                <a:effectLst/>
              </a:rPr>
              <a:t>Bilgisayar ve Programlamaya Giriş: PYTHON</a:t>
            </a:r>
            <a:endParaRPr lang="tr-TR" sz="5000"/>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İçerik Yer Tutucusu 2">
            <a:extLst>
              <a:ext uri="{FF2B5EF4-FFF2-40B4-BE49-F238E27FC236}">
                <a16:creationId xmlns:a16="http://schemas.microsoft.com/office/drawing/2014/main" id="{78467AF5-25C2-475F-9B14-5E42F57EC7DE}"/>
              </a:ext>
            </a:extLst>
          </p:cNvPr>
          <p:cNvGraphicFramePr>
            <a:graphicFrameLocks noGrp="1"/>
          </p:cNvGraphicFramePr>
          <p:nvPr>
            <p:ph idx="1"/>
            <p:extLst>
              <p:ext uri="{D42A27DB-BD31-4B8C-83A1-F6EECF244321}">
                <p14:modId xmlns:p14="http://schemas.microsoft.com/office/powerpoint/2010/main" val="316761856"/>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532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Girdi, İşleme, Çıktı</a:t>
            </a:r>
            <a:endParaRPr lang="tr-TR" sz="2400" dirty="0"/>
          </a:p>
        </p:txBody>
      </p:sp>
    </p:spTree>
    <p:extLst>
      <p:ext uri="{BB962C8B-B14F-4D97-AF65-F5344CB8AC3E}">
        <p14:creationId xmlns:p14="http://schemas.microsoft.com/office/powerpoint/2010/main" val="1301516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b="1" dirty="0"/>
              <a:t>Program Tasarlama:</a:t>
            </a:r>
            <a:r>
              <a:rPr lang="tr-TR" dirty="0"/>
              <a:t> Programlar yazılmadan önce dikkatlice tasarlanmalıdır. Tasarım sürecinde programcılar, program modelleri oluşturmak için sözde kod ve akış şemaları (</a:t>
            </a:r>
            <a:r>
              <a:rPr lang="tr-TR" dirty="0" err="1"/>
              <a:t>pseudocode</a:t>
            </a:r>
            <a:r>
              <a:rPr lang="tr-TR" dirty="0"/>
              <a:t> </a:t>
            </a:r>
            <a:r>
              <a:rPr lang="tr-TR" dirty="0" err="1"/>
              <a:t>and</a:t>
            </a:r>
            <a:br>
              <a:rPr lang="tr-TR" dirty="0"/>
            </a:br>
            <a:r>
              <a:rPr lang="tr-TR" dirty="0" err="1"/>
              <a:t>flowcharts</a:t>
            </a:r>
            <a:r>
              <a:rPr lang="tr-TR" dirty="0"/>
              <a:t>) gibi araçlar kullanır.</a:t>
            </a:r>
          </a:p>
          <a:p>
            <a:r>
              <a:rPr lang="tr-TR" b="1" dirty="0">
                <a:effectLst/>
              </a:rPr>
              <a:t>Program Geliştirme Döngüsü: P</a:t>
            </a:r>
            <a:r>
              <a:rPr lang="tr-TR" dirty="0">
                <a:effectLst/>
              </a:rPr>
              <a:t>rogramcıların program oluşturmak için genellikle Python gibi yüksek seviyeli diller kullanırlar. Bununla birlikte, bir program oluşturmak için kod yazmaktan çok daha fazlası vardır. Düzgün çalışan bir program oluşturma süreci, tipik olarak şekilde gösterilen beş aşamayı gerektirir. Tüm süreç, program geliştirme döngüsü olarak bilinir.</a:t>
            </a:r>
          </a:p>
        </p:txBody>
      </p:sp>
      <p:pic>
        <p:nvPicPr>
          <p:cNvPr id="5" name="Resim 4">
            <a:extLst>
              <a:ext uri="{FF2B5EF4-FFF2-40B4-BE49-F238E27FC236}">
                <a16:creationId xmlns:a16="http://schemas.microsoft.com/office/drawing/2014/main" id="{7EF669E1-443B-42D7-8832-7B3F58794E66}"/>
              </a:ext>
            </a:extLst>
          </p:cNvPr>
          <p:cNvPicPr>
            <a:picLocks noChangeAspect="1"/>
          </p:cNvPicPr>
          <p:nvPr/>
        </p:nvPicPr>
        <p:blipFill>
          <a:blip r:embed="rId2"/>
          <a:stretch>
            <a:fillRect/>
          </a:stretch>
        </p:blipFill>
        <p:spPr>
          <a:xfrm>
            <a:off x="2400762" y="5071456"/>
            <a:ext cx="7390476" cy="1142857"/>
          </a:xfrm>
          <a:prstGeom prst="rect">
            <a:avLst/>
          </a:prstGeom>
        </p:spPr>
      </p:pic>
    </p:spTree>
    <p:extLst>
      <p:ext uri="{BB962C8B-B14F-4D97-AF65-F5344CB8AC3E}">
        <p14:creationId xmlns:p14="http://schemas.microsoft.com/office/powerpoint/2010/main" val="308733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0000" lnSpcReduction="20000"/>
          </a:bodyPr>
          <a:lstStyle/>
          <a:p>
            <a:r>
              <a:rPr lang="tr-TR" dirty="0"/>
              <a:t>Döngünün her aşamasına daha yakından bakalım. </a:t>
            </a:r>
          </a:p>
          <a:p>
            <a:pPr lvl="1"/>
            <a:r>
              <a:rPr lang="tr-TR" b="1" dirty="0"/>
              <a:t>Programı Tasarlayın: </a:t>
            </a:r>
            <a:r>
              <a:rPr lang="tr-TR" dirty="0"/>
              <a:t>Tüm profesyonel programcılar, bir programın kod yazılmadan önce dikkatlice tasarlanması gerektiğini söyleyecektir. Programcılar yeni bir projeye başladıklarında, asla hemen atlayıp ilk adım olarak kod yazmaya başlamamalıdırlar. Programın bir tasarımını oluşturarak başlarlar. Bir program tasarlamanın birkaç yolu vardır.</a:t>
            </a:r>
          </a:p>
          <a:p>
            <a:pPr lvl="1"/>
            <a:r>
              <a:rPr lang="tr-TR" b="1" dirty="0"/>
              <a:t>Kodu yazın: </a:t>
            </a:r>
            <a:r>
              <a:rPr lang="tr-TR" dirty="0"/>
              <a:t>Programı tasarladıktan sonra programcı Python gibi üst düzey bir dilde kod yazmaya başlar. Her dilin, bir program yazarken uyulması gereken sözdizimi olarak bilinen kendi kurallarına sahip olduğunu hatırlayın. Bir dilin sözdizimi kuralları, anahtar sözcüklerin, işleçlerin ve noktalama karakterlerinin nasıl kullanılabileceği gibi şeyleri belirler. Programcı bu kurallardan herhangi birini ihlal ederse bir sözdizimi hatası oluşur. </a:t>
            </a:r>
          </a:p>
          <a:p>
            <a:pPr lvl="1"/>
            <a:r>
              <a:rPr lang="tr-TR" b="1" dirty="0"/>
              <a:t>Sözdizimi Hatalarını Düzeltin:</a:t>
            </a:r>
            <a:r>
              <a:rPr lang="tr-TR" dirty="0"/>
              <a:t> Program bir sözdizimi hatası veya yanlış yazılmış bir anahtar sözcük gibi basit bir hata içeriyorsa, derleyici veya yorumlayıcı hatanın ne olduğunu belirten bir hata mesajı görüntüler. Hemen hemen tüm kodlar, ilk yazıldığında sözdizimi hataları içerir, bu nedenle programcı bunları düzeltmek için genellikle biraz zaman harcar. Tüm sözdizimi hataları ve basit yazım hataları düzeltildikten sonra, program derlenebilir ve bir makine dili programına çevrilebilir (veya kullanılan dile bağlı olarak bir yorumlayıcı tarafından yürütülebilir). </a:t>
            </a:r>
          </a:p>
          <a:p>
            <a:pPr lvl="1"/>
            <a:r>
              <a:rPr lang="tr-TR" b="1" dirty="0"/>
              <a:t>Programı Test Edin:</a:t>
            </a:r>
            <a:r>
              <a:rPr lang="tr-TR" dirty="0"/>
              <a:t> Kod yürütülebilir bir formda olduğunda, herhangi bir mantık hatası olup olmadığını belirlemek için test edilir. Mantık hatası, programın çalışmasını engellemeyen ancak yanlış sonuçlar vermesine neden olan bir hatadır. (Matematiksel hatalar mantık hatalarının yaygın nedenleridir.) </a:t>
            </a:r>
          </a:p>
          <a:p>
            <a:pPr lvl="1"/>
            <a:r>
              <a:rPr lang="tr-TR" b="1" dirty="0"/>
              <a:t>Mantık Hatalarını Düzeltin:</a:t>
            </a:r>
            <a:r>
              <a:rPr lang="tr-TR" dirty="0"/>
              <a:t> Program yanlış sonuçlar veriyorsa, programcı kodun hatalarını ayıklar. Bu, programcının programdaki mantık hatalarını bulup düzelttiği anlamına gelir. Bazen bu süreç sırasında programcı, programın orijinal tasarımının değiştirilmesi gerektiğini keşfeder. Bu durumda, program geliştirme döngüsü baştan başlar ve hiçbir hata bulunamayana kadar devam eder.</a:t>
            </a:r>
            <a:endParaRPr lang="tr-TR" dirty="0">
              <a:effectLst/>
            </a:endParaRPr>
          </a:p>
        </p:txBody>
      </p:sp>
    </p:spTree>
    <p:extLst>
      <p:ext uri="{BB962C8B-B14F-4D97-AF65-F5344CB8AC3E}">
        <p14:creationId xmlns:p14="http://schemas.microsoft.com/office/powerpoint/2010/main" val="358428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lnSpcReduction="10000"/>
          </a:bodyPr>
          <a:lstStyle/>
          <a:p>
            <a:r>
              <a:rPr lang="tr-TR" b="1" dirty="0">
                <a:effectLst/>
              </a:rPr>
              <a:t>Tasarım Süreci Hakkında Daha Fazla Bilgi:</a:t>
            </a:r>
            <a:r>
              <a:rPr lang="tr-TR" dirty="0">
                <a:effectLst/>
              </a:rPr>
              <a:t> Bir program tasarlama süreci, tartışmasız döngünün en önemli parçasıdır. Bir programın tasarımını onun temeli olarak düşünebilirsiniz. Kötü inşa edilmiş bir temel üzerine bir ev inşa ederseniz, sonunda kendinizi evi onarmak için çok iş yaparken bulacaksınız! Bir programın tasarımı farklı görülmemelidir. Programınız kötü tasarlanmışsa, sonunda kendinizi programı düzeltmek için çok iş yaparken bulacaksınız. Bir program tasarlama süreci aşağıdaki iki adımda özetlenebilir: </a:t>
            </a:r>
          </a:p>
          <a:p>
            <a:pPr lvl="1"/>
            <a:r>
              <a:rPr lang="tr-TR" dirty="0">
                <a:effectLst/>
              </a:rPr>
              <a:t>Programın gerçekleştireceği görevi anlayın.</a:t>
            </a:r>
          </a:p>
          <a:p>
            <a:pPr lvl="1"/>
            <a:r>
              <a:rPr lang="tr-TR" dirty="0">
                <a:effectLst/>
              </a:rPr>
              <a:t>Görevi gerçekleştirmek için atılması gereken adımları belirleyin. </a:t>
            </a:r>
          </a:p>
          <a:p>
            <a:r>
              <a:rPr lang="tr-TR" dirty="0">
                <a:effectLst/>
              </a:rPr>
              <a:t>Bu adımların her birine daha yakından bakalım.</a:t>
            </a:r>
          </a:p>
          <a:p>
            <a:pPr marL="0" indent="0">
              <a:buNone/>
            </a:pPr>
            <a:br>
              <a:rPr lang="tr-TR" dirty="0">
                <a:effectLst/>
              </a:rPr>
            </a:br>
            <a:endParaRPr lang="tr-TR" dirty="0"/>
          </a:p>
        </p:txBody>
      </p:sp>
    </p:spTree>
    <p:extLst>
      <p:ext uri="{BB962C8B-B14F-4D97-AF65-F5344CB8AC3E}">
        <p14:creationId xmlns:p14="http://schemas.microsoft.com/office/powerpoint/2010/main" val="351548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7500" lnSpcReduction="20000"/>
          </a:bodyPr>
          <a:lstStyle/>
          <a:p>
            <a:r>
              <a:rPr lang="tr-TR" b="1" dirty="0">
                <a:effectLst/>
              </a:rPr>
              <a:t>Programın </a:t>
            </a:r>
            <a:r>
              <a:rPr lang="tr-TR" b="1" dirty="0"/>
              <a:t>G</a:t>
            </a:r>
            <a:r>
              <a:rPr lang="tr-TR" b="1" dirty="0">
                <a:effectLst/>
              </a:rPr>
              <a:t>erçekleştireceği Görevi Anlayın: </a:t>
            </a:r>
            <a:r>
              <a:rPr lang="tr-TR" dirty="0">
                <a:effectLst/>
              </a:rPr>
              <a:t>Programın gerçekleştireceği adımları belirlemeden önce bir programın ne yapması gerektiğini anlamanız önemlidir. Tipik olarak, profesyonel bir programcı bu anlayışı doğrudan müşteriyle çalışarak kazanır. Sizden bir program yazmanızı isteyen kişi, grup veya kuruluşu tanımlamak için müşteri terimini kullanıyoruz. Bu, kelimenin geleneksel anlamıyla bir müşteri olabilir, yani size bir program yazmanız için para ödeyen biri olabilir. Aynı zamanda patronunuz veya şirketinizdeki bir departmanın yöneticisi de olabilir. Kim olursa olsun, müşteri önemli bir görevi yerine getirmek için programınıza güvenecektir.</a:t>
            </a:r>
          </a:p>
          <a:p>
            <a:r>
              <a:rPr lang="tr-TR" dirty="0">
                <a:effectLst/>
              </a:rPr>
              <a:t>Bir programın ne yapması gerektiği konusunda bir fikir edinmek için programcı genellikle müşteriyle görüşür. Görüşme sırasında müşteri, programın gerçekleştirmesi gereken görevi açıklayacak ve programcı görev hakkında mümkün olduğunca çok ayrıntıyı ortaya çıkarmak için sorular soracaktır. Müşteriler ilk toplantıda istedikleri her şeyden nadiren bahsettiklerinden ve programcılar genellikle ek sorular düşündüklerinden, genellikle bir takip görüşmesine ihtiyaç duyulur. </a:t>
            </a:r>
          </a:p>
          <a:p>
            <a:r>
              <a:rPr lang="tr-TR" dirty="0">
                <a:effectLst/>
              </a:rPr>
              <a:t>Programcı, görüşmeler sırasında müşteriden toplanan bilgileri inceler ve farklı yazılım gereksinimlerinin bir listesini oluşturur. Bir yazılım gereksinimi, müşteriyi memnun etmek için programın gerçekleştirmesi gereken tek bir görevdir. Müşteri gereksinim listesinin tamamlandığını kabul ettiğinde, programcı bir sonraki aşamaya geçebilir.</a:t>
            </a:r>
            <a:br>
              <a:rPr lang="tr-TR" dirty="0">
                <a:effectLst/>
              </a:rPr>
            </a:br>
            <a:endParaRPr lang="tr-TR" dirty="0"/>
          </a:p>
        </p:txBody>
      </p:sp>
    </p:spTree>
    <p:extLst>
      <p:ext uri="{BB962C8B-B14F-4D97-AF65-F5344CB8AC3E}">
        <p14:creationId xmlns:p14="http://schemas.microsoft.com/office/powerpoint/2010/main" val="49530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b="1" dirty="0">
                <a:effectLst/>
              </a:rPr>
              <a:t>Görevi Gerçekleştirmek İçin Atılması Gereken Adımları Belirleyin:</a:t>
            </a:r>
            <a:r>
              <a:rPr lang="tr-TR" dirty="0">
                <a:effectLst/>
              </a:rPr>
              <a:t> Programın gerçekleştireceği görevi anladıktan sonra, görevi bir dizi adıma bölerek başlamalıdır. Bu, bir görevi başka bir kişinin izleyebileceği bir dizi adıma bölmenize benzer. Örneğin, birisinin size suyu nasıl kaynatacağınızı sorduğunu varsayalım. Bu görevi aşağıdaki gibi bir dizi adıma ayırabilirsiniz: </a:t>
            </a:r>
          </a:p>
          <a:p>
            <a:pPr lvl="1"/>
            <a:r>
              <a:rPr lang="tr-TR" dirty="0">
                <a:effectLst/>
              </a:rPr>
              <a:t>İstediğiniz miktarda suyu bir tencereye dökün. </a:t>
            </a:r>
          </a:p>
          <a:p>
            <a:pPr lvl="1"/>
            <a:r>
              <a:rPr lang="tr-TR" dirty="0">
                <a:effectLst/>
              </a:rPr>
              <a:t>Tencereyi soba brülörüne koyun. </a:t>
            </a:r>
          </a:p>
          <a:p>
            <a:pPr lvl="1"/>
            <a:r>
              <a:rPr lang="tr-TR" dirty="0">
                <a:effectLst/>
              </a:rPr>
              <a:t>Brülörü yükseğe çevirin. </a:t>
            </a:r>
          </a:p>
          <a:p>
            <a:pPr lvl="1"/>
            <a:r>
              <a:rPr lang="tr-TR" dirty="0">
                <a:effectLst/>
              </a:rPr>
              <a:t>Büyük baloncukların hızla yükseldiğini görene kadar suyu izleyin. Bu olduğunda, su kaynar. </a:t>
            </a:r>
          </a:p>
          <a:p>
            <a:r>
              <a:rPr lang="tr-TR" dirty="0">
                <a:effectLst/>
              </a:rPr>
              <a:t>Bu, bir görevi gerçekleştirmek için atılması gereken bir dizi iyi tanımlanmış mantıksal adım olan bir algoritma örneğidir. Bu algoritmadaki adımların sırayla sıralandığına dikkat edin. Adım 1, adım 2'den önce gerçekleştirilmelidir, vb. Bir kişi bu adımları tam olarak göründükleri gibi ve doğru sırayla takip ederse, suyu başarıyla kaynatabilmesi gerekir.</a:t>
            </a:r>
            <a:br>
              <a:rPr lang="tr-TR" dirty="0">
                <a:effectLst/>
              </a:rPr>
            </a:br>
            <a:endParaRPr lang="tr-TR" dirty="0"/>
          </a:p>
        </p:txBody>
      </p:sp>
    </p:spTree>
    <p:extLst>
      <p:ext uri="{BB962C8B-B14F-4D97-AF65-F5344CB8AC3E}">
        <p14:creationId xmlns:p14="http://schemas.microsoft.com/office/powerpoint/2010/main" val="399638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dirty="0">
                <a:effectLst/>
              </a:rPr>
              <a:t>Bir programcı, bir programın gerçekleştirmesi gereken görevi benzer şekilde parçalara ayırır. Atılması gereken tüm mantıksal adımları listeleyen bir algoritma oluşturulur. Örneğin, bir saatlik ücretli bir çalışanın brüt ücretini hesaplamak ve görüntülemek için bir program yazmanızın istendiğini varsayalım. Atacağınız adımlar şunlardır: </a:t>
            </a:r>
          </a:p>
          <a:p>
            <a:pPr lvl="1"/>
            <a:r>
              <a:rPr lang="tr-TR" dirty="0">
                <a:effectLst/>
              </a:rPr>
              <a:t>Çalışılan saatlerin sayısını öğrenin. </a:t>
            </a:r>
          </a:p>
          <a:p>
            <a:pPr lvl="1"/>
            <a:r>
              <a:rPr lang="tr-TR" dirty="0">
                <a:effectLst/>
              </a:rPr>
              <a:t>Saatlik ödeme oranını alın. </a:t>
            </a:r>
          </a:p>
          <a:p>
            <a:pPr lvl="1"/>
            <a:r>
              <a:rPr lang="tr-TR" dirty="0">
                <a:effectLst/>
              </a:rPr>
              <a:t>Çalışılan saat sayısını saatlik ücret oranıyla çarpın.</a:t>
            </a:r>
          </a:p>
          <a:p>
            <a:pPr lvl="1"/>
            <a:r>
              <a:rPr lang="tr-TR" dirty="0">
                <a:effectLst/>
              </a:rPr>
              <a:t>Adım 3'te gerçekleştirilen hesaplamanın sonucunu görüntüleyin. </a:t>
            </a:r>
          </a:p>
          <a:p>
            <a:r>
              <a:rPr lang="tr-TR" dirty="0">
                <a:effectLst/>
              </a:rPr>
              <a:t>Elbette bu algoritma bilgisayarda yürütülmeye hazır değil. Bu listedeki adımlar koda çevrilmelidir. Programcılar bunu başarmalarına yardımcı olmak için genellikle iki araç kullanır: sözde kod ve akış şemaları. Bunların her birine daha ayrıntılı olarak bakalım.</a:t>
            </a:r>
            <a:br>
              <a:rPr lang="tr-TR" dirty="0">
                <a:effectLst/>
              </a:rPr>
            </a:br>
            <a:endParaRPr lang="tr-TR" dirty="0"/>
          </a:p>
        </p:txBody>
      </p:sp>
    </p:spTree>
    <p:extLst>
      <p:ext uri="{BB962C8B-B14F-4D97-AF65-F5344CB8AC3E}">
        <p14:creationId xmlns:p14="http://schemas.microsoft.com/office/powerpoint/2010/main" val="127727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Sözde Kod (</a:t>
            </a:r>
            <a:r>
              <a:rPr lang="tr-TR" sz="2400" b="1" dirty="0" err="1">
                <a:effectLst/>
              </a:rPr>
              <a:t>Pseudocode</a:t>
            </a:r>
            <a:r>
              <a:rPr lang="tr-TR" sz="2400" b="1" dirty="0">
                <a:effectLst/>
              </a:rPr>
              <a:t>):</a:t>
            </a:r>
            <a:r>
              <a:rPr lang="tr-TR" sz="2400" dirty="0">
                <a:effectLst/>
              </a:rPr>
              <a:t> Yanlış yazılmış kelimeler ve unutulmuş noktalama karakterleri gibi küçük hatalar sözdizimi hatalarına neden olabileceğinden, programcılar kod yazarken bu kadar küçük ayrıntılara dikkat etmelidir. Bu nedenle, programcılar bir programı Python gibi bir programlama dilinin gerçek koduna yazmadan önce sözde kodda yazmayı yararlı bulurlar. </a:t>
            </a:r>
          </a:p>
          <a:p>
            <a:r>
              <a:rPr lang="tr-TR" sz="2400" dirty="0">
                <a:effectLst/>
              </a:rPr>
              <a:t>"</a:t>
            </a:r>
            <a:r>
              <a:rPr lang="tr-TR" sz="2400" dirty="0" err="1">
                <a:effectLst/>
              </a:rPr>
              <a:t>Pseudo</a:t>
            </a:r>
            <a:r>
              <a:rPr lang="tr-TR" sz="2400" dirty="0">
                <a:effectLst/>
              </a:rPr>
              <a:t>" kelimesi sahte anlamına gelir, bu nedenle sözde kod sahte koddur. Sözdizimi kuralları olmayan ve derlenmesi veya yürütülmesi amaçlanmayan gayri resmi bir dildir. Bunun yerine programcılar, programların modellerini veya "maketlerini" oluşturmak için sözde kodu kullanır. Programcılar sözde kod yazarken sözdizimi hataları hakkında endişelenmek zorunda olmadıkları için tüm dikkatlerini programın tasarımına odaklayabilirler. Sözde kod ile tatmin edici bir tasarım oluşturulduktan sonra, sözde kod doğrudan gerçek koda çevrilebilir. Daha önce tartıştığımız ücret hesaplama programı için sözde kodu nasıl yazabileceğinize bir örnek: </a:t>
            </a:r>
          </a:p>
          <a:p>
            <a:pPr lvl="1"/>
            <a:r>
              <a:rPr lang="tr-TR" sz="2100" dirty="0">
                <a:effectLst/>
              </a:rPr>
              <a:t>Çalışılan saatleri girin </a:t>
            </a:r>
          </a:p>
          <a:p>
            <a:pPr lvl="1"/>
            <a:r>
              <a:rPr lang="tr-TR" sz="2100" dirty="0">
                <a:effectLst/>
              </a:rPr>
              <a:t>Saatlik ücret oranını girin </a:t>
            </a:r>
          </a:p>
          <a:p>
            <a:pPr lvl="1"/>
            <a:r>
              <a:rPr lang="tr-TR" sz="2100" dirty="0">
                <a:effectLst/>
              </a:rPr>
              <a:t>Çalışılan saatlerle çarpılan ücret oranı olarak brüt ücreti hesaplayın </a:t>
            </a:r>
          </a:p>
          <a:p>
            <a:pPr lvl="1"/>
            <a:r>
              <a:rPr lang="tr-TR" sz="2100" dirty="0">
                <a:effectLst/>
              </a:rPr>
              <a:t>Brüt ücreti görüntüleyin </a:t>
            </a:r>
          </a:p>
          <a:p>
            <a:r>
              <a:rPr lang="tr-TR" sz="2600" dirty="0">
                <a:effectLst/>
              </a:rPr>
              <a:t>Sözde koddaki her ifade bir </a:t>
            </a:r>
            <a:r>
              <a:rPr lang="tr-TR" sz="2600" dirty="0" err="1">
                <a:effectLst/>
              </a:rPr>
              <a:t>Python'da</a:t>
            </a:r>
            <a:r>
              <a:rPr lang="tr-TR" sz="2600" dirty="0">
                <a:effectLst/>
              </a:rPr>
              <a:t> yapılabilecek işlemi temsil eder. Örneğin, Python klavye ile yazılan girdileri okuyabilir, matematiksel hesaplamalar yapabilir ve mesajları ekranda görüntüleyebilir.</a:t>
            </a:r>
            <a:br>
              <a:rPr lang="tr-TR" dirty="0">
                <a:effectLst/>
              </a:rPr>
            </a:br>
            <a:endParaRPr lang="tr-TR" dirty="0"/>
          </a:p>
        </p:txBody>
      </p:sp>
    </p:spTree>
    <p:extLst>
      <p:ext uri="{BB962C8B-B14F-4D97-AF65-F5344CB8AC3E}">
        <p14:creationId xmlns:p14="http://schemas.microsoft.com/office/powerpoint/2010/main" val="1591235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7210640" cy="4050792"/>
          </a:xfrm>
        </p:spPr>
        <p:txBody>
          <a:bodyPr>
            <a:normAutofit fontScale="92500" lnSpcReduction="10000"/>
          </a:bodyPr>
          <a:lstStyle/>
          <a:p>
            <a:r>
              <a:rPr lang="tr-TR" sz="1400" b="1" dirty="0">
                <a:effectLst/>
              </a:rPr>
              <a:t>Akış çizelgeleri:</a:t>
            </a:r>
            <a:r>
              <a:rPr lang="tr-TR" sz="1400" dirty="0">
                <a:effectLst/>
              </a:rPr>
              <a:t> Akış çizelgeleri, programcıların program tasarlamak için kullandıkları başka bir araçtır. Akış şeması, bir programda yer alan adımları grafiksel olarak gösteren bir diyagramdır. Şekil, ödeme hesaplama programı için nasıl bir akış şeması oluşturabileceğinizi gösterir. </a:t>
            </a:r>
          </a:p>
          <a:p>
            <a:r>
              <a:rPr lang="tr-TR" sz="1400" dirty="0">
                <a:effectLst/>
              </a:rPr>
              <a:t>Akış şemasında üç tür sembol olduğuna dikkat edin: ovaller, paralelkenarlar ve bir dikdörtgen. </a:t>
            </a:r>
          </a:p>
          <a:p>
            <a:r>
              <a:rPr lang="tr-TR" sz="1400" dirty="0">
                <a:effectLst/>
              </a:rPr>
              <a:t>Bu sembollerin her biri, burada açıklandığı gibi programdaki bir adımı temsil eder: </a:t>
            </a:r>
          </a:p>
          <a:p>
            <a:pPr lvl="1"/>
            <a:r>
              <a:rPr lang="tr-TR" sz="1400" dirty="0">
                <a:effectLst/>
              </a:rPr>
              <a:t>Akış şemasının üstünde ve altında görünen ovallere terminal sembolleri denir. Başlangıç ​​terminali sembolü, programın başlangıç ​​noktasını ve Bitiş terminali sembolü, programın bitiş noktasını gösterir. </a:t>
            </a:r>
          </a:p>
          <a:p>
            <a:pPr lvl="1"/>
            <a:r>
              <a:rPr lang="tr-TR" sz="1400" dirty="0">
                <a:effectLst/>
              </a:rPr>
              <a:t>Paralelkenarlar giriş sembolleri ve çıkış sembolleri olarak kullanılır. Programın girdiyi okuduğu veya çıktıyı gösterdiği adımları temsil ederler.</a:t>
            </a:r>
          </a:p>
          <a:p>
            <a:pPr lvl="1"/>
            <a:r>
              <a:rPr lang="tr-TR" sz="1400" dirty="0">
                <a:effectLst/>
              </a:rPr>
              <a:t>İşlem sembolü olarak dikdörtgenler kullanılır. Programın, matematiksel hesaplama gibi veriler üzerinde bazı işlemleri gerçekleştirdiği adımları temsil ederler. </a:t>
            </a:r>
          </a:p>
          <a:p>
            <a:r>
              <a:rPr lang="tr-TR" sz="1400" dirty="0">
                <a:effectLst/>
              </a:rPr>
              <a:t>Semboller, programın "akışını" temsil eden oklarla birbirine bağlanmıştır. Semboller arasında doğru sırayla ilerlemek için Başlangıç ​​terminalinden başlayın ve Bitiş terminaline ulaşana kadar okları takip edin.</a:t>
            </a:r>
            <a:endParaRPr lang="tr-TR" sz="1000" dirty="0"/>
          </a:p>
        </p:txBody>
      </p:sp>
      <p:pic>
        <p:nvPicPr>
          <p:cNvPr id="5" name="Resim 4">
            <a:extLst>
              <a:ext uri="{FF2B5EF4-FFF2-40B4-BE49-F238E27FC236}">
                <a16:creationId xmlns:a16="http://schemas.microsoft.com/office/drawing/2014/main" id="{70ACFDEB-E05C-4511-AA34-F557D2C1B68D}"/>
              </a:ext>
            </a:extLst>
          </p:cNvPr>
          <p:cNvPicPr>
            <a:picLocks noChangeAspect="1"/>
          </p:cNvPicPr>
          <p:nvPr/>
        </p:nvPicPr>
        <p:blipFill>
          <a:blip r:embed="rId2"/>
          <a:stretch>
            <a:fillRect/>
          </a:stretch>
        </p:blipFill>
        <p:spPr>
          <a:xfrm>
            <a:off x="8788439" y="2037463"/>
            <a:ext cx="2333713" cy="4134737"/>
          </a:xfrm>
          <a:prstGeom prst="rect">
            <a:avLst/>
          </a:prstGeom>
        </p:spPr>
      </p:pic>
    </p:spTree>
    <p:extLst>
      <p:ext uri="{BB962C8B-B14F-4D97-AF65-F5344CB8AC3E}">
        <p14:creationId xmlns:p14="http://schemas.microsoft.com/office/powerpoint/2010/main" val="389286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lnSpcReduction="10000"/>
          </a:bodyPr>
          <a:lstStyle/>
          <a:p>
            <a:r>
              <a:rPr lang="tr-TR" dirty="0"/>
              <a:t>Bilgisayarlar programlanabildikleri için çok çeşitli görevleri yerine getirebilirler. Bu, bilgisayarların yalnızca bir işi yapmak için değil, programlarının onlara yapmalarını söylediği herhangi bir işi yapmak için tasarlandıkları anlamına gelir. Program, bilgisayarın bir görevi gerçekleştirmek için izlediği bir dizi talimattır.</a:t>
            </a:r>
          </a:p>
          <a:p>
            <a:r>
              <a:rPr lang="tr-TR" dirty="0"/>
              <a:t>Programlar genellikle yazılım olarak adlandırılır. Yazılım bir bilgisayar için çok önemlidir çünkü bilgisayarın yaptığı her şeyi kontrol eder. Bilgisayarlarımızı kullanışlı hale getirmek için kullandığımız tüm yazılımlar, programcı veya yazılım geliştirici olarak çalışan kişiler tarafından oluşturulur. Bir programcı veya yazılım geliştiricisi, bilgisayar programlarını tasarlamak, oluşturmak ve test etmek için gerekli eğitim ve becerilere sahip kişidir. Bilgisayar programlama, heyecan verici ve ödüllendirici bir kariyerdir.</a:t>
            </a:r>
          </a:p>
        </p:txBody>
      </p:sp>
    </p:spTree>
    <p:extLst>
      <p:ext uri="{BB962C8B-B14F-4D97-AF65-F5344CB8AC3E}">
        <p14:creationId xmlns:p14="http://schemas.microsoft.com/office/powerpoint/2010/main" val="602971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Girdi, İşleme ve Çıktı: </a:t>
            </a:r>
            <a:r>
              <a:rPr lang="tr-TR" sz="1200" dirty="0">
                <a:effectLst/>
              </a:rPr>
              <a:t>Girdi, programın aldığı verilerdir. Bir program veri aldığında, genellikle onunla bazı işlemler yaparak onu işler. İşlemin sonucu programdan çıktı olarak gönderilir.</a:t>
            </a:r>
          </a:p>
          <a:p>
            <a:r>
              <a:rPr lang="tr-TR" sz="1200" dirty="0">
                <a:effectLst/>
              </a:rPr>
              <a:t>Bilgisayar programları genellikle aşağıdaki üç aşamalı işlemi gerçekleştirir: </a:t>
            </a:r>
          </a:p>
          <a:p>
            <a:pPr lvl="1"/>
            <a:r>
              <a:rPr lang="tr-TR" sz="1200" dirty="0">
                <a:effectLst/>
              </a:rPr>
              <a:t>Giriş alınır. </a:t>
            </a:r>
          </a:p>
          <a:p>
            <a:pPr lvl="1"/>
            <a:r>
              <a:rPr lang="tr-TR" sz="1200" dirty="0">
                <a:effectLst/>
              </a:rPr>
              <a:t>Giriş üzerinde bazı işlemler yapılır.</a:t>
            </a:r>
          </a:p>
          <a:p>
            <a:pPr lvl="1"/>
            <a:r>
              <a:rPr lang="tr-TR" sz="1200" dirty="0">
                <a:effectLst/>
              </a:rPr>
              <a:t>Çıktı üretilir. </a:t>
            </a:r>
          </a:p>
          <a:p>
            <a:r>
              <a:rPr lang="tr-TR" sz="1200" dirty="0">
                <a:effectLst/>
              </a:rPr>
              <a:t>Giriş, programın çalışırken aldığı herhangi bir veridir. Yaygın bir giriş biçimi, klavyede yazılan verilerdir. Girdi alındıktan sonra, genellikle matematiksel hesaplama gibi bazı işlemler bunun üzerinde gerçekleştirilir. İşlemin sonuçları daha sonra programdan çıktı olarak gönderilir. Şekil, daha önce tartıştığımız ücret hesaplama programındaki bu üç adımı göstermektedir. Çalışılan saat sayısı ve saatlik ücret oranı girdi olarak verilir. Program bu verileri, çalışılan saatleri saatlik ücret oranıyla çarparak işler. Hesaplamanın sonuçları daha sonra ekranda çıktı olarak görüntülenir.</a:t>
            </a:r>
            <a:br>
              <a:rPr lang="tr-TR" sz="1200" dirty="0">
                <a:effectLst/>
              </a:rPr>
            </a:br>
            <a:endParaRPr lang="tr-TR" sz="1200" dirty="0"/>
          </a:p>
        </p:txBody>
      </p:sp>
      <p:pic>
        <p:nvPicPr>
          <p:cNvPr id="5" name="Resim 4" descr="metin içeren bir resim&#10;&#10;Açıklama otomatik olarak oluşturuldu">
            <a:extLst>
              <a:ext uri="{FF2B5EF4-FFF2-40B4-BE49-F238E27FC236}">
                <a16:creationId xmlns:a16="http://schemas.microsoft.com/office/drawing/2014/main" id="{3B020CB2-7079-47D8-AF45-49B8306F44B0}"/>
              </a:ext>
            </a:extLst>
          </p:cNvPr>
          <p:cNvPicPr>
            <a:picLocks noChangeAspect="1"/>
          </p:cNvPicPr>
          <p:nvPr/>
        </p:nvPicPr>
        <p:blipFill>
          <a:blip r:embed="rId2"/>
          <a:stretch>
            <a:fillRect/>
          </a:stretch>
        </p:blipFill>
        <p:spPr>
          <a:xfrm>
            <a:off x="3134095" y="4790114"/>
            <a:ext cx="5923809" cy="1583254"/>
          </a:xfrm>
          <a:prstGeom prst="rect">
            <a:avLst/>
          </a:prstGeom>
        </p:spPr>
      </p:pic>
    </p:spTree>
    <p:extLst>
      <p:ext uri="{BB962C8B-B14F-4D97-AF65-F5344CB8AC3E}">
        <p14:creationId xmlns:p14="http://schemas.microsoft.com/office/powerpoint/2010/main" val="2859700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sz="2400" b="1" dirty="0">
                <a:effectLst/>
              </a:rPr>
              <a:t>Çıktıyı </a:t>
            </a:r>
            <a:r>
              <a:rPr lang="tr-TR" sz="2400" b="1" i="1" dirty="0" err="1">
                <a:effectLst/>
              </a:rPr>
              <a:t>print</a:t>
            </a:r>
            <a:r>
              <a:rPr lang="tr-TR" sz="2400" b="1" dirty="0">
                <a:effectLst/>
              </a:rPr>
              <a:t> İşleviyle Görüntüleme: </a:t>
            </a:r>
            <a:r>
              <a:rPr lang="tr-TR" sz="2400" dirty="0">
                <a:effectLst/>
              </a:rPr>
              <a:t>Bir Python programında çıktıyı görüntülemek için </a:t>
            </a:r>
            <a:r>
              <a:rPr lang="tr-TR" sz="2400" dirty="0" err="1">
                <a:effectLst/>
              </a:rPr>
              <a:t>print</a:t>
            </a:r>
            <a:r>
              <a:rPr lang="tr-TR" sz="2400" dirty="0">
                <a:effectLst/>
              </a:rPr>
              <a:t> işlevini kullanırsınız.</a:t>
            </a:r>
          </a:p>
          <a:p>
            <a:r>
              <a:rPr lang="tr-TR" dirty="0">
                <a:effectLst/>
              </a:rPr>
              <a:t>İşlev (</a:t>
            </a:r>
            <a:r>
              <a:rPr lang="tr-TR" dirty="0" err="1">
                <a:effectLst/>
              </a:rPr>
              <a:t>function</a:t>
            </a:r>
            <a:r>
              <a:rPr lang="tr-TR" dirty="0">
                <a:effectLst/>
              </a:rPr>
              <a:t>), bir işlemi gerçekleştiren önceden yazılmış bir kod parçasıdır. Python, çeşitli işlemleri gerçekleştiren çok sayıda yerleşik işleve (</a:t>
            </a:r>
            <a:r>
              <a:rPr lang="tr-TR" dirty="0" err="1">
                <a:effectLst/>
              </a:rPr>
              <a:t>built</a:t>
            </a:r>
            <a:r>
              <a:rPr lang="tr-TR" dirty="0">
                <a:effectLst/>
              </a:rPr>
              <a:t>-in </a:t>
            </a:r>
            <a:r>
              <a:rPr lang="tr-TR" dirty="0" err="1">
                <a:effectLst/>
              </a:rPr>
              <a:t>function</a:t>
            </a:r>
            <a:r>
              <a:rPr lang="tr-TR" dirty="0">
                <a:effectLst/>
              </a:rPr>
              <a:t>) sahiptir. Belki de en temel </a:t>
            </a:r>
            <a:r>
              <a:rPr lang="tr-TR" dirty="0"/>
              <a:t>yerleşik işlev, çıktıyı ekranda görüntüleyen </a:t>
            </a:r>
            <a:r>
              <a:rPr lang="tr-TR" dirty="0" err="1"/>
              <a:t>print</a:t>
            </a:r>
            <a:r>
              <a:rPr lang="tr-TR" dirty="0"/>
              <a:t> işlevidir. Burada, </a:t>
            </a:r>
            <a:r>
              <a:rPr lang="tr-TR" dirty="0" err="1"/>
              <a:t>print</a:t>
            </a:r>
            <a:r>
              <a:rPr lang="tr-TR" dirty="0"/>
              <a:t> işlevini yürüten bir ifade örneği verilmiştir:</a:t>
            </a:r>
          </a:p>
          <a:p>
            <a:pPr lvl="1"/>
            <a:r>
              <a:rPr lang="tr-TR" sz="2000" dirty="0" err="1"/>
              <a:t>print</a:t>
            </a:r>
            <a:r>
              <a:rPr lang="tr-TR" sz="2000" dirty="0"/>
              <a:t>('</a:t>
            </a:r>
            <a:r>
              <a:rPr lang="tr-TR" sz="2000" dirty="0" err="1"/>
              <a:t>Hello</a:t>
            </a:r>
            <a:r>
              <a:rPr lang="tr-TR" sz="2000" dirty="0"/>
              <a:t> </a:t>
            </a:r>
            <a:r>
              <a:rPr lang="tr-TR" sz="2000" dirty="0" err="1"/>
              <a:t>world</a:t>
            </a:r>
            <a:r>
              <a:rPr lang="tr-TR" sz="2000" dirty="0"/>
              <a:t>')</a:t>
            </a:r>
          </a:p>
          <a:p>
            <a:pPr marL="0" indent="0">
              <a:buNone/>
            </a:pPr>
            <a:br>
              <a:rPr lang="tr-TR" dirty="0">
                <a:effectLst/>
              </a:rPr>
            </a:br>
            <a:endParaRPr lang="tr-TR" dirty="0">
              <a:effectLst/>
            </a:endParaRPr>
          </a:p>
          <a:p>
            <a:r>
              <a:rPr lang="tr-TR" dirty="0"/>
              <a:t>Programcılar bir işlevi çalıştırdıklarında, işlevi çağırdıklarını söylerler. </a:t>
            </a:r>
            <a:r>
              <a:rPr lang="tr-TR" dirty="0" err="1"/>
              <a:t>Print</a:t>
            </a:r>
            <a:r>
              <a:rPr lang="tr-TR" dirty="0"/>
              <a:t> işlevini çağırdığınızda, </a:t>
            </a:r>
            <a:r>
              <a:rPr lang="tr-TR" dirty="0" err="1"/>
              <a:t>print</a:t>
            </a:r>
            <a:r>
              <a:rPr lang="tr-TR" dirty="0"/>
              <a:t> kelimesini ve ardından bir parantez kümesini yazarsınız. Parantezlerin içine, ekranda görüntülenmesini istediğiniz veri olan bir argüman yazarsınız. Önceki örnekte, argüman ‘</a:t>
            </a:r>
            <a:r>
              <a:rPr lang="tr-TR" sz="2000" dirty="0" err="1"/>
              <a:t>Hello</a:t>
            </a:r>
            <a:r>
              <a:rPr lang="tr-TR" sz="2000" dirty="0"/>
              <a:t> </a:t>
            </a:r>
            <a:r>
              <a:rPr lang="tr-TR" sz="2000" dirty="0" err="1"/>
              <a:t>World’</a:t>
            </a:r>
            <a:r>
              <a:rPr lang="tr-TR" dirty="0" err="1"/>
              <a:t>dur</a:t>
            </a:r>
            <a:r>
              <a:rPr lang="tr-TR" dirty="0"/>
              <a:t>. İfade yürütüldüğünde tırnak işaretlerinin görüntülenmediğine dikkat edin. Alıntı işaretleri, görüntülemek istediğiniz metnin başlangıcını ve sonunu belirtir. </a:t>
            </a:r>
          </a:p>
        </p:txBody>
      </p:sp>
      <p:pic>
        <p:nvPicPr>
          <p:cNvPr id="5" name="Resim 4" descr="metin içeren bir resim&#10;&#10;Açıklama otomatik olarak oluşturuldu">
            <a:extLst>
              <a:ext uri="{FF2B5EF4-FFF2-40B4-BE49-F238E27FC236}">
                <a16:creationId xmlns:a16="http://schemas.microsoft.com/office/drawing/2014/main" id="{7A67E612-F022-478F-91FE-BD93DCDCDE8A}"/>
              </a:ext>
            </a:extLst>
          </p:cNvPr>
          <p:cNvPicPr>
            <a:picLocks noChangeAspect="1"/>
          </p:cNvPicPr>
          <p:nvPr/>
        </p:nvPicPr>
        <p:blipFill>
          <a:blip r:embed="rId2"/>
          <a:stretch>
            <a:fillRect/>
          </a:stretch>
        </p:blipFill>
        <p:spPr>
          <a:xfrm>
            <a:off x="4482405" y="3784899"/>
            <a:ext cx="3076190" cy="723810"/>
          </a:xfrm>
          <a:prstGeom prst="rect">
            <a:avLst/>
          </a:prstGeom>
        </p:spPr>
      </p:pic>
    </p:spTree>
    <p:extLst>
      <p:ext uri="{BB962C8B-B14F-4D97-AF65-F5344CB8AC3E}">
        <p14:creationId xmlns:p14="http://schemas.microsoft.com/office/powerpoint/2010/main" val="17868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Dizeler (STRINGS) ve Dize Değişmezleri</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pPr>
              <a:lnSpc>
                <a:spcPct val="100000"/>
              </a:lnSpc>
            </a:pPr>
            <a:r>
              <a:rPr lang="tr-TR" sz="1800" dirty="0"/>
              <a:t>'</a:t>
            </a:r>
            <a:r>
              <a:rPr lang="tr-TR" sz="1800" dirty="0" err="1"/>
              <a:t>Hello</a:t>
            </a:r>
            <a:r>
              <a:rPr lang="tr-TR" sz="1800" dirty="0"/>
              <a:t> </a:t>
            </a:r>
            <a:r>
              <a:rPr lang="tr-TR" sz="1800" dirty="0" err="1"/>
              <a:t>world</a:t>
            </a:r>
            <a:r>
              <a:rPr lang="tr-TR" sz="1800" dirty="0"/>
              <a:t>’ veri parçası karakter dizileridir. Programlama terimlerinde, veri olarak kullanılan bir karakter dizisine dize (</a:t>
            </a:r>
            <a:r>
              <a:rPr lang="tr-TR" sz="1800" dirty="0" err="1"/>
              <a:t>string</a:t>
            </a:r>
            <a:r>
              <a:rPr lang="tr-TR" sz="1800" dirty="0"/>
              <a:t>) denir. Bir programın gerçek kodunda bir dize göründüğünde, buna dize değişmezi (</a:t>
            </a:r>
            <a:r>
              <a:rPr lang="tr-TR" sz="1800" dirty="0" err="1"/>
              <a:t>string</a:t>
            </a:r>
            <a:r>
              <a:rPr lang="tr-TR" sz="1800" dirty="0"/>
              <a:t> </a:t>
            </a:r>
            <a:r>
              <a:rPr lang="tr-TR" sz="1800" dirty="0" err="1"/>
              <a:t>literal</a:t>
            </a:r>
            <a:r>
              <a:rPr lang="tr-TR" sz="1800" dirty="0"/>
              <a:t>) denir. Python kodunda, dize değişmezleri tırnak işaretleri içine alınmalıdır. Daha önce belirtildiği gibi, alıntı işaretleri, dize verilerinin başladığı ve bittiği yeri işaretler.</a:t>
            </a:r>
          </a:p>
          <a:p>
            <a:pPr>
              <a:lnSpc>
                <a:spcPct val="100000"/>
              </a:lnSpc>
            </a:pPr>
            <a:r>
              <a:rPr lang="tr-TR" sz="1800" dirty="0" err="1"/>
              <a:t>Quotes</a:t>
            </a:r>
            <a:r>
              <a:rPr lang="tr-TR" sz="1800" dirty="0"/>
              <a:t> ('</a:t>
            </a:r>
            <a:r>
              <a:rPr lang="tr-TR" sz="1800" dirty="0" err="1"/>
              <a:t>Hello</a:t>
            </a:r>
            <a:r>
              <a:rPr lang="tr-TR" sz="1800" dirty="0"/>
              <a:t> </a:t>
            </a:r>
            <a:r>
              <a:rPr lang="tr-TR" sz="1800" dirty="0" err="1"/>
              <a:t>world</a:t>
            </a:r>
            <a:r>
              <a:rPr lang="tr-TR" sz="1800" dirty="0"/>
              <a:t>')</a:t>
            </a:r>
          </a:p>
          <a:p>
            <a:pPr>
              <a:lnSpc>
                <a:spcPct val="100000"/>
              </a:lnSpc>
            </a:pPr>
            <a:r>
              <a:rPr lang="tr-TR" sz="1800" dirty="0" err="1"/>
              <a:t>Double</a:t>
            </a:r>
            <a:r>
              <a:rPr lang="tr-TR" sz="1800" dirty="0"/>
              <a:t> </a:t>
            </a:r>
            <a:r>
              <a:rPr lang="tr-TR" sz="1800" dirty="0" err="1"/>
              <a:t>quotes</a:t>
            </a:r>
            <a:r>
              <a:rPr lang="tr-TR" sz="1800" dirty="0"/>
              <a:t> ("</a:t>
            </a:r>
            <a:r>
              <a:rPr lang="tr-TR" sz="1800" dirty="0" err="1"/>
              <a:t>Hello</a:t>
            </a:r>
            <a:r>
              <a:rPr lang="tr-TR" sz="1800" dirty="0"/>
              <a:t> </a:t>
            </a:r>
            <a:r>
              <a:rPr lang="tr-TR" sz="1800" dirty="0" err="1"/>
              <a:t>world</a:t>
            </a:r>
            <a:r>
              <a:rPr lang="tr-TR" sz="1800" dirty="0"/>
              <a:t>")</a:t>
            </a:r>
          </a:p>
          <a:p>
            <a:pPr>
              <a:lnSpc>
                <a:spcPct val="100000"/>
              </a:lnSpc>
            </a:pPr>
            <a:r>
              <a:rPr lang="tr-TR" sz="1800" dirty="0" err="1"/>
              <a:t>Apostrophe</a:t>
            </a:r>
            <a:r>
              <a:rPr lang="tr-TR" sz="1800" dirty="0"/>
              <a:t> </a:t>
            </a:r>
            <a:r>
              <a:rPr lang="tr-TR" sz="1800" dirty="0" err="1"/>
              <a:t>or</a:t>
            </a:r>
            <a:r>
              <a:rPr lang="tr-TR" sz="1800" dirty="0"/>
              <a:t> </a:t>
            </a:r>
            <a:r>
              <a:rPr lang="tr-TR" sz="1800" dirty="0" err="1"/>
              <a:t>Quotes</a:t>
            </a:r>
            <a:r>
              <a:rPr lang="tr-TR" sz="1800" dirty="0"/>
              <a:t> ("</a:t>
            </a:r>
            <a:r>
              <a:rPr lang="tr-TR" sz="1800" dirty="0" err="1"/>
              <a:t>Don't</a:t>
            </a:r>
            <a:r>
              <a:rPr lang="tr-TR" sz="1800" dirty="0"/>
              <a:t> </a:t>
            </a:r>
            <a:r>
              <a:rPr lang="tr-TR" sz="1800" dirty="0" err="1"/>
              <a:t>fear</a:t>
            </a:r>
            <a:r>
              <a:rPr lang="tr-TR" sz="1800" dirty="0"/>
              <a:t>!")</a:t>
            </a:r>
          </a:p>
          <a:p>
            <a:pPr>
              <a:lnSpc>
                <a:spcPct val="100000"/>
              </a:lnSpc>
            </a:pPr>
            <a:r>
              <a:rPr lang="tr-TR" sz="1800" dirty="0" err="1"/>
              <a:t>Display</a:t>
            </a:r>
            <a:r>
              <a:rPr lang="tr-TR" sz="1800" dirty="0"/>
              <a:t> </a:t>
            </a:r>
            <a:r>
              <a:rPr lang="tr-TR" sz="1800" dirty="0" err="1"/>
              <a:t>double</a:t>
            </a:r>
            <a:r>
              <a:rPr lang="tr-TR" sz="1800" dirty="0"/>
              <a:t> </a:t>
            </a:r>
            <a:r>
              <a:rPr lang="tr-TR" sz="1800" dirty="0" err="1"/>
              <a:t>quotes</a:t>
            </a:r>
            <a:r>
              <a:rPr lang="tr-TR" sz="1800" dirty="0"/>
              <a:t> (</a:t>
            </a:r>
            <a:r>
              <a:rPr lang="en-US" sz="1800" dirty="0"/>
              <a:t>'Your assignment is to read "Hamlet" by tomorrow.’</a:t>
            </a:r>
            <a:r>
              <a:rPr lang="tr-TR" sz="1800" dirty="0"/>
              <a:t>)</a:t>
            </a:r>
          </a:p>
          <a:p>
            <a:pPr>
              <a:lnSpc>
                <a:spcPct val="100000"/>
              </a:lnSpc>
            </a:pPr>
            <a:r>
              <a:rPr lang="tr-TR" sz="1800" dirty="0" err="1"/>
              <a:t>Triple</a:t>
            </a:r>
            <a:r>
              <a:rPr lang="tr-TR" sz="1800" dirty="0"/>
              <a:t> </a:t>
            </a:r>
            <a:r>
              <a:rPr lang="tr-TR" sz="1800" dirty="0" err="1"/>
              <a:t>quotes</a:t>
            </a:r>
            <a:r>
              <a:rPr lang="tr-TR" sz="1800" dirty="0"/>
              <a:t> ("""I'm </a:t>
            </a:r>
            <a:r>
              <a:rPr lang="tr-TR" sz="1800" dirty="0" err="1"/>
              <a:t>reading</a:t>
            </a:r>
            <a:r>
              <a:rPr lang="tr-TR" sz="1800" dirty="0"/>
              <a:t> "Hamlet" </a:t>
            </a:r>
            <a:r>
              <a:rPr lang="tr-TR" sz="1800" dirty="0" err="1"/>
              <a:t>tonight</a:t>
            </a:r>
            <a:r>
              <a:rPr lang="tr-TR" sz="1800" dirty="0"/>
              <a:t>.""")</a:t>
            </a:r>
          </a:p>
          <a:p>
            <a:pPr marL="0" indent="0">
              <a:lnSpc>
                <a:spcPct val="100000"/>
              </a:lnSpc>
              <a:buNone/>
            </a:pPr>
            <a:r>
              <a:rPr lang="tr-TR" sz="1800" dirty="0"/>
              <a:t>  </a:t>
            </a:r>
            <a:r>
              <a:rPr lang="tr-TR" sz="1800" dirty="0" err="1"/>
              <a:t>print</a:t>
            </a:r>
            <a:r>
              <a:rPr lang="tr-TR" sz="1800" dirty="0"/>
              <a:t>("""</a:t>
            </a:r>
            <a:r>
              <a:rPr lang="tr-TR" sz="1800" dirty="0" err="1"/>
              <a:t>One</a:t>
            </a:r>
            <a:br>
              <a:rPr lang="tr-TR" sz="1800" dirty="0"/>
            </a:br>
            <a:r>
              <a:rPr lang="tr-TR" sz="1800" dirty="0"/>
              <a:t>  </a:t>
            </a:r>
            <a:r>
              <a:rPr lang="tr-TR" sz="1800" dirty="0" err="1"/>
              <a:t>Two</a:t>
            </a:r>
            <a:br>
              <a:rPr lang="tr-TR" sz="1800" dirty="0"/>
            </a:br>
            <a:r>
              <a:rPr lang="tr-TR" sz="1800" dirty="0"/>
              <a:t>  Three""") </a:t>
            </a:r>
            <a:br>
              <a:rPr lang="tr-TR" sz="1600" dirty="0"/>
            </a:br>
            <a:endParaRPr lang="tr-TR" sz="1800" dirty="0">
              <a:solidFill>
                <a:srgbClr val="000000"/>
              </a:solidFill>
            </a:endParaRPr>
          </a:p>
          <a:p>
            <a:endParaRPr lang="tr-TR" sz="1800" i="0" dirty="0">
              <a:solidFill>
                <a:srgbClr val="000000"/>
              </a:solidFill>
              <a:effectLst/>
              <a:latin typeface="ArialMonoMTPro-Bold"/>
            </a:endParaRPr>
          </a:p>
          <a:p>
            <a:endParaRPr lang="tr-TR" dirty="0"/>
          </a:p>
        </p:txBody>
      </p:sp>
    </p:spTree>
    <p:extLst>
      <p:ext uri="{BB962C8B-B14F-4D97-AF65-F5344CB8AC3E}">
        <p14:creationId xmlns:p14="http://schemas.microsoft.com/office/powerpoint/2010/main" val="30790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Yorumlar (COMMENTS)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sz="1800" dirty="0"/>
              <a:t>Yorumlar, bir programın satırlarını veya bölümlerini belgeleyen açıklama notlarıdır. Yorumlar programın bir parçasıdır, ancak Python yorumlayıcısı onları yok sayar. Kaynak kodunu okuyabilecek kişiler için tasarlanmıştır.</a:t>
            </a:r>
          </a:p>
          <a:p>
            <a:r>
              <a:rPr lang="tr-TR" sz="1600" dirty="0"/>
              <a:t>Yorumlar, bir programın farklı bölümlerine yerleştirilen ve programın bu bölümlerinin nasıl çalıştığını açıklayan kısa notlardır. Yorumlar bir programın kritik bir parçası olmasına rağmen, Python yorumlayıcısı tarafından göz ardı edilir. Yorumlar, bilgisayar için değil, bir programın kodunu okuyan herhangi bir kişi için tasarlanmıştır.</a:t>
            </a:r>
          </a:p>
          <a:p>
            <a:r>
              <a:rPr lang="tr-TR" sz="1600" dirty="0" err="1"/>
              <a:t>Python'da</a:t>
            </a:r>
            <a:r>
              <a:rPr lang="tr-TR" sz="1600" dirty="0"/>
              <a:t> yoruma # karakteriyle başlarsınız. Python yorumlayıcısı bir # karakteri gördüğünde, o karakterden satırın sonuna kadar her şeyi yok sayar. </a:t>
            </a:r>
          </a:p>
          <a:p>
            <a:pPr lvl="1"/>
            <a:r>
              <a:rPr lang="en-US" sz="1600" dirty="0"/>
              <a:t># This program displays a person's name and address.</a:t>
            </a:r>
            <a:endParaRPr lang="tr-TR" sz="1600" dirty="0"/>
          </a:p>
          <a:p>
            <a:pPr lvl="1"/>
            <a:r>
              <a:rPr lang="en-US" sz="1600" dirty="0"/>
              <a:t>print('123 Full Circle Drive') # Street address</a:t>
            </a:r>
            <a:endParaRPr lang="tr-TR" sz="1600" dirty="0"/>
          </a:p>
          <a:p>
            <a:pPr lvl="1"/>
            <a:r>
              <a:rPr lang="tr-TR" sz="1600" dirty="0"/>
              <a:t>'''</a:t>
            </a:r>
          </a:p>
          <a:p>
            <a:pPr marL="274320" lvl="1" indent="0">
              <a:buNone/>
            </a:pPr>
            <a:r>
              <a:rPr lang="tr-TR" sz="1600" dirty="0"/>
              <a:t>  * None</a:t>
            </a:r>
          </a:p>
          <a:p>
            <a:pPr marL="274320" lvl="1" indent="0">
              <a:buNone/>
            </a:pPr>
            <a:r>
              <a:rPr lang="tr-TR" sz="1600" dirty="0"/>
              <a:t>  * </a:t>
            </a:r>
            <a:r>
              <a:rPr lang="tr-TR" sz="1600" dirty="0" err="1"/>
              <a:t>NotImplemented</a:t>
            </a:r>
            <a:endParaRPr lang="tr-TR" sz="1600" dirty="0"/>
          </a:p>
          <a:p>
            <a:pPr marL="274320" lvl="1" indent="0">
              <a:buNone/>
            </a:pPr>
            <a:r>
              <a:rPr lang="tr-TR" sz="1600" dirty="0"/>
              <a:t>  * </a:t>
            </a:r>
            <a:r>
              <a:rPr lang="tr-TR" sz="1600" dirty="0" err="1"/>
              <a:t>Ellipsis</a:t>
            </a:r>
            <a:r>
              <a:rPr lang="tr-TR" sz="1600" dirty="0"/>
              <a:t> (...)</a:t>
            </a:r>
          </a:p>
          <a:p>
            <a:pPr marL="274320" lvl="1" indent="0">
              <a:buNone/>
            </a:pPr>
            <a:r>
              <a:rPr lang="tr-TR" sz="1600" dirty="0"/>
              <a:t>  '''</a:t>
            </a:r>
          </a:p>
          <a:p>
            <a:endParaRPr lang="tr-TR" dirty="0"/>
          </a:p>
        </p:txBody>
      </p:sp>
    </p:spTree>
    <p:extLst>
      <p:ext uri="{BB962C8B-B14F-4D97-AF65-F5344CB8AC3E}">
        <p14:creationId xmlns:p14="http://schemas.microsoft.com/office/powerpoint/2010/main" val="327369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6" y="2121408"/>
            <a:ext cx="7726123" cy="4050792"/>
          </a:xfrm>
        </p:spPr>
        <p:txBody>
          <a:bodyPr>
            <a:normAutofit fontScale="92500" lnSpcReduction="10000"/>
          </a:bodyPr>
          <a:lstStyle/>
          <a:p>
            <a:r>
              <a:rPr lang="tr-TR" sz="1400" dirty="0"/>
              <a:t>Değişken, bilgisayarın belleğinde depolanan bir değeri temsil eden bir </a:t>
            </a:r>
            <a:r>
              <a:rPr lang="tr-TR" sz="1400"/>
              <a:t>addır. Python’da</a:t>
            </a:r>
            <a:r>
              <a:rPr lang="tr-TR" sz="1400" dirty="0"/>
              <a:t> değişkenleri deklare etmeye gerek yoktur.</a:t>
            </a:r>
          </a:p>
          <a:p>
            <a:r>
              <a:rPr lang="tr-TR" sz="1400" dirty="0"/>
              <a:t>Programlar genellikle verileri bilgisayarın belleğinde saklar ve bu veriler üzerinde işlemler gerçekleştirir. Örneğin, tipik çevrimiçi alışveriş deneyimini düşünün: bir web sitesine göz atıyorsunuz ve satın almak istediğiniz ürünleri alışveriş sepetine ekliyorsunuz. Alışveriş sepetine ürün eklediğinizde, bu ürünlerle ilgili veriler bellekte saklanır. Ardından, ödeme düğmesine tıkladığınızda, web sitesinin bilgisayarında çalışan bir program, alışveriş sepetinizdeki tüm ürünlerin maliyetini, geçerli satış vergilerini, nakliye maliyetlerini ve tüm bu ücretlerin toplamını hesaplar. </a:t>
            </a:r>
          </a:p>
          <a:p>
            <a:r>
              <a:rPr lang="tr-TR" sz="1400" dirty="0"/>
              <a:t>Program bu hesaplamaları yaptığında sonuçları bilgisayarın hafızasında saklar. Programlar, bellekte depolanan verilere erişmek ve bunları işlemek için değişkenleri kullanır. Değişken, bilgisayarın belleğindeki bir değeri temsil eden bir addır. Örneğin, bir satın alma işlemindeki satış vergisini hesaplayan bir program, bellekteki bu değeri temsil etmek için vergi değişken adını; iki şehir arasındaki mesafeyi hesaplayan bir program, bu değeri bellekte temsil etmek için mesafe değişken adını kullanabilir. Bir değişken bilgisayarın belleğindeki bir değeri temsil ettiğinde, değişkenin değeri referans aldığını söyleriz.</a:t>
            </a:r>
          </a:p>
          <a:p>
            <a:r>
              <a:rPr lang="tr-TR" sz="1400" dirty="0"/>
              <a:t>Bir atama ifadesi aşağıdaki genel formatta yazılır:</a:t>
            </a:r>
          </a:p>
          <a:p>
            <a:pPr lvl="1"/>
            <a:r>
              <a:rPr lang="tr-TR" sz="1400" dirty="0"/>
              <a:t>değişken(</a:t>
            </a:r>
            <a:r>
              <a:rPr lang="tr-TR" sz="1400" dirty="0" err="1"/>
              <a:t>variable</a:t>
            </a:r>
            <a:r>
              <a:rPr lang="tr-TR" sz="1400" dirty="0"/>
              <a:t>) = değer(</a:t>
            </a:r>
            <a:r>
              <a:rPr lang="tr-TR" sz="1400" dirty="0" err="1"/>
              <a:t>expression</a:t>
            </a:r>
            <a:r>
              <a:rPr lang="tr-TR" sz="1400" dirty="0"/>
              <a:t>)  # Eşittir işareti (=) atama operatörü (</a:t>
            </a:r>
            <a:r>
              <a:rPr lang="tr-TR" sz="1400" dirty="0" err="1"/>
              <a:t>assignment</a:t>
            </a:r>
            <a:r>
              <a:rPr lang="tr-TR" sz="1400" dirty="0"/>
              <a:t> </a:t>
            </a:r>
            <a:r>
              <a:rPr lang="tr-TR" sz="1400" dirty="0" err="1"/>
              <a:t>operator</a:t>
            </a:r>
            <a:r>
              <a:rPr lang="tr-TR" sz="1400" dirty="0"/>
              <a:t>) olarak bilinir.)</a:t>
            </a:r>
          </a:p>
        </p:txBody>
      </p:sp>
      <p:pic>
        <p:nvPicPr>
          <p:cNvPr id="8" name="Resim 7">
            <a:extLst>
              <a:ext uri="{FF2B5EF4-FFF2-40B4-BE49-F238E27FC236}">
                <a16:creationId xmlns:a16="http://schemas.microsoft.com/office/drawing/2014/main" id="{89B0DA10-41D8-470A-A521-BE5B8DE4A0A2}"/>
              </a:ext>
            </a:extLst>
          </p:cNvPr>
          <p:cNvPicPr>
            <a:picLocks noChangeAspect="1"/>
          </p:cNvPicPr>
          <p:nvPr/>
        </p:nvPicPr>
        <p:blipFill>
          <a:blip r:embed="rId2"/>
          <a:stretch>
            <a:fillRect/>
          </a:stretch>
        </p:blipFill>
        <p:spPr>
          <a:xfrm>
            <a:off x="8873863" y="2306918"/>
            <a:ext cx="2561905" cy="3457143"/>
          </a:xfrm>
          <a:prstGeom prst="rect">
            <a:avLst/>
          </a:prstGeom>
        </p:spPr>
      </p:pic>
    </p:spTree>
    <p:extLst>
      <p:ext uri="{BB962C8B-B14F-4D97-AF65-F5344CB8AC3E}">
        <p14:creationId xmlns:p14="http://schemas.microsoft.com/office/powerpoint/2010/main" val="27284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8" y="2121408"/>
            <a:ext cx="4773168" cy="4050792"/>
          </a:xfrm>
        </p:spPr>
        <p:txBody>
          <a:bodyPr>
            <a:normAutofit fontScale="85000" lnSpcReduction="10000"/>
          </a:bodyPr>
          <a:lstStyle/>
          <a:p>
            <a:r>
              <a:rPr lang="tr-TR" sz="1600" b="1" dirty="0"/>
              <a:t>Değişken Adlandırma Kuralları: </a:t>
            </a:r>
            <a:r>
              <a:rPr lang="tr-TR" sz="1600" dirty="0"/>
              <a:t>Değişkenler için kendi adlarınızı oluşturmanıza izin verilmiş olsa da, şu kurallara uymalısınız: </a:t>
            </a:r>
          </a:p>
          <a:p>
            <a:pPr lvl="1"/>
            <a:r>
              <a:rPr lang="tr-TR" sz="1500" dirty="0"/>
              <a:t>Python'un anahtar sözcüklerinden birini değişken adı olarak kullanamazsınız.</a:t>
            </a:r>
          </a:p>
          <a:p>
            <a:pPr lvl="1"/>
            <a:r>
              <a:rPr lang="tr-TR" sz="1500" dirty="0"/>
              <a:t>Bir değişken ismi boşluk içeremez. </a:t>
            </a:r>
          </a:p>
          <a:p>
            <a:pPr lvl="1"/>
            <a:r>
              <a:rPr lang="tr-TR" sz="1500" dirty="0"/>
              <a:t>İlk karakter, a'dan z'ye, A'dan Z'ye veya alt çizgi karakterinden (_) biri olmalıdır.</a:t>
            </a:r>
          </a:p>
          <a:p>
            <a:pPr lvl="1"/>
            <a:r>
              <a:rPr lang="tr-TR" sz="1500" dirty="0"/>
              <a:t>İlk karakterden sonra a'dan z'ye veya A'dan Z'ye harfleri, 0'dan 9'a kadar olan rakamları veya alt çizgileri kullanabilirsiniz.</a:t>
            </a:r>
          </a:p>
          <a:p>
            <a:pPr lvl="1"/>
            <a:r>
              <a:rPr lang="tr-TR" sz="1500" dirty="0"/>
              <a:t>Büyük harf ve küçük harf karakterleri farklıdır. Bu, </a:t>
            </a:r>
            <a:r>
              <a:rPr lang="tr-TR" sz="1500" dirty="0" err="1"/>
              <a:t>ItemsOrdered</a:t>
            </a:r>
            <a:r>
              <a:rPr lang="tr-TR" sz="1500" dirty="0"/>
              <a:t> değişken adının </a:t>
            </a:r>
            <a:r>
              <a:rPr lang="tr-TR" sz="1500" dirty="0" err="1"/>
              <a:t>itemordered</a:t>
            </a:r>
            <a:r>
              <a:rPr lang="tr-TR" sz="1500" dirty="0"/>
              <a:t> ile aynı olmadığı anlamına gelir.</a:t>
            </a:r>
          </a:p>
          <a:p>
            <a:r>
              <a:rPr lang="tr-TR" sz="1600" b="1" dirty="0">
                <a:effectLst/>
              </a:rPr>
              <a:t>Çöp Toplama: </a:t>
            </a:r>
            <a:r>
              <a:rPr lang="tr-TR" sz="1600" dirty="0">
                <a:effectLst/>
              </a:rPr>
              <a:t>Bellekteki bir değer artık bir değişken tarafından referans alınmadığında, Python yorumlayıcısı çöp toplama (</a:t>
            </a:r>
            <a:r>
              <a:rPr lang="tr-TR" sz="1600" dirty="0" err="1">
                <a:effectLst/>
              </a:rPr>
              <a:t>garbage</a:t>
            </a:r>
            <a:r>
              <a:rPr lang="tr-TR" sz="1600" dirty="0">
                <a:effectLst/>
              </a:rPr>
              <a:t> </a:t>
            </a:r>
            <a:r>
              <a:rPr lang="tr-TR" sz="1600" dirty="0" err="1">
                <a:effectLst/>
              </a:rPr>
              <a:t>collection</a:t>
            </a:r>
            <a:r>
              <a:rPr lang="tr-TR" sz="1600" dirty="0">
                <a:effectLst/>
              </a:rPr>
              <a:t>) olarak bilinen bir işlem aracılığıyla onu otomatik olarak bellekten kaldırır.</a:t>
            </a:r>
            <a:endParaRPr lang="tr-TR" sz="1700" dirty="0"/>
          </a:p>
        </p:txBody>
      </p:sp>
      <p:pic>
        <p:nvPicPr>
          <p:cNvPr id="6" name="Resim 5" descr="metin içeren bir resim&#10;&#10;Açıklama otomatik olarak oluşturuldu">
            <a:extLst>
              <a:ext uri="{FF2B5EF4-FFF2-40B4-BE49-F238E27FC236}">
                <a16:creationId xmlns:a16="http://schemas.microsoft.com/office/drawing/2014/main" id="{EB443A18-E34A-4C5E-8223-28BFF62F113C}"/>
              </a:ext>
            </a:extLst>
          </p:cNvPr>
          <p:cNvPicPr>
            <a:picLocks noChangeAspect="1"/>
          </p:cNvPicPr>
          <p:nvPr/>
        </p:nvPicPr>
        <p:blipFill>
          <a:blip r:embed="rId2"/>
          <a:stretch>
            <a:fillRect/>
          </a:stretch>
        </p:blipFill>
        <p:spPr>
          <a:xfrm>
            <a:off x="6348986" y="2571659"/>
            <a:ext cx="4773168" cy="3150290"/>
          </a:xfrm>
          <a:prstGeom prst="rect">
            <a:avLst/>
          </a:prstGeom>
        </p:spPr>
      </p:pic>
    </p:spTree>
    <p:extLst>
      <p:ext uri="{BB962C8B-B14F-4D97-AF65-F5344CB8AC3E}">
        <p14:creationId xmlns:p14="http://schemas.microsoft.com/office/powerpoint/2010/main" val="815929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D1D38-7FDE-4476-8BA0-C95229572FBA}"/>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590D8427-C022-45F3-B61B-6BA79A108962}"/>
              </a:ext>
            </a:extLst>
          </p:cNvPr>
          <p:cNvSpPr>
            <a:spLocks noGrp="1"/>
          </p:cNvSpPr>
          <p:nvPr>
            <p:ph idx="1"/>
          </p:nvPr>
        </p:nvSpPr>
        <p:spPr>
          <a:xfrm>
            <a:off x="1069848" y="2121408"/>
            <a:ext cx="4773168" cy="4050792"/>
          </a:xfrm>
        </p:spPr>
        <p:txBody>
          <a:bodyPr>
            <a:normAutofit/>
          </a:bodyPr>
          <a:lstStyle/>
          <a:p>
            <a:r>
              <a:rPr lang="tr-TR" sz="1400" b="1" dirty="0"/>
              <a:t>Sayısal Veri Türleri ve Değişmezler: </a:t>
            </a:r>
            <a:r>
              <a:rPr lang="tr-TR" sz="1400" dirty="0"/>
              <a:t>Farklı sayı türleri farklı şekillerde saklandığından ve işlendiğinden Python, bellekteki değerleri sınıflandırmak için veri türlerini kullanır. Bir tamsayı belleğe kaydedildiğinde </a:t>
            </a:r>
            <a:r>
              <a:rPr lang="tr-TR" sz="1400" dirty="0" err="1"/>
              <a:t>int</a:t>
            </a:r>
            <a:r>
              <a:rPr lang="tr-TR" sz="1400" dirty="0"/>
              <a:t> olarak sınıflandırılır ve gerçek bir sayı belleğe kaydedildiğinde bir </a:t>
            </a:r>
            <a:r>
              <a:rPr lang="tr-TR" sz="1400" dirty="0" err="1"/>
              <a:t>float</a:t>
            </a:r>
            <a:r>
              <a:rPr lang="tr-TR" sz="1400" dirty="0"/>
              <a:t> olarak sınıflandırılır.</a:t>
            </a:r>
          </a:p>
          <a:p>
            <a:r>
              <a:rPr lang="tr-TR" sz="1400" dirty="0" err="1"/>
              <a:t>dollars</a:t>
            </a:r>
            <a:r>
              <a:rPr lang="tr-TR" sz="1400" dirty="0"/>
              <a:t> = 2.75 </a:t>
            </a:r>
          </a:p>
          <a:p>
            <a:pPr lvl="1"/>
            <a:r>
              <a:rPr lang="tr-TR" sz="1400" dirty="0"/>
              <a:t>Bu ifade, 2.75 değerinin bellekte saklanmasına neden olur ve dolar değişkeninin buna referans olmasını sağlar. Bir programın koduna yazılan sayıya sayısal değişmez (</a:t>
            </a:r>
            <a:r>
              <a:rPr lang="tr-TR" sz="1400" dirty="0" err="1"/>
              <a:t>numeric</a:t>
            </a:r>
            <a:r>
              <a:rPr lang="tr-TR" sz="1400" dirty="0"/>
              <a:t> </a:t>
            </a:r>
            <a:r>
              <a:rPr lang="tr-TR" sz="1400" dirty="0" err="1"/>
              <a:t>literal</a:t>
            </a:r>
            <a:r>
              <a:rPr lang="tr-TR" sz="1400" dirty="0"/>
              <a:t>) değer denir.</a:t>
            </a:r>
          </a:p>
        </p:txBody>
      </p:sp>
      <p:pic>
        <p:nvPicPr>
          <p:cNvPr id="5" name="Resim 4" descr="metin içeren bir resim&#10;&#10;Açıklama otomatik olarak oluşturuldu">
            <a:extLst>
              <a:ext uri="{FF2B5EF4-FFF2-40B4-BE49-F238E27FC236}">
                <a16:creationId xmlns:a16="http://schemas.microsoft.com/office/drawing/2014/main" id="{65215AD8-95D1-4BC4-8CA7-E03F478B8F92}"/>
              </a:ext>
            </a:extLst>
          </p:cNvPr>
          <p:cNvPicPr>
            <a:picLocks noChangeAspect="1"/>
          </p:cNvPicPr>
          <p:nvPr/>
        </p:nvPicPr>
        <p:blipFill>
          <a:blip r:embed="rId2"/>
          <a:stretch>
            <a:fillRect/>
          </a:stretch>
        </p:blipFill>
        <p:spPr>
          <a:xfrm>
            <a:off x="6348986" y="2998083"/>
            <a:ext cx="4773168" cy="1885401"/>
          </a:xfrm>
          <a:prstGeom prst="rect">
            <a:avLst/>
          </a:prstGeom>
        </p:spPr>
      </p:pic>
    </p:spTree>
    <p:extLst>
      <p:ext uri="{BB962C8B-B14F-4D97-AF65-F5344CB8AC3E}">
        <p14:creationId xmlns:p14="http://schemas.microsoft.com/office/powerpoint/2010/main" val="568115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t>DEĞİŞKENLER (VARIABLES)</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400" b="1" dirty="0">
                <a:effectLst/>
              </a:rPr>
              <a:t>Bir Değişkeni Farklı Bir Türe Yeniden Atamak: </a:t>
            </a:r>
            <a:r>
              <a:rPr lang="tr-TR" sz="1400" dirty="0" err="1">
                <a:effectLst/>
              </a:rPr>
              <a:t>Python'da</a:t>
            </a:r>
            <a:r>
              <a:rPr lang="tr-TR" sz="1400" dirty="0">
                <a:effectLst/>
              </a:rPr>
              <a:t> bir değişkenin yalnızca bellekteki bir veri parçasını ifade eden bir ad olduğunu unutmayın. Programcı olarak sizin için verileri saklamayı ve almayı kolaylaştıran bir mekanizmadır. Dahili olarak Python yorumlayıcısı, oluşturduğunuz değişken adlarını ve bu değişken adlarının başvurduğu veri parçalarını takip eder. Bu veri parçalarından birini almanız gerektiğinde, ona başvuran değişken adını kullanmanız yeterlidir. Python'daki bir değişken, herhangi bir türdeki öğelere başvurabilir. Bir değişkene bir tür öğe atandıktan sonra, farklı türde bir öğeye yeniden atanabilir. Göstermek için aşağıdaki etkileşimli oturuma bakın. (Daha kolay referans olması için satır numaraları ekledik.)</a:t>
            </a:r>
            <a:endParaRPr lang="tr-TR" sz="1400" dirty="0"/>
          </a:p>
        </p:txBody>
      </p:sp>
      <p:pic>
        <p:nvPicPr>
          <p:cNvPr id="7" name="Resim 6" descr="metin içeren bir resim&#10;&#10;Açıklama otomatik olarak oluşturuldu">
            <a:extLst>
              <a:ext uri="{FF2B5EF4-FFF2-40B4-BE49-F238E27FC236}">
                <a16:creationId xmlns:a16="http://schemas.microsoft.com/office/drawing/2014/main" id="{7AB23AF1-CB9F-49AB-97A9-1FC9B1CF0D7F}"/>
              </a:ext>
            </a:extLst>
          </p:cNvPr>
          <p:cNvPicPr>
            <a:picLocks noChangeAspect="1"/>
          </p:cNvPicPr>
          <p:nvPr/>
        </p:nvPicPr>
        <p:blipFill>
          <a:blip r:embed="rId2"/>
          <a:stretch>
            <a:fillRect/>
          </a:stretch>
        </p:blipFill>
        <p:spPr>
          <a:xfrm>
            <a:off x="6618017" y="2193036"/>
            <a:ext cx="4247293" cy="3980688"/>
          </a:xfrm>
          <a:prstGeom prst="rect">
            <a:avLst/>
          </a:prstGeom>
        </p:spPr>
      </p:pic>
    </p:spTree>
    <p:extLst>
      <p:ext uri="{BB962C8B-B14F-4D97-AF65-F5344CB8AC3E}">
        <p14:creationId xmlns:p14="http://schemas.microsoft.com/office/powerpoint/2010/main" val="260896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Dizeler (STRINGS) ve Dize Değişmezleri</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6482419" cy="4050792"/>
          </a:xfrm>
        </p:spPr>
        <p:txBody>
          <a:bodyPr>
            <a:normAutofit/>
          </a:bodyPr>
          <a:lstStyle/>
          <a:p>
            <a:r>
              <a:rPr lang="tr-TR" sz="1600" dirty="0" err="1"/>
              <a:t>Python'da</a:t>
            </a:r>
            <a:r>
              <a:rPr lang="tr-TR" sz="1600" dirty="0"/>
              <a:t> dizeler değişmezdir, yani bir kez oluşturulduktan sonra değiştirilemezler. Birleştirme gibi bazı işlemler, dizeleri değiştirdikleri izlenimini verir, ancak gerçekte yapmazlar. </a:t>
            </a:r>
          </a:p>
          <a:p>
            <a:r>
              <a:rPr lang="tr-TR" sz="1600" dirty="0"/>
              <a:t>2. satırdaki ifade, Şekilde gösterildiği gibi ad değişkenine '</a:t>
            </a:r>
            <a:r>
              <a:rPr lang="tr-TR" sz="1600" dirty="0" err="1"/>
              <a:t>Carmen</a:t>
            </a:r>
            <a:r>
              <a:rPr lang="tr-TR" sz="1600" dirty="0"/>
              <a:t>' dizesini atar. 4. satırdaki ifade, ' Brown' dizesini '</a:t>
            </a:r>
            <a:r>
              <a:rPr lang="tr-TR" sz="1600" dirty="0" err="1"/>
              <a:t>Carmen</a:t>
            </a:r>
            <a:r>
              <a:rPr lang="tr-TR" sz="1600" dirty="0"/>
              <a:t>' dizesiyle birleştirir ve sonucu şekilde gösterildiği gibi ad değişkenine atar. Şekilden de görebileceğiniz gibi, orijinal '</a:t>
            </a:r>
            <a:r>
              <a:rPr lang="tr-TR" sz="1600" dirty="0" err="1"/>
              <a:t>Carmen</a:t>
            </a:r>
            <a:r>
              <a:rPr lang="tr-TR" sz="1600" dirty="0"/>
              <a:t>' dizisi değiştirilmemiştir. Bunun yerine, '</a:t>
            </a:r>
            <a:r>
              <a:rPr lang="tr-TR" sz="1600" dirty="0" err="1"/>
              <a:t>Carmen</a:t>
            </a:r>
            <a:r>
              <a:rPr lang="tr-TR" sz="1600" dirty="0"/>
              <a:t> Brown' içeren yeni bir dize oluşturulur ve ad değişkenine atanır. (Orijinal dize, '</a:t>
            </a:r>
            <a:r>
              <a:rPr lang="tr-TR" sz="1600" dirty="0" err="1"/>
              <a:t>Carmen</a:t>
            </a:r>
            <a:r>
              <a:rPr lang="tr-TR" sz="1600" dirty="0"/>
              <a:t>' artık kullanılamaz çünkü hiçbir değişken ona başvurmaz. Python yorumlayıcısı, sonunda kullanılamayan dizeyi bellekten kaldıracaktır.)</a:t>
            </a:r>
            <a:br>
              <a:rPr lang="tr-TR" sz="1600" dirty="0"/>
            </a:br>
            <a:endParaRPr lang="tr-TR" sz="1600" dirty="0"/>
          </a:p>
          <a:p>
            <a:endParaRPr lang="tr-TR" sz="1600" i="0" dirty="0">
              <a:effectLst/>
              <a:latin typeface="ArialMonoMTPro-Bold"/>
            </a:endParaRPr>
          </a:p>
          <a:p>
            <a:endParaRPr lang="tr-TR" sz="1600" dirty="0"/>
          </a:p>
        </p:txBody>
      </p:sp>
      <p:pic>
        <p:nvPicPr>
          <p:cNvPr id="5" name="Resim 4" descr="metin içeren bir resim&#10;&#10;Açıklama otomatik olarak oluşturuldu">
            <a:extLst>
              <a:ext uri="{FF2B5EF4-FFF2-40B4-BE49-F238E27FC236}">
                <a16:creationId xmlns:a16="http://schemas.microsoft.com/office/drawing/2014/main" id="{B61521B0-551F-4B84-88DE-E2C6584A2DDE}"/>
              </a:ext>
            </a:extLst>
          </p:cNvPr>
          <p:cNvPicPr>
            <a:picLocks noChangeAspect="1"/>
          </p:cNvPicPr>
          <p:nvPr/>
        </p:nvPicPr>
        <p:blipFill>
          <a:blip r:embed="rId2"/>
          <a:stretch>
            <a:fillRect/>
          </a:stretch>
        </p:blipFill>
        <p:spPr>
          <a:xfrm>
            <a:off x="7860178" y="2093976"/>
            <a:ext cx="3261974" cy="1521620"/>
          </a:xfrm>
          <a:prstGeom prst="rect">
            <a:avLst/>
          </a:prstGeom>
        </p:spPr>
      </p:pic>
      <p:pic>
        <p:nvPicPr>
          <p:cNvPr id="7" name="Resim 6">
            <a:extLst>
              <a:ext uri="{FF2B5EF4-FFF2-40B4-BE49-F238E27FC236}">
                <a16:creationId xmlns:a16="http://schemas.microsoft.com/office/drawing/2014/main" id="{10A0B005-A4EF-42A9-8431-CE4BEF796C7E}"/>
              </a:ext>
            </a:extLst>
          </p:cNvPr>
          <p:cNvPicPr>
            <a:picLocks noChangeAspect="1"/>
          </p:cNvPicPr>
          <p:nvPr/>
        </p:nvPicPr>
        <p:blipFill>
          <a:blip r:embed="rId3"/>
          <a:stretch>
            <a:fillRect/>
          </a:stretch>
        </p:blipFill>
        <p:spPr>
          <a:xfrm>
            <a:off x="8172117" y="3808191"/>
            <a:ext cx="2638095" cy="2171429"/>
          </a:xfrm>
          <a:prstGeom prst="rect">
            <a:avLst/>
          </a:prstGeom>
        </p:spPr>
      </p:pic>
    </p:spTree>
    <p:extLst>
      <p:ext uri="{BB962C8B-B14F-4D97-AF65-F5344CB8AC3E}">
        <p14:creationId xmlns:p14="http://schemas.microsoft.com/office/powerpoint/2010/main" val="3101748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Klavyeden Giriş Okuma: </a:t>
            </a:r>
            <a:r>
              <a:rPr lang="tr-TR" sz="2400" dirty="0">
                <a:effectLst/>
              </a:rPr>
              <a:t>Programların genellikle kullanıcı tarafından klavyede yazılan girdileri okuması gerekir. Bunu yapmak için Python fonksiyonlarını kullanacağız. </a:t>
            </a:r>
          </a:p>
          <a:p>
            <a:r>
              <a:rPr lang="tr-TR" dirty="0">
                <a:effectLst/>
              </a:rPr>
              <a:t>Yazacağınız programların çoğunun girdiyi okuması ve ardından o girdi üzerinde bir işlem yapması gerekecektir. Bir program klavyeden veri okuduğunda, genellikle bu verileri program tarafından daha sonra kullanılabilecek şekilde bir değişkende saklar. Klavyeden girişi okumak için Python'un yerleşik </a:t>
            </a:r>
            <a:r>
              <a:rPr lang="tr-TR" dirty="0" err="1">
                <a:effectLst/>
              </a:rPr>
              <a:t>input</a:t>
            </a:r>
            <a:r>
              <a:rPr lang="tr-TR" dirty="0">
                <a:effectLst/>
              </a:rPr>
              <a:t> işlevini kullanabiliriz. </a:t>
            </a:r>
            <a:r>
              <a:rPr lang="tr-TR" dirty="0" err="1">
                <a:effectLst/>
              </a:rPr>
              <a:t>Input</a:t>
            </a:r>
            <a:r>
              <a:rPr lang="tr-TR" dirty="0">
                <a:effectLst/>
              </a:rPr>
              <a:t> işlevi, klavyede girilen bir veri parçasını okur ve bu veri parçasını bir dize olarak programa geri döndürür. Giriş işlevini normalde şu genel biçimi izleyen bir atama ifadesinde kullanırsınız:</a:t>
            </a:r>
          </a:p>
          <a:p>
            <a:pPr lvl="1"/>
            <a:r>
              <a:rPr lang="tr-TR" sz="2100" dirty="0" err="1"/>
              <a:t>variable</a:t>
            </a:r>
            <a:r>
              <a:rPr lang="tr-TR" sz="2100" dirty="0"/>
              <a:t> = </a:t>
            </a:r>
            <a:r>
              <a:rPr lang="tr-TR" sz="2100" dirty="0" err="1"/>
              <a:t>input</a:t>
            </a:r>
            <a:r>
              <a:rPr lang="tr-TR" sz="2100" dirty="0"/>
              <a:t>(</a:t>
            </a:r>
            <a:r>
              <a:rPr lang="tr-TR" sz="2100" dirty="0" err="1"/>
              <a:t>prompt</a:t>
            </a:r>
            <a:r>
              <a:rPr lang="tr-TR" sz="2100" dirty="0"/>
              <a:t>)</a:t>
            </a:r>
          </a:p>
          <a:p>
            <a:r>
              <a:rPr lang="tr-TR" sz="2200" dirty="0"/>
              <a:t>Genel formatta, </a:t>
            </a:r>
            <a:r>
              <a:rPr lang="tr-TR" sz="2400" dirty="0" err="1"/>
              <a:t>prompt</a:t>
            </a:r>
            <a:r>
              <a:rPr lang="tr-TR" sz="2200" dirty="0"/>
              <a:t> ekranda görüntülenen bir dizedir. Dizenin amacı, kullanıcıya bir değer girmesi talimatını vermektir; değişken, klavyede girilen verilere başvuran bir değişkenin adıdır. Klavyeden veri okumak için giriş işlevini kullanan bir ifade örneği:</a:t>
            </a:r>
          </a:p>
          <a:p>
            <a:pPr lvl="1"/>
            <a:r>
              <a:rPr lang="en-US" sz="2100" dirty="0"/>
              <a:t>name = input('What is your name? ')</a:t>
            </a:r>
            <a:endParaRPr lang="tr-TR" sz="2100" dirty="0"/>
          </a:p>
          <a:p>
            <a:r>
              <a:rPr lang="tr-TR" sz="2300" dirty="0"/>
              <a:t>Bu ifade yürütüldüğünde aşağıdakiler gerçekleşir: </a:t>
            </a:r>
          </a:p>
          <a:p>
            <a:r>
              <a:rPr lang="tr-TR" sz="2300" dirty="0"/>
              <a:t>'</a:t>
            </a:r>
            <a:r>
              <a:rPr lang="en-US" sz="2400" dirty="0"/>
              <a:t>What is your name</a:t>
            </a:r>
            <a:r>
              <a:rPr lang="tr-TR" sz="2300" dirty="0"/>
              <a:t>? ' ekranda görüntülenir. </a:t>
            </a:r>
          </a:p>
          <a:p>
            <a:pPr lvl="1"/>
            <a:r>
              <a:rPr lang="tr-TR" sz="2100" dirty="0"/>
              <a:t>Program duraklar ve kullanıcının klavyede bir şey yazmasını ve ardından </a:t>
            </a:r>
            <a:r>
              <a:rPr lang="tr-TR" sz="2100" dirty="0" err="1"/>
              <a:t>Enter</a:t>
            </a:r>
            <a:r>
              <a:rPr lang="tr-TR" sz="2100" dirty="0"/>
              <a:t> tuşuna basmasını bekler. </a:t>
            </a:r>
          </a:p>
          <a:p>
            <a:pPr lvl="1"/>
            <a:r>
              <a:rPr lang="tr-TR" sz="2100" dirty="0" err="1"/>
              <a:t>Enter</a:t>
            </a:r>
            <a:r>
              <a:rPr lang="tr-TR" sz="2100" dirty="0"/>
              <a:t> tuşuna basıldığında, yazılan veri bir dizge olarak döndürülür ve isim değişkenine atanır.</a:t>
            </a:r>
          </a:p>
        </p:txBody>
      </p:sp>
      <p:pic>
        <p:nvPicPr>
          <p:cNvPr id="8" name="Resim 7" descr="metin içeren bir resim&#10;&#10;Açıklama otomatik olarak oluşturuldu">
            <a:extLst>
              <a:ext uri="{FF2B5EF4-FFF2-40B4-BE49-F238E27FC236}">
                <a16:creationId xmlns:a16="http://schemas.microsoft.com/office/drawing/2014/main" id="{768BC7E2-44C9-4652-A60B-0781A0998F90}"/>
              </a:ext>
            </a:extLst>
          </p:cNvPr>
          <p:cNvPicPr>
            <a:picLocks noChangeAspect="1"/>
          </p:cNvPicPr>
          <p:nvPr/>
        </p:nvPicPr>
        <p:blipFill>
          <a:blip r:embed="rId2"/>
          <a:stretch>
            <a:fillRect/>
          </a:stretch>
        </p:blipFill>
        <p:spPr>
          <a:xfrm>
            <a:off x="1069256" y="5673012"/>
            <a:ext cx="4676190" cy="1080140"/>
          </a:xfrm>
          <a:prstGeom prst="rect">
            <a:avLst/>
          </a:prstGeom>
        </p:spPr>
      </p:pic>
    </p:spTree>
    <p:extLst>
      <p:ext uri="{BB962C8B-B14F-4D97-AF65-F5344CB8AC3E}">
        <p14:creationId xmlns:p14="http://schemas.microsoft.com/office/powerpoint/2010/main" val="218046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59452" cy="4050792"/>
          </a:xfrm>
        </p:spPr>
        <p:txBody>
          <a:bodyPr>
            <a:normAutofit/>
          </a:bodyPr>
          <a:lstStyle/>
          <a:p>
            <a:r>
              <a:rPr lang="tr-TR" sz="1400"/>
              <a:t>Bir bilgisayarın yapıldığı fiziksel aygıtlara bilgisayarın donanımı denir. Bilgisayarda çalışan programlara yazılım denir.</a:t>
            </a:r>
          </a:p>
          <a:p>
            <a:r>
              <a:rPr lang="tr-TR" sz="1400"/>
              <a:t>Donanım terimi, bir bilgisayarın yapıldığı tüm fiziksel aygıtları veya bileşenleri ifade eder. Bilgisayar tek bir aygıt değil, birlikte çalışan aygıtlar sistemidir. Bir senfoni orkestrasındaki farklı enstrümanlar gibi, bilgisayardaki her cihaz kendi rolünü oynar. Daha önce bir bilgisayar satın aldıysanız, muhtemelen mikroişlemciler, bellek, disk sürücüleri, video ekranları, grafik kartları vb. gibi bileşenleri listeleyen satış literatürü görmüşsünüzdür. Bilgisayarlar hakkında zaten çok şey bilmiyorsanız veya en azından bilen bir arkadaşınız yoksa, bu farklı bileşenlerin ne yaptığını anlamak zor olabilir.</a:t>
            </a:r>
          </a:p>
          <a:p>
            <a:endParaRPr lang="tr-TR" sz="1400"/>
          </a:p>
        </p:txBody>
      </p:sp>
      <p:pic>
        <p:nvPicPr>
          <p:cNvPr id="4" name="İçerik Yer Tutucusu 4">
            <a:extLst>
              <a:ext uri="{FF2B5EF4-FFF2-40B4-BE49-F238E27FC236}">
                <a16:creationId xmlns:a16="http://schemas.microsoft.com/office/drawing/2014/main" id="{834FC328-A198-49CF-836B-FFCDC12EE423}"/>
              </a:ext>
            </a:extLst>
          </p:cNvPr>
          <p:cNvPicPr>
            <a:picLocks noChangeAspect="1"/>
          </p:cNvPicPr>
          <p:nvPr/>
        </p:nvPicPr>
        <p:blipFill rotWithShape="1">
          <a:blip r:embed="rId2"/>
          <a:srcRect l="3774" r="1" b="1"/>
          <a:stretch/>
        </p:blipFill>
        <p:spPr>
          <a:xfrm>
            <a:off x="6361113" y="2193036"/>
            <a:ext cx="4773168" cy="3980688"/>
          </a:xfrm>
          <a:prstGeom prst="rect">
            <a:avLst/>
          </a:prstGeom>
        </p:spPr>
      </p:pic>
    </p:spTree>
    <p:extLst>
      <p:ext uri="{BB962C8B-B14F-4D97-AF65-F5344CB8AC3E}">
        <p14:creationId xmlns:p14="http://schemas.microsoft.com/office/powerpoint/2010/main" val="3298050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62500" lnSpcReduction="20000"/>
          </a:bodyPr>
          <a:lstStyle/>
          <a:p>
            <a:r>
              <a:rPr lang="tr-TR" sz="2400" b="1" dirty="0">
                <a:effectLst/>
              </a:rPr>
              <a:t>Giriş Fonksiyonu ile Sayıları Okuma: </a:t>
            </a:r>
            <a:r>
              <a:rPr lang="tr-TR" sz="2400" dirty="0">
                <a:effectLst/>
              </a:rPr>
              <a:t>Giriş işlevi, kullanıcı sayısal veri girse bile, her zaman kullanıcının girişini bir dize olarak döndürür. Örneğin, giriş işlevini çağırdığınızı, 72 sayısını yazdığınızı ve </a:t>
            </a:r>
            <a:r>
              <a:rPr lang="tr-TR" sz="2400" dirty="0" err="1">
                <a:effectLst/>
              </a:rPr>
              <a:t>Enter</a:t>
            </a:r>
            <a:r>
              <a:rPr lang="tr-TR" sz="2400" dirty="0">
                <a:effectLst/>
              </a:rPr>
              <a:t> tuşuna bastığınızı varsayalım. Giriş işlevinden döndürülen değer, '72' dizesidir. Değeri bir matematik işleminde kullanmak istiyorsanız bu bir sorun olabilir. Matematik işlemleri yalnızca sayısal değerler üzerinde gerçekleştirilebilir, dizelerde değil. </a:t>
            </a:r>
          </a:p>
          <a:p>
            <a:r>
              <a:rPr lang="tr-TR" sz="2400" dirty="0">
                <a:effectLst/>
              </a:rPr>
              <a:t>Neyse ki Python, bir dizeyi sayısal bir türe dönüştürmek için kullanabileceğiniz yerleşik işlevlere sahiptir. Tabloda, bu işlevlerden ikisini gösterilmektedir.</a:t>
            </a:r>
          </a:p>
          <a:p>
            <a:endParaRPr lang="tr-TR" sz="2400" dirty="0"/>
          </a:p>
          <a:p>
            <a:endParaRPr lang="tr-TR" sz="2400" dirty="0"/>
          </a:p>
          <a:p>
            <a:endParaRPr lang="tr-TR" sz="2400" dirty="0"/>
          </a:p>
          <a:p>
            <a:pPr marL="0" indent="0">
              <a:buNone/>
            </a:pPr>
            <a:endParaRPr lang="tr-TR" sz="2400" dirty="0"/>
          </a:p>
          <a:p>
            <a:endParaRPr lang="tr-TR" sz="2400" dirty="0">
              <a:effectLst/>
            </a:endParaRPr>
          </a:p>
          <a:p>
            <a:pPr marL="0" indent="0">
              <a:buNone/>
            </a:pPr>
            <a:endParaRPr lang="tr-TR" sz="2400" dirty="0">
              <a:effectLst/>
            </a:endParaRPr>
          </a:p>
          <a:p>
            <a:r>
              <a:rPr lang="tr-TR" sz="2400" dirty="0" err="1"/>
              <a:t>hours</a:t>
            </a:r>
            <a:r>
              <a:rPr lang="tr-TR" sz="2400" dirty="0"/>
              <a:t> = </a:t>
            </a:r>
            <a:r>
              <a:rPr lang="tr-TR" sz="2400" dirty="0" err="1"/>
              <a:t>int</a:t>
            </a:r>
            <a:r>
              <a:rPr lang="tr-TR" sz="2400" dirty="0"/>
              <a:t>(</a:t>
            </a:r>
            <a:r>
              <a:rPr lang="tr-TR" sz="2400" dirty="0" err="1"/>
              <a:t>input</a:t>
            </a:r>
            <a:r>
              <a:rPr lang="tr-TR" sz="2400" dirty="0"/>
              <a:t>('How </a:t>
            </a:r>
            <a:r>
              <a:rPr lang="tr-TR" sz="2400" dirty="0" err="1"/>
              <a:t>many</a:t>
            </a:r>
            <a:r>
              <a:rPr lang="tr-TR" sz="2400" dirty="0"/>
              <a:t> </a:t>
            </a:r>
            <a:r>
              <a:rPr lang="tr-TR" sz="2400" dirty="0" err="1"/>
              <a:t>hours</a:t>
            </a:r>
            <a:r>
              <a:rPr lang="tr-TR" sz="2400" dirty="0"/>
              <a:t> </a:t>
            </a:r>
            <a:r>
              <a:rPr lang="tr-TR" sz="2400" dirty="0" err="1"/>
              <a:t>did</a:t>
            </a:r>
            <a:r>
              <a:rPr lang="tr-TR" sz="2400" dirty="0"/>
              <a:t> </a:t>
            </a:r>
            <a:r>
              <a:rPr lang="tr-TR" sz="2400" dirty="0" err="1"/>
              <a:t>you</a:t>
            </a:r>
            <a:r>
              <a:rPr lang="tr-TR" sz="2400" dirty="0"/>
              <a:t> </a:t>
            </a:r>
            <a:r>
              <a:rPr lang="tr-TR" sz="2400" dirty="0" err="1"/>
              <a:t>work</a:t>
            </a:r>
            <a:r>
              <a:rPr lang="tr-TR" sz="2400" dirty="0"/>
              <a:t>? ‘)) # Bu tek ifade, iç içe işlev (</a:t>
            </a:r>
            <a:r>
              <a:rPr lang="tr-TR" sz="2400" dirty="0" err="1"/>
              <a:t>nested</a:t>
            </a:r>
            <a:r>
              <a:rPr lang="tr-TR" sz="2400" dirty="0"/>
              <a:t> </a:t>
            </a:r>
            <a:r>
              <a:rPr lang="tr-TR" sz="2400" dirty="0" err="1"/>
              <a:t>function</a:t>
            </a:r>
            <a:r>
              <a:rPr lang="tr-TR" sz="2400" dirty="0"/>
              <a:t>) çağrılarını kullanır. Giriş işlevinden döndürülen değer, </a:t>
            </a:r>
            <a:r>
              <a:rPr lang="tr-TR" sz="2400" dirty="0" err="1"/>
              <a:t>int</a:t>
            </a:r>
            <a:r>
              <a:rPr lang="tr-TR" sz="2400" dirty="0"/>
              <a:t>() işlevine bir argüman olarak iletilir.</a:t>
            </a:r>
          </a:p>
        </p:txBody>
      </p:sp>
      <p:pic>
        <p:nvPicPr>
          <p:cNvPr id="5" name="Resim 4" descr="metin içeren bir resim&#10;&#10;Açıklama otomatik olarak oluşturuldu">
            <a:extLst>
              <a:ext uri="{FF2B5EF4-FFF2-40B4-BE49-F238E27FC236}">
                <a16:creationId xmlns:a16="http://schemas.microsoft.com/office/drawing/2014/main" id="{BA7E904F-2A3D-401F-9C9D-DEAFA81D1CE0}"/>
              </a:ext>
            </a:extLst>
          </p:cNvPr>
          <p:cNvPicPr>
            <a:picLocks noChangeAspect="1"/>
          </p:cNvPicPr>
          <p:nvPr/>
        </p:nvPicPr>
        <p:blipFill>
          <a:blip r:embed="rId2"/>
          <a:stretch>
            <a:fillRect/>
          </a:stretch>
        </p:blipFill>
        <p:spPr>
          <a:xfrm>
            <a:off x="1268426" y="3844800"/>
            <a:ext cx="8161905" cy="1400000"/>
          </a:xfrm>
          <a:prstGeom prst="rect">
            <a:avLst/>
          </a:prstGeom>
        </p:spPr>
      </p:pic>
    </p:spTree>
    <p:extLst>
      <p:ext uri="{BB962C8B-B14F-4D97-AF65-F5344CB8AC3E}">
        <p14:creationId xmlns:p14="http://schemas.microsoft.com/office/powerpoint/2010/main" val="156346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20000"/>
          </a:bodyPr>
          <a:lstStyle/>
          <a:p>
            <a:r>
              <a:rPr lang="tr-TR" sz="2400" dirty="0" err="1">
                <a:effectLst/>
              </a:rPr>
              <a:t>int</a:t>
            </a:r>
            <a:r>
              <a:rPr lang="tr-TR" sz="2400" dirty="0">
                <a:effectLst/>
              </a:rPr>
              <a:t>() ve </a:t>
            </a:r>
            <a:r>
              <a:rPr lang="tr-TR" sz="2400" dirty="0" err="1">
                <a:effectLst/>
              </a:rPr>
              <a:t>float</a:t>
            </a:r>
            <a:r>
              <a:rPr lang="tr-TR" sz="2400" dirty="0">
                <a:effectLst/>
              </a:rPr>
              <a:t>() işlevleri, yalnızca dönüştürülmekte olan öğe geçerli bir sayısal değer içeriyorsa çalışır. Argüman belirtilen veri türüne dönüştürülemezse, </a:t>
            </a:r>
            <a:r>
              <a:rPr lang="tr-TR" sz="2400" dirty="0"/>
              <a:t>istisna (</a:t>
            </a:r>
            <a:r>
              <a:rPr lang="tr-TR" sz="2400" dirty="0" err="1"/>
              <a:t>exception</a:t>
            </a:r>
            <a:r>
              <a:rPr lang="tr-TR" sz="2400" dirty="0"/>
              <a:t>) olarak </a:t>
            </a:r>
            <a:r>
              <a:rPr lang="tr-TR" sz="2400" dirty="0">
                <a:effectLst/>
              </a:rPr>
              <a:t>bilinen bir hata oluşur. İstisna, bir program çalışırken meydana gelen ve hata düzgün bir şekilde çözülmezse programın durmasına neden olan beklenmeyen bir hatadır. Örneğin, aşağıdaki etkileşimli </a:t>
            </a:r>
            <a:r>
              <a:rPr lang="tr-TR" sz="2400" dirty="0" err="1">
                <a:effectLst/>
              </a:rPr>
              <a:t>mod</a:t>
            </a:r>
            <a:r>
              <a:rPr lang="tr-TR" sz="2400" dirty="0">
                <a:effectLst/>
              </a:rPr>
              <a:t> oturumuna bakın:</a:t>
            </a:r>
            <a:endParaRPr lang="tr-TR" sz="2400" dirty="0"/>
          </a:p>
          <a:p>
            <a:endParaRPr lang="tr-TR" sz="2400" dirty="0"/>
          </a:p>
          <a:p>
            <a:endParaRPr lang="tr-TR" sz="2400" dirty="0"/>
          </a:p>
          <a:p>
            <a:pPr marL="0" indent="0">
              <a:buNone/>
            </a:pPr>
            <a:endParaRPr lang="tr-TR" sz="2400" dirty="0"/>
          </a:p>
          <a:p>
            <a:endParaRPr lang="tr-TR" sz="2400" dirty="0">
              <a:effectLst/>
            </a:endParaRPr>
          </a:p>
          <a:p>
            <a:pPr marL="0" indent="0">
              <a:buNone/>
            </a:pPr>
            <a:endParaRPr lang="tr-TR" sz="2400" dirty="0">
              <a:effectLst/>
            </a:endParaRPr>
          </a:p>
          <a:p>
            <a:r>
              <a:rPr lang="tr-TR" sz="2400" dirty="0"/>
              <a:t>Bu bölümde kullanıcıdan bahsettik. Kullanıcı (</a:t>
            </a:r>
            <a:r>
              <a:rPr lang="tr-TR" sz="2400" dirty="0" err="1"/>
              <a:t>user</a:t>
            </a:r>
            <a:r>
              <a:rPr lang="tr-TR" sz="2400" dirty="0"/>
              <a:t>), bir programı kullanan ve onun için girdi sağlayan herhangi bir </a:t>
            </a:r>
            <a:r>
              <a:rPr lang="tr-TR" sz="2400" dirty="0" err="1"/>
              <a:t>varsayımsal</a:t>
            </a:r>
            <a:r>
              <a:rPr lang="tr-TR" sz="2400" dirty="0"/>
              <a:t> kişidir. Kullanıcıya bazen son kullanıcı denir.</a:t>
            </a:r>
          </a:p>
        </p:txBody>
      </p:sp>
      <p:pic>
        <p:nvPicPr>
          <p:cNvPr id="6" name="Resim 5" descr="metin içeren bir resim&#10;&#10;Açıklama otomatik olarak oluşturuldu">
            <a:extLst>
              <a:ext uri="{FF2B5EF4-FFF2-40B4-BE49-F238E27FC236}">
                <a16:creationId xmlns:a16="http://schemas.microsoft.com/office/drawing/2014/main" id="{ED9E7775-1BFF-47AF-BA09-600E89A9C16D}"/>
              </a:ext>
            </a:extLst>
          </p:cNvPr>
          <p:cNvPicPr>
            <a:picLocks noChangeAspect="1"/>
          </p:cNvPicPr>
          <p:nvPr/>
        </p:nvPicPr>
        <p:blipFill>
          <a:blip r:embed="rId2"/>
          <a:stretch>
            <a:fillRect/>
          </a:stretch>
        </p:blipFill>
        <p:spPr>
          <a:xfrm>
            <a:off x="1247240" y="3567655"/>
            <a:ext cx="6123809" cy="1685714"/>
          </a:xfrm>
          <a:prstGeom prst="rect">
            <a:avLst/>
          </a:prstGeom>
        </p:spPr>
      </p:pic>
    </p:spTree>
    <p:extLst>
      <p:ext uri="{BB962C8B-B14F-4D97-AF65-F5344CB8AC3E}">
        <p14:creationId xmlns:p14="http://schemas.microsoft.com/office/powerpoint/2010/main" val="1893515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err="1">
                <a:effectLst/>
              </a:rPr>
              <a:t>OPERATÖRLeR</a:t>
            </a:r>
            <a:r>
              <a:rPr lang="tr-TR" dirty="0">
                <a:effectLst/>
              </a:rPr>
              <a:t> (OPERATORS)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2400" dirty="0"/>
              <a:t>12 + 2 # + operatörünün sağındaki ve solundaki değerlere </a:t>
            </a:r>
            <a:r>
              <a:rPr lang="tr-TR" sz="2400" dirty="0" err="1"/>
              <a:t>operandlar</a:t>
            </a:r>
            <a:r>
              <a:rPr lang="tr-TR" sz="2400" dirty="0"/>
              <a:t> (</a:t>
            </a:r>
            <a:r>
              <a:rPr lang="tr-TR" sz="2400" dirty="0" err="1"/>
              <a:t>operands</a:t>
            </a:r>
            <a:r>
              <a:rPr lang="tr-TR" sz="2400" dirty="0"/>
              <a:t>) denir.</a:t>
            </a:r>
          </a:p>
        </p:txBody>
      </p:sp>
      <p:pic>
        <p:nvPicPr>
          <p:cNvPr id="5" name="Resim 4" descr="metin içeren bir resim&#10;&#10;Açıklama otomatik olarak oluşturuldu">
            <a:extLst>
              <a:ext uri="{FF2B5EF4-FFF2-40B4-BE49-F238E27FC236}">
                <a16:creationId xmlns:a16="http://schemas.microsoft.com/office/drawing/2014/main" id="{774A8F0A-7AA8-4702-9367-A4E2C82622E4}"/>
              </a:ext>
            </a:extLst>
          </p:cNvPr>
          <p:cNvPicPr>
            <a:picLocks noChangeAspect="1"/>
          </p:cNvPicPr>
          <p:nvPr/>
        </p:nvPicPr>
        <p:blipFill>
          <a:blip r:embed="rId2"/>
          <a:stretch>
            <a:fillRect/>
          </a:stretch>
        </p:blipFill>
        <p:spPr>
          <a:xfrm>
            <a:off x="1063752" y="3315057"/>
            <a:ext cx="8123809" cy="2857143"/>
          </a:xfrm>
          <a:prstGeom prst="rect">
            <a:avLst/>
          </a:prstGeom>
        </p:spPr>
      </p:pic>
    </p:spTree>
    <p:extLst>
      <p:ext uri="{BB962C8B-B14F-4D97-AF65-F5344CB8AC3E}">
        <p14:creationId xmlns:p14="http://schemas.microsoft.com/office/powerpoint/2010/main" val="3747936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Uzun İfadeleri Birden Çok Satıra Bölme:</a:t>
            </a:r>
            <a:r>
              <a:rPr lang="tr-TR" sz="1200" dirty="0">
                <a:effectLst/>
              </a:rPr>
              <a:t> Çoğu programlama ifadesi bir satıra yazılır. Ancak bir programlama ifadesi çok uzunsa, düzenleyici pencerenizde yatay kaydırma yapmadan tamamını görüntüleyemezsiniz. Ayrıca, program kodunuzu kağıda yazdırırsanız ve ifadelerden biri bir satıra sığmayacak kadar uzunsa, bir sonraki satıra sarılarak kodun okunmasını zorlaştırır. </a:t>
            </a:r>
          </a:p>
          <a:p>
            <a:r>
              <a:rPr lang="tr-TR" sz="1200" dirty="0">
                <a:effectLst/>
              </a:rPr>
              <a:t>Python, bir ters eğik çizgi (\) olan satır devam </a:t>
            </a:r>
            <a:r>
              <a:rPr lang="tr-TR" sz="1100" dirty="0"/>
              <a:t>karakterini (</a:t>
            </a:r>
            <a:r>
              <a:rPr lang="tr-TR" sz="1100" dirty="0" err="1"/>
              <a:t>line</a:t>
            </a:r>
            <a:r>
              <a:rPr lang="tr-TR" sz="1100" dirty="0"/>
              <a:t> </a:t>
            </a:r>
            <a:r>
              <a:rPr lang="tr-TR" sz="1100" dirty="0" err="1"/>
              <a:t>continuation</a:t>
            </a:r>
            <a:r>
              <a:rPr lang="tr-TR" sz="1100" dirty="0"/>
              <a:t> </a:t>
            </a:r>
            <a:r>
              <a:rPr lang="tr-TR" sz="1100" dirty="0" err="1"/>
              <a:t>character</a:t>
            </a:r>
            <a:r>
              <a:rPr lang="tr-TR" sz="1100" dirty="0"/>
              <a:t>) kullanarak bir ifadeyi birden çok satıra ayırmanıza izin verir. İfadeyi kesmek istediğiniz noktada ters eğik çizgi karakterini </a:t>
            </a:r>
            <a:r>
              <a:rPr lang="tr-TR" sz="1200" dirty="0">
                <a:effectLst/>
              </a:rPr>
              <a:t>yazmanız ve ardından </a:t>
            </a:r>
            <a:r>
              <a:rPr lang="tr-TR" sz="1200" dirty="0" err="1">
                <a:effectLst/>
              </a:rPr>
              <a:t>Enter</a:t>
            </a:r>
            <a:r>
              <a:rPr lang="tr-TR" sz="1200" dirty="0">
                <a:effectLst/>
              </a:rPr>
              <a:t> tuşuna basmanız yeterlidir.</a:t>
            </a:r>
          </a:p>
          <a:p>
            <a:pPr marL="0" indent="0">
              <a:buNone/>
            </a:pPr>
            <a:r>
              <a:rPr lang="tr-TR" sz="1200" dirty="0"/>
              <a:t>   </a:t>
            </a:r>
            <a:r>
              <a:rPr lang="tr-TR" sz="1200" dirty="0" err="1"/>
              <a:t>result</a:t>
            </a:r>
            <a:r>
              <a:rPr lang="tr-TR" sz="1200" dirty="0"/>
              <a:t> = var1 * 2 + var2 * 3 + \</a:t>
            </a:r>
            <a:br>
              <a:rPr lang="tr-TR" sz="1200" dirty="0"/>
            </a:br>
            <a:r>
              <a:rPr lang="tr-TR" sz="1200" dirty="0"/>
              <a:t>   var3 * 4 + var4 * 5 </a:t>
            </a:r>
            <a:br>
              <a:rPr lang="tr-TR" sz="1200" dirty="0"/>
            </a:br>
            <a:endParaRPr lang="tr-TR" sz="1200" dirty="0"/>
          </a:p>
          <a:p>
            <a:r>
              <a:rPr lang="tr-TR" sz="1200" dirty="0"/>
              <a:t>İlk satırın sonunda görünen satır devam karakteri yorumlayıcıya ifadenin bir sonraki satırda devam ettiğini söyler.</a:t>
            </a:r>
          </a:p>
          <a:p>
            <a:r>
              <a:rPr lang="tr-TR" sz="1200" dirty="0"/>
              <a:t>Python ayrıca, parantez içine alınmış bir ifadenin herhangi bir bölümünü, satır devam karakterini kullanmadan birden çok satıra ayırmanıza da izin verir. Örneğin, aşağıdaki açıklamaya bakın:</a:t>
            </a:r>
          </a:p>
          <a:p>
            <a:endParaRPr lang="tr-TR" sz="2500" dirty="0"/>
          </a:p>
        </p:txBody>
      </p:sp>
      <p:pic>
        <p:nvPicPr>
          <p:cNvPr id="5" name="Resim 4" descr="metin içeren bir resim&#10;&#10;Açıklama otomatik olarak oluşturuldu">
            <a:extLst>
              <a:ext uri="{FF2B5EF4-FFF2-40B4-BE49-F238E27FC236}">
                <a16:creationId xmlns:a16="http://schemas.microsoft.com/office/drawing/2014/main" id="{A01AB989-7DAE-45D8-8105-981423A55448}"/>
              </a:ext>
            </a:extLst>
          </p:cNvPr>
          <p:cNvPicPr>
            <a:picLocks noChangeAspect="1"/>
          </p:cNvPicPr>
          <p:nvPr/>
        </p:nvPicPr>
        <p:blipFill>
          <a:blip r:embed="rId2"/>
          <a:stretch>
            <a:fillRect/>
          </a:stretch>
        </p:blipFill>
        <p:spPr>
          <a:xfrm>
            <a:off x="1334288" y="4963887"/>
            <a:ext cx="4752381" cy="1680458"/>
          </a:xfrm>
          <a:prstGeom prst="rect">
            <a:avLst/>
          </a:prstGeom>
        </p:spPr>
      </p:pic>
    </p:spTree>
    <p:extLst>
      <p:ext uri="{BB962C8B-B14F-4D97-AF65-F5344CB8AC3E}">
        <p14:creationId xmlns:p14="http://schemas.microsoft.com/office/powerpoint/2010/main" val="3608939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err="1">
                <a:effectLst/>
              </a:rPr>
              <a:t>print</a:t>
            </a:r>
            <a:r>
              <a:rPr lang="tr-TR" sz="1200" b="1" dirty="0">
                <a:effectLst/>
              </a:rPr>
              <a:t> İşlevinin Bitişindeki Yeni Satır Durumunu Değiştirme:</a:t>
            </a:r>
            <a:r>
              <a:rPr lang="tr-TR" sz="1200" dirty="0">
                <a:effectLst/>
              </a:rPr>
              <a:t> </a:t>
            </a:r>
          </a:p>
          <a:p>
            <a:endParaRPr lang="tr-TR" sz="1200" dirty="0"/>
          </a:p>
          <a:p>
            <a:endParaRPr lang="tr-TR" sz="1200" dirty="0"/>
          </a:p>
          <a:p>
            <a:endParaRPr lang="tr-TR" sz="1200" dirty="0"/>
          </a:p>
          <a:p>
            <a:pPr marL="0" indent="0">
              <a:buNone/>
            </a:pPr>
            <a:endParaRPr lang="tr-TR" sz="1200" dirty="0"/>
          </a:p>
          <a:p>
            <a:r>
              <a:rPr lang="tr-TR" sz="1200" b="1" dirty="0"/>
              <a:t>Öğe Ayırıcı Belirtme:</a:t>
            </a:r>
          </a:p>
          <a:p>
            <a:pPr marL="0" indent="0">
              <a:buNone/>
            </a:pPr>
            <a:endParaRPr lang="tr-TR" sz="1200" b="1" dirty="0"/>
          </a:p>
          <a:p>
            <a:endParaRPr lang="tr-TR" sz="2500" dirty="0"/>
          </a:p>
        </p:txBody>
      </p:sp>
      <p:pic>
        <p:nvPicPr>
          <p:cNvPr id="6" name="Resim 5" descr="metin içeren bir resim&#10;&#10;Açıklama otomatik olarak oluşturuldu">
            <a:extLst>
              <a:ext uri="{FF2B5EF4-FFF2-40B4-BE49-F238E27FC236}">
                <a16:creationId xmlns:a16="http://schemas.microsoft.com/office/drawing/2014/main" id="{20B4906F-5E9C-4299-B24B-F3BF2A6DE130}"/>
              </a:ext>
            </a:extLst>
          </p:cNvPr>
          <p:cNvPicPr>
            <a:picLocks noChangeAspect="1"/>
          </p:cNvPicPr>
          <p:nvPr/>
        </p:nvPicPr>
        <p:blipFill>
          <a:blip r:embed="rId2"/>
          <a:stretch>
            <a:fillRect/>
          </a:stretch>
        </p:blipFill>
        <p:spPr>
          <a:xfrm>
            <a:off x="1279274" y="2390266"/>
            <a:ext cx="2314286" cy="1152381"/>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6667F758-CA62-4B38-97CC-3C92BD0E2693}"/>
              </a:ext>
            </a:extLst>
          </p:cNvPr>
          <p:cNvPicPr>
            <a:picLocks noChangeAspect="1"/>
          </p:cNvPicPr>
          <p:nvPr/>
        </p:nvPicPr>
        <p:blipFill>
          <a:blip r:embed="rId3"/>
          <a:stretch>
            <a:fillRect/>
          </a:stretch>
        </p:blipFill>
        <p:spPr>
          <a:xfrm>
            <a:off x="3301613" y="3722914"/>
            <a:ext cx="5076190" cy="2889334"/>
          </a:xfrm>
          <a:prstGeom prst="rect">
            <a:avLst/>
          </a:prstGeom>
        </p:spPr>
      </p:pic>
    </p:spTree>
    <p:extLst>
      <p:ext uri="{BB962C8B-B14F-4D97-AF65-F5344CB8AC3E}">
        <p14:creationId xmlns:p14="http://schemas.microsoft.com/office/powerpoint/2010/main" val="15433448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10000"/>
          </a:bodyPr>
          <a:lstStyle/>
          <a:p>
            <a:r>
              <a:rPr lang="tr-TR" sz="1400" b="1" dirty="0">
                <a:effectLst/>
              </a:rPr>
              <a:t>Kaçış (Escape) Karakterleri:</a:t>
            </a:r>
            <a:r>
              <a:rPr lang="tr-TR" sz="1400" dirty="0">
                <a:effectLst/>
              </a:rPr>
              <a:t> </a:t>
            </a:r>
          </a:p>
          <a:p>
            <a:endParaRPr lang="tr-TR" sz="1200" dirty="0"/>
          </a:p>
          <a:p>
            <a:endParaRPr lang="tr-TR" sz="1200" dirty="0"/>
          </a:p>
          <a:p>
            <a:pPr marL="0" indent="0">
              <a:buNone/>
            </a:pPr>
            <a:endParaRPr lang="tr-TR" sz="1200" dirty="0"/>
          </a:p>
          <a:p>
            <a:endParaRPr lang="tr-TR" sz="1200" dirty="0"/>
          </a:p>
          <a:p>
            <a:endParaRPr lang="tr-TR" sz="1200" dirty="0"/>
          </a:p>
          <a:p>
            <a:pPr marL="0" indent="0">
              <a:buNone/>
            </a:pPr>
            <a:endParaRPr lang="tr-TR" sz="1200" dirty="0"/>
          </a:p>
          <a:p>
            <a:pPr marL="0" indent="0">
              <a:buNone/>
            </a:pPr>
            <a:endParaRPr lang="tr-TR" sz="1200" b="1" dirty="0"/>
          </a:p>
          <a:p>
            <a:pPr marL="0" indent="0">
              <a:buNone/>
            </a:pPr>
            <a:endParaRPr lang="tr-TR" sz="2500" dirty="0"/>
          </a:p>
          <a:p>
            <a:pPr marL="0" indent="0">
              <a:buNone/>
            </a:pPr>
            <a:endParaRPr lang="tr-TR" sz="2500" dirty="0"/>
          </a:p>
          <a:p>
            <a:pPr marL="0" indent="0">
              <a:buNone/>
            </a:pPr>
            <a:endParaRPr lang="tr-TR" sz="2500" dirty="0"/>
          </a:p>
          <a:p>
            <a:r>
              <a:rPr lang="tr-TR" sz="1400" dirty="0"/>
              <a:t>Tırnak işaretlerini görüntülemek için \' ve \" kaçış karakterlerini kullanabilirsiniz. </a:t>
            </a:r>
          </a:p>
        </p:txBody>
      </p:sp>
      <p:pic>
        <p:nvPicPr>
          <p:cNvPr id="1026" name="Picture 2">
            <a:extLst>
              <a:ext uri="{FF2B5EF4-FFF2-40B4-BE49-F238E27FC236}">
                <a16:creationId xmlns:a16="http://schemas.microsoft.com/office/drawing/2014/main" id="{55F10723-FEAD-4505-85C3-D58CEF467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528" y="2408855"/>
            <a:ext cx="2600325" cy="1066800"/>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descr="metin içeren bir resim&#10;&#10;Açıklama otomatik olarak oluşturuldu">
            <a:extLst>
              <a:ext uri="{FF2B5EF4-FFF2-40B4-BE49-F238E27FC236}">
                <a16:creationId xmlns:a16="http://schemas.microsoft.com/office/drawing/2014/main" id="{C7C08CE4-08FF-4CA4-814D-63577D166916}"/>
              </a:ext>
            </a:extLst>
          </p:cNvPr>
          <p:cNvPicPr>
            <a:picLocks noChangeAspect="1"/>
          </p:cNvPicPr>
          <p:nvPr/>
        </p:nvPicPr>
        <p:blipFill>
          <a:blip r:embed="rId3"/>
          <a:stretch>
            <a:fillRect/>
          </a:stretch>
        </p:blipFill>
        <p:spPr>
          <a:xfrm>
            <a:off x="1287528" y="3730851"/>
            <a:ext cx="7990476" cy="1800000"/>
          </a:xfrm>
          <a:prstGeom prst="rect">
            <a:avLst/>
          </a:prstGeom>
        </p:spPr>
      </p:pic>
    </p:spTree>
    <p:extLst>
      <p:ext uri="{BB962C8B-B14F-4D97-AF65-F5344CB8AC3E}">
        <p14:creationId xmlns:p14="http://schemas.microsoft.com/office/powerpoint/2010/main" val="1426259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Girdi, İşleme, Çıktı</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200" b="1" dirty="0">
                <a:effectLst/>
              </a:rPr>
              <a:t>+ Operatörü ile Birden Çok Öğe Görüntüleme:</a:t>
            </a:r>
            <a:r>
              <a:rPr lang="tr-TR" sz="1200" dirty="0">
                <a:effectLst/>
              </a:rPr>
              <a:t> </a:t>
            </a:r>
          </a:p>
          <a:p>
            <a:pPr lvl="1"/>
            <a:r>
              <a:rPr lang="en-US" sz="1400" dirty="0"/>
              <a:t>print('This is ' + 'one string.') </a:t>
            </a:r>
            <a:endParaRPr lang="tr-TR" sz="1200" dirty="0"/>
          </a:p>
          <a:p>
            <a:r>
              <a:rPr lang="tr-TR" sz="1200" b="1" dirty="0"/>
              <a:t>Sayıları Biçimlendirme:</a:t>
            </a:r>
          </a:p>
          <a:p>
            <a:pPr lvl="1"/>
            <a:r>
              <a:rPr lang="tr-TR" sz="1400" dirty="0"/>
              <a:t>format(12345.6789, '.2f’)</a:t>
            </a:r>
          </a:p>
          <a:p>
            <a:pPr lvl="1"/>
            <a:r>
              <a:rPr lang="tr-TR" sz="1400" dirty="0"/>
              <a:t>format(12345.6789, '.2e’) # 1.23e+04</a:t>
            </a:r>
          </a:p>
          <a:p>
            <a:pPr lvl="1"/>
            <a:r>
              <a:rPr lang="tr-TR" sz="1400" dirty="0"/>
              <a:t>format(12345.6789, ',.2f’) # 12,345.68</a:t>
            </a:r>
          </a:p>
          <a:p>
            <a:pPr lvl="1"/>
            <a:r>
              <a:rPr lang="tr-TR" sz="1400" dirty="0"/>
              <a:t>format(12345.6789, '12,.2f’) # 12,345.68</a:t>
            </a:r>
          </a:p>
          <a:p>
            <a:pPr lvl="1"/>
            <a:r>
              <a:rPr lang="tr-TR" sz="1400" dirty="0"/>
              <a:t>format(12345.6789, '12.2f’) # 12345.68</a:t>
            </a:r>
          </a:p>
          <a:p>
            <a:pPr lvl="1"/>
            <a:r>
              <a:rPr lang="tr-TR" sz="1400" dirty="0"/>
              <a:t>format(0.5, '.0%’) # 50%</a:t>
            </a:r>
          </a:p>
          <a:p>
            <a:pPr lvl="1"/>
            <a:r>
              <a:rPr lang="tr-TR" sz="1400" dirty="0"/>
              <a:t>format(123456, ',d’) # 123,456 </a:t>
            </a:r>
          </a:p>
          <a:p>
            <a:pPr lvl="1"/>
            <a:r>
              <a:rPr lang="tr-TR" sz="1400" dirty="0"/>
              <a:t>format(123456, '10d’) #     123456 # 123456 sayısı 10 boşluklu bir alana yazdırılır</a:t>
            </a:r>
            <a:br>
              <a:rPr lang="tr-TR" sz="1000" dirty="0"/>
            </a:br>
            <a:br>
              <a:rPr lang="tr-TR" sz="1000" dirty="0"/>
            </a:br>
            <a:br>
              <a:rPr lang="tr-TR" sz="1000" dirty="0"/>
            </a:br>
            <a:br>
              <a:rPr lang="tr-TR" sz="1000" dirty="0"/>
            </a:br>
            <a:endParaRPr lang="tr-TR" sz="1000" b="1" dirty="0"/>
          </a:p>
          <a:p>
            <a:pPr marL="0" indent="0">
              <a:buNone/>
            </a:pPr>
            <a:endParaRPr lang="tr-TR" sz="1200" b="1" dirty="0"/>
          </a:p>
          <a:p>
            <a:endParaRPr lang="tr-TR" sz="2500" dirty="0"/>
          </a:p>
        </p:txBody>
      </p:sp>
    </p:spTree>
    <p:extLst>
      <p:ext uri="{BB962C8B-B14F-4D97-AF65-F5344CB8AC3E}">
        <p14:creationId xmlns:p14="http://schemas.microsoft.com/office/powerpoint/2010/main" val="570838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Karar Yapıları ve </a:t>
            </a:r>
            <a:r>
              <a:rPr lang="tr-TR" dirty="0" err="1">
                <a:effectLst/>
              </a:rPr>
              <a:t>BooleAN</a:t>
            </a:r>
            <a:r>
              <a:rPr lang="tr-TR" dirty="0">
                <a:effectLst/>
              </a:rPr>
              <a:t> Mantığı</a:t>
            </a:r>
            <a:endParaRPr lang="tr-TR" sz="2400" dirty="0"/>
          </a:p>
        </p:txBody>
      </p:sp>
    </p:spTree>
    <p:extLst>
      <p:ext uri="{BB962C8B-B14F-4D97-AF65-F5344CB8AC3E}">
        <p14:creationId xmlns:p14="http://schemas.microsoft.com/office/powerpoint/2010/main" val="1152030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Karar Yapıları ve </a:t>
            </a:r>
            <a:r>
              <a:rPr lang="tr-TR" dirty="0" err="1">
                <a:effectLst/>
              </a:rPr>
              <a:t>BooleAN</a:t>
            </a:r>
            <a:r>
              <a:rPr lang="tr-TR" dirty="0">
                <a:effectLst/>
              </a:rPr>
              <a:t> Mantığı</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500529" cy="4050792"/>
          </a:xfrm>
        </p:spPr>
        <p:txBody>
          <a:bodyPr>
            <a:normAutofit fontScale="85000" lnSpcReduction="20000"/>
          </a:bodyPr>
          <a:lstStyle/>
          <a:p>
            <a:r>
              <a:rPr lang="tr-TR" dirty="0" err="1">
                <a:effectLst/>
              </a:rPr>
              <a:t>if</a:t>
            </a:r>
            <a:r>
              <a:rPr lang="tr-TR" dirty="0">
                <a:effectLst/>
              </a:rPr>
              <a:t> ifadesi, bir programın birden fazla yürütme yoluna sahip olmasına izin veren bir karar yapısı oluşturmak için kullanılır. </a:t>
            </a:r>
            <a:r>
              <a:rPr lang="tr-TR" dirty="0" err="1">
                <a:effectLst/>
              </a:rPr>
              <a:t>if</a:t>
            </a:r>
            <a:r>
              <a:rPr lang="tr-TR" dirty="0">
                <a:effectLst/>
              </a:rPr>
              <a:t> ifadesi, yalnızca bir </a:t>
            </a:r>
            <a:r>
              <a:rPr lang="tr-TR" dirty="0" err="1">
                <a:effectLst/>
              </a:rPr>
              <a:t>Boole</a:t>
            </a:r>
            <a:r>
              <a:rPr lang="tr-TR" dirty="0">
                <a:effectLst/>
              </a:rPr>
              <a:t> ifadesi doğru olduğunda bir veya daha fazla ifadenin yürütülmesine neden olur.</a:t>
            </a:r>
          </a:p>
          <a:p>
            <a:r>
              <a:rPr lang="tr-TR" dirty="0" err="1">
                <a:effectLst/>
              </a:rPr>
              <a:t>if</a:t>
            </a:r>
            <a:r>
              <a:rPr lang="tr-TR" dirty="0">
                <a:effectLst/>
              </a:rPr>
              <a:t> ifadesi, bir ifadenin doğru mu yanlış mı olduğunu belirlemek için bir ifadeyi test eder. </a:t>
            </a:r>
            <a:r>
              <a:rPr lang="tr-TR" dirty="0" err="1">
                <a:effectLst/>
              </a:rPr>
              <a:t>if</a:t>
            </a:r>
            <a:r>
              <a:rPr lang="tr-TR" dirty="0">
                <a:effectLst/>
              </a:rPr>
              <a:t> ifadesi tarafından test edilen ifadelere, İngiliz matematikçi George </a:t>
            </a:r>
            <a:r>
              <a:rPr lang="tr-TR" dirty="0" err="1">
                <a:effectLst/>
              </a:rPr>
              <a:t>Boole'un</a:t>
            </a:r>
            <a:r>
              <a:rPr lang="tr-TR" dirty="0">
                <a:effectLst/>
              </a:rPr>
              <a:t> onuruna verilen </a:t>
            </a:r>
            <a:r>
              <a:rPr lang="tr-TR" dirty="0" err="1">
                <a:effectLst/>
              </a:rPr>
              <a:t>Boole</a:t>
            </a:r>
            <a:r>
              <a:rPr lang="tr-TR" dirty="0">
                <a:effectLst/>
              </a:rPr>
              <a:t> ifadeleri denir. 1800'lerde </a:t>
            </a:r>
            <a:r>
              <a:rPr lang="tr-TR" dirty="0" err="1">
                <a:effectLst/>
              </a:rPr>
              <a:t>Boole</a:t>
            </a:r>
            <a:r>
              <a:rPr lang="tr-TR" dirty="0">
                <a:effectLst/>
              </a:rPr>
              <a:t>, soyut doğru ve yanlış kavramlarının hesaplamalarda kullanılabileceği bir matematik sistemi icat etti.</a:t>
            </a:r>
          </a:p>
          <a:p>
            <a:pPr marL="0" indent="0">
              <a:buNone/>
            </a:pPr>
            <a:endParaRPr lang="tr-TR" b="1" dirty="0"/>
          </a:p>
          <a:p>
            <a:endParaRPr lang="tr-TR" dirty="0"/>
          </a:p>
        </p:txBody>
      </p:sp>
      <p:pic>
        <p:nvPicPr>
          <p:cNvPr id="5" name="Resim 4">
            <a:extLst>
              <a:ext uri="{FF2B5EF4-FFF2-40B4-BE49-F238E27FC236}">
                <a16:creationId xmlns:a16="http://schemas.microsoft.com/office/drawing/2014/main" id="{C0A9D86E-ADC4-4770-8A4F-7786F804651A}"/>
              </a:ext>
            </a:extLst>
          </p:cNvPr>
          <p:cNvPicPr>
            <a:picLocks noChangeAspect="1"/>
          </p:cNvPicPr>
          <p:nvPr/>
        </p:nvPicPr>
        <p:blipFill>
          <a:blip r:embed="rId2"/>
          <a:stretch>
            <a:fillRect/>
          </a:stretch>
        </p:blipFill>
        <p:spPr>
          <a:xfrm>
            <a:off x="5766318" y="1750911"/>
            <a:ext cx="5306671" cy="4715203"/>
          </a:xfrm>
          <a:prstGeom prst="rect">
            <a:avLst/>
          </a:prstGeom>
        </p:spPr>
      </p:pic>
      <p:pic>
        <p:nvPicPr>
          <p:cNvPr id="7" name="Resim 6">
            <a:extLst>
              <a:ext uri="{FF2B5EF4-FFF2-40B4-BE49-F238E27FC236}">
                <a16:creationId xmlns:a16="http://schemas.microsoft.com/office/drawing/2014/main" id="{2E7AD509-4CC8-4EA2-9CAB-D4FDBCBF3260}"/>
              </a:ext>
            </a:extLst>
          </p:cNvPr>
          <p:cNvPicPr>
            <a:picLocks noChangeAspect="1"/>
          </p:cNvPicPr>
          <p:nvPr/>
        </p:nvPicPr>
        <p:blipFill>
          <a:blip r:embed="rId3"/>
          <a:stretch>
            <a:fillRect/>
          </a:stretch>
        </p:blipFill>
        <p:spPr>
          <a:xfrm>
            <a:off x="9447798" y="1547873"/>
            <a:ext cx="819048" cy="1761905"/>
          </a:xfrm>
          <a:prstGeom prst="rect">
            <a:avLst/>
          </a:prstGeom>
        </p:spPr>
      </p:pic>
      <p:pic>
        <p:nvPicPr>
          <p:cNvPr id="9" name="Resim 8">
            <a:extLst>
              <a:ext uri="{FF2B5EF4-FFF2-40B4-BE49-F238E27FC236}">
                <a16:creationId xmlns:a16="http://schemas.microsoft.com/office/drawing/2014/main" id="{7C93E4B1-2A86-4F7D-B687-73138D66B35C}"/>
              </a:ext>
            </a:extLst>
          </p:cNvPr>
          <p:cNvPicPr>
            <a:picLocks noChangeAspect="1"/>
          </p:cNvPicPr>
          <p:nvPr/>
        </p:nvPicPr>
        <p:blipFill>
          <a:blip r:embed="rId4"/>
          <a:stretch>
            <a:fillRect/>
          </a:stretch>
        </p:blipFill>
        <p:spPr>
          <a:xfrm>
            <a:off x="9014200" y="2156410"/>
            <a:ext cx="377747" cy="544827"/>
          </a:xfrm>
          <a:prstGeom prst="rect">
            <a:avLst/>
          </a:prstGeom>
        </p:spPr>
      </p:pic>
      <p:pic>
        <p:nvPicPr>
          <p:cNvPr id="10" name="Resim 9" descr="metin içeren bir resim&#10;&#10;Açıklama otomatik olarak oluşturuldu">
            <a:extLst>
              <a:ext uri="{FF2B5EF4-FFF2-40B4-BE49-F238E27FC236}">
                <a16:creationId xmlns:a16="http://schemas.microsoft.com/office/drawing/2014/main" id="{662F4BE7-CFB3-406F-88DD-894693204AFD}"/>
              </a:ext>
            </a:extLst>
          </p:cNvPr>
          <p:cNvPicPr>
            <a:picLocks noChangeAspect="1"/>
          </p:cNvPicPr>
          <p:nvPr/>
        </p:nvPicPr>
        <p:blipFill>
          <a:blip r:embed="rId5"/>
          <a:stretch>
            <a:fillRect/>
          </a:stretch>
        </p:blipFill>
        <p:spPr>
          <a:xfrm>
            <a:off x="9857322" y="1814539"/>
            <a:ext cx="1904762" cy="1228571"/>
          </a:xfrm>
          <a:prstGeom prst="rect">
            <a:avLst/>
          </a:prstGeom>
        </p:spPr>
      </p:pic>
    </p:spTree>
    <p:extLst>
      <p:ext uri="{BB962C8B-B14F-4D97-AF65-F5344CB8AC3E}">
        <p14:creationId xmlns:p14="http://schemas.microsoft.com/office/powerpoint/2010/main" val="2743049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Karar Yapıları ve </a:t>
            </a:r>
            <a:r>
              <a:rPr lang="tr-TR" dirty="0" err="1">
                <a:effectLst/>
              </a:rPr>
              <a:t>BooleAN</a:t>
            </a:r>
            <a:r>
              <a:rPr lang="tr-TR" dirty="0">
                <a:effectLst/>
              </a:rPr>
              <a:t> Mantığı</a:t>
            </a:r>
          </a:p>
        </p:txBody>
      </p:sp>
      <p:pic>
        <p:nvPicPr>
          <p:cNvPr id="6" name="Resim 5">
            <a:extLst>
              <a:ext uri="{FF2B5EF4-FFF2-40B4-BE49-F238E27FC236}">
                <a16:creationId xmlns:a16="http://schemas.microsoft.com/office/drawing/2014/main" id="{EBAC711D-1387-4CF0-9F16-0C83D87300D6}"/>
              </a:ext>
            </a:extLst>
          </p:cNvPr>
          <p:cNvPicPr>
            <a:picLocks noChangeAspect="1"/>
          </p:cNvPicPr>
          <p:nvPr/>
        </p:nvPicPr>
        <p:blipFill>
          <a:blip r:embed="rId2"/>
          <a:stretch>
            <a:fillRect/>
          </a:stretch>
        </p:blipFill>
        <p:spPr>
          <a:xfrm>
            <a:off x="1069848" y="2108366"/>
            <a:ext cx="4811851" cy="4114061"/>
          </a:xfrm>
          <a:prstGeom prst="rect">
            <a:avLst/>
          </a:prstGeom>
        </p:spPr>
      </p:pic>
      <p:pic>
        <p:nvPicPr>
          <p:cNvPr id="15" name="Resim 14">
            <a:extLst>
              <a:ext uri="{FF2B5EF4-FFF2-40B4-BE49-F238E27FC236}">
                <a16:creationId xmlns:a16="http://schemas.microsoft.com/office/drawing/2014/main" id="{1EAF46C2-8042-4E9F-80DF-717EADF87B16}"/>
              </a:ext>
            </a:extLst>
          </p:cNvPr>
          <p:cNvPicPr>
            <a:picLocks noChangeAspect="1"/>
          </p:cNvPicPr>
          <p:nvPr/>
        </p:nvPicPr>
        <p:blipFill>
          <a:blip r:embed="rId3"/>
          <a:stretch>
            <a:fillRect/>
          </a:stretch>
        </p:blipFill>
        <p:spPr>
          <a:xfrm>
            <a:off x="6218179" y="2108366"/>
            <a:ext cx="5249143" cy="4114061"/>
          </a:xfrm>
          <a:prstGeom prst="rect">
            <a:avLst/>
          </a:prstGeom>
        </p:spPr>
      </p:pic>
    </p:spTree>
    <p:extLst>
      <p:ext uri="{BB962C8B-B14F-4D97-AF65-F5344CB8AC3E}">
        <p14:creationId xmlns:p14="http://schemas.microsoft.com/office/powerpoint/2010/main" val="254140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0000" lnSpcReduction="20000"/>
          </a:bodyPr>
          <a:lstStyle/>
          <a:p>
            <a:r>
              <a:rPr lang="tr-TR" dirty="0">
                <a:effectLst/>
              </a:rPr>
              <a:t>Bir bilgisayar çalışacaksa, yazılım isteğe bağlı değildir. Güç anahtarını açtığınız andan sistemi kapatana kadar bilgisayarın yaptığı her şey yazılımın kontrolü altındadır. İki genel yazılım kategorisi vardır: sistem yazılımı ve uygulama yazılımı. Çoğu bilgisayar programı açıkça bu iki kategoriden birine girer.</a:t>
            </a:r>
          </a:p>
          <a:p>
            <a:r>
              <a:rPr lang="tr-TR" b="1" dirty="0">
                <a:effectLst/>
              </a:rPr>
              <a:t>Sistem Yazılımı: </a:t>
            </a:r>
            <a:r>
              <a:rPr lang="tr-TR" dirty="0">
                <a:effectLst/>
              </a:rPr>
              <a:t>Bir bilgisayarın temel işlemlerini kontrol eden ve yöneten programlara genellikle sistem yazılımı denir. Sistem yazılımı tipik olarak aşağıdaki program türlerini içerir: </a:t>
            </a:r>
          </a:p>
          <a:p>
            <a:pPr lvl="1"/>
            <a:r>
              <a:rPr lang="tr-TR" sz="1900" b="1" dirty="0">
                <a:effectLst/>
              </a:rPr>
              <a:t>İşletim Sistemleri</a:t>
            </a:r>
            <a:r>
              <a:rPr lang="tr-TR" sz="1900" dirty="0">
                <a:effectLst/>
              </a:rPr>
              <a:t>: İşletim sistemi, bir bilgisayardaki en temel program grubudur. İşletim sistemi, bilgisayar donanımının dahili işlemlerini kontrol eder, bilgisayara bağlı tüm aygıtları yönetir, verilerin depolama aygıtlarına kaydedilmesine ve buradan alınmasına izin verir ve bilgisayarda diğer programların çalışmasına izin verir. Dizüstü ve masaüstü bilgisayarlar için popüler işletim sistemleri arasında Windows, </a:t>
            </a:r>
            <a:r>
              <a:rPr lang="tr-TR" sz="1900" dirty="0" err="1"/>
              <a:t>M</a:t>
            </a:r>
            <a:r>
              <a:rPr lang="tr-TR" sz="1900" dirty="0" err="1">
                <a:effectLst/>
              </a:rPr>
              <a:t>acOS</a:t>
            </a:r>
            <a:r>
              <a:rPr lang="tr-TR" sz="1900" dirty="0">
                <a:effectLst/>
              </a:rPr>
              <a:t> ve Linux bulunur. Mobil cihazlar için popüler işletim sistemleri arasında </a:t>
            </a:r>
            <a:r>
              <a:rPr lang="tr-TR" sz="1900" dirty="0" err="1">
                <a:effectLst/>
              </a:rPr>
              <a:t>Android</a:t>
            </a:r>
            <a:r>
              <a:rPr lang="tr-TR" sz="1900" dirty="0">
                <a:effectLst/>
              </a:rPr>
              <a:t> ve </a:t>
            </a:r>
            <a:r>
              <a:rPr lang="tr-TR" sz="1900" dirty="0"/>
              <a:t>IOS</a:t>
            </a:r>
            <a:r>
              <a:rPr lang="tr-TR" sz="1900" dirty="0">
                <a:effectLst/>
              </a:rPr>
              <a:t> bulunur.</a:t>
            </a:r>
          </a:p>
          <a:p>
            <a:pPr lvl="1"/>
            <a:r>
              <a:rPr lang="tr-TR" sz="1900" b="1" dirty="0">
                <a:effectLst/>
              </a:rPr>
              <a:t>Yardımcı Programlar</a:t>
            </a:r>
            <a:r>
              <a:rPr lang="tr-TR" sz="1900" dirty="0">
                <a:effectLst/>
              </a:rPr>
              <a:t>: Bir yardımcı program, bilgisayarın çalışmasını geliştiren veya verileri koruyan özel bir görevi yerine getirir. Yardımcı programlara örnek olarak virüs tarayıcıları, dosya sıkıştırma programları ve veri yedekleme programları verilebilir.</a:t>
            </a:r>
          </a:p>
          <a:p>
            <a:pPr lvl="1"/>
            <a:r>
              <a:rPr lang="tr-TR" sz="1900" b="1" dirty="0">
                <a:effectLst/>
              </a:rPr>
              <a:t>Yazılım Geliştirme Araçları</a:t>
            </a:r>
            <a:r>
              <a:rPr lang="tr-TR" sz="1900" dirty="0">
                <a:effectLst/>
              </a:rPr>
              <a:t>: Yazılım geliştirme araçları, programcıların yazılım oluşturmak, </a:t>
            </a:r>
            <a:r>
              <a:rPr lang="tr-TR" sz="1900" dirty="0"/>
              <a:t>değiştirmek ve test etmek için kullandıkları programlardır. Birleştiriciler, derleyiciler ve yorumlayıcılar (</a:t>
            </a:r>
            <a:r>
              <a:rPr lang="tr-TR" sz="1900" dirty="0" err="1"/>
              <a:t>Assemblers</a:t>
            </a:r>
            <a:r>
              <a:rPr lang="tr-TR" sz="1900" dirty="0"/>
              <a:t>, </a:t>
            </a:r>
            <a:r>
              <a:rPr lang="tr-TR" sz="1900" dirty="0" err="1"/>
              <a:t>compilers</a:t>
            </a:r>
            <a:r>
              <a:rPr lang="tr-TR" sz="1900" dirty="0"/>
              <a:t>, </a:t>
            </a:r>
            <a:r>
              <a:rPr lang="tr-TR" sz="1900" dirty="0" err="1"/>
              <a:t>and</a:t>
            </a:r>
            <a:r>
              <a:rPr lang="tr-TR" sz="1900" dirty="0"/>
              <a:t> </a:t>
            </a:r>
            <a:r>
              <a:rPr lang="tr-TR" sz="1900" dirty="0" err="1"/>
              <a:t>interpreters</a:t>
            </a:r>
            <a:r>
              <a:rPr lang="tr-TR" sz="1900" dirty="0"/>
              <a:t>) bu </a:t>
            </a:r>
            <a:r>
              <a:rPr lang="tr-TR" sz="1900" dirty="0">
                <a:effectLst/>
              </a:rPr>
              <a:t>kategoriye giren programlara örnektir.</a:t>
            </a:r>
          </a:p>
          <a:p>
            <a:r>
              <a:rPr lang="tr-TR" b="1" dirty="0">
                <a:effectLst/>
              </a:rPr>
              <a:t>Uygulama Yazılımı: </a:t>
            </a:r>
            <a:r>
              <a:rPr lang="tr-TR" dirty="0">
                <a:effectLst/>
              </a:rPr>
              <a:t>Bir bilgisayarı günlük işler için kullanışlı hale getiren programlar, uygulama yazılımı olarak bilinir. Bunlar, insanların normalde zamanlarının çoğunu bilgisayarlarında çalıştırarak geçirdikleri programlardır. Bir kelime işlemci programı olan Microsoft Word ve bir sunum programı olan PowerPoint, elektronik tablo programları, e-posta programları, web tarayıcıları ve oyun programlarıdır.</a:t>
            </a:r>
          </a:p>
        </p:txBody>
      </p:sp>
    </p:spTree>
    <p:extLst>
      <p:ext uri="{BB962C8B-B14F-4D97-AF65-F5344CB8AC3E}">
        <p14:creationId xmlns:p14="http://schemas.microsoft.com/office/powerpoint/2010/main" val="2024314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TEKRAR YAPILARI</a:t>
            </a:r>
            <a:endParaRPr lang="tr-TR" sz="2400" dirty="0"/>
          </a:p>
        </p:txBody>
      </p:sp>
    </p:spTree>
    <p:extLst>
      <p:ext uri="{BB962C8B-B14F-4D97-AF65-F5344CB8AC3E}">
        <p14:creationId xmlns:p14="http://schemas.microsoft.com/office/powerpoint/2010/main" val="324358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TEKRAR YAPILARI</a:t>
            </a:r>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500529" cy="4050792"/>
          </a:xfrm>
        </p:spPr>
        <p:txBody>
          <a:bodyPr>
            <a:normAutofit fontScale="85000" lnSpcReduction="20000"/>
          </a:bodyPr>
          <a:lstStyle/>
          <a:p>
            <a:r>
              <a:rPr lang="tr-TR" dirty="0">
                <a:effectLst/>
              </a:rPr>
              <a:t>Bir tekrar yapısı, bir deyimin veya deyimler grubunun tekrar tekrar yürütülmesine neden olur.</a:t>
            </a:r>
          </a:p>
          <a:p>
            <a:r>
              <a:rPr lang="tr-TR" dirty="0"/>
              <a:t>i</a:t>
            </a:r>
            <a:r>
              <a:rPr lang="tr-TR" dirty="0">
                <a:effectLst/>
              </a:rPr>
              <a:t>ki geniş döngü kategorisi: koşul kontrollü ve sayı kontrollü. </a:t>
            </a:r>
          </a:p>
          <a:p>
            <a:pPr lvl="1"/>
            <a:r>
              <a:rPr lang="tr-TR" dirty="0">
                <a:effectLst/>
              </a:rPr>
              <a:t>Koşul kontrollü döngü, tekrarlama sayısını kontrol etmek için doğru/yanlış koşulunu kullanır. </a:t>
            </a:r>
            <a:r>
              <a:rPr lang="tr-TR" dirty="0" err="1">
                <a:effectLst/>
              </a:rPr>
              <a:t>Python'da</a:t>
            </a:r>
            <a:r>
              <a:rPr lang="tr-TR" dirty="0">
                <a:effectLst/>
              </a:rPr>
              <a:t> koşul kontrollü bir döngü yazmak için </a:t>
            </a:r>
            <a:r>
              <a:rPr lang="tr-TR" dirty="0" err="1">
                <a:effectLst/>
              </a:rPr>
              <a:t>while</a:t>
            </a:r>
            <a:r>
              <a:rPr lang="tr-TR" dirty="0">
                <a:effectLst/>
              </a:rPr>
              <a:t> ifadesi kullanılır. </a:t>
            </a:r>
          </a:p>
          <a:p>
            <a:pPr lvl="1"/>
            <a:r>
              <a:rPr lang="tr-TR" dirty="0">
                <a:effectLst/>
              </a:rPr>
              <a:t>Sayım kontrollü bir döngü belirli sayıda tekrar eder. </a:t>
            </a:r>
            <a:r>
              <a:rPr lang="tr-TR" dirty="0" err="1">
                <a:effectLst/>
              </a:rPr>
              <a:t>Python'da</a:t>
            </a:r>
            <a:r>
              <a:rPr lang="tr-TR" dirty="0">
                <a:effectLst/>
              </a:rPr>
              <a:t> sayım kontrollü bir döngü yazmak için </a:t>
            </a:r>
            <a:r>
              <a:rPr lang="tr-TR" dirty="0" err="1">
                <a:effectLst/>
              </a:rPr>
              <a:t>for</a:t>
            </a:r>
            <a:r>
              <a:rPr lang="tr-TR" dirty="0">
                <a:effectLst/>
              </a:rPr>
              <a:t> ifadesi kullanılır.</a:t>
            </a:r>
          </a:p>
          <a:p>
            <a:r>
              <a:rPr lang="tr-TR" dirty="0" err="1"/>
              <a:t>while</a:t>
            </a:r>
            <a:r>
              <a:rPr lang="tr-TR" dirty="0"/>
              <a:t> döngüsü ön test (</a:t>
            </a:r>
            <a:r>
              <a:rPr lang="tr-TR" dirty="0" err="1"/>
              <a:t>pretest</a:t>
            </a:r>
            <a:r>
              <a:rPr lang="tr-TR" dirty="0"/>
              <a:t>) döngüsü olarak bilinir, yani bir yineleme gerçekleştirmeden önce durumunu test eder.</a:t>
            </a:r>
          </a:p>
        </p:txBody>
      </p:sp>
      <p:pic>
        <p:nvPicPr>
          <p:cNvPr id="11" name="Resim 10">
            <a:extLst>
              <a:ext uri="{FF2B5EF4-FFF2-40B4-BE49-F238E27FC236}">
                <a16:creationId xmlns:a16="http://schemas.microsoft.com/office/drawing/2014/main" id="{4EC7283F-9977-40BA-B081-0DE1BD0E9065}"/>
              </a:ext>
            </a:extLst>
          </p:cNvPr>
          <p:cNvPicPr>
            <a:picLocks noChangeAspect="1"/>
          </p:cNvPicPr>
          <p:nvPr/>
        </p:nvPicPr>
        <p:blipFill>
          <a:blip r:embed="rId2"/>
          <a:stretch>
            <a:fillRect/>
          </a:stretch>
        </p:blipFill>
        <p:spPr>
          <a:xfrm>
            <a:off x="5920859" y="2093976"/>
            <a:ext cx="2742857" cy="3800000"/>
          </a:xfrm>
          <a:prstGeom prst="rect">
            <a:avLst/>
          </a:prstGeom>
        </p:spPr>
      </p:pic>
      <p:pic>
        <p:nvPicPr>
          <p:cNvPr id="13" name="Resim 12">
            <a:extLst>
              <a:ext uri="{FF2B5EF4-FFF2-40B4-BE49-F238E27FC236}">
                <a16:creationId xmlns:a16="http://schemas.microsoft.com/office/drawing/2014/main" id="{2E42BCE3-781B-4C4F-844E-0BD5E008AA38}"/>
              </a:ext>
            </a:extLst>
          </p:cNvPr>
          <p:cNvPicPr>
            <a:picLocks noChangeAspect="1"/>
          </p:cNvPicPr>
          <p:nvPr/>
        </p:nvPicPr>
        <p:blipFill>
          <a:blip r:embed="rId3"/>
          <a:stretch>
            <a:fillRect/>
          </a:stretch>
        </p:blipFill>
        <p:spPr>
          <a:xfrm>
            <a:off x="8730196" y="1885430"/>
            <a:ext cx="2647619" cy="4085714"/>
          </a:xfrm>
          <a:prstGeom prst="rect">
            <a:avLst/>
          </a:prstGeom>
        </p:spPr>
      </p:pic>
      <p:pic>
        <p:nvPicPr>
          <p:cNvPr id="5" name="Resim 4">
            <a:extLst>
              <a:ext uri="{FF2B5EF4-FFF2-40B4-BE49-F238E27FC236}">
                <a16:creationId xmlns:a16="http://schemas.microsoft.com/office/drawing/2014/main" id="{058617A5-3539-4F96-B136-F6ADF823EEEE}"/>
              </a:ext>
            </a:extLst>
          </p:cNvPr>
          <p:cNvPicPr>
            <a:picLocks noChangeAspect="1"/>
          </p:cNvPicPr>
          <p:nvPr/>
        </p:nvPicPr>
        <p:blipFill>
          <a:blip r:embed="rId4"/>
          <a:stretch>
            <a:fillRect/>
          </a:stretch>
        </p:blipFill>
        <p:spPr>
          <a:xfrm>
            <a:off x="10501625" y="484632"/>
            <a:ext cx="876190" cy="1885714"/>
          </a:xfrm>
          <a:prstGeom prst="rect">
            <a:avLst/>
          </a:prstGeom>
        </p:spPr>
      </p:pic>
      <p:pic>
        <p:nvPicPr>
          <p:cNvPr id="8" name="Resim 7">
            <a:extLst>
              <a:ext uri="{FF2B5EF4-FFF2-40B4-BE49-F238E27FC236}">
                <a16:creationId xmlns:a16="http://schemas.microsoft.com/office/drawing/2014/main" id="{5D7A9961-DAB0-48ED-9F56-2A606CADBCE8}"/>
              </a:ext>
            </a:extLst>
          </p:cNvPr>
          <p:cNvPicPr>
            <a:picLocks noChangeAspect="1"/>
          </p:cNvPicPr>
          <p:nvPr/>
        </p:nvPicPr>
        <p:blipFill>
          <a:blip r:embed="rId5"/>
          <a:stretch>
            <a:fillRect/>
          </a:stretch>
        </p:blipFill>
        <p:spPr>
          <a:xfrm>
            <a:off x="10123878" y="1155075"/>
            <a:ext cx="377747" cy="544827"/>
          </a:xfrm>
          <a:prstGeom prst="rect">
            <a:avLst/>
          </a:prstGeom>
        </p:spPr>
      </p:pic>
    </p:spTree>
    <p:extLst>
      <p:ext uri="{BB962C8B-B14F-4D97-AF65-F5344CB8AC3E}">
        <p14:creationId xmlns:p14="http://schemas.microsoft.com/office/powerpoint/2010/main" val="2475999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TEKRAR YAPILARI</a:t>
            </a:r>
          </a:p>
        </p:txBody>
      </p:sp>
      <p:pic>
        <p:nvPicPr>
          <p:cNvPr id="4" name="Resim 3">
            <a:extLst>
              <a:ext uri="{FF2B5EF4-FFF2-40B4-BE49-F238E27FC236}">
                <a16:creationId xmlns:a16="http://schemas.microsoft.com/office/drawing/2014/main" id="{699AE8E3-57BE-46F4-82BD-57FDE0DC6B3A}"/>
              </a:ext>
            </a:extLst>
          </p:cNvPr>
          <p:cNvPicPr>
            <a:picLocks noChangeAspect="1"/>
          </p:cNvPicPr>
          <p:nvPr/>
        </p:nvPicPr>
        <p:blipFill>
          <a:blip r:embed="rId2"/>
          <a:stretch>
            <a:fillRect/>
          </a:stretch>
        </p:blipFill>
        <p:spPr>
          <a:xfrm>
            <a:off x="1069848" y="2108366"/>
            <a:ext cx="4313915" cy="4425396"/>
          </a:xfrm>
          <a:prstGeom prst="rect">
            <a:avLst/>
          </a:prstGeom>
        </p:spPr>
      </p:pic>
      <p:pic>
        <p:nvPicPr>
          <p:cNvPr id="7" name="Resim 6">
            <a:extLst>
              <a:ext uri="{FF2B5EF4-FFF2-40B4-BE49-F238E27FC236}">
                <a16:creationId xmlns:a16="http://schemas.microsoft.com/office/drawing/2014/main" id="{A1A72469-3908-4913-A255-065BF32B39DD}"/>
              </a:ext>
            </a:extLst>
          </p:cNvPr>
          <p:cNvPicPr>
            <a:picLocks noChangeAspect="1"/>
          </p:cNvPicPr>
          <p:nvPr/>
        </p:nvPicPr>
        <p:blipFill>
          <a:blip r:embed="rId3"/>
          <a:stretch>
            <a:fillRect/>
          </a:stretch>
        </p:blipFill>
        <p:spPr>
          <a:xfrm>
            <a:off x="6027575" y="2108366"/>
            <a:ext cx="4991939" cy="4425396"/>
          </a:xfrm>
          <a:prstGeom prst="rect">
            <a:avLst/>
          </a:prstGeom>
        </p:spPr>
      </p:pic>
    </p:spTree>
    <p:extLst>
      <p:ext uri="{BB962C8B-B14F-4D97-AF65-F5344CB8AC3E}">
        <p14:creationId xmlns:p14="http://schemas.microsoft.com/office/powerpoint/2010/main" val="1724544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9" name="Oval 48">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2" name="Rectangle 51">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dirty="0">
                <a:blipFill dpi="0" rotWithShape="1">
                  <a:blip r:embed="rId4"/>
                  <a:srcRect/>
                  <a:tile tx="6350" ty="-127000" sx="65000" sy="64000" flip="none" algn="tl"/>
                </a:blipFill>
                <a:effectLst/>
                <a:latin typeface="+mj-lt"/>
              </a:rPr>
              <a:t>İÇ-İÇE</a:t>
            </a:r>
            <a:r>
              <a:rPr lang="tr-TR" sz="6000" dirty="0">
                <a:blipFill dpi="0" rotWithShape="1">
                  <a:blip r:embed="rId4"/>
                  <a:srcRect/>
                  <a:tile tx="6350" ty="-127000" sx="65000" sy="64000" flip="none" algn="tl"/>
                </a:blipFill>
                <a:effectLst/>
                <a:latin typeface="+mj-lt"/>
              </a:rPr>
              <a:t> </a:t>
            </a:r>
            <a:r>
              <a:rPr lang="en-US" sz="6000" dirty="0">
                <a:blipFill dpi="0" rotWithShape="1">
                  <a:blip r:embed="rId4"/>
                  <a:srcRect/>
                  <a:tile tx="6350" ty="-127000" sx="65000" sy="64000" flip="none" algn="tl"/>
                </a:blipFill>
                <a:effectLst/>
                <a:latin typeface="+mj-lt"/>
              </a:rPr>
              <a:t>DÖNGÜLER</a:t>
            </a:r>
            <a:br>
              <a:rPr lang="tr-TR" sz="6000" dirty="0">
                <a:blipFill dpi="0" rotWithShape="1">
                  <a:blip r:embed="rId4"/>
                  <a:srcRect/>
                  <a:tile tx="6350" ty="-127000" sx="65000" sy="64000" flip="none" algn="tl"/>
                </a:blipFill>
                <a:effectLst/>
                <a:latin typeface="+mj-lt"/>
              </a:rPr>
            </a:br>
            <a:r>
              <a:rPr lang="tr-TR" sz="6000" dirty="0">
                <a:blipFill dpi="0" rotWithShape="1">
                  <a:blip r:embed="rId4"/>
                  <a:srcRect/>
                  <a:tile tx="6350" ty="-127000" sx="65000" sy="64000" flip="none" algn="tl"/>
                </a:blipFill>
                <a:effectLst/>
                <a:latin typeface="+mj-lt"/>
              </a:rPr>
              <a:t>(NESTED LOOPS)</a:t>
            </a:r>
            <a:endParaRPr lang="en-US" sz="6000" dirty="0">
              <a:blipFill dpi="0" rotWithShape="1">
                <a:blip r:embed="rId4"/>
                <a:srcRect/>
                <a:tile tx="6350" ty="-127000" sx="65000" sy="64000" flip="none" algn="tl"/>
              </a:blipFill>
              <a:effectLst/>
              <a:latin typeface="+mj-lt"/>
            </a:endParaRPr>
          </a:p>
        </p:txBody>
      </p:sp>
      <p:sp>
        <p:nvSpPr>
          <p:cNvPr id="58" name="Rectangle 57">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1" name="Oval 60">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2" name="Oval 61">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2" name="Resim 11">
            <a:extLst>
              <a:ext uri="{FF2B5EF4-FFF2-40B4-BE49-F238E27FC236}">
                <a16:creationId xmlns:a16="http://schemas.microsoft.com/office/drawing/2014/main" id="{16E1F197-70F4-40CF-AF37-F4582FAAD97A}"/>
              </a:ext>
            </a:extLst>
          </p:cNvPr>
          <p:cNvPicPr>
            <a:picLocks noChangeAspect="1"/>
          </p:cNvPicPr>
          <p:nvPr/>
        </p:nvPicPr>
        <p:blipFill>
          <a:blip r:embed="rId6"/>
          <a:stretch>
            <a:fillRect/>
          </a:stretch>
        </p:blipFill>
        <p:spPr>
          <a:xfrm>
            <a:off x="1173481" y="1008801"/>
            <a:ext cx="6109510" cy="4771764"/>
          </a:xfrm>
          <a:prstGeom prst="rect">
            <a:avLst/>
          </a:prstGeom>
        </p:spPr>
      </p:pic>
    </p:spTree>
    <p:extLst>
      <p:ext uri="{BB962C8B-B14F-4D97-AF65-F5344CB8AC3E}">
        <p14:creationId xmlns:p14="http://schemas.microsoft.com/office/powerpoint/2010/main" val="122365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tr-TR" dirty="0">
                <a:effectLst/>
              </a:rPr>
              <a:t>FONKSİYONLAR</a:t>
            </a:r>
            <a:endParaRPr lang="tr-TR" sz="2400" dirty="0"/>
          </a:p>
        </p:txBody>
      </p:sp>
    </p:spTree>
    <p:extLst>
      <p:ext uri="{BB962C8B-B14F-4D97-AF65-F5344CB8AC3E}">
        <p14:creationId xmlns:p14="http://schemas.microsoft.com/office/powerpoint/2010/main" val="4163649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10000"/>
          </a:bodyPr>
          <a:lstStyle/>
          <a:p>
            <a:r>
              <a:rPr lang="tr-TR" sz="1600" dirty="0">
                <a:effectLst/>
              </a:rPr>
              <a:t>Çoğu program, birkaç alt göreve bölünecek kadar büyük görevleri gerçekleştirir. Bu nedenle, programcılar genellikle programlarını işlevler olarak bilinen küçük yönetilebilir parçalara bölerler. </a:t>
            </a:r>
          </a:p>
          <a:p>
            <a:r>
              <a:rPr lang="tr-TR" sz="1600" dirty="0">
                <a:effectLst/>
              </a:rPr>
              <a:t>İşlev, belirli bir görevi gerçekleştirmek amacıyla bir program içinde bulunan bir grup ifadedir. </a:t>
            </a:r>
          </a:p>
          <a:p>
            <a:r>
              <a:rPr lang="tr-TR" sz="1600" dirty="0">
                <a:effectLst/>
              </a:rPr>
              <a:t>Büyük bir programı uzun bir ifade dizisi olarak yazmak yerine, her biri görevin belirli bir bölümünü gerçekleştiren birkaç küçük işlev olarak yazılabilir. Bu küçük işlevler daha sonra genel görevi gerçekleştirmek için istenen sırada yürütülebilir. Bu yaklaşıma bazen </a:t>
            </a:r>
            <a:r>
              <a:rPr lang="tr-TR" sz="1600" dirty="0"/>
              <a:t>böl ve yönet (</a:t>
            </a:r>
            <a:r>
              <a:rPr lang="tr-TR" sz="1600" dirty="0" err="1"/>
              <a:t>divide</a:t>
            </a:r>
            <a:r>
              <a:rPr lang="tr-TR" sz="1600" dirty="0"/>
              <a:t> </a:t>
            </a:r>
            <a:r>
              <a:rPr lang="tr-TR" sz="1600" dirty="0" err="1"/>
              <a:t>and</a:t>
            </a:r>
            <a:r>
              <a:rPr lang="tr-TR" sz="1600" dirty="0"/>
              <a:t> </a:t>
            </a:r>
            <a:r>
              <a:rPr lang="tr-TR" sz="1600" dirty="0" err="1"/>
              <a:t>conquer</a:t>
            </a:r>
            <a:r>
              <a:rPr lang="tr-TR" sz="1600" dirty="0"/>
              <a:t>) denir</a:t>
            </a:r>
            <a:r>
              <a:rPr lang="tr-TR" sz="1600" dirty="0">
                <a:effectLst/>
              </a:rPr>
              <a:t>, çünkü büyük bir görev kolayca gerçekleştirilebilecek birkaç küçük göreve bölünür.</a:t>
            </a:r>
          </a:p>
          <a:p>
            <a:r>
              <a:rPr lang="tr-TR" sz="1600" dirty="0">
                <a:effectLst/>
              </a:rPr>
              <a:t>Bir programda işlevleri kullanırken, genellikle program içindeki her görevi kendi işlevinde yalıtırsınız. Örneğin, gerçekçi bir ücret hesaplama programı aşağıdaki işlevlere sahip olabilir: </a:t>
            </a:r>
          </a:p>
          <a:p>
            <a:pPr lvl="1"/>
            <a:r>
              <a:rPr lang="tr-TR" sz="1400" dirty="0">
                <a:effectLst/>
              </a:rPr>
              <a:t>Çalışanın saatlik ücretini alan bir işlev </a:t>
            </a:r>
          </a:p>
          <a:p>
            <a:pPr lvl="1"/>
            <a:r>
              <a:rPr lang="tr-TR" sz="1400" dirty="0">
                <a:effectLst/>
              </a:rPr>
              <a:t>Çalışılan saat sayısını alan bir işlev</a:t>
            </a:r>
          </a:p>
          <a:p>
            <a:pPr lvl="1"/>
            <a:r>
              <a:rPr lang="tr-TR" sz="1400" dirty="0">
                <a:effectLst/>
              </a:rPr>
              <a:t>Çalışanın brüt ücretini hesaplayan bir işlev</a:t>
            </a:r>
          </a:p>
          <a:p>
            <a:pPr lvl="1"/>
            <a:r>
              <a:rPr lang="tr-TR" sz="1400" dirty="0">
                <a:effectLst/>
              </a:rPr>
              <a:t>Fazla mesaiyi hesaplayan bir işlev ödeme</a:t>
            </a:r>
          </a:p>
          <a:p>
            <a:pPr lvl="1"/>
            <a:r>
              <a:rPr lang="tr-TR" sz="1400" dirty="0">
                <a:effectLst/>
              </a:rPr>
              <a:t>Vergi ve yardımlar için stopaj hesaplayan bir fonksiyon</a:t>
            </a:r>
          </a:p>
          <a:p>
            <a:pPr lvl="1"/>
            <a:r>
              <a:rPr lang="tr-TR" sz="1400" dirty="0">
                <a:effectLst/>
              </a:rPr>
              <a:t>Net maaşı hesaplayan bir fonksiyon</a:t>
            </a:r>
          </a:p>
          <a:p>
            <a:pPr lvl="1"/>
            <a:r>
              <a:rPr lang="tr-TR" sz="1400" dirty="0">
                <a:effectLst/>
              </a:rPr>
              <a:t>Maaş çekini yazdıran bir fonksiyon</a:t>
            </a:r>
          </a:p>
        </p:txBody>
      </p:sp>
    </p:spTree>
    <p:extLst>
      <p:ext uri="{BB962C8B-B14F-4D97-AF65-F5344CB8AC3E}">
        <p14:creationId xmlns:p14="http://schemas.microsoft.com/office/powerpoint/2010/main" val="1430845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59452" cy="4050792"/>
          </a:xfrm>
        </p:spPr>
        <p:txBody>
          <a:bodyPr>
            <a:normAutofit/>
          </a:bodyPr>
          <a:lstStyle/>
          <a:p>
            <a:r>
              <a:rPr lang="tr-TR" b="1" dirty="0" err="1"/>
              <a:t>Modülerleştirilmiş</a:t>
            </a:r>
            <a:r>
              <a:rPr lang="tr-TR" b="1" dirty="0"/>
              <a:t> Program (</a:t>
            </a:r>
            <a:r>
              <a:rPr lang="tr-TR" b="1" dirty="0" err="1"/>
              <a:t>modularized</a:t>
            </a:r>
            <a:r>
              <a:rPr lang="tr-TR" b="1" dirty="0"/>
              <a:t> program): </a:t>
            </a:r>
            <a:r>
              <a:rPr lang="tr-TR" dirty="0"/>
              <a:t>Her bir görevle kendi işlevinde yazılmış bir programa </a:t>
            </a:r>
            <a:r>
              <a:rPr lang="tr-TR" dirty="0" err="1"/>
              <a:t>modülerleştirilmiş</a:t>
            </a:r>
            <a:r>
              <a:rPr lang="tr-TR" dirty="0"/>
              <a:t> program denir.</a:t>
            </a:r>
          </a:p>
          <a:p>
            <a:r>
              <a:rPr lang="tr-TR" dirty="0"/>
              <a:t>Faydaları:</a:t>
            </a:r>
          </a:p>
          <a:p>
            <a:pPr lvl="1"/>
            <a:r>
              <a:rPr lang="tr-TR" dirty="0"/>
              <a:t>Daha Basit Kod</a:t>
            </a:r>
          </a:p>
          <a:p>
            <a:pPr lvl="1"/>
            <a:r>
              <a:rPr lang="tr-TR" dirty="0"/>
              <a:t>Kodun Yeniden Kullanımı</a:t>
            </a:r>
          </a:p>
          <a:p>
            <a:pPr lvl="1"/>
            <a:r>
              <a:rPr lang="tr-TR" dirty="0"/>
              <a:t>Daha İyi Test</a:t>
            </a:r>
          </a:p>
          <a:p>
            <a:pPr lvl="1"/>
            <a:r>
              <a:rPr lang="tr-TR" dirty="0"/>
              <a:t>Daha Hızlı Geliştirme</a:t>
            </a:r>
          </a:p>
          <a:p>
            <a:pPr lvl="1"/>
            <a:r>
              <a:rPr lang="tr-TR" dirty="0"/>
              <a:t>Ekip Çalışmasını Daha Kolay Kolaylaştırma</a:t>
            </a:r>
          </a:p>
        </p:txBody>
      </p:sp>
      <p:pic>
        <p:nvPicPr>
          <p:cNvPr id="5" name="Resim 4" descr="tablo içeren bir resim&#10;&#10;Açıklama otomatik olarak oluşturuldu">
            <a:extLst>
              <a:ext uri="{FF2B5EF4-FFF2-40B4-BE49-F238E27FC236}">
                <a16:creationId xmlns:a16="http://schemas.microsoft.com/office/drawing/2014/main" id="{A549264F-F598-48A8-BCA7-8A090CE887D0}"/>
              </a:ext>
            </a:extLst>
          </p:cNvPr>
          <p:cNvPicPr>
            <a:picLocks noChangeAspect="1"/>
          </p:cNvPicPr>
          <p:nvPr/>
        </p:nvPicPr>
        <p:blipFill rotWithShape="1">
          <a:blip r:embed="rId2"/>
          <a:srcRect r="1" b="422"/>
          <a:stretch/>
        </p:blipFill>
        <p:spPr>
          <a:xfrm>
            <a:off x="6362702" y="2121408"/>
            <a:ext cx="4773168" cy="3980688"/>
          </a:xfrm>
          <a:prstGeom prst="rect">
            <a:avLst/>
          </a:prstGeom>
        </p:spPr>
      </p:pic>
    </p:spTree>
    <p:extLst>
      <p:ext uri="{BB962C8B-B14F-4D97-AF65-F5344CB8AC3E}">
        <p14:creationId xmlns:p14="http://schemas.microsoft.com/office/powerpoint/2010/main" val="20991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300" dirty="0">
                <a:effectLst/>
              </a:rPr>
              <a:t>İki tip </a:t>
            </a:r>
            <a:r>
              <a:rPr lang="tr-TR" sz="1300" dirty="0"/>
              <a:t>fonksiyon yazılabilir: </a:t>
            </a:r>
            <a:r>
              <a:rPr lang="tr-TR" sz="1300" dirty="0" err="1"/>
              <a:t>void</a:t>
            </a:r>
            <a:r>
              <a:rPr lang="tr-TR" sz="1300" dirty="0"/>
              <a:t> fonksiyonlar ve değer döndüren fonksiyonlar (</a:t>
            </a:r>
            <a:r>
              <a:rPr lang="tr-TR" sz="1300" dirty="0" err="1"/>
              <a:t>value-returning</a:t>
            </a:r>
            <a:r>
              <a:rPr lang="tr-TR" sz="1300" dirty="0"/>
              <a:t> </a:t>
            </a:r>
            <a:r>
              <a:rPr lang="tr-TR" sz="1300" dirty="0" err="1"/>
              <a:t>function</a:t>
            </a:r>
            <a:r>
              <a:rPr lang="tr-TR" sz="1300" dirty="0"/>
              <a:t>). </a:t>
            </a:r>
          </a:p>
          <a:p>
            <a:pPr lvl="1"/>
            <a:r>
              <a:rPr lang="tr-TR" sz="1300" b="1" dirty="0"/>
              <a:t>Bir </a:t>
            </a:r>
            <a:r>
              <a:rPr lang="tr-TR" sz="1300" b="1" dirty="0" err="1">
                <a:effectLst/>
              </a:rPr>
              <a:t>void</a:t>
            </a:r>
            <a:r>
              <a:rPr lang="tr-TR" sz="1300" b="1" dirty="0">
                <a:effectLst/>
              </a:rPr>
              <a:t> işlevi çağırdığınızda, içerdiği ifadeleri yürütür ve ardından sonlandırılır. </a:t>
            </a:r>
          </a:p>
          <a:p>
            <a:pPr lvl="1"/>
            <a:r>
              <a:rPr lang="tr-TR" sz="1300" dirty="0">
                <a:effectLst/>
              </a:rPr>
              <a:t>Bir değer döndüren işlevi çağırdığınızda, içerdiği ifadeleri yürütür, ardından onu çağıran ifadeye bir değer döndürür. </a:t>
            </a:r>
          </a:p>
          <a:p>
            <a:pPr lvl="2"/>
            <a:r>
              <a:rPr lang="tr-TR" sz="1300" dirty="0">
                <a:effectLst/>
              </a:rPr>
              <a:t>Giriş işlevi, değer döndürme işlevine bir örnektir. Giriş işlevini çağırdığınızda, kullanıcının klavyede yazdığı verileri alır ve bu verileri bir dize olarak döndürür. </a:t>
            </a:r>
            <a:r>
              <a:rPr lang="tr-TR" sz="1300" dirty="0" err="1">
                <a:effectLst/>
              </a:rPr>
              <a:t>int</a:t>
            </a:r>
            <a:r>
              <a:rPr lang="tr-TR" sz="1300" dirty="0">
                <a:effectLst/>
              </a:rPr>
              <a:t> ve </a:t>
            </a:r>
            <a:r>
              <a:rPr lang="tr-TR" sz="1300" dirty="0" err="1">
                <a:effectLst/>
              </a:rPr>
              <a:t>float</a:t>
            </a:r>
            <a:r>
              <a:rPr lang="tr-TR" sz="1300" dirty="0">
                <a:effectLst/>
              </a:rPr>
              <a:t> işlevleri de değer döndüren işlevlere örnektir. </a:t>
            </a:r>
            <a:r>
              <a:rPr lang="tr-TR" sz="1300" dirty="0" err="1">
                <a:effectLst/>
              </a:rPr>
              <a:t>int</a:t>
            </a:r>
            <a:r>
              <a:rPr lang="tr-TR" sz="1300" dirty="0">
                <a:effectLst/>
              </a:rPr>
              <a:t> işlevine bir argüman iletirsiniz ve o argümanın bir tamsayıya dönüştürülmüş değerini döndürür. Benzer şekilde, </a:t>
            </a:r>
            <a:r>
              <a:rPr lang="tr-TR" sz="1300" dirty="0" err="1">
                <a:effectLst/>
              </a:rPr>
              <a:t>float</a:t>
            </a:r>
            <a:r>
              <a:rPr lang="tr-TR" sz="1300" dirty="0">
                <a:effectLst/>
              </a:rPr>
              <a:t> işlevine bir argüman iletirsiniz ve bu argümanın değerini bir </a:t>
            </a:r>
            <a:r>
              <a:rPr lang="tr-TR" sz="1300" dirty="0" err="1">
                <a:effectLst/>
              </a:rPr>
              <a:t>float</a:t>
            </a:r>
            <a:r>
              <a:rPr lang="tr-TR" sz="1300" dirty="0">
                <a:effectLst/>
              </a:rPr>
              <a:t> sayıya dönüştürülmüş olarak döndürür.</a:t>
            </a:r>
          </a:p>
        </p:txBody>
      </p:sp>
      <p:pic>
        <p:nvPicPr>
          <p:cNvPr id="5" name="Resim 4">
            <a:extLst>
              <a:ext uri="{FF2B5EF4-FFF2-40B4-BE49-F238E27FC236}">
                <a16:creationId xmlns:a16="http://schemas.microsoft.com/office/drawing/2014/main" id="{982B2561-A7C4-4700-B6F9-4881E9B9E5B1}"/>
              </a:ext>
            </a:extLst>
          </p:cNvPr>
          <p:cNvPicPr>
            <a:picLocks noChangeAspect="1"/>
          </p:cNvPicPr>
          <p:nvPr/>
        </p:nvPicPr>
        <p:blipFill>
          <a:blip r:embed="rId2"/>
          <a:stretch>
            <a:fillRect/>
          </a:stretch>
        </p:blipFill>
        <p:spPr>
          <a:xfrm>
            <a:off x="6348986" y="2587792"/>
            <a:ext cx="4773168" cy="2693334"/>
          </a:xfrm>
          <a:prstGeom prst="rect">
            <a:avLst/>
          </a:prstGeom>
        </p:spPr>
      </p:pic>
    </p:spTree>
    <p:extLst>
      <p:ext uri="{BB962C8B-B14F-4D97-AF65-F5344CB8AC3E}">
        <p14:creationId xmlns:p14="http://schemas.microsoft.com/office/powerpoint/2010/main" val="3784221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pic>
        <p:nvPicPr>
          <p:cNvPr id="8" name="Resim 7" descr="metin içeren bir resim&#10;&#10;Açıklama otomatik olarak oluşturuldu">
            <a:extLst>
              <a:ext uri="{FF2B5EF4-FFF2-40B4-BE49-F238E27FC236}">
                <a16:creationId xmlns:a16="http://schemas.microsoft.com/office/drawing/2014/main" id="{B20941D7-6F38-40AC-AAC5-C499CA7AD08C}"/>
              </a:ext>
            </a:extLst>
          </p:cNvPr>
          <p:cNvPicPr>
            <a:picLocks noChangeAspect="1"/>
          </p:cNvPicPr>
          <p:nvPr/>
        </p:nvPicPr>
        <p:blipFill>
          <a:blip r:embed="rId2"/>
          <a:stretch>
            <a:fillRect/>
          </a:stretch>
        </p:blipFill>
        <p:spPr>
          <a:xfrm>
            <a:off x="0" y="1959428"/>
            <a:ext cx="12192000" cy="4898572"/>
          </a:xfrm>
          <a:prstGeom prst="rect">
            <a:avLst/>
          </a:prstGeom>
        </p:spPr>
      </p:pic>
    </p:spTree>
    <p:extLst>
      <p:ext uri="{BB962C8B-B14F-4D97-AF65-F5344CB8AC3E}">
        <p14:creationId xmlns:p14="http://schemas.microsoft.com/office/powerpoint/2010/main" val="3903299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sz="5400" dirty="0">
                <a:effectLst/>
              </a:rPr>
              <a:t>İşlevleri Kullanacak Bir Program Tasarlama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600" dirty="0">
                <a:effectLst/>
              </a:rPr>
              <a:t>Programcılar, bir algoritmayı işlevlere ayırmak için genellikle yukarıdan aşağıya tasarım olarak bilinen bir teknik kullanırlar.</a:t>
            </a:r>
          </a:p>
          <a:p>
            <a:r>
              <a:rPr lang="tr-TR" sz="1600" b="1" dirty="0">
                <a:effectLst/>
              </a:rPr>
              <a:t>Fonksiyonlu Bir Programın Akış Şeması: </a:t>
            </a:r>
            <a:r>
              <a:rPr lang="tr-TR" sz="1600" dirty="0">
                <a:effectLst/>
              </a:rPr>
              <a:t>Bir akış şemasında, Şekilde gösterildiği gibi, her iki tarafında dikey çubuklar bulunan bir dikdörtgen ile bir işlev çağrısı gösterilir. Sembolün üzerine çağrılan fonksiyonun adı yazılır. </a:t>
            </a:r>
          </a:p>
        </p:txBody>
      </p:sp>
      <p:pic>
        <p:nvPicPr>
          <p:cNvPr id="6" name="Resim 5">
            <a:extLst>
              <a:ext uri="{FF2B5EF4-FFF2-40B4-BE49-F238E27FC236}">
                <a16:creationId xmlns:a16="http://schemas.microsoft.com/office/drawing/2014/main" id="{4C469134-F689-4988-998E-2C089ECC1570}"/>
              </a:ext>
            </a:extLst>
          </p:cNvPr>
          <p:cNvPicPr>
            <a:picLocks noChangeAspect="1"/>
          </p:cNvPicPr>
          <p:nvPr/>
        </p:nvPicPr>
        <p:blipFill>
          <a:blip r:embed="rId2"/>
          <a:stretch>
            <a:fillRect/>
          </a:stretch>
        </p:blipFill>
        <p:spPr>
          <a:xfrm>
            <a:off x="6624277" y="2193036"/>
            <a:ext cx="4234774" cy="3980688"/>
          </a:xfrm>
          <a:prstGeom prst="rect">
            <a:avLst/>
          </a:prstGeom>
        </p:spPr>
      </p:pic>
      <p:pic>
        <p:nvPicPr>
          <p:cNvPr id="8" name="Resim 7" descr="metin içeren bir resim&#10;&#10;Açıklama otomatik olarak oluşturuldu">
            <a:extLst>
              <a:ext uri="{FF2B5EF4-FFF2-40B4-BE49-F238E27FC236}">
                <a16:creationId xmlns:a16="http://schemas.microsoft.com/office/drawing/2014/main" id="{440F60DF-D815-4BEA-8596-8E1FB427924C}"/>
              </a:ext>
            </a:extLst>
          </p:cNvPr>
          <p:cNvPicPr>
            <a:picLocks noChangeAspect="1"/>
          </p:cNvPicPr>
          <p:nvPr/>
        </p:nvPicPr>
        <p:blipFill>
          <a:blip r:embed="rId3"/>
          <a:stretch>
            <a:fillRect/>
          </a:stretch>
        </p:blipFill>
        <p:spPr>
          <a:xfrm>
            <a:off x="2580241" y="5026715"/>
            <a:ext cx="1752381" cy="780952"/>
          </a:xfrm>
          <a:prstGeom prst="rect">
            <a:avLst/>
          </a:prstGeom>
        </p:spPr>
      </p:pic>
    </p:spTree>
    <p:extLst>
      <p:ext uri="{BB962C8B-B14F-4D97-AF65-F5344CB8AC3E}">
        <p14:creationId xmlns:p14="http://schemas.microsoft.com/office/powerpoint/2010/main" val="316461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10058400" cy="3131727"/>
          </a:xfrm>
        </p:spPr>
        <p:txBody>
          <a:bodyPr>
            <a:noAutofit/>
          </a:bodyPr>
          <a:lstStyle/>
          <a:p>
            <a:r>
              <a:rPr lang="tr-TR" sz="1400" b="1" dirty="0">
                <a:effectLst/>
              </a:rPr>
              <a:t>Bilgisayarlar Verileri Nasıl Saklar?</a:t>
            </a:r>
            <a:r>
              <a:rPr lang="tr-TR" sz="1400" dirty="0">
                <a:effectLst/>
              </a:rPr>
              <a:t> Bir bilgisayarın belleği, bayt olarak bilinen küçük depolama konumlarına bölünmüştür. Bir bayt, yalnızca alfabenin bir harfini veya küçük bir sayıyı saklamak için yeterli bellektir. Anlamlı bir şey yapabilmek için, bir bilgisayarın çok sayıda bayta sahip olması gerekir. Günümüzde çoğu bilgisayarda milyonlarca, hatta milyarlarca bayt belleğe sahiptir.</a:t>
            </a:r>
          </a:p>
          <a:p>
            <a:r>
              <a:rPr lang="tr-TR" sz="1400" dirty="0">
                <a:effectLst/>
              </a:rPr>
              <a:t>Her bayt, bit olarak bilinen sekiz daha küçük depolama konumuna bölünür. Bit terimi, ikili basamak anlamına gelir. Bilgisayar bilimcileri genellikle bitleri açık veya kapalı olabilen küçük anahtarlar olarak düşünürler. Bitler gerçek "anahtarlar" değildir, ancak en azından geleneksel anlamda değil. Çoğu bilgisayar sisteminde bitler, pozitif veya negatif bir yük tutabilen küçük elektrik bileşenleridir. Bilgisayar bilimcileri, pozitif yükü açık konumdaki bir anahtar olarak ve negatif bir yükü kapalı konumdaki bir anahtar olarak düşünürler. </a:t>
            </a:r>
          </a:p>
          <a:p>
            <a:r>
              <a:rPr lang="tr-TR" sz="1400" dirty="0">
                <a:effectLst/>
              </a:rPr>
              <a:t>Bir veri parçası bir baytta depolandığında, bilgisayar sekiz biti veriyi temsil eden bir açma/kapama düzenine ayarlar. Örneğin, Şekildeki soldaki kalıp, 77 sayısının bir baytta nasıl saklanacağını ve sağdaki kalıp, A harfinin bir baytta nasıl saklanacağını gösterir.</a:t>
            </a:r>
          </a:p>
        </p:txBody>
      </p:sp>
      <p:pic>
        <p:nvPicPr>
          <p:cNvPr id="5" name="Resim 4">
            <a:extLst>
              <a:ext uri="{FF2B5EF4-FFF2-40B4-BE49-F238E27FC236}">
                <a16:creationId xmlns:a16="http://schemas.microsoft.com/office/drawing/2014/main" id="{270CE9B3-8259-40D1-BE00-A6BB37462116}"/>
              </a:ext>
            </a:extLst>
          </p:cNvPr>
          <p:cNvPicPr>
            <a:picLocks noChangeAspect="1"/>
          </p:cNvPicPr>
          <p:nvPr/>
        </p:nvPicPr>
        <p:blipFill>
          <a:blip r:embed="rId2"/>
          <a:stretch>
            <a:fillRect/>
          </a:stretch>
        </p:blipFill>
        <p:spPr>
          <a:xfrm>
            <a:off x="2767428" y="5131836"/>
            <a:ext cx="6657143" cy="1390821"/>
          </a:xfrm>
          <a:prstGeom prst="rect">
            <a:avLst/>
          </a:prstGeom>
        </p:spPr>
      </p:pic>
    </p:spTree>
    <p:extLst>
      <p:ext uri="{BB962C8B-B14F-4D97-AF65-F5344CB8AC3E}">
        <p14:creationId xmlns:p14="http://schemas.microsoft.com/office/powerpoint/2010/main" val="4233899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sz="5400" dirty="0">
                <a:effectLst/>
              </a:rPr>
              <a:t>İşlevleri Kullanacak Bir Program Tasarlama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9978453" cy="4050792"/>
          </a:xfrm>
        </p:spPr>
        <p:txBody>
          <a:bodyPr>
            <a:normAutofit lnSpcReduction="10000"/>
          </a:bodyPr>
          <a:lstStyle/>
          <a:p>
            <a:r>
              <a:rPr lang="tr-TR" sz="1800" b="1" dirty="0">
                <a:effectLst/>
              </a:rPr>
              <a:t>Yukarıdan Aşağı Tasarım: </a:t>
            </a:r>
            <a:r>
              <a:rPr lang="tr-TR" sz="1800" dirty="0">
                <a:effectLst/>
              </a:rPr>
              <a:t>Bir programın kontrolünün çağrıldığında bir fonksiyona nasıl aktarıldığını, ardından fonksiyon sona erdiğinde programın fonksiyonu çağıran kısmına nasıl döndüğünü gördünüz. Fonksiyonların bu mekanik yönlerini anlamanız önemlidir. </a:t>
            </a:r>
          </a:p>
          <a:p>
            <a:r>
              <a:rPr lang="tr-TR" sz="1800" dirty="0">
                <a:effectLst/>
              </a:rPr>
              <a:t>Fonksiyonların nasıl çalıştığını anlamak kadar, fonksiyonları kullanan bir programın nasıl tasarlanacağını anlamak da önemlidir. Programcılar, bir algoritmayı işlevlere ayırmak için genellikle yukarıdan aşağıya tasarım olarak bilinen bir teknik kullanırlar. Yukarıdan aşağıya tasarım süreci aşağıdaki şekilde gerçekleştirilir: </a:t>
            </a:r>
          </a:p>
          <a:p>
            <a:pPr lvl="1"/>
            <a:r>
              <a:rPr lang="tr-TR" sz="1600" dirty="0">
                <a:effectLst/>
              </a:rPr>
              <a:t>Programın gerçekleştireceği genel görev, bir dizi alt göreve bölünür.</a:t>
            </a:r>
          </a:p>
          <a:p>
            <a:pPr lvl="1"/>
            <a:r>
              <a:rPr lang="tr-TR" sz="1600" dirty="0">
                <a:effectLst/>
              </a:rPr>
              <a:t>Alt görevlerin her biri, daha fazla alt göreve bölünüp bölünemeyeceğini belirlemek için incelenir. Bu adım, daha fazla alt görev tanımlanamayana kadar tekrarlanır.</a:t>
            </a:r>
          </a:p>
          <a:p>
            <a:pPr lvl="1"/>
            <a:r>
              <a:rPr lang="tr-TR" sz="1600" dirty="0">
                <a:effectLst/>
              </a:rPr>
              <a:t>Tüm alt görevler tanımlandıktan sonra kodla yazılır.</a:t>
            </a:r>
          </a:p>
          <a:p>
            <a:r>
              <a:rPr lang="tr-TR" sz="1800" dirty="0">
                <a:effectLst/>
              </a:rPr>
              <a:t>Bu işleme yukarıdan aşağıya tasarım adı verilir, çünkü programcı yapılması gereken en üst düzey görevlere bakarak başlar ve ardından bu görevleri daha düşük alt görev düzeylerine ayırır.</a:t>
            </a:r>
          </a:p>
        </p:txBody>
      </p:sp>
    </p:spTree>
    <p:extLst>
      <p:ext uri="{BB962C8B-B14F-4D97-AF65-F5344CB8AC3E}">
        <p14:creationId xmlns:p14="http://schemas.microsoft.com/office/powerpoint/2010/main" val="3686983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İşlevleri Kullanacak Bir Program Tasarlama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145964" cy="4050792"/>
          </a:xfrm>
        </p:spPr>
        <p:txBody>
          <a:bodyPr>
            <a:normAutofit fontScale="92500" lnSpcReduction="10000"/>
          </a:bodyPr>
          <a:lstStyle/>
          <a:p>
            <a:r>
              <a:rPr lang="tr-TR" sz="1400" b="1" dirty="0">
                <a:effectLst/>
              </a:rPr>
              <a:t>Hiyerarşi Grafikleri: </a:t>
            </a:r>
            <a:r>
              <a:rPr lang="tr-TR" sz="1400" dirty="0">
                <a:effectLst/>
              </a:rPr>
              <a:t>Akış çizelgeleri, bir fonksiyon içindeki mantığın akışını grafiksel olarak tasvir etmek için iyi araçlardır, ancak fonksiyonlar arasındaki ilişkilerin görsel bir temsilini vermezler. </a:t>
            </a:r>
          </a:p>
          <a:p>
            <a:r>
              <a:rPr lang="tr-TR" sz="1400" dirty="0">
                <a:effectLst/>
              </a:rPr>
              <a:t>Programcılar bu amaç için yaygın olarak hiyerarşi çizelgeleri kullanır. Yapı şeması olarak da bilinen hiyerarşi şeması, bir programdaki her bir işlevi temsil eden kutuları gösterir. Kutular, her bir fonksiyon tarafından çağrılan fonksiyonları gösterecek şekilde bağlanmıştır. Şekil, </a:t>
            </a:r>
            <a:r>
              <a:rPr lang="tr-TR" sz="1400" dirty="0" err="1">
                <a:effectLst/>
              </a:rPr>
              <a:t>varsayımsal</a:t>
            </a:r>
            <a:r>
              <a:rPr lang="tr-TR" sz="1400" dirty="0">
                <a:effectLst/>
              </a:rPr>
              <a:t> bir ödeme hesaplama programı için bir hiyerarşi şeması örneğini göstermektedir.</a:t>
            </a:r>
          </a:p>
          <a:p>
            <a:r>
              <a:rPr lang="tr-TR" sz="1400" b="1" dirty="0">
                <a:effectLst/>
              </a:rPr>
              <a:t>Hiyerarşi grafiğinin bir fonksiyon içinde atılan adımları göstermediğine dikkat edin. İşlevlerin nasıl çalıştığına dair herhangi bir ayrıntıyı açıklamadıkları için akış şemalarının veya sözde kodun yerini almazlar.</a:t>
            </a:r>
          </a:p>
        </p:txBody>
      </p:sp>
      <p:pic>
        <p:nvPicPr>
          <p:cNvPr id="5" name="Resim 4">
            <a:extLst>
              <a:ext uri="{FF2B5EF4-FFF2-40B4-BE49-F238E27FC236}">
                <a16:creationId xmlns:a16="http://schemas.microsoft.com/office/drawing/2014/main" id="{577B51CE-FE5B-4750-9B26-D0D0EA8F8235}"/>
              </a:ext>
            </a:extLst>
          </p:cNvPr>
          <p:cNvPicPr>
            <a:picLocks noChangeAspect="1"/>
          </p:cNvPicPr>
          <p:nvPr/>
        </p:nvPicPr>
        <p:blipFill>
          <a:blip r:embed="rId2"/>
          <a:stretch>
            <a:fillRect/>
          </a:stretch>
        </p:blipFill>
        <p:spPr>
          <a:xfrm>
            <a:off x="5215811" y="2425959"/>
            <a:ext cx="6232849" cy="3172408"/>
          </a:xfrm>
          <a:prstGeom prst="rect">
            <a:avLst/>
          </a:prstGeom>
        </p:spPr>
      </p:pic>
    </p:spTree>
    <p:extLst>
      <p:ext uri="{BB962C8B-B14F-4D97-AF65-F5344CB8AC3E}">
        <p14:creationId xmlns:p14="http://schemas.microsoft.com/office/powerpoint/2010/main" val="665636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1600" b="1" dirty="0">
                <a:effectLst/>
              </a:rPr>
              <a:t>Yerel Değişkenler (</a:t>
            </a:r>
            <a:r>
              <a:rPr lang="tr-TR" sz="1600" b="1" dirty="0" err="1">
                <a:effectLst/>
              </a:rPr>
              <a:t>Local</a:t>
            </a:r>
            <a:r>
              <a:rPr lang="tr-TR" sz="1600" b="1" dirty="0">
                <a:effectLst/>
              </a:rPr>
              <a:t> </a:t>
            </a:r>
            <a:r>
              <a:rPr lang="tr-TR" sz="1600" b="1" dirty="0" err="1">
                <a:effectLst/>
              </a:rPr>
              <a:t>Variables</a:t>
            </a:r>
            <a:r>
              <a:rPr lang="tr-TR" sz="1600" b="1" dirty="0">
                <a:effectLst/>
              </a:rPr>
              <a:t>): </a:t>
            </a:r>
            <a:r>
              <a:rPr lang="tr-TR" sz="1600" dirty="0">
                <a:effectLst/>
              </a:rPr>
              <a:t>Bir işlevin içinde yerel bir değişken oluşturulur ve işlevin dışındaki ifadeler tarafından erişilemez. Fonksiyonlar birbirlerinin yerel değişkenlerini göremediğinden, farklı fonksiyonlar aynı ada sahip yerel değişkenlere sahip olabilir.</a:t>
            </a:r>
          </a:p>
          <a:p>
            <a:r>
              <a:rPr lang="tr-TR" sz="1400" dirty="0">
                <a:effectLst/>
              </a:rPr>
              <a:t>Bir fonksiyon içindeki bir değişkene her değer atadığınızda, yerel bir değişken yaratırsınız. Yerel bir değişken, oluşturulduğu işleve aittir ve yalnızca bu işlevin içindeki ifadeler değişkene erişebilir. (Yerel (</a:t>
            </a:r>
            <a:r>
              <a:rPr lang="tr-TR" sz="1400" dirty="0" err="1">
                <a:effectLst/>
              </a:rPr>
              <a:t>local</a:t>
            </a:r>
            <a:r>
              <a:rPr lang="tr-TR" sz="1400" dirty="0">
                <a:effectLst/>
              </a:rPr>
              <a:t>) terimi, değişkenin oluşturulduğu işlev içinde yalnızca yerel olarak kullanılabileceğini belirtmek içindir.)</a:t>
            </a:r>
          </a:p>
          <a:p>
            <a:r>
              <a:rPr lang="tr-TR" sz="1400" b="1" dirty="0">
                <a:effectLst/>
              </a:rPr>
              <a:t>Kapsam (</a:t>
            </a:r>
            <a:r>
              <a:rPr lang="tr-TR" sz="1400" b="1" dirty="0" err="1"/>
              <a:t>S</a:t>
            </a:r>
            <a:r>
              <a:rPr lang="tr-TR" sz="1400" b="1" dirty="0" err="1">
                <a:effectLst/>
              </a:rPr>
              <a:t>cope</a:t>
            </a:r>
            <a:r>
              <a:rPr lang="tr-TR" sz="1400" b="1" dirty="0">
                <a:effectLst/>
              </a:rPr>
              <a:t>) ve Yerel Değişkenler</a:t>
            </a:r>
            <a:r>
              <a:rPr lang="tr-TR" sz="1400" b="1" dirty="0"/>
              <a:t>: </a:t>
            </a:r>
            <a:r>
              <a:rPr lang="tr-TR" sz="1400" dirty="0"/>
              <a:t>Bir değişkenin kapsamı, bir programın değişkene erişilebildiği kısmıdır. Bir değişken, yalnızca değişkenin kapsamındaki ifadeler tarafından görülebilir. Yerel bir değişkenin kapsamı, değişkenin oluşturulduğu fonksiyondur.</a:t>
            </a:r>
          </a:p>
          <a:p>
            <a:r>
              <a:rPr lang="tr-TR" sz="1400" dirty="0">
                <a:effectLst/>
              </a:rPr>
              <a:t>Ayrıca, yerel bir değişkene, değişken oluşturulmadan önce bir noktada işlevin içinde görünen kodla erişilemez. Örneğin, aşağıdaki fonksiyona bakın. </a:t>
            </a:r>
            <a:r>
              <a:rPr lang="tr-TR" sz="1400" dirty="0" err="1">
                <a:effectLst/>
              </a:rPr>
              <a:t>Print</a:t>
            </a:r>
            <a:r>
              <a:rPr lang="tr-TR" sz="1400" dirty="0">
                <a:effectLst/>
              </a:rPr>
              <a:t> işlevi </a:t>
            </a:r>
            <a:r>
              <a:rPr lang="tr-TR" sz="1400" dirty="0" err="1">
                <a:effectLst/>
              </a:rPr>
              <a:t>val</a:t>
            </a:r>
            <a:r>
              <a:rPr lang="tr-TR" sz="1400" dirty="0">
                <a:effectLst/>
              </a:rPr>
              <a:t> değişkenine erişmeye çalıştığı için bir hataya neden olur, ancak bu ifade </a:t>
            </a:r>
            <a:r>
              <a:rPr lang="tr-TR" sz="1400" dirty="0" err="1">
                <a:effectLst/>
              </a:rPr>
              <a:t>val</a:t>
            </a:r>
            <a:r>
              <a:rPr lang="tr-TR" sz="1400" dirty="0">
                <a:effectLst/>
              </a:rPr>
              <a:t> değişkeni oluşturulmadan önce görünür. Atama ifadesini </a:t>
            </a:r>
            <a:r>
              <a:rPr lang="tr-TR" sz="1400" dirty="0" err="1">
                <a:effectLst/>
              </a:rPr>
              <a:t>print</a:t>
            </a:r>
            <a:r>
              <a:rPr lang="tr-TR" sz="1400" dirty="0">
                <a:effectLst/>
              </a:rPr>
              <a:t> ifadesinden önceki bir satıra taşımak bu hatayı düzeltecektir.</a:t>
            </a:r>
          </a:p>
        </p:txBody>
      </p:sp>
      <p:pic>
        <p:nvPicPr>
          <p:cNvPr id="9" name="Resim 8">
            <a:extLst>
              <a:ext uri="{FF2B5EF4-FFF2-40B4-BE49-F238E27FC236}">
                <a16:creationId xmlns:a16="http://schemas.microsoft.com/office/drawing/2014/main" id="{7268A936-9CD4-4C27-A5F9-1D0D2AE84935}"/>
              </a:ext>
            </a:extLst>
          </p:cNvPr>
          <p:cNvPicPr>
            <a:picLocks noChangeAspect="1"/>
          </p:cNvPicPr>
          <p:nvPr/>
        </p:nvPicPr>
        <p:blipFill>
          <a:blip r:embed="rId2"/>
          <a:stretch>
            <a:fillRect/>
          </a:stretch>
        </p:blipFill>
        <p:spPr>
          <a:xfrm>
            <a:off x="1294371" y="5781724"/>
            <a:ext cx="6600000" cy="780952"/>
          </a:xfrm>
          <a:prstGeom prst="rect">
            <a:avLst/>
          </a:prstGeom>
        </p:spPr>
      </p:pic>
    </p:spTree>
    <p:extLst>
      <p:ext uri="{BB962C8B-B14F-4D97-AF65-F5344CB8AC3E}">
        <p14:creationId xmlns:p14="http://schemas.microsoft.com/office/powerpoint/2010/main" val="3376641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lnSpcReduction="20000"/>
          </a:bodyPr>
          <a:lstStyle/>
          <a:p>
            <a:r>
              <a:rPr lang="tr-TR" sz="1200" b="1" dirty="0">
                <a:effectLst/>
              </a:rPr>
              <a:t>Fonksiyonlara Argüman (</a:t>
            </a:r>
            <a:r>
              <a:rPr lang="tr-TR" sz="1200" b="1" dirty="0" err="1">
                <a:effectLst/>
              </a:rPr>
              <a:t>Argument</a:t>
            </a:r>
            <a:r>
              <a:rPr lang="tr-TR" sz="1200" b="1" dirty="0">
                <a:effectLst/>
              </a:rPr>
              <a:t>) Geçirme: </a:t>
            </a:r>
            <a:r>
              <a:rPr lang="tr-TR" sz="1200" dirty="0">
                <a:effectLst/>
              </a:rPr>
              <a:t>Argüman, işlev çağrıldığında bir işleve iletilen herhangi bir veri parçasıdır. Parametre, bir işleve iletilen bir argüman alan bir değişkendir.</a:t>
            </a:r>
          </a:p>
          <a:p>
            <a:r>
              <a:rPr lang="tr-TR" sz="1200" dirty="0">
                <a:effectLst/>
              </a:rPr>
              <a:t>Bazen yalnızca bir işlevi çağırmak değil, aynı zamanda işleve bir veya daha fazla veri göndermek de yararlıdır. Bir fonksiyona gönderilen veri parçaları argümanlar olarak bilinir. İşlev, bağımsız değişkenlerini hesaplamalarda veya diğer işlemlerde kullanabilir.</a:t>
            </a:r>
          </a:p>
          <a:p>
            <a:r>
              <a:rPr lang="tr-TR" sz="1200" dirty="0">
                <a:effectLst/>
              </a:rPr>
              <a:t>Bir fonksiyonun çağrıldığında argüman almasını istiyorsanız, fonksiyonu bir veya daha fazla parametre değişkeni ile donatmalısınız. Genellikle basitçe parametre olarak adlandırılan bir parametre değişkeni, bir işlev çağrıldığında bir argümanın değeri atanan özel bir değişkendir. Burada parametre değişkeni olan bir fonksiyon örneği verilmiştir:</a:t>
            </a:r>
          </a:p>
          <a:p>
            <a:endParaRPr lang="tr-TR" sz="1200" dirty="0"/>
          </a:p>
          <a:p>
            <a:endParaRPr lang="tr-TR" sz="1200" dirty="0">
              <a:effectLst/>
            </a:endParaRPr>
          </a:p>
          <a:p>
            <a:endParaRPr lang="tr-TR" sz="1200" dirty="0"/>
          </a:p>
          <a:p>
            <a:pPr marL="0" indent="0">
              <a:buNone/>
            </a:pPr>
            <a:endParaRPr lang="tr-TR" sz="1200" dirty="0">
              <a:effectLst/>
            </a:endParaRPr>
          </a:p>
          <a:p>
            <a:endParaRPr lang="tr-TR" sz="1200" dirty="0"/>
          </a:p>
          <a:p>
            <a:endParaRPr lang="tr-TR" sz="1200" dirty="0">
              <a:effectLst/>
            </a:endParaRPr>
          </a:p>
          <a:p>
            <a:pPr marL="0" indent="0">
              <a:buNone/>
            </a:pPr>
            <a:endParaRPr lang="tr-TR" sz="1200" dirty="0">
              <a:effectLst/>
            </a:endParaRPr>
          </a:p>
          <a:p>
            <a:r>
              <a:rPr lang="tr-TR" sz="1200" dirty="0"/>
              <a:t>Bu bölümün başlarında, bir değişkenin kapsamının, programın değişkene erişilebileceği kısmı olduğunu öğrenmiştiniz. Bir değişken, yalnızca değişkenin kapsamı içindeki ifadeler tarafından görülebilir. Bir parametre değişkeninin kapsamı, parametrenin kullanıldığı fonksiyondur. İşlev içindeki tüm ifadeler parametre değişkenine erişebilir, ancak işlevin dışındaki hiçbir ifade ona erişemez.</a:t>
            </a:r>
          </a:p>
          <a:p>
            <a:endParaRPr lang="tr-TR" sz="1200" dirty="0">
              <a:effectLst/>
            </a:endParaRPr>
          </a:p>
        </p:txBody>
      </p:sp>
      <p:pic>
        <p:nvPicPr>
          <p:cNvPr id="10" name="Resim 9" descr="metin içeren bir resim&#10;&#10;Açıklama otomatik olarak oluşturuldu">
            <a:extLst>
              <a:ext uri="{FF2B5EF4-FFF2-40B4-BE49-F238E27FC236}">
                <a16:creationId xmlns:a16="http://schemas.microsoft.com/office/drawing/2014/main" id="{79085FEC-C40C-4716-8AEF-7B15727C23C1}"/>
              </a:ext>
            </a:extLst>
          </p:cNvPr>
          <p:cNvPicPr>
            <a:picLocks noChangeAspect="1"/>
          </p:cNvPicPr>
          <p:nvPr/>
        </p:nvPicPr>
        <p:blipFill>
          <a:blip r:embed="rId2"/>
          <a:stretch>
            <a:fillRect/>
          </a:stretch>
        </p:blipFill>
        <p:spPr>
          <a:xfrm>
            <a:off x="4524586" y="3588407"/>
            <a:ext cx="2883382" cy="1847658"/>
          </a:xfrm>
          <a:prstGeom prst="rect">
            <a:avLst/>
          </a:prstGeom>
        </p:spPr>
      </p:pic>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pic>
        <p:nvPicPr>
          <p:cNvPr id="5" name="Resim 4" descr="metin, portakal, kapat içeren bir resim&#10;&#10;Açıklama otomatik olarak oluşturuldu">
            <a:extLst>
              <a:ext uri="{FF2B5EF4-FFF2-40B4-BE49-F238E27FC236}">
                <a16:creationId xmlns:a16="http://schemas.microsoft.com/office/drawing/2014/main" id="{0C3F4E4A-88A4-4AB0-A72B-0B1C37DF67F7}"/>
              </a:ext>
            </a:extLst>
          </p:cNvPr>
          <p:cNvPicPr>
            <a:picLocks noChangeAspect="1"/>
          </p:cNvPicPr>
          <p:nvPr/>
        </p:nvPicPr>
        <p:blipFill>
          <a:blip r:embed="rId3"/>
          <a:stretch>
            <a:fillRect/>
          </a:stretch>
        </p:blipFill>
        <p:spPr>
          <a:xfrm>
            <a:off x="1279878" y="3588407"/>
            <a:ext cx="2619048" cy="742857"/>
          </a:xfrm>
          <a:prstGeom prst="rect">
            <a:avLst/>
          </a:prstGeom>
        </p:spPr>
      </p:pic>
      <p:pic>
        <p:nvPicPr>
          <p:cNvPr id="7" name="Resim 6">
            <a:extLst>
              <a:ext uri="{FF2B5EF4-FFF2-40B4-BE49-F238E27FC236}">
                <a16:creationId xmlns:a16="http://schemas.microsoft.com/office/drawing/2014/main" id="{8DB17AFA-BE41-42D7-A047-8B9093008163}"/>
              </a:ext>
            </a:extLst>
          </p:cNvPr>
          <p:cNvPicPr>
            <a:picLocks noChangeAspect="1"/>
          </p:cNvPicPr>
          <p:nvPr/>
        </p:nvPicPr>
        <p:blipFill>
          <a:blip r:embed="rId4"/>
          <a:stretch>
            <a:fillRect/>
          </a:stretch>
        </p:blipFill>
        <p:spPr>
          <a:xfrm>
            <a:off x="1204004" y="4398704"/>
            <a:ext cx="2200000" cy="380952"/>
          </a:xfrm>
          <a:prstGeom prst="rect">
            <a:avLst/>
          </a:prstGeom>
        </p:spPr>
      </p:pic>
      <p:pic>
        <p:nvPicPr>
          <p:cNvPr id="12" name="Resim 11" descr="metin içeren bir resim&#10;&#10;Açıklama otomatik olarak oluşturuldu">
            <a:extLst>
              <a:ext uri="{FF2B5EF4-FFF2-40B4-BE49-F238E27FC236}">
                <a16:creationId xmlns:a16="http://schemas.microsoft.com/office/drawing/2014/main" id="{B6FF6B21-1633-4177-8CCA-C1094D108CBA}"/>
              </a:ext>
            </a:extLst>
          </p:cNvPr>
          <p:cNvPicPr>
            <a:picLocks noChangeAspect="1"/>
          </p:cNvPicPr>
          <p:nvPr/>
        </p:nvPicPr>
        <p:blipFill>
          <a:blip r:embed="rId5"/>
          <a:stretch>
            <a:fillRect/>
          </a:stretch>
        </p:blipFill>
        <p:spPr>
          <a:xfrm>
            <a:off x="8155326" y="3588407"/>
            <a:ext cx="2294960" cy="1847658"/>
          </a:xfrm>
          <a:prstGeom prst="rect">
            <a:avLst/>
          </a:prstGeom>
        </p:spPr>
      </p:pic>
    </p:spTree>
    <p:extLst>
      <p:ext uri="{BB962C8B-B14F-4D97-AF65-F5344CB8AC3E}">
        <p14:creationId xmlns:p14="http://schemas.microsoft.com/office/powerpoint/2010/main" val="3071487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92500"/>
          </a:bodyPr>
          <a:lstStyle/>
          <a:p>
            <a:r>
              <a:rPr lang="es-ES" sz="1600" b="1" dirty="0">
                <a:effectLst/>
              </a:rPr>
              <a:t>Global Değişkenler</a:t>
            </a:r>
            <a:r>
              <a:rPr lang="tr-TR" sz="1600" b="1" dirty="0">
                <a:effectLst/>
              </a:rPr>
              <a:t> (Global </a:t>
            </a:r>
            <a:r>
              <a:rPr lang="tr-TR" sz="1600" b="1" dirty="0" err="1">
                <a:effectLst/>
              </a:rPr>
              <a:t>Variables</a:t>
            </a:r>
            <a:r>
              <a:rPr lang="tr-TR" sz="1600" b="1" dirty="0">
                <a:effectLst/>
              </a:rPr>
              <a:t>)</a:t>
            </a:r>
            <a:r>
              <a:rPr lang="tr-TR" sz="1600" b="1" dirty="0"/>
              <a:t>: </a:t>
            </a:r>
            <a:r>
              <a:rPr lang="tr-TR" sz="1600" dirty="0">
                <a:effectLst/>
              </a:rPr>
              <a:t>Bir program dosyasındaki tüm fonksiyonlar global bir değişkene erişilebilir. </a:t>
            </a:r>
          </a:p>
          <a:p>
            <a:r>
              <a:rPr lang="tr-TR" sz="1600" dirty="0">
                <a:effectLst/>
              </a:rPr>
              <a:t>Bir program dosyasındaki tüm fonksiyonların dışında yazılan bir atama ifadesi tarafından bir değişken oluşturulduğunda, değişken globaldir. Global bir değişkene, herhangi bir fonksiyondaki ifadeler de dahil olmak üzere, program dosyasındaki herhangi bir ifadeyle erişilebilir. </a:t>
            </a:r>
          </a:p>
          <a:p>
            <a:r>
              <a:rPr lang="tr-TR" sz="1600" dirty="0">
                <a:effectLst/>
              </a:rPr>
              <a:t>Çoğu programcı, global değişkenlerin kullanımını kısıtlamanız veya hiç kullanmamanız gerektiği konusunda hemfikirdir. Şöyle nedenleri vardır:</a:t>
            </a:r>
          </a:p>
          <a:p>
            <a:pPr lvl="1"/>
            <a:r>
              <a:rPr lang="tr-TR" sz="1200" dirty="0">
                <a:effectLst/>
              </a:rPr>
              <a:t>Global değişkenler hata ayıklamayı zorlaştırır. Bir program dosyasındaki herhangi bir ifade, global bir değişkenin değerini değiştirebilir. Global bir değişkende yanlış değerin saklandığını fark ederseniz, hatalı değerin nereden geldiğini belirlemek için ona erişen her ifadeyi izlemeniz gerekir. Binlerce satır kod içeren bir programda bu zor olabilir.</a:t>
            </a:r>
          </a:p>
          <a:p>
            <a:pPr lvl="1"/>
            <a:r>
              <a:rPr lang="tr-TR" sz="1200" dirty="0">
                <a:effectLst/>
              </a:rPr>
              <a:t>Global değişkenleri kullanan fonksiyonlar genellikle bu değişkenlere bağımlıdır. Böyle bir işlevi farklı bir programda kullanmak istiyorsanız, büyük olasılıkla onu global değişkene dayanmayacak şekilde yeniden tasarlamanız gerekecektir.</a:t>
            </a:r>
          </a:p>
          <a:p>
            <a:pPr lvl="1"/>
            <a:r>
              <a:rPr lang="tr-TR" sz="1200" dirty="0">
                <a:effectLst/>
              </a:rPr>
              <a:t>Global değişkenler bir programı anlamayı zorlaştırır. Global bir değişken, programdaki herhangi bir ifade ile değiştirilebilir. Programın global değişken kullanan herhangi bir bölümünü anlamak istiyorsanız, programın global değişkene erişen diğer tüm bölümlerinin farkında olmalısınız. </a:t>
            </a:r>
          </a:p>
          <a:p>
            <a:r>
              <a:rPr lang="tr-TR" sz="1400" dirty="0">
                <a:effectLst/>
              </a:rPr>
              <a:t>Çoğu durumda, yerel olarak değişkenler oluşturmalı ve bunları, erişmesi gereken işlevlere argüman olarak iletmelisiniz.</a:t>
            </a:r>
          </a:p>
        </p:txBody>
      </p:sp>
    </p:spTree>
    <p:extLst>
      <p:ext uri="{BB962C8B-B14F-4D97-AF65-F5344CB8AC3E}">
        <p14:creationId xmlns:p14="http://schemas.microsoft.com/office/powerpoint/2010/main" val="1132894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59452" cy="4050792"/>
          </a:xfrm>
        </p:spPr>
        <p:txBody>
          <a:bodyPr>
            <a:normAutofit/>
          </a:bodyPr>
          <a:lstStyle/>
          <a:p>
            <a:r>
              <a:rPr lang="es-ES" sz="1300" b="1" dirty="0">
                <a:effectLst/>
              </a:rPr>
              <a:t>Global Sabitler</a:t>
            </a:r>
            <a:r>
              <a:rPr lang="tr-TR" sz="1300" b="1" dirty="0">
                <a:effectLst/>
              </a:rPr>
              <a:t> (Global </a:t>
            </a:r>
            <a:r>
              <a:rPr lang="tr-TR" sz="1300" b="1" dirty="0" err="1">
                <a:effectLst/>
              </a:rPr>
              <a:t>Constants</a:t>
            </a:r>
            <a:r>
              <a:rPr lang="tr-TR" sz="1300" b="1" dirty="0">
                <a:effectLst/>
              </a:rPr>
              <a:t>): </a:t>
            </a:r>
            <a:r>
              <a:rPr lang="tr-TR" sz="1300" dirty="0">
                <a:effectLst/>
              </a:rPr>
              <a:t>Global değişkenlerin kullanımından kaçınmanız gerekse de, bir programda global sabitlerin kullanılmasına izin verilir. Genel sabit, değiştirilemeyen bir değere başvuran genel bir addır. Programın yürütülmesi sırasında global bir sabitin değeri değiştirilemeyeceğinden, global değişkenlerin kullanımıyla ilişkili potansiyel tehlikelerin çoğu hakkında endişelenmenize gerek yoktur. </a:t>
            </a:r>
          </a:p>
          <a:p>
            <a:r>
              <a:rPr lang="tr-TR" sz="1300" dirty="0">
                <a:effectLst/>
              </a:rPr>
              <a:t>Python dili gerçek global sabitler oluşturmanıza izin vermese de, bunları global değişkenlerle </a:t>
            </a:r>
            <a:r>
              <a:rPr lang="tr-TR" sz="1300" dirty="0" err="1">
                <a:effectLst/>
              </a:rPr>
              <a:t>simüle</a:t>
            </a:r>
            <a:r>
              <a:rPr lang="tr-TR" sz="1300" dirty="0">
                <a:effectLst/>
              </a:rPr>
              <a:t> edebilirsiniz. Bir fonksiyon içinde </a:t>
            </a:r>
            <a:r>
              <a:rPr lang="tr-TR" sz="1300" b="1" dirty="0">
                <a:effectLst/>
              </a:rPr>
              <a:t>global</a:t>
            </a:r>
            <a:r>
              <a:rPr lang="tr-TR" sz="1300" dirty="0">
                <a:effectLst/>
              </a:rPr>
              <a:t> anahtar kelime ile global bir değişken tanımlamazsanız, o fonksiyon içindeki değişkenin atamasını değiştiremezsiniz. </a:t>
            </a:r>
            <a:r>
              <a:rPr lang="tr-TR" sz="1300" dirty="0" err="1">
                <a:effectLst/>
              </a:rPr>
              <a:t>Sekilde</a:t>
            </a:r>
            <a:r>
              <a:rPr lang="tr-TR" sz="1300" dirty="0">
                <a:effectLst/>
              </a:rPr>
              <a:t>, global sabitleri </a:t>
            </a:r>
            <a:r>
              <a:rPr lang="tr-TR" sz="1300" dirty="0" err="1">
                <a:effectLst/>
              </a:rPr>
              <a:t>simüle</a:t>
            </a:r>
            <a:r>
              <a:rPr lang="tr-TR" sz="1300" dirty="0">
                <a:effectLst/>
              </a:rPr>
              <a:t> etmek için </a:t>
            </a:r>
            <a:r>
              <a:rPr lang="tr-TR" sz="1300" dirty="0" err="1">
                <a:effectLst/>
              </a:rPr>
              <a:t>Python'da</a:t>
            </a:r>
            <a:r>
              <a:rPr lang="tr-TR" sz="1300" dirty="0">
                <a:effectLst/>
              </a:rPr>
              <a:t> global değişkenlerin nasıl kullanılabileceğini gösterir.</a:t>
            </a:r>
          </a:p>
        </p:txBody>
      </p:sp>
      <p:pic>
        <p:nvPicPr>
          <p:cNvPr id="5" name="Resim 4" descr="metin içeren bir resim&#10;&#10;Açıklama otomatik olarak oluşturuldu">
            <a:extLst>
              <a:ext uri="{FF2B5EF4-FFF2-40B4-BE49-F238E27FC236}">
                <a16:creationId xmlns:a16="http://schemas.microsoft.com/office/drawing/2014/main" id="{E501D68B-7E5C-4302-8455-F0AF44C2EF21}"/>
              </a:ext>
            </a:extLst>
          </p:cNvPr>
          <p:cNvPicPr>
            <a:picLocks noChangeAspect="1"/>
          </p:cNvPicPr>
          <p:nvPr/>
        </p:nvPicPr>
        <p:blipFill rotWithShape="1">
          <a:blip r:embed="rId2"/>
          <a:srcRect r="5572" b="-1"/>
          <a:stretch/>
        </p:blipFill>
        <p:spPr>
          <a:xfrm>
            <a:off x="6362702" y="2093976"/>
            <a:ext cx="4773168" cy="3980688"/>
          </a:xfrm>
          <a:prstGeom prst="rect">
            <a:avLst/>
          </a:prstGeom>
        </p:spPr>
      </p:pic>
    </p:spTree>
    <p:extLst>
      <p:ext uri="{BB962C8B-B14F-4D97-AF65-F5344CB8AC3E}">
        <p14:creationId xmlns:p14="http://schemas.microsoft.com/office/powerpoint/2010/main" val="3825803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lnSpcReduction="10000"/>
          </a:bodyPr>
          <a:lstStyle/>
          <a:p>
            <a:r>
              <a:rPr lang="tr-TR" sz="1300" dirty="0">
                <a:effectLst/>
              </a:rPr>
              <a:t>İki tip </a:t>
            </a:r>
            <a:r>
              <a:rPr lang="tr-TR" sz="1300" dirty="0"/>
              <a:t>fonksiyon yazılabilir: </a:t>
            </a:r>
            <a:r>
              <a:rPr lang="tr-TR" sz="1300" dirty="0" err="1"/>
              <a:t>void</a:t>
            </a:r>
            <a:r>
              <a:rPr lang="tr-TR" sz="1300" dirty="0"/>
              <a:t> fonksiyonlar ve değer döndüren fonksiyonlar (</a:t>
            </a:r>
            <a:r>
              <a:rPr lang="tr-TR" sz="1300" dirty="0" err="1"/>
              <a:t>value-returning</a:t>
            </a:r>
            <a:r>
              <a:rPr lang="tr-TR" sz="1300" dirty="0"/>
              <a:t> </a:t>
            </a:r>
            <a:r>
              <a:rPr lang="tr-TR" sz="1300" dirty="0" err="1"/>
              <a:t>function</a:t>
            </a:r>
            <a:r>
              <a:rPr lang="tr-TR" sz="1300" dirty="0"/>
              <a:t>). </a:t>
            </a:r>
          </a:p>
          <a:p>
            <a:pPr lvl="1"/>
            <a:r>
              <a:rPr lang="tr-TR" sz="1300" dirty="0"/>
              <a:t>Bir </a:t>
            </a:r>
            <a:r>
              <a:rPr lang="tr-TR" sz="1300" dirty="0" err="1">
                <a:effectLst/>
              </a:rPr>
              <a:t>void</a:t>
            </a:r>
            <a:r>
              <a:rPr lang="tr-TR" sz="1300" dirty="0">
                <a:effectLst/>
              </a:rPr>
              <a:t> işlevi çağırdığınızda, içerdiği ifadeleri yürütür ve ardından sonlandırılır. </a:t>
            </a:r>
          </a:p>
          <a:p>
            <a:pPr lvl="1"/>
            <a:r>
              <a:rPr lang="tr-TR" sz="1300" b="1" dirty="0">
                <a:effectLst/>
              </a:rPr>
              <a:t>Bir değer döndüren işlevi çağırdığınızda, içerdiği ifadeleri yürütür, ardından onu çağıran ifadeye bir değer döndürür. </a:t>
            </a:r>
          </a:p>
          <a:p>
            <a:pPr lvl="1"/>
            <a:r>
              <a:rPr lang="tr-TR" sz="1300" dirty="0">
                <a:effectLst/>
              </a:rPr>
              <a:t>Değer döndürme işlevi, programın onu çağıran bölümüne bir değer döndüren bir işlevdir. Python ve diğer birçok programlama dili, yaygın olarak ihtiyaç duyulan görevleri yerine getiren önceden yazılmış işlevlerden oluşan bir kitaplık sağlar. Bu kitaplıklar tipik olarak rasgele sayılar üreten bir işlev içerir.</a:t>
            </a:r>
          </a:p>
          <a:p>
            <a:pPr lvl="1"/>
            <a:r>
              <a:rPr lang="tr-TR" sz="1300" dirty="0">
                <a:effectLst/>
              </a:rPr>
              <a:t>Fonksiyon, değer döndürme işlevi bittiğinde, programın onu çağıran kısmına bir değer döndürür. Bir fonksiyondan döndürülen değer, diğer herhangi bir değer gibi kullanılabilir: bir değişkene atanabilir, ekranda görüntülenebilir, matematiksel bir ifadede kullanılabilir (eğer bir sayıysa), vb.</a:t>
            </a:r>
          </a:p>
        </p:txBody>
      </p:sp>
      <p:pic>
        <p:nvPicPr>
          <p:cNvPr id="6" name="Resim 5">
            <a:extLst>
              <a:ext uri="{FF2B5EF4-FFF2-40B4-BE49-F238E27FC236}">
                <a16:creationId xmlns:a16="http://schemas.microsoft.com/office/drawing/2014/main" id="{124250B3-758F-493B-8174-1154752EF998}"/>
              </a:ext>
            </a:extLst>
          </p:cNvPr>
          <p:cNvPicPr>
            <a:picLocks noChangeAspect="1"/>
          </p:cNvPicPr>
          <p:nvPr/>
        </p:nvPicPr>
        <p:blipFill>
          <a:blip r:embed="rId2"/>
          <a:stretch>
            <a:fillRect/>
          </a:stretch>
        </p:blipFill>
        <p:spPr>
          <a:xfrm>
            <a:off x="6348984" y="2016953"/>
            <a:ext cx="4773168" cy="2291097"/>
          </a:xfrm>
          <a:prstGeom prst="rect">
            <a:avLst/>
          </a:prstGeom>
        </p:spPr>
      </p:pic>
      <p:pic>
        <p:nvPicPr>
          <p:cNvPr id="5" name="Resim 4">
            <a:extLst>
              <a:ext uri="{FF2B5EF4-FFF2-40B4-BE49-F238E27FC236}">
                <a16:creationId xmlns:a16="http://schemas.microsoft.com/office/drawing/2014/main" id="{23AEFFD0-314D-42E4-8D3F-F2BB17A9D766}"/>
              </a:ext>
            </a:extLst>
          </p:cNvPr>
          <p:cNvPicPr>
            <a:picLocks noChangeAspect="1"/>
          </p:cNvPicPr>
          <p:nvPr/>
        </p:nvPicPr>
        <p:blipFill>
          <a:blip r:embed="rId3"/>
          <a:stretch>
            <a:fillRect/>
          </a:stretch>
        </p:blipFill>
        <p:spPr>
          <a:xfrm>
            <a:off x="7006996" y="4524581"/>
            <a:ext cx="3457143" cy="1647619"/>
          </a:xfrm>
          <a:prstGeom prst="rect">
            <a:avLst/>
          </a:prstGeom>
        </p:spPr>
      </p:pic>
    </p:spTree>
    <p:extLst>
      <p:ext uri="{BB962C8B-B14F-4D97-AF65-F5344CB8AC3E}">
        <p14:creationId xmlns:p14="http://schemas.microsoft.com/office/powerpoint/2010/main" val="1041759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7500" lnSpcReduction="20000"/>
          </a:bodyPr>
          <a:lstStyle/>
          <a:p>
            <a:r>
              <a:rPr lang="tr-TR" sz="1600" b="1" dirty="0">
                <a:effectLst/>
              </a:rPr>
              <a:t>Standart Kitaplık İşlevleri ve İçe </a:t>
            </a:r>
            <a:r>
              <a:rPr lang="tr-TR" sz="1600" b="1" dirty="0"/>
              <a:t>A</a:t>
            </a:r>
            <a:r>
              <a:rPr lang="tr-TR" sz="1600" b="1" dirty="0">
                <a:effectLst/>
              </a:rPr>
              <a:t>ktarma (</a:t>
            </a:r>
            <a:r>
              <a:rPr lang="tr-TR" sz="1600" b="1" dirty="0" err="1"/>
              <a:t>I</a:t>
            </a:r>
            <a:r>
              <a:rPr lang="tr-TR" sz="1600" b="1" dirty="0" err="1">
                <a:effectLst/>
              </a:rPr>
              <a:t>mport</a:t>
            </a:r>
            <a:r>
              <a:rPr lang="tr-TR" sz="1600" b="1" dirty="0">
                <a:effectLst/>
              </a:rPr>
              <a:t>) Bildirimi: </a:t>
            </a:r>
            <a:r>
              <a:rPr lang="tr-TR" sz="1600" dirty="0">
                <a:effectLst/>
              </a:rPr>
              <a:t>Python ve çoğu programlama dili, sizin için önceden yazılmış standart bir işlev kitaplığı ile birlikte gelir. Kütüphane işlevleri olarak bilinen bu işlevler, programcıların yaygın olarak gerçekleştirmesi gereken görevlerin çoğunu gerçekleştirdikleri için programcının işini kolaylaştırır. Aslında, Python'un kitaplık </a:t>
            </a:r>
            <a:r>
              <a:rPr lang="tr-TR" sz="1600" dirty="0"/>
              <a:t>işlevlerinin birçoğunu zaten kullandınız. Kullandığınız işlevlerden bazıları yazdırma, giriş ve aralıktır (</a:t>
            </a:r>
            <a:r>
              <a:rPr lang="tr-TR" sz="1600" dirty="0" err="1"/>
              <a:t>print</a:t>
            </a:r>
            <a:r>
              <a:rPr lang="tr-TR" sz="1600" dirty="0"/>
              <a:t>, </a:t>
            </a:r>
            <a:r>
              <a:rPr lang="tr-TR" sz="1600" dirty="0" err="1"/>
              <a:t>input</a:t>
            </a:r>
            <a:r>
              <a:rPr lang="tr-TR" sz="1600" dirty="0"/>
              <a:t>, </a:t>
            </a:r>
            <a:r>
              <a:rPr lang="tr-TR" sz="1600" dirty="0" err="1"/>
              <a:t>and</a:t>
            </a:r>
            <a:r>
              <a:rPr lang="tr-TR" sz="1600" dirty="0"/>
              <a:t> </a:t>
            </a:r>
            <a:r>
              <a:rPr lang="tr-TR" sz="1600" dirty="0" err="1"/>
              <a:t>range</a:t>
            </a:r>
            <a:r>
              <a:rPr lang="tr-TR" sz="1600" dirty="0"/>
              <a:t>). Python'un </a:t>
            </a:r>
            <a:r>
              <a:rPr lang="tr-TR" sz="1600" dirty="0">
                <a:effectLst/>
              </a:rPr>
              <a:t>başka birçok kütüphane işlevi vardır.</a:t>
            </a:r>
          </a:p>
          <a:p>
            <a:r>
              <a:rPr lang="tr-TR" sz="1600" dirty="0">
                <a:effectLst/>
              </a:rPr>
              <a:t>Python'un kitaplık işlevlerinden bazıları Python yorumlayıcısında yerleşiktir. Bir programda bu yerleşik işlevlerden birini kullanmak istiyorsanız, işlevi çağırmanız yeterlidir. Bu, daha önce öğrenmiş olduğunuz yazdırma, giriş, aralık ve diğer işlevler için geçerlidir. Ancak standart kitaplıktaki işlevlerin çoğu, modüller olarak bilinen dosyalarda saklanır. Python'u kurduğunuzda bilgisayarınıza kopyalanan bu modüller, standart kütüphane işlevlerinin düzenlenmesine yardımcı olur. Örneğin, matematik işlemlerini gerçekleştirme işlevleri bir modülde birlikte depolanır, dosyalarla çalışma işlevleri birlikte başka bir modülde depolanır vb.</a:t>
            </a:r>
          </a:p>
          <a:p>
            <a:r>
              <a:rPr lang="tr-TR" sz="1600" dirty="0"/>
              <a:t>Bir modülde saklanan bir fonksiyonu çağırmak için programınızın en üstüne bir </a:t>
            </a:r>
            <a:r>
              <a:rPr lang="tr-TR" sz="1600" dirty="0" err="1"/>
              <a:t>import</a:t>
            </a:r>
            <a:r>
              <a:rPr lang="tr-TR" sz="1600" dirty="0"/>
              <a:t> ifadesi yazmanız gerekir. Bir </a:t>
            </a:r>
            <a:r>
              <a:rPr lang="tr-TR" sz="1600" dirty="0" err="1"/>
              <a:t>import</a:t>
            </a:r>
            <a:r>
              <a:rPr lang="tr-TR" sz="1600" dirty="0"/>
              <a:t> ifadesi, yorumlayıcıya işlevi içeren modülün adını söyler. Örneğin, Python standart modüllerinden birine </a:t>
            </a:r>
            <a:r>
              <a:rPr lang="tr-TR" sz="1600" dirty="0" err="1"/>
              <a:t>math</a:t>
            </a:r>
            <a:r>
              <a:rPr lang="tr-TR" sz="1600" dirty="0"/>
              <a:t> adı verilir. Matematik modülü, kayan nokta sayılarıyla çalışan çeşitli matematiksel işlevler içerir. Bir programda matematik modülünün fonksiyonlarından herhangi birini kullanmak istiyorsanız, programın en üstüne aşağıdaki </a:t>
            </a:r>
            <a:r>
              <a:rPr lang="tr-TR" sz="1600" dirty="0" err="1"/>
              <a:t>import</a:t>
            </a:r>
            <a:r>
              <a:rPr lang="tr-TR" sz="1600" dirty="0"/>
              <a:t> ifadesini yazmalısınız:</a:t>
            </a:r>
          </a:p>
          <a:p>
            <a:pPr lvl="1"/>
            <a:r>
              <a:rPr lang="tr-TR" sz="1400" dirty="0" err="1"/>
              <a:t>import</a:t>
            </a:r>
            <a:r>
              <a:rPr lang="tr-TR" sz="1400" dirty="0"/>
              <a:t> </a:t>
            </a:r>
            <a:r>
              <a:rPr lang="tr-TR" sz="1400" dirty="0" err="1"/>
              <a:t>math</a:t>
            </a:r>
            <a:endParaRPr lang="tr-TR" sz="1400" dirty="0"/>
          </a:p>
          <a:p>
            <a:r>
              <a:rPr lang="tr-TR" sz="1600" dirty="0"/>
              <a:t>Bu ifade, yorumlayıcının matematik modülünün içeriğini belleğe yüklemesine neden olur ve matematik modülündeki tüm işlevleri program için kullanılabilir hale getirir. Kitaplık işlevlerinin iç işleyişini görmediğiniz için birçok programcı bunları kara kutular (</a:t>
            </a:r>
            <a:r>
              <a:rPr lang="tr-TR" sz="1600" dirty="0" err="1"/>
              <a:t>black</a:t>
            </a:r>
            <a:r>
              <a:rPr lang="tr-TR" sz="1600" dirty="0"/>
              <a:t> </a:t>
            </a:r>
            <a:r>
              <a:rPr lang="tr-TR" sz="1600" dirty="0" err="1"/>
              <a:t>boxes</a:t>
            </a:r>
            <a:r>
              <a:rPr lang="tr-TR" sz="1600" dirty="0"/>
              <a:t>) olarak düşünür. “Kara kutu” terimi, girdiyi kabul eden, girdiyi kullanarak (görülemeyen) bazı işlemler gerçekleştiren ve çıktı üreten herhangi bir mekanizmayı tanımlamak için kullanılır. Şekil bu fikri göstermektedir.</a:t>
            </a:r>
            <a:endParaRPr lang="tr-TR" sz="1400" dirty="0">
              <a:effectLst/>
            </a:endParaRPr>
          </a:p>
        </p:txBody>
      </p:sp>
      <p:pic>
        <p:nvPicPr>
          <p:cNvPr id="5" name="Resim 4" descr="metin, ekran, ekran görüntüsü içeren bir resim&#10;&#10;Açıklama otomatik olarak oluşturuldu">
            <a:extLst>
              <a:ext uri="{FF2B5EF4-FFF2-40B4-BE49-F238E27FC236}">
                <a16:creationId xmlns:a16="http://schemas.microsoft.com/office/drawing/2014/main" id="{9D8EFC5E-9F3F-43B3-A230-7F68CD8524B4}"/>
              </a:ext>
            </a:extLst>
          </p:cNvPr>
          <p:cNvPicPr>
            <a:picLocks noChangeAspect="1"/>
          </p:cNvPicPr>
          <p:nvPr/>
        </p:nvPicPr>
        <p:blipFill>
          <a:blip r:embed="rId2"/>
          <a:stretch>
            <a:fillRect/>
          </a:stretch>
        </p:blipFill>
        <p:spPr>
          <a:xfrm>
            <a:off x="1338758" y="5625048"/>
            <a:ext cx="3742857" cy="876190"/>
          </a:xfrm>
          <a:prstGeom prst="rect">
            <a:avLst/>
          </a:prstGeom>
        </p:spPr>
      </p:pic>
      <p:pic>
        <p:nvPicPr>
          <p:cNvPr id="7" name="Resim 6">
            <a:extLst>
              <a:ext uri="{FF2B5EF4-FFF2-40B4-BE49-F238E27FC236}">
                <a16:creationId xmlns:a16="http://schemas.microsoft.com/office/drawing/2014/main" id="{93A91302-FFD4-4205-B876-81D366FC227A}"/>
              </a:ext>
            </a:extLst>
          </p:cNvPr>
          <p:cNvPicPr>
            <a:picLocks noChangeAspect="1"/>
          </p:cNvPicPr>
          <p:nvPr/>
        </p:nvPicPr>
        <p:blipFill>
          <a:blip r:embed="rId3"/>
          <a:stretch>
            <a:fillRect/>
          </a:stretch>
        </p:blipFill>
        <p:spPr>
          <a:xfrm>
            <a:off x="6366588" y="5548390"/>
            <a:ext cx="3980952" cy="1247619"/>
          </a:xfrm>
          <a:prstGeom prst="rect">
            <a:avLst/>
          </a:prstGeom>
        </p:spPr>
      </p:pic>
    </p:spTree>
    <p:extLst>
      <p:ext uri="{BB962C8B-B14F-4D97-AF65-F5344CB8AC3E}">
        <p14:creationId xmlns:p14="http://schemas.microsoft.com/office/powerpoint/2010/main" val="2586974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a:effectLst/>
              </a:rPr>
              <a:t>IPO Grafiklerini Kullanma</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300">
                <a:effectLst/>
              </a:rPr>
              <a:t>Bir IPO şeması, programcıların bazen işlevleri tasarlamak ve belgelemek için kullandıkları basit ama etkili bir araçtır. </a:t>
            </a:r>
          </a:p>
          <a:p>
            <a:r>
              <a:rPr lang="tr-TR" sz="1300">
                <a:effectLst/>
              </a:rPr>
              <a:t>IPO, girdi, işleme </a:t>
            </a:r>
            <a:r>
              <a:rPr lang="tr-TR" sz="1300"/>
              <a:t>ve çıktı (</a:t>
            </a:r>
            <a:r>
              <a:rPr lang="tr-TR" sz="1300" err="1"/>
              <a:t>input</a:t>
            </a:r>
            <a:r>
              <a:rPr lang="tr-TR" sz="1300"/>
              <a:t>, </a:t>
            </a:r>
            <a:r>
              <a:rPr lang="tr-TR" sz="1300" err="1"/>
              <a:t>processing</a:t>
            </a:r>
            <a:r>
              <a:rPr lang="tr-TR" sz="1300"/>
              <a:t>, </a:t>
            </a:r>
            <a:r>
              <a:rPr lang="tr-TR" sz="1300" err="1"/>
              <a:t>and</a:t>
            </a:r>
            <a:r>
              <a:rPr lang="tr-TR" sz="1300"/>
              <a:t> </a:t>
            </a:r>
            <a:r>
              <a:rPr lang="tr-TR" sz="1300" err="1"/>
              <a:t>output</a:t>
            </a:r>
            <a:r>
              <a:rPr lang="tr-TR" sz="1300"/>
              <a:t>) anlamına gelir ve bir IPO şeması, bir fonksiyonun girdisini, işlenmesini ve çıktısını </a:t>
            </a:r>
            <a:r>
              <a:rPr lang="tr-TR" sz="1300">
                <a:effectLst/>
              </a:rPr>
              <a:t>tanımlar. </a:t>
            </a:r>
          </a:p>
          <a:p>
            <a:r>
              <a:rPr lang="tr-TR" sz="1300">
                <a:effectLst/>
              </a:rPr>
              <a:t>Bu öğeler genellikle sütunlar halinde düzenlenir: </a:t>
            </a:r>
          </a:p>
          <a:p>
            <a:pPr lvl="1"/>
            <a:r>
              <a:rPr lang="tr-TR" sz="1300">
                <a:effectLst/>
              </a:rPr>
              <a:t>giriş sütunu, işleve argüman olarak iletilen verilerin bir tanımını gösterir, </a:t>
            </a:r>
          </a:p>
          <a:p>
            <a:pPr lvl="1"/>
            <a:r>
              <a:rPr lang="tr-TR" sz="1300">
                <a:effectLst/>
              </a:rPr>
              <a:t>işleme sütunu, işlevin gerçekleştirdiği işlemin bir tanımını gösterir ve </a:t>
            </a:r>
          </a:p>
          <a:p>
            <a:pPr lvl="1"/>
            <a:r>
              <a:rPr lang="tr-TR" sz="1300">
                <a:effectLst/>
              </a:rPr>
              <a:t>çıktı sütunu, işlevden döndürülen verileri tanımlar.</a:t>
            </a:r>
          </a:p>
        </p:txBody>
      </p:sp>
      <p:pic>
        <p:nvPicPr>
          <p:cNvPr id="7" name="Resim 6" descr="metin, tablo içeren bir resim&#10;&#10;Açıklama otomatik olarak oluşturuldu">
            <a:extLst>
              <a:ext uri="{FF2B5EF4-FFF2-40B4-BE49-F238E27FC236}">
                <a16:creationId xmlns:a16="http://schemas.microsoft.com/office/drawing/2014/main" id="{6BDDAD83-38B1-416B-9D88-3520E1888A84}"/>
              </a:ext>
            </a:extLst>
          </p:cNvPr>
          <p:cNvPicPr>
            <a:picLocks noChangeAspect="1"/>
          </p:cNvPicPr>
          <p:nvPr/>
        </p:nvPicPr>
        <p:blipFill>
          <a:blip r:embed="rId2"/>
          <a:stretch>
            <a:fillRect/>
          </a:stretch>
        </p:blipFill>
        <p:spPr>
          <a:xfrm>
            <a:off x="6751320" y="2193036"/>
            <a:ext cx="3980688" cy="3980688"/>
          </a:xfrm>
          <a:prstGeom prst="rect">
            <a:avLst/>
          </a:prstGeom>
        </p:spPr>
      </p:pic>
    </p:spTree>
    <p:extLst>
      <p:ext uri="{BB962C8B-B14F-4D97-AF65-F5344CB8AC3E}">
        <p14:creationId xmlns:p14="http://schemas.microsoft.com/office/powerpoint/2010/main" val="3715578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a:bodyPr>
          <a:lstStyle/>
          <a:p>
            <a:r>
              <a:rPr lang="tr-TR" sz="2100" b="1" dirty="0">
                <a:effectLst/>
              </a:rPr>
              <a:t>Birden Çok Değer Döndürme:</a:t>
            </a:r>
          </a:p>
          <a:p>
            <a:endParaRPr lang="tr-TR" sz="1400" dirty="0">
              <a:effectLst/>
            </a:endParaRPr>
          </a:p>
        </p:txBody>
      </p:sp>
      <p:pic>
        <p:nvPicPr>
          <p:cNvPr id="6" name="Resim 5" descr="metin içeren bir resim&#10;&#10;Açıklama otomatik olarak oluşturuldu">
            <a:extLst>
              <a:ext uri="{FF2B5EF4-FFF2-40B4-BE49-F238E27FC236}">
                <a16:creationId xmlns:a16="http://schemas.microsoft.com/office/drawing/2014/main" id="{C22E6C3B-5E28-4BCE-8984-46BBCC8AE35E}"/>
              </a:ext>
            </a:extLst>
          </p:cNvPr>
          <p:cNvPicPr>
            <a:picLocks noChangeAspect="1"/>
          </p:cNvPicPr>
          <p:nvPr/>
        </p:nvPicPr>
        <p:blipFill>
          <a:blip r:embed="rId2"/>
          <a:stretch>
            <a:fillRect/>
          </a:stretch>
        </p:blipFill>
        <p:spPr>
          <a:xfrm>
            <a:off x="1336706" y="2555128"/>
            <a:ext cx="4666667" cy="1523810"/>
          </a:xfrm>
          <a:prstGeom prst="rect">
            <a:avLst/>
          </a:prstGeom>
        </p:spPr>
      </p:pic>
      <p:pic>
        <p:nvPicPr>
          <p:cNvPr id="9" name="Resim 8">
            <a:extLst>
              <a:ext uri="{FF2B5EF4-FFF2-40B4-BE49-F238E27FC236}">
                <a16:creationId xmlns:a16="http://schemas.microsoft.com/office/drawing/2014/main" id="{3FBE4A92-3EB7-4B0F-8F1B-A156EB622B9A}"/>
              </a:ext>
            </a:extLst>
          </p:cNvPr>
          <p:cNvPicPr>
            <a:picLocks noChangeAspect="1"/>
          </p:cNvPicPr>
          <p:nvPr/>
        </p:nvPicPr>
        <p:blipFill>
          <a:blip r:embed="rId3"/>
          <a:stretch>
            <a:fillRect/>
          </a:stretch>
        </p:blipFill>
        <p:spPr>
          <a:xfrm>
            <a:off x="1262005" y="4539855"/>
            <a:ext cx="3752381" cy="390476"/>
          </a:xfrm>
          <a:prstGeom prst="rect">
            <a:avLst/>
          </a:prstGeom>
        </p:spPr>
      </p:pic>
    </p:spTree>
    <p:extLst>
      <p:ext uri="{BB962C8B-B14F-4D97-AF65-F5344CB8AC3E}">
        <p14:creationId xmlns:p14="http://schemas.microsoft.com/office/powerpoint/2010/main" val="412587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rmAutofit fontScale="77500" lnSpcReduction="20000"/>
          </a:bodyPr>
          <a:lstStyle/>
          <a:p>
            <a:r>
              <a:rPr lang="tr-TR" b="1" dirty="0">
                <a:effectLst/>
              </a:rPr>
              <a:t>Karakterlerin Saklanması:</a:t>
            </a:r>
            <a:r>
              <a:rPr lang="tr-TR" dirty="0">
                <a:effectLst/>
              </a:rPr>
              <a:t> Bir bilgisayarın belleğinde saklanan herhangi bir veri parçası ikili sayı olarak saklanmalıdır. Buna harfler ve noktalama işaretleri gibi karakterler de dahildir. Bir karakter belleğe kaydedildiğinde, önce sayısal bir koda dönüştürülür. Sayısal kod daha sonra ikili sayı olarak bellekte saklanır. Yıllar içinde, bilgisayar belleğindeki karakterleri temsil etmek için farklı kodlama şemaları geliştirilmiştir. Tarihsel olarak, bu kodlama </a:t>
            </a:r>
            <a:r>
              <a:rPr lang="tr-TR" dirty="0"/>
              <a:t>şemalarından en önemlisi, Bilgi Değişimi için Amerikan Standart Kodu anlamına gelen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a:t>
            </a:r>
            <a:r>
              <a:rPr lang="tr-TR" dirty="0" err="1"/>
              <a:t>dir</a:t>
            </a:r>
            <a:r>
              <a:rPr lang="tr-TR" dirty="0"/>
              <a:t>. </a:t>
            </a:r>
            <a:r>
              <a:rPr lang="tr-TR" dirty="0">
                <a:effectLst/>
              </a:rPr>
              <a:t>ASCII, İngilizce harfleri, çeşitli noktalama işaretlerini ve diğer karakterleri temsil eden bir dizi 128 sayısal koddur. Örneğin, büyük A harfinin ASCII kodu 65'tir. Bilgisayar klavyenizde büyük A harfi yazdığınızda, 65 sayısı bellekte saklanır (elbette ikili sayı olarak). </a:t>
            </a:r>
          </a:p>
          <a:p>
            <a:r>
              <a:rPr lang="tr-TR" sz="2100" dirty="0">
                <a:effectLst/>
              </a:rPr>
              <a:t>Merak ediyorsanız, büyük B harfi için ASCII kodu 66, büyük C harfi için 67'dir ve bu böyle devam eder.</a:t>
            </a:r>
          </a:p>
          <a:p>
            <a:r>
              <a:rPr lang="tr-TR" sz="2100" dirty="0">
                <a:effectLst/>
              </a:rPr>
              <a:t>ASCII karakter seti 1960'ların başında geliştirildi ve sonunda neredeyse tüm bilgisayar üreticileri tarafından benimsendi. Ancak ASCII sınırlıdır, çünkü kodları yalnızca 128 karakter için tanımlar. Bunu düzeltmek için 1990'ların başında Unicode karakter seti geliştirildi. Unicode, ASCII ile uyumlu, ancak dünyadaki birçok dil için karakterleri de temsil edebilen kapsamlı bir kodlama şemasıdır. Bugün, Unicode hızla bilgisayar endüstrisinde kullanılan standart karakter seti haline geliyor.</a:t>
            </a:r>
          </a:p>
        </p:txBody>
      </p:sp>
    </p:spTree>
    <p:extLst>
      <p:ext uri="{BB962C8B-B14F-4D97-AF65-F5344CB8AC3E}">
        <p14:creationId xmlns:p14="http://schemas.microsoft.com/office/powerpoint/2010/main" val="3368579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tr-TR" dirty="0">
                <a:effectLst/>
              </a:rPr>
              <a:t>Fonksiyonları Modüllerde Saklamak</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7500" lnSpcReduction="20000"/>
          </a:bodyPr>
          <a:lstStyle/>
          <a:p>
            <a:r>
              <a:rPr lang="tr-TR" sz="2100" dirty="0">
                <a:effectLst/>
              </a:rPr>
              <a:t>Modül, Python kodunu içeren bir dosyadır. Modüllere bölündüklerinde büyük programların hata ayıklaması ve bakımı daha </a:t>
            </a:r>
          </a:p>
          <a:p>
            <a:r>
              <a:rPr lang="tr-TR" sz="2100" dirty="0">
                <a:effectLst/>
              </a:rPr>
              <a:t>Programlarınız büyüdükçe ve karmaşıklaştıkça, kodunuzu düzenleme ihtiyacı da artar. Büyük ve karmaşık bir programın, her biri belirli bir görevi yerine getiren işlevlere bölünmesi gerektiğini zaten öğrendiniz. Bir programa gittikçe daha fazla fonksiyon yazarken, fonksiyonları modüllerde saklayarak organize etmeyi düşünmelisiniz. </a:t>
            </a:r>
          </a:p>
          <a:p>
            <a:r>
              <a:rPr lang="tr-TR" sz="2100" dirty="0">
                <a:effectLst/>
              </a:rPr>
              <a:t>Modül basitçe Python kodunu içeren bir dosyadır. Bir programı modüllere ayırdığınızda, her modül ilgili görevleri gerçekleştiren işlevleri içermelidir. Örneğin, bir muhasebe sistemi yazdığınızı varsayalım. Alacak hesabı fonksiyonlarının tamamını kendi modülünde, borç hesabı fonksiyonlarının tamamını kendi modülünde ve bordro fonksiyonlarının tamamını kendi modülünde saklarsınız. </a:t>
            </a:r>
            <a:r>
              <a:rPr lang="tr-TR" sz="2100" dirty="0" err="1"/>
              <a:t>Modülerleştirme</a:t>
            </a:r>
            <a:r>
              <a:rPr lang="tr-TR" sz="2100" dirty="0"/>
              <a:t> (</a:t>
            </a:r>
            <a:r>
              <a:rPr lang="tr-TR" sz="2100" dirty="0" err="1"/>
              <a:t>modularization</a:t>
            </a:r>
            <a:r>
              <a:rPr lang="tr-TR" sz="2100" dirty="0"/>
              <a:t>) adı verilen bu yaklaşım, programın anlaşılmasını, test edilmesini ve bakımını kolaylaştırır. </a:t>
            </a:r>
          </a:p>
          <a:p>
            <a:r>
              <a:rPr lang="tr-TR" sz="2100" dirty="0"/>
              <a:t>Modüller, aynı kodun birden fazla programda yeniden kullanılmasını da kolaylaştırır. Birkaç farklı programda ihtiyaç duyulan bir dizi fonksiyon </a:t>
            </a:r>
            <a:r>
              <a:rPr lang="tr-TR" sz="2100" dirty="0">
                <a:effectLst/>
              </a:rPr>
              <a:t>yazdıysanız, bu fonksiyonları bir modüle yerleştirebilirsiniz. Ardından, işlevlerden birini çağırması gereken her programdaki modülü içe aktarabilirsiniz.</a:t>
            </a:r>
            <a:endParaRPr lang="tr-TR" sz="1400" dirty="0">
              <a:effectLst/>
            </a:endParaRPr>
          </a:p>
        </p:txBody>
      </p:sp>
      <p:pic>
        <p:nvPicPr>
          <p:cNvPr id="5" name="Resim 4">
            <a:extLst>
              <a:ext uri="{FF2B5EF4-FFF2-40B4-BE49-F238E27FC236}">
                <a16:creationId xmlns:a16="http://schemas.microsoft.com/office/drawing/2014/main" id="{59164612-1787-40AF-8D44-24C09B999503}"/>
              </a:ext>
            </a:extLst>
          </p:cNvPr>
          <p:cNvPicPr>
            <a:picLocks noChangeAspect="1"/>
          </p:cNvPicPr>
          <p:nvPr/>
        </p:nvPicPr>
        <p:blipFill>
          <a:blip r:embed="rId2"/>
          <a:stretch>
            <a:fillRect/>
          </a:stretch>
        </p:blipFill>
        <p:spPr>
          <a:xfrm>
            <a:off x="1228919" y="5722800"/>
            <a:ext cx="1714286" cy="361905"/>
          </a:xfrm>
          <a:prstGeom prst="rect">
            <a:avLst/>
          </a:prstGeom>
        </p:spPr>
      </p:pic>
    </p:spTree>
    <p:extLst>
      <p:ext uri="{BB962C8B-B14F-4D97-AF65-F5344CB8AC3E}">
        <p14:creationId xmlns:p14="http://schemas.microsoft.com/office/powerpoint/2010/main" val="1106705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7DEC34-6BCF-44D2-8BFD-DB337F019DA1}"/>
              </a:ext>
            </a:extLst>
          </p:cNvPr>
          <p:cNvSpPr>
            <a:spLocks noGrp="1"/>
          </p:cNvSpPr>
          <p:nvPr>
            <p:ph type="title"/>
          </p:nvPr>
        </p:nvSpPr>
        <p:spPr/>
        <p:txBody>
          <a:bodyPr/>
          <a:lstStyle/>
          <a:p>
            <a:r>
              <a:rPr lang="pt-BR" dirty="0">
                <a:effectLst/>
              </a:rPr>
              <a:t>Dosyalar ve İst</a:t>
            </a:r>
            <a:r>
              <a:rPr lang="tr-TR" dirty="0">
                <a:effectLst/>
              </a:rPr>
              <a:t>İ</a:t>
            </a:r>
            <a:r>
              <a:rPr lang="pt-BR" dirty="0">
                <a:effectLst/>
              </a:rPr>
              <a:t>snalar</a:t>
            </a:r>
            <a:endParaRPr lang="tr-TR" sz="2400" dirty="0"/>
          </a:p>
        </p:txBody>
      </p:sp>
    </p:spTree>
    <p:extLst>
      <p:ext uri="{BB962C8B-B14F-4D97-AF65-F5344CB8AC3E}">
        <p14:creationId xmlns:p14="http://schemas.microsoft.com/office/powerpoint/2010/main" val="2321033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pt-BR" dirty="0">
                <a:effectLst/>
              </a:rPr>
              <a:t>Dosyala</a:t>
            </a:r>
            <a:r>
              <a:rPr lang="tr-TR" dirty="0">
                <a:effectLst/>
              </a:rPr>
              <a:t>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85000" lnSpcReduction="20000"/>
          </a:bodyPr>
          <a:lstStyle/>
          <a:p>
            <a:r>
              <a:rPr lang="tr-TR" sz="2100" dirty="0">
                <a:effectLst/>
              </a:rPr>
              <a:t>Bir programın daha sonra kullanmak üzere verileri kaydetmesi gerektiğinde, verileri bir dosyaya yazar. Veriler daha sonra dosyadan okunabilir.</a:t>
            </a:r>
          </a:p>
          <a:p>
            <a:r>
              <a:rPr lang="tr-TR" sz="2100" dirty="0"/>
              <a:t>Şu ana kadar yazdığınız programlar, programın her çalıştığında kullanıcının verileri yeniden girmesini gerektirir, çünkü </a:t>
            </a:r>
            <a:r>
              <a:rPr lang="tr-TR" sz="2100" dirty="0" err="1"/>
              <a:t>RAM'de</a:t>
            </a:r>
            <a:r>
              <a:rPr lang="tr-TR" sz="2100" dirty="0"/>
              <a:t> depolanan veriler (değişkenler tarafından başvurulur) program çalışmayı durdurduğunda kaybolur. Bir program, çalıştığı zamanlar arasında verileri tutacaksa, onu kaydetmenin bir yolu olmalıdır. Veriler, genellikle bir bilgisayarın diskinde depolanan bir dosyaya kaydedilir. Veriler bir dosyaya kaydedildikten sonra, program çalışmayı durdurduktan sonra orada kalacaktır. Bir dosyada saklanan veriler daha sonra alınabilir ve kullanılabilir. </a:t>
            </a:r>
          </a:p>
          <a:p>
            <a:r>
              <a:rPr lang="tr-TR" sz="2100" dirty="0"/>
              <a:t>Günlük olarak kullandığınız ticari yazılım paketlerinin çoğu, verileri dosyalarda depolar. Aşağıdakiler birkaç örnek</a:t>
            </a:r>
          </a:p>
          <a:p>
            <a:pPr lvl="1"/>
            <a:r>
              <a:rPr lang="tr-TR" sz="1900" dirty="0"/>
              <a:t>Kelime işlemcileri</a:t>
            </a:r>
          </a:p>
          <a:p>
            <a:pPr lvl="1"/>
            <a:r>
              <a:rPr lang="tr-TR" sz="1900" dirty="0"/>
              <a:t>Resim düzenleyiciler</a:t>
            </a:r>
          </a:p>
          <a:p>
            <a:pPr lvl="1"/>
            <a:r>
              <a:rPr lang="tr-TR" sz="1900" dirty="0"/>
              <a:t>E-tablolar</a:t>
            </a:r>
          </a:p>
          <a:p>
            <a:pPr lvl="1"/>
            <a:r>
              <a:rPr lang="tr-TR" sz="1900" dirty="0"/>
              <a:t>Oyunlar</a:t>
            </a:r>
          </a:p>
          <a:p>
            <a:pPr lvl="1"/>
            <a:r>
              <a:rPr lang="tr-TR" sz="1900" dirty="0"/>
              <a:t>Web tarayıcıları</a:t>
            </a:r>
          </a:p>
        </p:txBody>
      </p:sp>
    </p:spTree>
    <p:extLst>
      <p:ext uri="{BB962C8B-B14F-4D97-AF65-F5344CB8AC3E}">
        <p14:creationId xmlns:p14="http://schemas.microsoft.com/office/powerpoint/2010/main" val="40220851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a:t>
            </a:r>
            <a:r>
              <a:rPr lang="tr-TR" dirty="0">
                <a:effectLst/>
              </a:rPr>
              <a:t>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4948397" cy="4050792"/>
          </a:xfrm>
        </p:spPr>
        <p:txBody>
          <a:bodyPr>
            <a:noAutofit/>
          </a:bodyPr>
          <a:lstStyle/>
          <a:p>
            <a:r>
              <a:rPr lang="tr-TR" sz="1400" dirty="0"/>
              <a:t>Günlük iş operasyonlarında kullanılan programlar, büyük ölçüde dosyalara dayanır. Bordro programları çalışan verilerini dosyalarda tutar, envanter programları bir şirketin ürünleriyle ilgili verileri dosyalarda tutar, muhasebe sistemleri bir şirketin finansal işlemleriyle ilgili verileri dosyalarda tutar vb. Programcılar genellikle bir dosyaya veri kaydetme işlemine dosyaya “veri yazma” olarak atıfta bulunur. </a:t>
            </a:r>
          </a:p>
          <a:p>
            <a:r>
              <a:rPr lang="tr-TR" sz="1400" dirty="0"/>
              <a:t>Bir dosyaya bir veri parçası yazıldığında, </a:t>
            </a:r>
            <a:r>
              <a:rPr lang="tr-TR" sz="1400" dirty="0" err="1"/>
              <a:t>RAM'deki</a:t>
            </a:r>
            <a:r>
              <a:rPr lang="tr-TR" sz="1400" dirty="0"/>
              <a:t> bir değişkenden dosyaya kopyalanır. Bu, şekilde gösterilmektedir. Çıktı dosyası terimi, verilerin yazıldığı bir dosyayı tanımlamak için kullanılır. Program çıktıyı içinde sakladığından buna çıktı dosyası denir.</a:t>
            </a:r>
          </a:p>
        </p:txBody>
      </p:sp>
      <p:pic>
        <p:nvPicPr>
          <p:cNvPr id="6" name="Resim 5">
            <a:extLst>
              <a:ext uri="{FF2B5EF4-FFF2-40B4-BE49-F238E27FC236}">
                <a16:creationId xmlns:a16="http://schemas.microsoft.com/office/drawing/2014/main" id="{F3445BA6-F283-4307-93CB-FEBD1E926801}"/>
              </a:ext>
            </a:extLst>
          </p:cNvPr>
          <p:cNvPicPr>
            <a:picLocks noChangeAspect="1"/>
          </p:cNvPicPr>
          <p:nvPr/>
        </p:nvPicPr>
        <p:blipFill>
          <a:blip r:embed="rId2"/>
          <a:stretch>
            <a:fillRect/>
          </a:stretch>
        </p:blipFill>
        <p:spPr>
          <a:xfrm>
            <a:off x="6355080" y="2121408"/>
            <a:ext cx="4773168" cy="3532943"/>
          </a:xfrm>
          <a:prstGeom prst="rect">
            <a:avLst/>
          </a:prstGeom>
        </p:spPr>
      </p:pic>
    </p:spTree>
    <p:extLst>
      <p:ext uri="{BB962C8B-B14F-4D97-AF65-F5344CB8AC3E}">
        <p14:creationId xmlns:p14="http://schemas.microsoft.com/office/powerpoint/2010/main" val="2713089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Autofit/>
          </a:bodyPr>
          <a:lstStyle/>
          <a:p>
            <a:r>
              <a:rPr lang="tr-TR" sz="1200" dirty="0"/>
              <a:t>Bir dosyadan veri alma işlemi, dosyadan "veri okuma" olarak bilinir. Bir dosyadan bir veri parçası okunduğunda, dosyadan </a:t>
            </a:r>
            <a:r>
              <a:rPr lang="tr-TR" sz="1200" dirty="0" err="1"/>
              <a:t>RAM'e</a:t>
            </a:r>
            <a:r>
              <a:rPr lang="tr-TR" sz="1200" dirty="0"/>
              <a:t> kopyalanır ve bir değişken tarafından başvurulur. Şekil bunu göstermektedir. </a:t>
            </a:r>
          </a:p>
          <a:p>
            <a:r>
              <a:rPr lang="tr-TR" sz="1200" dirty="0"/>
              <a:t>Girdi dosyası terimi, verilerin okunduğu bir dosyayı tanımlamak için kullanılır. Program dosyadan girdi aldığı için girdi dosyası olarak adlandırılır.</a:t>
            </a:r>
          </a:p>
          <a:p>
            <a:r>
              <a:rPr lang="tr-TR" sz="1200" dirty="0"/>
              <a:t>Bir dosya bir program tarafından kullanıldığında her zaman atılması gereken üç adım vardır. </a:t>
            </a:r>
          </a:p>
          <a:p>
            <a:pPr lvl="1"/>
            <a:r>
              <a:rPr lang="tr-TR" sz="1000" dirty="0"/>
              <a:t>Dosyayı açın. Bir dosyayı açmak, dosya ile program arasında bir bağlantı oluşturur. Bir çıktı dosyasının açılması genellikle dosyayı diskte oluşturur ve programın ona veri yazmasına izin verir. Bir girdi dosyası açmak, programın dosyadan veri okumasını sağlar. </a:t>
            </a:r>
          </a:p>
          <a:p>
            <a:pPr lvl="1"/>
            <a:r>
              <a:rPr lang="tr-TR" sz="1000" dirty="0"/>
              <a:t>Dosyayı işleyin. Bu adımda, veriler ya dosyaya yazılır (çıktı dosyasıysa) ya da dosyadan okunur (giriş dosyasıysa). </a:t>
            </a:r>
          </a:p>
          <a:p>
            <a:pPr lvl="1"/>
            <a:r>
              <a:rPr lang="tr-TR" sz="1000" dirty="0"/>
              <a:t>Dosyayı kapatın. Program dosyayı kullanmayı bitirdiğinde, dosya kapatılmalıdır. Bir dosyayı kapatmak, dosyanın programla olan bağlantısını keser.</a:t>
            </a:r>
          </a:p>
        </p:txBody>
      </p:sp>
      <p:pic>
        <p:nvPicPr>
          <p:cNvPr id="5" name="Resim 4">
            <a:extLst>
              <a:ext uri="{FF2B5EF4-FFF2-40B4-BE49-F238E27FC236}">
                <a16:creationId xmlns:a16="http://schemas.microsoft.com/office/drawing/2014/main" id="{20254C53-F9D0-46FB-8657-20453A61592A}"/>
              </a:ext>
            </a:extLst>
          </p:cNvPr>
          <p:cNvPicPr>
            <a:picLocks noChangeAspect="1"/>
          </p:cNvPicPr>
          <p:nvPr/>
        </p:nvPicPr>
        <p:blipFill>
          <a:blip r:embed="rId2"/>
          <a:stretch>
            <a:fillRect/>
          </a:stretch>
        </p:blipFill>
        <p:spPr>
          <a:xfrm>
            <a:off x="6355080" y="2121408"/>
            <a:ext cx="4773168" cy="3410391"/>
          </a:xfrm>
          <a:prstGeom prst="rect">
            <a:avLst/>
          </a:prstGeom>
        </p:spPr>
      </p:pic>
    </p:spTree>
    <p:extLst>
      <p:ext uri="{BB962C8B-B14F-4D97-AF65-F5344CB8AC3E}">
        <p14:creationId xmlns:p14="http://schemas.microsoft.com/office/powerpoint/2010/main" val="398726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p:txBody>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p:txBody>
          <a:bodyPr>
            <a:normAutofit fontScale="70000" lnSpcReduction="20000"/>
          </a:bodyPr>
          <a:lstStyle/>
          <a:p>
            <a:r>
              <a:rPr lang="tr-TR" sz="2100" b="1" dirty="0">
                <a:effectLst/>
              </a:rPr>
              <a:t>Dosya Türleri: </a:t>
            </a:r>
            <a:r>
              <a:rPr lang="tr-TR" sz="2100" dirty="0">
                <a:effectLst/>
              </a:rPr>
              <a:t>Genel olarak, iki tür dosya vardır: metin </a:t>
            </a:r>
            <a:r>
              <a:rPr lang="tr-TR" sz="2100" dirty="0"/>
              <a:t>ve ikili (</a:t>
            </a:r>
            <a:r>
              <a:rPr lang="tr-TR" sz="2100" dirty="0" err="1"/>
              <a:t>text</a:t>
            </a:r>
            <a:r>
              <a:rPr lang="tr-TR" sz="2100" dirty="0"/>
              <a:t> </a:t>
            </a:r>
            <a:r>
              <a:rPr lang="tr-TR" sz="2100" dirty="0" err="1"/>
              <a:t>and</a:t>
            </a:r>
            <a:r>
              <a:rPr lang="tr-TR" sz="2100" dirty="0"/>
              <a:t> </a:t>
            </a:r>
            <a:r>
              <a:rPr lang="tr-TR" sz="2100" dirty="0" err="1"/>
              <a:t>binary</a:t>
            </a:r>
            <a:r>
              <a:rPr lang="tr-TR" sz="2100" dirty="0"/>
              <a:t>). </a:t>
            </a:r>
          </a:p>
          <a:p>
            <a:pPr lvl="1"/>
            <a:r>
              <a:rPr lang="tr-TR" sz="1900" dirty="0"/>
              <a:t>Bir metin dosyası, ASCII veya Unicode gibi bir şema kullanılarak metin olarak kodlanmış verileri içerir. Dosya sayılar içeriyor olsa bile, bu sayılar </a:t>
            </a:r>
            <a:r>
              <a:rPr lang="tr-TR" sz="1900" dirty="0">
                <a:effectLst/>
              </a:rPr>
              <a:t>dosyada bir dizi karakter olarak saklanır. Sonuç olarak, dosya Not Defteri gibi bir metin düzenleyicide açılabilir ve görüntülenebilir. </a:t>
            </a:r>
          </a:p>
          <a:p>
            <a:pPr lvl="1"/>
            <a:r>
              <a:rPr lang="tr-TR" sz="1900" dirty="0">
                <a:effectLst/>
              </a:rPr>
              <a:t>İkili dosya, metne dönüştürülmemiş verileri içerir. İkili bir dosyada saklanan veriler yalnızca bir programın okuması içindir. Sonuç olarak, bir ikili dosyanın içeriğini bir metin düzenleyiciyle görüntüleyemezsiniz. Python hem metin dosyaları hem de ikili dosyalar üzerinde çalışmanıza izin verir.</a:t>
            </a:r>
          </a:p>
          <a:p>
            <a:r>
              <a:rPr lang="tr-TR" sz="1900" b="1" dirty="0"/>
              <a:t>Dosya Erişim Yöntemleri</a:t>
            </a:r>
            <a:r>
              <a:rPr lang="tr-TR" sz="2100" b="1" dirty="0"/>
              <a:t>: </a:t>
            </a:r>
            <a:r>
              <a:rPr lang="tr-TR" sz="2100" dirty="0"/>
              <a:t>Çoğu programlama dili, bir dosyada depolanan verilere erişmek için iki farklı yol sağlar: sıralı erişim ve doğrudan erişim (</a:t>
            </a:r>
            <a:r>
              <a:rPr lang="en-US" sz="2100" dirty="0"/>
              <a:t>sequential access and direct access</a:t>
            </a:r>
            <a:r>
              <a:rPr lang="tr-TR" sz="2100" dirty="0"/>
              <a:t>). </a:t>
            </a:r>
          </a:p>
          <a:p>
            <a:pPr lvl="1"/>
            <a:r>
              <a:rPr lang="tr-TR" sz="1900" dirty="0"/>
              <a:t>Sıralı erişim dosyasıyla çalıştığınızda, dosyanın başından sonuna kadar verilere erişirsiniz. Dosyanın en sonunda saklanan bir veri parçasını okumak istiyorsanız, ondan önce gelen tüm verileri okumanız gerekir; istediğiniz veriye doğrudan atlayamazsınız. Bu, eski kaset çalarların çalışma şekline benzer. Bir kasetteki son şarkıyı dinlemek istiyorsanız, ondan önce gelen tüm şarkıları hızlı ileri sarmanız veya dinlemeniz gerekir. Doğrudan belirli bir şarkıya atlamanın bir yolu yoktur. </a:t>
            </a:r>
          </a:p>
          <a:p>
            <a:pPr lvl="1"/>
            <a:r>
              <a:rPr lang="tr-TR" sz="1900" dirty="0"/>
              <a:t>Doğrudan erişim dosyasıyla (rastgele erişim dosyası olarak da bilinir) çalıştığınızda, ondan önce gelen verileri okumadan dosyadaki herhangi bir veri parçasına doğrudan atlayabilirsiniz. Bu, bir CD çaların veya bir MP3 çaların çalışma şekline benzer. Dinlemek istediğiniz herhangi bir şarkıya doğrudan atlayabilirsiniz.</a:t>
            </a:r>
            <a:endParaRPr lang="tr-TR" sz="1700" dirty="0"/>
          </a:p>
        </p:txBody>
      </p:sp>
    </p:spTree>
    <p:extLst>
      <p:ext uri="{BB962C8B-B14F-4D97-AF65-F5344CB8AC3E}">
        <p14:creationId xmlns:p14="http://schemas.microsoft.com/office/powerpoint/2010/main" val="35040172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4773168" cy="4050792"/>
          </a:xfrm>
        </p:spPr>
        <p:txBody>
          <a:bodyPr>
            <a:normAutofit/>
          </a:bodyPr>
          <a:lstStyle/>
          <a:p>
            <a:r>
              <a:rPr lang="tr-TR" sz="1700" b="1">
                <a:effectLst/>
              </a:rPr>
              <a:t>Dosya Nesneleri: </a:t>
            </a:r>
            <a:r>
              <a:rPr lang="tr-TR" sz="1700">
                <a:effectLst/>
              </a:rPr>
              <a:t>Bir programın bilgisayarın diskindeki bir dosyayla çalışabilmesi için, programın bellekte bir dosya nesnesi oluşturması gerekir. Dosya nesnesi, belirli bir dosyayla ilişkilendirilen ve programın bu dosyayla çalışması için bir yol sağlayan bir nesnedir. Programda, bir değişken dosya nesnesine başvurur. Bu değişken, dosya üzerinde gerçekleştirilen herhangi bir işlemi gerçekleştirmek için kullanılır. Bu kavram şekilde gösterilmiştir.</a:t>
            </a:r>
          </a:p>
        </p:txBody>
      </p:sp>
      <p:pic>
        <p:nvPicPr>
          <p:cNvPr id="5" name="Resim 4">
            <a:extLst>
              <a:ext uri="{FF2B5EF4-FFF2-40B4-BE49-F238E27FC236}">
                <a16:creationId xmlns:a16="http://schemas.microsoft.com/office/drawing/2014/main" id="{8181E542-F948-473B-AEB7-A2981A132313}"/>
              </a:ext>
            </a:extLst>
          </p:cNvPr>
          <p:cNvPicPr>
            <a:picLocks noChangeAspect="1"/>
          </p:cNvPicPr>
          <p:nvPr/>
        </p:nvPicPr>
        <p:blipFill>
          <a:blip r:embed="rId2"/>
          <a:stretch>
            <a:fillRect/>
          </a:stretch>
        </p:blipFill>
        <p:spPr>
          <a:xfrm>
            <a:off x="6348986" y="2331107"/>
            <a:ext cx="4773168" cy="2696839"/>
          </a:xfrm>
          <a:prstGeom prst="rect">
            <a:avLst/>
          </a:prstGeom>
        </p:spPr>
      </p:pic>
    </p:spTree>
    <p:extLst>
      <p:ext uri="{BB962C8B-B14F-4D97-AF65-F5344CB8AC3E}">
        <p14:creationId xmlns:p14="http://schemas.microsoft.com/office/powerpoint/2010/main" val="38488381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rmAutofit lnSpcReduction="10000"/>
          </a:bodyPr>
          <a:lstStyle/>
          <a:p>
            <a:r>
              <a:rPr lang="tr-TR" sz="1300" b="1" dirty="0">
                <a:effectLst/>
              </a:rPr>
              <a:t>Dosya Açma: </a:t>
            </a:r>
            <a:r>
              <a:rPr lang="tr-TR" sz="1300" dirty="0">
                <a:effectLst/>
              </a:rPr>
              <a:t>Bir dosyayı açmak için Python'daki </a:t>
            </a:r>
            <a:r>
              <a:rPr lang="tr-TR" sz="1300" dirty="0" err="1">
                <a:effectLst/>
              </a:rPr>
              <a:t>open</a:t>
            </a:r>
            <a:r>
              <a:rPr lang="tr-TR" sz="1300" dirty="0">
                <a:effectLst/>
              </a:rPr>
              <a:t> işlevini kullanırsınız. </a:t>
            </a:r>
            <a:r>
              <a:rPr lang="tr-TR" sz="1300" dirty="0" err="1">
                <a:effectLst/>
              </a:rPr>
              <a:t>open</a:t>
            </a:r>
            <a:r>
              <a:rPr lang="tr-TR" sz="1300" dirty="0">
                <a:effectLst/>
              </a:rPr>
              <a:t> işlevi bir dosya </a:t>
            </a:r>
            <a:r>
              <a:rPr lang="tr-TR" sz="1300" dirty="0"/>
              <a:t>nesnesi oluşturur ve onu diskteki bir dosyayla ilişkilendirir. Open fonksiyonunun nasıl kullanıldığına dair genel format şu şekildedir:</a:t>
            </a:r>
          </a:p>
          <a:p>
            <a:pPr lvl="1"/>
            <a:r>
              <a:rPr lang="nn-NO" sz="1300" dirty="0"/>
              <a:t>file_variable = open(filename, mode) </a:t>
            </a:r>
            <a:endParaRPr lang="tr-TR" sz="1300" dirty="0"/>
          </a:p>
          <a:p>
            <a:pPr lvl="1"/>
            <a:r>
              <a:rPr lang="en-US" sz="1300" dirty="0" err="1"/>
              <a:t>customer_file</a:t>
            </a:r>
            <a:r>
              <a:rPr lang="en-US" sz="1300" dirty="0"/>
              <a:t> = open('customers.txt', 'r’) </a:t>
            </a:r>
            <a:endParaRPr lang="tr-TR" sz="1300" dirty="0"/>
          </a:p>
          <a:p>
            <a:pPr lvl="1"/>
            <a:r>
              <a:rPr lang="en-US" sz="1300" dirty="0" err="1"/>
              <a:t>test_file</a:t>
            </a:r>
            <a:r>
              <a:rPr lang="en-US" sz="1300" dirty="0"/>
              <a:t> = open(</a:t>
            </a:r>
            <a:r>
              <a:rPr lang="en-US" sz="1300" dirty="0" err="1"/>
              <a:t>r'C</a:t>
            </a:r>
            <a:r>
              <a:rPr lang="en-US" sz="1300" dirty="0"/>
              <a:t>:\Users\</a:t>
            </a:r>
            <a:r>
              <a:rPr lang="en-US" sz="1400" dirty="0"/>
              <a:t>Blake\temp\test.txt', 'w’) </a:t>
            </a:r>
            <a:r>
              <a:rPr lang="tr-TR" sz="1400" dirty="0"/>
              <a:t># r öneki, dizenin ham bir dize (</a:t>
            </a:r>
            <a:r>
              <a:rPr lang="tr-TR" sz="1400" dirty="0" err="1"/>
              <a:t>raw</a:t>
            </a:r>
            <a:r>
              <a:rPr lang="tr-TR" sz="1400" dirty="0"/>
              <a:t> 						    </a:t>
            </a:r>
            <a:r>
              <a:rPr lang="tr-TR" sz="1400" dirty="0" err="1"/>
              <a:t>string</a:t>
            </a:r>
            <a:r>
              <a:rPr lang="tr-TR" sz="1400" dirty="0"/>
              <a:t>) olduğunu belirtir.</a:t>
            </a:r>
          </a:p>
          <a:p>
            <a:endParaRPr lang="tr-TR" sz="1500" dirty="0"/>
          </a:p>
          <a:p>
            <a:endParaRPr lang="tr-TR" sz="1500" dirty="0"/>
          </a:p>
          <a:p>
            <a:endParaRPr lang="tr-TR" sz="1500" dirty="0"/>
          </a:p>
          <a:p>
            <a:endParaRPr lang="tr-TR" sz="1500" dirty="0"/>
          </a:p>
          <a:p>
            <a:endParaRPr lang="tr-TR" sz="1500" dirty="0"/>
          </a:p>
          <a:p>
            <a:r>
              <a:rPr lang="tr-TR" sz="1400" dirty="0">
                <a:effectLst/>
              </a:rPr>
              <a:t>Unutmayın, 'w' </a:t>
            </a:r>
            <a:r>
              <a:rPr lang="tr-TR" sz="1400" dirty="0" err="1">
                <a:effectLst/>
              </a:rPr>
              <a:t>modunu</a:t>
            </a:r>
            <a:r>
              <a:rPr lang="tr-TR" sz="1400" dirty="0">
                <a:effectLst/>
              </a:rPr>
              <a:t> kullandığınızda dosyayı diskte oluşturuyorsunuz. Dosya açıldığında belirtilen ada sahip bir dosya zaten mevcutsa, mevcut dosyanın içeriği silinecektir.</a:t>
            </a:r>
            <a:br>
              <a:rPr lang="en-US" sz="1500" dirty="0"/>
            </a:br>
            <a:endParaRPr lang="tr-TR" sz="1500" dirty="0"/>
          </a:p>
        </p:txBody>
      </p:sp>
      <p:pic>
        <p:nvPicPr>
          <p:cNvPr id="8" name="Resim 7" descr="metin içeren bir resim&#10;&#10;Açıklama otomatik olarak oluşturuldu">
            <a:extLst>
              <a:ext uri="{FF2B5EF4-FFF2-40B4-BE49-F238E27FC236}">
                <a16:creationId xmlns:a16="http://schemas.microsoft.com/office/drawing/2014/main" id="{B9FDAC7C-A634-423C-8CE2-DBDA92C4A3BB}"/>
              </a:ext>
            </a:extLst>
          </p:cNvPr>
          <p:cNvPicPr>
            <a:picLocks noChangeAspect="1"/>
          </p:cNvPicPr>
          <p:nvPr/>
        </p:nvPicPr>
        <p:blipFill>
          <a:blip r:embed="rId2"/>
          <a:stretch>
            <a:fillRect/>
          </a:stretch>
        </p:blipFill>
        <p:spPr>
          <a:xfrm>
            <a:off x="2024571" y="3506514"/>
            <a:ext cx="8142857" cy="1695238"/>
          </a:xfrm>
          <a:prstGeom prst="rect">
            <a:avLst/>
          </a:prstGeom>
        </p:spPr>
      </p:pic>
    </p:spTree>
    <p:extLst>
      <p:ext uri="{BB962C8B-B14F-4D97-AF65-F5344CB8AC3E}">
        <p14:creationId xmlns:p14="http://schemas.microsoft.com/office/powerpoint/2010/main" val="7895579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rmAutofit lnSpcReduction="10000"/>
          </a:bodyPr>
          <a:lstStyle/>
          <a:p>
            <a:r>
              <a:rPr lang="tr-TR" sz="1300" b="1" dirty="0">
                <a:effectLst/>
              </a:rPr>
              <a:t>Metot (</a:t>
            </a:r>
            <a:r>
              <a:rPr lang="tr-TR" sz="1300" b="1" dirty="0" err="1"/>
              <a:t>M</a:t>
            </a:r>
            <a:r>
              <a:rPr lang="tr-TR" sz="1300" b="1" dirty="0" err="1">
                <a:effectLst/>
              </a:rPr>
              <a:t>ethod</a:t>
            </a:r>
            <a:r>
              <a:rPr lang="tr-TR" sz="1300" b="1" dirty="0">
                <a:effectLst/>
              </a:rPr>
              <a:t>): </a:t>
            </a:r>
            <a:r>
              <a:rPr lang="tr-TR" sz="1200" dirty="0">
                <a:effectLst/>
              </a:rPr>
              <a:t>Yöntem, bir nesneye ait olan ve bu nesneyi kullanarak bazı işlemler gerçekleştiren bir işlevdir. Bir dosyayı açtıktan sonra, dosya üzerinde işlemler gerçekleştirmek için dosya nesnesinin yöntemlerini kullanırsınız. Örneğin, dosya nesnelerinin bir dosyaya veri yazmak için kullanılabilecek yazma adında bir yöntemi vardır. Yazma yöntemini nasıl çağırdığınızın genel biçimi şöyledir:</a:t>
            </a:r>
          </a:p>
          <a:p>
            <a:pPr lvl="1"/>
            <a:r>
              <a:rPr lang="tr-TR" sz="1200" dirty="0" err="1"/>
              <a:t>file_variable.write</a:t>
            </a:r>
            <a:r>
              <a:rPr lang="tr-TR" sz="1200" dirty="0"/>
              <a:t>(</a:t>
            </a:r>
            <a:r>
              <a:rPr lang="tr-TR" sz="1200" dirty="0" err="1"/>
              <a:t>string</a:t>
            </a:r>
            <a:r>
              <a:rPr lang="tr-TR" sz="1200" dirty="0"/>
              <a:t>)</a:t>
            </a:r>
          </a:p>
          <a:p>
            <a:r>
              <a:rPr lang="tr-TR" sz="1200" dirty="0"/>
              <a:t>Bu formatta, </a:t>
            </a:r>
            <a:r>
              <a:rPr lang="tr-TR" sz="1200" dirty="0" err="1"/>
              <a:t>file_variable</a:t>
            </a:r>
            <a:r>
              <a:rPr lang="tr-TR" sz="1200" dirty="0"/>
              <a:t>, bir dosya nesnesine başvuran bir değişkendir ve dize, dosyaya yazılacak bir dizedir. Dosya yazmak için açılmalıdır ('w' veya 'a' </a:t>
            </a:r>
            <a:r>
              <a:rPr lang="tr-TR" sz="1200" dirty="0" err="1"/>
              <a:t>modu</a:t>
            </a:r>
            <a:r>
              <a:rPr lang="tr-TR" sz="1200" dirty="0"/>
              <a:t> kullanılarak) yoksa bir hata oluşur.</a:t>
            </a:r>
          </a:p>
          <a:p>
            <a:r>
              <a:rPr lang="tr-TR" sz="1200" b="1" dirty="0"/>
              <a:t>Dosyaya Yazma: </a:t>
            </a:r>
            <a:r>
              <a:rPr lang="tr-TR" sz="1200" dirty="0" err="1"/>
              <a:t>customer_file’ın</a:t>
            </a:r>
            <a:r>
              <a:rPr lang="tr-TR" sz="1200" dirty="0"/>
              <a:t> bir dosya nesnesine başvurduğunu ve dosyanın 'w' </a:t>
            </a:r>
            <a:r>
              <a:rPr lang="tr-TR" sz="1200" dirty="0" err="1"/>
              <a:t>moduyla</a:t>
            </a:r>
            <a:r>
              <a:rPr lang="tr-TR" sz="1200" dirty="0"/>
              <a:t> yazmak için açıldığını varsayalım. Dosyaya 'Charles </a:t>
            </a:r>
            <a:r>
              <a:rPr lang="tr-TR" sz="1200" dirty="0" err="1"/>
              <a:t>Pace</a:t>
            </a:r>
            <a:r>
              <a:rPr lang="tr-TR" sz="1200" dirty="0"/>
              <a:t>' dizesini nasıl yazacağımıza bir örnek:</a:t>
            </a:r>
          </a:p>
          <a:p>
            <a:pPr lvl="1"/>
            <a:r>
              <a:rPr lang="tr-TR" sz="1200" dirty="0" err="1"/>
              <a:t>customer_file.write</a:t>
            </a:r>
            <a:r>
              <a:rPr lang="tr-TR" sz="1200" dirty="0"/>
              <a:t>('Charles </a:t>
            </a:r>
            <a:r>
              <a:rPr lang="tr-TR" sz="1200" dirty="0" err="1"/>
              <a:t>Pace</a:t>
            </a:r>
            <a:r>
              <a:rPr lang="tr-TR" sz="1200" dirty="0"/>
              <a:t>’) ya da</a:t>
            </a:r>
          </a:p>
          <a:p>
            <a:pPr lvl="1"/>
            <a:r>
              <a:rPr lang="tr-TR" sz="1200" dirty="0"/>
              <a:t>name = 'Charles </a:t>
            </a:r>
            <a:r>
              <a:rPr lang="tr-TR" sz="1200" dirty="0" err="1"/>
              <a:t>Pace</a:t>
            </a:r>
            <a:r>
              <a:rPr lang="tr-TR" sz="1200" dirty="0"/>
              <a:t>'</a:t>
            </a:r>
            <a:br>
              <a:rPr lang="tr-TR" sz="1200" dirty="0"/>
            </a:br>
            <a:r>
              <a:rPr lang="tr-TR" sz="1200" dirty="0" err="1"/>
              <a:t>customer_file.write</a:t>
            </a:r>
            <a:r>
              <a:rPr lang="tr-TR" sz="1200" dirty="0"/>
              <a:t>(name)</a:t>
            </a:r>
          </a:p>
          <a:p>
            <a:r>
              <a:rPr lang="tr-TR" sz="1200" dirty="0"/>
              <a:t>Bir program bir dosyayla çalışmayı bitirdiğinde, dosyayı kapatmalıdır. Bir dosyayı kapatmak, programın dosyayla olan bağlantısını keser. Bazı sistemlerde, bir çıktı dosyasının kapatılamaması veri kaybına neden olabilir. Bunun nedeni, bir dosyaya yazılan verilerin önce bellekte küçük bir "tutma bölümü" (holding </a:t>
            </a:r>
            <a:r>
              <a:rPr lang="tr-TR" sz="1200" dirty="0" err="1"/>
              <a:t>section</a:t>
            </a:r>
            <a:r>
              <a:rPr lang="tr-TR" sz="1200" dirty="0"/>
              <a:t>) olan bir arabelleğe (</a:t>
            </a:r>
            <a:r>
              <a:rPr lang="tr-TR" sz="1200" dirty="0" err="1"/>
              <a:t>buffer</a:t>
            </a:r>
            <a:r>
              <a:rPr lang="tr-TR" sz="1200" dirty="0"/>
              <a:t>) yazılmasıdır. Arabellek dolduğunda, sistem arabelleğin içeriğini dosyaya yazar. Bu teknik, sistemin performansını artırır çünkü verileri belleğe yazmak, diske yazmaktan daha hızlıdır. Bir çıktı dosyasını kapatma işlemi, arabellekte kalan kaydedilmemiş verileri dosyaya yazılmaya zorlar. </a:t>
            </a:r>
            <a:r>
              <a:rPr lang="tr-TR" sz="1200" dirty="0" err="1"/>
              <a:t>Python'da</a:t>
            </a:r>
            <a:r>
              <a:rPr lang="tr-TR" sz="1200" dirty="0"/>
              <a:t> bir dosyayı kapatmak için dosya nesnesinin kapatma yöntemini kullanırsınız. Örneğin, şu ifade, </a:t>
            </a:r>
            <a:r>
              <a:rPr lang="tr-TR" sz="1200" dirty="0" err="1"/>
              <a:t>customer_file</a:t>
            </a:r>
            <a:r>
              <a:rPr lang="tr-TR" sz="1200" dirty="0"/>
              <a:t> ile ilişkili dosyayı kapatır:</a:t>
            </a:r>
          </a:p>
          <a:p>
            <a:pPr lvl="1"/>
            <a:r>
              <a:rPr lang="tr-TR" sz="1200" dirty="0" err="1"/>
              <a:t>customer_file.close</a:t>
            </a:r>
            <a:r>
              <a:rPr lang="tr-TR" sz="1200" dirty="0"/>
              <a:t>()</a:t>
            </a:r>
          </a:p>
        </p:txBody>
      </p:sp>
    </p:spTree>
    <p:extLst>
      <p:ext uri="{BB962C8B-B14F-4D97-AF65-F5344CB8AC3E}">
        <p14:creationId xmlns:p14="http://schemas.microsoft.com/office/powerpoint/2010/main" val="28683806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1600" b="1" dirty="0"/>
              <a:t>Dosyadan Okuma: </a:t>
            </a:r>
            <a:r>
              <a:rPr lang="tr-TR" sz="1600" dirty="0"/>
              <a:t>Bir dosya okumak için açıldıysa ('r' </a:t>
            </a:r>
            <a:r>
              <a:rPr lang="tr-TR" sz="1600" dirty="0" err="1"/>
              <a:t>modunu</a:t>
            </a:r>
            <a:r>
              <a:rPr lang="tr-TR" sz="1600" dirty="0"/>
              <a:t> kullanarak), tüm içeriğini belleğe okumak için dosya nesnesinin okuma yöntemini kullanabilirsiniz. </a:t>
            </a:r>
            <a:r>
              <a:rPr lang="tr-TR" sz="1600" dirty="0" err="1"/>
              <a:t>read</a:t>
            </a:r>
            <a:r>
              <a:rPr lang="tr-TR" sz="1600" dirty="0"/>
              <a:t> yöntemini çağırdığınızda, dosyanın içeriğini bir dize olarak döndürür. </a:t>
            </a:r>
          </a:p>
          <a:p>
            <a:pPr lvl="1"/>
            <a:r>
              <a:rPr lang="tr-TR" sz="1600" dirty="0" err="1"/>
              <a:t>file_contents</a:t>
            </a:r>
            <a:r>
              <a:rPr lang="tr-TR" sz="1600" dirty="0"/>
              <a:t> = </a:t>
            </a:r>
            <a:r>
              <a:rPr lang="tr-TR" sz="1600" dirty="0" err="1"/>
              <a:t>customer_file.read</a:t>
            </a:r>
            <a:r>
              <a:rPr lang="tr-TR" sz="1600" dirty="0"/>
              <a:t>()</a:t>
            </a:r>
          </a:p>
          <a:p>
            <a:r>
              <a:rPr lang="tr-TR" sz="1600" dirty="0"/>
              <a:t>Bir dosya okumak için açıldığında, o dosya için dahili olarak okuma konumu (</a:t>
            </a:r>
            <a:r>
              <a:rPr lang="tr-TR" sz="1600" dirty="0" err="1"/>
              <a:t>read</a:t>
            </a:r>
            <a:r>
              <a:rPr lang="tr-TR" sz="1600" dirty="0"/>
              <a:t> </a:t>
            </a:r>
            <a:r>
              <a:rPr lang="tr-TR" sz="1600" dirty="0" err="1"/>
              <a:t>position</a:t>
            </a:r>
            <a:r>
              <a:rPr lang="tr-TR" sz="1600" dirty="0"/>
              <a:t>) olarak bilinen özel bir değer korunur. Bir dosyanın okuma konumu, dosyadan okunacak bir sonraki öğenin konumunu işaretler. Başlangıçta, okuma konumu dosyanın başlangıcına ayarlanır. </a:t>
            </a:r>
          </a:p>
          <a:p>
            <a:r>
              <a:rPr lang="tr-TR" sz="1600" dirty="0"/>
              <a:t>Bir dosyadaki son satır bir \n ile sonlandırılmazsa, </a:t>
            </a:r>
            <a:r>
              <a:rPr lang="tr-TR" sz="1600" dirty="0" err="1"/>
              <a:t>readline</a:t>
            </a:r>
            <a:r>
              <a:rPr lang="tr-TR" sz="1600" dirty="0"/>
              <a:t> yöntemi satırı \n olmadan döndürür.</a:t>
            </a:r>
          </a:p>
          <a:p>
            <a:r>
              <a:rPr lang="tr-TR" sz="1600" dirty="0"/>
              <a:t>Python'daki her dize, bir dizenin sonundan belirli karakterleri kaldıran veya "</a:t>
            </a:r>
            <a:r>
              <a:rPr lang="tr-TR" sz="1600" dirty="0" err="1"/>
              <a:t>şeritleyen</a:t>
            </a:r>
            <a:r>
              <a:rPr lang="tr-TR" sz="1600" dirty="0"/>
              <a:t>" (</a:t>
            </a:r>
            <a:r>
              <a:rPr lang="tr-TR" sz="1600" dirty="0" err="1"/>
              <a:t>strips</a:t>
            </a:r>
            <a:r>
              <a:rPr lang="tr-TR" sz="1600" dirty="0"/>
              <a:t>) </a:t>
            </a:r>
            <a:r>
              <a:rPr lang="tr-TR" sz="1600" dirty="0" err="1"/>
              <a:t>rstrip</a:t>
            </a:r>
            <a:r>
              <a:rPr lang="tr-TR" sz="1600" dirty="0"/>
              <a:t> adlı bir yönteme sahiptir. (Bir dizgenin sağ tarafındaki karakterleri çıkardığı için </a:t>
            </a:r>
            <a:r>
              <a:rPr lang="tr-TR" sz="1600" dirty="0" err="1"/>
              <a:t>rstrip</a:t>
            </a:r>
            <a:r>
              <a:rPr lang="tr-TR" sz="1600" dirty="0"/>
              <a:t> olarak adlandırılır.) Aşağıdaki kod, </a:t>
            </a:r>
            <a:r>
              <a:rPr lang="tr-TR" sz="1600" dirty="0" err="1"/>
              <a:t>rstrip</a:t>
            </a:r>
            <a:r>
              <a:rPr lang="tr-TR" sz="1600" dirty="0"/>
              <a:t> yönteminin nasıl kullanılabileceğine dair bir örnek gösterir.</a:t>
            </a:r>
          </a:p>
          <a:p>
            <a:pPr lvl="1"/>
            <a:r>
              <a:rPr lang="tr-TR" sz="1600" dirty="0"/>
              <a:t>name = '</a:t>
            </a:r>
            <a:r>
              <a:rPr lang="tr-TR" sz="1600" dirty="0" err="1"/>
              <a:t>Joanne</a:t>
            </a:r>
            <a:r>
              <a:rPr lang="tr-TR" sz="1600" dirty="0"/>
              <a:t> Manchester\n'</a:t>
            </a:r>
            <a:br>
              <a:rPr lang="tr-TR" sz="1600" dirty="0"/>
            </a:br>
            <a:r>
              <a:rPr lang="tr-TR" sz="1600" dirty="0"/>
              <a:t>name = </a:t>
            </a:r>
            <a:r>
              <a:rPr lang="tr-TR" sz="1600" dirty="0" err="1"/>
              <a:t>name.rstrip</a:t>
            </a:r>
            <a:r>
              <a:rPr lang="tr-TR" sz="1600" dirty="0"/>
              <a:t>('\n') </a:t>
            </a:r>
          </a:p>
        </p:txBody>
      </p:sp>
    </p:spTree>
    <p:extLst>
      <p:ext uri="{BB962C8B-B14F-4D97-AF65-F5344CB8AC3E}">
        <p14:creationId xmlns:p14="http://schemas.microsoft.com/office/powerpoint/2010/main" val="4075514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p:txBody>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p:txBody>
          <a:bodyPr>
            <a:noAutofit/>
          </a:bodyPr>
          <a:lstStyle/>
          <a:p>
            <a:r>
              <a:rPr lang="tr-TR" sz="1000" b="1" dirty="0">
                <a:effectLst/>
              </a:rPr>
              <a:t>Bir Program Nasıl Çalışır? </a:t>
            </a:r>
            <a:r>
              <a:rPr lang="tr-TR" sz="1000" dirty="0">
                <a:effectLst/>
              </a:rPr>
              <a:t>Bir bilgisayarın CPU'su yalnızca makine dilinde yazılmış talimatları anlayabilir. İnsanlar tüm programları makine dilinde yazmayı çok zor bulduklarından, diğer programlama dilleri icat edilmiştir.</a:t>
            </a:r>
          </a:p>
          <a:p>
            <a:r>
              <a:rPr lang="tr-TR" sz="1000" dirty="0">
                <a:effectLst/>
              </a:rPr>
              <a:t>Daha önce, bilgisayarın programları çalıştıran parçası olduğu için CPU'nun bir bilgisayardaki en önemli bileşen olduğunu belirtmiştik. Bazen CPU'ya "bilgisayarın beyni" denir ve "akıllı" olarak tanımlanır. Bunlar yaygın metaforlar olsa da, CPU'nun bir beyin olmadığını ve akıllı olmadığını anlamalısınız. CPU, belirli şeyleri yapmak için tasarlanmış elektronik bir cihazdır. CPU özellikle aşağıdaki gibi işlemleri gerçekleştirmek üzere tasarlanmıştır:</a:t>
            </a:r>
          </a:p>
          <a:p>
            <a:pPr lvl="1">
              <a:lnSpc>
                <a:spcPct val="50000"/>
              </a:lnSpc>
            </a:pPr>
            <a:r>
              <a:rPr lang="tr-TR" sz="1000" dirty="0">
                <a:effectLst/>
              </a:rPr>
              <a:t>Ana bellekten bir veri parçasını okumak</a:t>
            </a:r>
          </a:p>
          <a:p>
            <a:pPr lvl="1">
              <a:lnSpc>
                <a:spcPct val="50000"/>
              </a:lnSpc>
            </a:pPr>
            <a:r>
              <a:rPr lang="tr-TR" sz="1000" dirty="0">
                <a:effectLst/>
              </a:rPr>
              <a:t>İki sayı eklemek</a:t>
            </a:r>
          </a:p>
          <a:p>
            <a:pPr lvl="1">
              <a:lnSpc>
                <a:spcPct val="50000"/>
              </a:lnSpc>
            </a:pPr>
            <a:r>
              <a:rPr lang="tr-TR" sz="1000" dirty="0">
                <a:effectLst/>
              </a:rPr>
              <a:t>Bir sayıyı diğer sayıdan çıkarmak</a:t>
            </a:r>
          </a:p>
          <a:p>
            <a:pPr lvl="1">
              <a:lnSpc>
                <a:spcPct val="50000"/>
              </a:lnSpc>
            </a:pPr>
            <a:r>
              <a:rPr lang="tr-TR" sz="1000" dirty="0">
                <a:effectLst/>
              </a:rPr>
              <a:t>İki sayıyı çarpmak</a:t>
            </a:r>
          </a:p>
          <a:p>
            <a:pPr lvl="1">
              <a:lnSpc>
                <a:spcPct val="50000"/>
              </a:lnSpc>
            </a:pPr>
            <a:r>
              <a:rPr lang="tr-TR" sz="1000" dirty="0">
                <a:effectLst/>
              </a:rPr>
              <a:t>Bir sayıyı başka bir sayıya bölmek</a:t>
            </a:r>
          </a:p>
          <a:p>
            <a:pPr lvl="1">
              <a:lnSpc>
                <a:spcPct val="50000"/>
              </a:lnSpc>
            </a:pPr>
            <a:r>
              <a:rPr lang="tr-TR" sz="1000" dirty="0">
                <a:effectLst/>
              </a:rPr>
              <a:t>Bir parçayı taşımak</a:t>
            </a:r>
          </a:p>
          <a:p>
            <a:pPr lvl="1">
              <a:lnSpc>
                <a:spcPct val="50000"/>
              </a:lnSpc>
            </a:pPr>
            <a:r>
              <a:rPr lang="tr-TR" sz="1000" dirty="0">
                <a:effectLst/>
              </a:rPr>
              <a:t>Bir değerin başka bir değere eşit olup olmadığının belirlenmesi</a:t>
            </a:r>
          </a:p>
          <a:p>
            <a:r>
              <a:rPr lang="tr-TR" sz="1000" dirty="0">
                <a:effectLst/>
              </a:rPr>
              <a:t>Bu listeden de görebileceğiniz gibi, CPU veri parçaları üzerinde basit işlemler gerçekleştirir. Ancak CPU kendi başına hiçbir şey yapmaz. Ne yapılması gerektiği söylenmelidir ve bu bir programın amacıdır. Bir program, CPU'nun işlemleri gerçekleştirmesine neden olan bir talimatlar listesinden başka bir şey değildir. Bir programdaki her talimat, CPU'ya belirli bir işlemi gerçekleştirmesini söyleyen bir komuttur. İşte bir programda görünebilecek bir talimat örneği: </a:t>
            </a:r>
          </a:p>
          <a:p>
            <a:pPr lvl="1"/>
            <a:r>
              <a:rPr lang="tr-TR" sz="1000" dirty="0">
                <a:effectLst/>
              </a:rPr>
              <a:t>10110000 : Gösterilen örnek, bir Intel mikroişlemci için gerçek bir talimattır. Mikroişlemciye bir değeri CPU'ya taşımasını söyler.</a:t>
            </a:r>
          </a:p>
          <a:p>
            <a:r>
              <a:rPr lang="tr-TR" sz="1000" dirty="0">
                <a:effectLst/>
              </a:rPr>
              <a:t>Sizin ve benim için bu sadece bir 0'lar ve 1'ler dizisidir. Ancak bir CPU için bu, bir işlemi gerçekleştirmek için bir talimattır. CPU'lar yalnızca makine dilinde yazılmış talimatları anladığından ve makine dili talimatlarının her zaman temel bir ikili yapıya sahip olması nedeniyle 0'lar ve 1'ler ile yazılır. Bir CPU'nun gerçekleştirebileceği her işlem için bir makine dili talimatı vardır. Örneğin, sayıların eklenmesi için bir talimat vardır, bir sayıyı diğerinden çıkarmak için bir talimat vardır, vb. Bir CPU'nun yürütebileceği tüm talimat seti, CPU'nun talimat seti olarak bilinir.</a:t>
            </a:r>
          </a:p>
        </p:txBody>
      </p:sp>
    </p:spTree>
    <p:extLst>
      <p:ext uri="{BB962C8B-B14F-4D97-AF65-F5344CB8AC3E}">
        <p14:creationId xmlns:p14="http://schemas.microsoft.com/office/powerpoint/2010/main" val="17405295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10058399" cy="4050792"/>
          </a:xfrm>
        </p:spPr>
        <p:txBody>
          <a:bodyPr>
            <a:noAutofit/>
          </a:bodyPr>
          <a:lstStyle/>
          <a:p>
            <a:r>
              <a:rPr lang="tr-TR" sz="2200" b="1" dirty="0"/>
              <a:t>Mevcut Bir Dosyaya Veri Ekleme: </a:t>
            </a:r>
            <a:r>
              <a:rPr lang="tr-TR" sz="2200" dirty="0"/>
              <a:t>Bir çıktı dosyasını açmak için 'w' </a:t>
            </a:r>
            <a:r>
              <a:rPr lang="tr-TR" sz="2200" dirty="0" err="1"/>
              <a:t>modunu</a:t>
            </a:r>
            <a:r>
              <a:rPr lang="tr-TR" sz="2200" dirty="0"/>
              <a:t> kullandığınızda ve belirtilen dosya adına sahip bir dosya diskte zaten mevcutsa, mevcut dosya silinecek ve aynı ada sahip yeni bir boş dosya oluşturulacaktır. Bazen mevcut bir dosyayı korumak ve mevcut içeriğine yeni veriler eklemek istersiniz. Bir dosyaya veri eklemek, dosyada zaten var olan verinin sonuna yeni veri yazmak anlamına gelir. </a:t>
            </a:r>
            <a:r>
              <a:rPr lang="tr-TR" sz="2200" dirty="0" err="1"/>
              <a:t>Python'da</a:t>
            </a:r>
            <a:r>
              <a:rPr lang="tr-TR" sz="2200" dirty="0"/>
              <a:t>, bir çıktı dosyasını ekleme </a:t>
            </a:r>
            <a:r>
              <a:rPr lang="tr-TR" sz="2200" dirty="0" err="1"/>
              <a:t>modunda</a:t>
            </a:r>
            <a:r>
              <a:rPr lang="tr-TR" sz="2200" dirty="0"/>
              <a:t> açmak için 'a' </a:t>
            </a:r>
            <a:r>
              <a:rPr lang="tr-TR" sz="2200" dirty="0" err="1"/>
              <a:t>modunu</a:t>
            </a:r>
            <a:r>
              <a:rPr lang="tr-TR" sz="2200" dirty="0"/>
              <a:t> kullanabilirsiniz, bu şu anlama gelir.</a:t>
            </a:r>
          </a:p>
          <a:p>
            <a:pPr lvl="1"/>
            <a:r>
              <a:rPr lang="tr-TR" sz="2000" dirty="0"/>
              <a:t>Dosya zaten mevcutsa silinmeyecektir. Dosya yoksa, oluşturulacaktır.</a:t>
            </a:r>
          </a:p>
          <a:p>
            <a:pPr lvl="1"/>
            <a:r>
              <a:rPr lang="tr-TR" sz="2000" dirty="0"/>
              <a:t>Dosyaya veri yazıldığında, dosyanın mevcut içeriğinin sonuna yazılacaktır. </a:t>
            </a:r>
          </a:p>
        </p:txBody>
      </p:sp>
    </p:spTree>
    <p:extLst>
      <p:ext uri="{BB962C8B-B14F-4D97-AF65-F5344CB8AC3E}">
        <p14:creationId xmlns:p14="http://schemas.microsoft.com/office/powerpoint/2010/main" val="9362629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pt-BR" dirty="0">
                <a:effectLst/>
              </a:rPr>
              <a:t>Dosyalar</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5928111" cy="4050792"/>
          </a:xfrm>
        </p:spPr>
        <p:txBody>
          <a:bodyPr>
            <a:normAutofit/>
          </a:bodyPr>
          <a:lstStyle/>
          <a:p>
            <a:r>
              <a:rPr lang="tr-TR" sz="1200" b="1" dirty="0"/>
              <a:t>Kayıtları İşleme: </a:t>
            </a:r>
            <a:r>
              <a:rPr lang="tr-TR" sz="1200" dirty="0"/>
              <a:t>Bir dosyada saklanan veriler sıklıkla kayıtlarda düzenlenir. Kayıt, bir öğe hakkında eksiksiz bir veri kümesidir ve bir alan, bir kayıt içindeki ayrı bir veri parçasıdır.</a:t>
            </a:r>
          </a:p>
          <a:p>
            <a:r>
              <a:rPr lang="tr-TR" sz="1200" dirty="0"/>
              <a:t>Veriler bir dosyaya yazıldığında, genellikle kayıtlar ve alanlar halinde düzenlenir. Kayıt, bir öğeyi tanımlayan eksiksiz bir veri kümesidir ve bir alan, bir kayıt içindeki tek bir veri parçasıdır. Örneğin, çalışanlarla ilgili verileri bir dosyada depolamak istediğimizi varsayalım. Dosya her çalışan için bir kayıt içerecektir. Her kayıt, ad, kimlik numarası ve departman gibi alanlardan oluşan bir koleksiyon olacaktır. Bu, şekil gösterilmektedir.</a:t>
            </a:r>
          </a:p>
          <a:p>
            <a:r>
              <a:rPr lang="tr-TR" sz="1200" dirty="0"/>
              <a:t>Sıralı erişim dosyasına her kayıt yazdığınızda, kaydı oluşturan alanları birbiri ardına yazarsınız. Örneğin, aşağıdaki şekil, üç çalışan kaydını içeren bir dosyayı göstermektedir. Her kayıt, çalışanın adı, kimlik numarası ve departmanından oluşur.</a:t>
            </a:r>
          </a:p>
        </p:txBody>
      </p:sp>
      <p:pic>
        <p:nvPicPr>
          <p:cNvPr id="7" name="Resim 6">
            <a:extLst>
              <a:ext uri="{FF2B5EF4-FFF2-40B4-BE49-F238E27FC236}">
                <a16:creationId xmlns:a16="http://schemas.microsoft.com/office/drawing/2014/main" id="{814E2012-EE01-433E-A53B-0F92D6294B14}"/>
              </a:ext>
            </a:extLst>
          </p:cNvPr>
          <p:cNvPicPr>
            <a:picLocks noChangeAspect="1"/>
          </p:cNvPicPr>
          <p:nvPr/>
        </p:nvPicPr>
        <p:blipFill>
          <a:blip r:embed="rId2"/>
          <a:stretch>
            <a:fillRect/>
          </a:stretch>
        </p:blipFill>
        <p:spPr>
          <a:xfrm>
            <a:off x="7613780" y="2093976"/>
            <a:ext cx="3508372" cy="2252538"/>
          </a:xfrm>
          <a:prstGeom prst="rect">
            <a:avLst/>
          </a:prstGeom>
        </p:spPr>
      </p:pic>
      <p:pic>
        <p:nvPicPr>
          <p:cNvPr id="9" name="Resim 8">
            <a:extLst>
              <a:ext uri="{FF2B5EF4-FFF2-40B4-BE49-F238E27FC236}">
                <a16:creationId xmlns:a16="http://schemas.microsoft.com/office/drawing/2014/main" id="{8D775E9B-D9F1-42BB-9396-41715DB509EA}"/>
              </a:ext>
            </a:extLst>
          </p:cNvPr>
          <p:cNvPicPr>
            <a:picLocks noChangeAspect="1"/>
          </p:cNvPicPr>
          <p:nvPr/>
        </p:nvPicPr>
        <p:blipFill>
          <a:blip r:embed="rId3"/>
          <a:stretch>
            <a:fillRect/>
          </a:stretch>
        </p:blipFill>
        <p:spPr>
          <a:xfrm>
            <a:off x="1900762" y="5149888"/>
            <a:ext cx="8390476" cy="1152381"/>
          </a:xfrm>
          <a:prstGeom prst="rect">
            <a:avLst/>
          </a:prstGeom>
        </p:spPr>
      </p:pic>
    </p:spTree>
    <p:extLst>
      <p:ext uri="{BB962C8B-B14F-4D97-AF65-F5344CB8AC3E}">
        <p14:creationId xmlns:p14="http://schemas.microsoft.com/office/powerpoint/2010/main" val="31469444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8" y="2121408"/>
            <a:ext cx="5928112" cy="4050792"/>
          </a:xfrm>
        </p:spPr>
        <p:txBody>
          <a:bodyPr>
            <a:noAutofit/>
          </a:bodyPr>
          <a:lstStyle/>
          <a:p>
            <a:r>
              <a:rPr lang="tr-TR" sz="1400" dirty="0"/>
              <a:t>İstisna, bir program çalışırken meydana gelen ve programın aniden durmasına neden olan bir hatadır. İstisnaları zarif bir şekilde işlemek için </a:t>
            </a:r>
            <a:r>
              <a:rPr lang="tr-TR" sz="1400" dirty="0" err="1"/>
              <a:t>try</a:t>
            </a:r>
            <a:r>
              <a:rPr lang="tr-TR" sz="1400" dirty="0"/>
              <a:t>/</a:t>
            </a:r>
            <a:r>
              <a:rPr lang="tr-TR" sz="1400" dirty="0" err="1"/>
              <a:t>except</a:t>
            </a:r>
            <a:r>
              <a:rPr lang="tr-TR" sz="1400" dirty="0"/>
              <a:t> ifadesini kullanabilirsiniz.</a:t>
            </a:r>
          </a:p>
          <a:p>
            <a:r>
              <a:rPr lang="tr-TR" sz="1400" dirty="0"/>
              <a:t>İstisna, bir program çalışırken oluşan bir hatadır. Çoğu durumda, bir istisna, bir programın aniden durmasına neden olur. Örneğin, bir program kullanıcıdan iki sayı alsın ve ilk sayıyı ikinci sayıya bölsün. Programın örnek çalışmasında, kullanıcı ikinci sayı olarak 0 girdiğinde bir istisna oluşur. (0'a bölme, matematiksel olarak imkansız olduğu için bir istisnaya neden olur.)</a:t>
            </a:r>
          </a:p>
          <a:p>
            <a:r>
              <a:rPr lang="tr-TR" sz="1400" dirty="0"/>
              <a:t>Örnek çalıştırmada gösterilen uzun hata mesajına geri izleme (</a:t>
            </a:r>
            <a:r>
              <a:rPr lang="tr-TR" sz="1400" dirty="0" err="1"/>
              <a:t>traceback</a:t>
            </a:r>
            <a:r>
              <a:rPr lang="tr-TR" sz="1400" dirty="0"/>
              <a:t>) adı verilir. Geri izleme, istisnaya neden olan satır numaralarıyla ilgili bilgi verir. (Bir istisna oluştuğunda, programcılar bir istisna oluştuğunu söyler.) Hata mesajının son satırı, ortaya çıkan istisnanın adını (</a:t>
            </a:r>
            <a:r>
              <a:rPr lang="tr-TR" sz="1400" dirty="0" err="1"/>
              <a:t>ZeroDivisionError</a:t>
            </a:r>
            <a:r>
              <a:rPr lang="tr-TR" sz="1400" dirty="0"/>
              <a:t>) ve istisnanın oluşmasına neden olan hatanın kısa bir açıklamasını (sıfıra göre tamsayı bölümü veya </a:t>
            </a:r>
            <a:r>
              <a:rPr lang="tr-TR" sz="1400" dirty="0" err="1"/>
              <a:t>mod</a:t>
            </a:r>
            <a:r>
              <a:rPr lang="tr-TR" sz="1400" dirty="0"/>
              <a:t>) gösterir.</a:t>
            </a:r>
          </a:p>
        </p:txBody>
      </p:sp>
      <p:pic>
        <p:nvPicPr>
          <p:cNvPr id="7" name="Resim 6" descr="metin içeren bir resim&#10;&#10;Açıklama otomatik olarak oluşturuldu">
            <a:extLst>
              <a:ext uri="{FF2B5EF4-FFF2-40B4-BE49-F238E27FC236}">
                <a16:creationId xmlns:a16="http://schemas.microsoft.com/office/drawing/2014/main" id="{707DF14E-D872-4878-9E22-9A4839C8BA45}"/>
              </a:ext>
            </a:extLst>
          </p:cNvPr>
          <p:cNvPicPr>
            <a:picLocks noChangeAspect="1"/>
          </p:cNvPicPr>
          <p:nvPr/>
        </p:nvPicPr>
        <p:blipFill>
          <a:blip r:embed="rId2"/>
          <a:stretch>
            <a:fillRect/>
          </a:stretch>
        </p:blipFill>
        <p:spPr>
          <a:xfrm>
            <a:off x="7119257" y="2548267"/>
            <a:ext cx="4002896" cy="880733"/>
          </a:xfrm>
          <a:prstGeom prst="rect">
            <a:avLst/>
          </a:prstGeom>
        </p:spPr>
      </p:pic>
    </p:spTree>
    <p:extLst>
      <p:ext uri="{BB962C8B-B14F-4D97-AF65-F5344CB8AC3E}">
        <p14:creationId xmlns:p14="http://schemas.microsoft.com/office/powerpoint/2010/main" val="9751860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6" y="2121408"/>
            <a:ext cx="7594331" cy="4050792"/>
          </a:xfrm>
        </p:spPr>
        <p:txBody>
          <a:bodyPr>
            <a:noAutofit/>
          </a:bodyPr>
          <a:lstStyle/>
          <a:p>
            <a:r>
              <a:rPr lang="tr-TR" sz="1200" dirty="0"/>
              <a:t>Python, çoğu modern programlama dili gibi, istisnalar ortaya çıktıklarında yanıt veren kodlar yazmanıza izin verir ve programın aniden çökmesini önler. Bu koda istisna işleyici denir ve </a:t>
            </a:r>
            <a:r>
              <a:rPr lang="tr-TR" sz="1200" dirty="0" err="1"/>
              <a:t>try</a:t>
            </a:r>
            <a:r>
              <a:rPr lang="tr-TR" sz="1200" dirty="0"/>
              <a:t>/</a:t>
            </a:r>
            <a:r>
              <a:rPr lang="tr-TR" sz="1200" dirty="0" err="1"/>
              <a:t>except</a:t>
            </a:r>
            <a:r>
              <a:rPr lang="tr-TR" sz="1200" dirty="0"/>
              <a:t> ifadesi ile yazılır. Bir </a:t>
            </a:r>
            <a:r>
              <a:rPr lang="tr-TR" sz="1200" dirty="0" err="1"/>
              <a:t>try</a:t>
            </a:r>
            <a:r>
              <a:rPr lang="tr-TR" sz="1200" dirty="0"/>
              <a:t>/</a:t>
            </a:r>
            <a:r>
              <a:rPr lang="tr-TR" sz="1200" dirty="0" err="1"/>
              <a:t>except</a:t>
            </a:r>
            <a:r>
              <a:rPr lang="tr-TR" sz="1200" dirty="0"/>
              <a:t> ifadesi yazmanın birkaç yolu vardır, ancak yandaki genel format en basit varyasyonu gösterir.</a:t>
            </a:r>
          </a:p>
          <a:p>
            <a:r>
              <a:rPr lang="tr-TR" sz="1200" dirty="0"/>
              <a:t>Önce, anahtar sözcük </a:t>
            </a:r>
            <a:r>
              <a:rPr lang="tr-TR" sz="1200" dirty="0" err="1"/>
              <a:t>try</a:t>
            </a:r>
            <a:r>
              <a:rPr lang="tr-TR" sz="1200" dirty="0"/>
              <a:t> ve ardından iki nokta üst üste görünür. Ardından, </a:t>
            </a:r>
            <a:r>
              <a:rPr lang="tr-TR" sz="1200" dirty="0" err="1"/>
              <a:t>try</a:t>
            </a:r>
            <a:r>
              <a:rPr lang="tr-TR" sz="1200" dirty="0"/>
              <a:t> </a:t>
            </a:r>
            <a:r>
              <a:rPr lang="tr-TR" sz="1200" dirty="0" err="1"/>
              <a:t>suite</a:t>
            </a:r>
            <a:r>
              <a:rPr lang="tr-TR" sz="1200" dirty="0"/>
              <a:t> olarak adlandıracağımız bir kod bloğu belirir. </a:t>
            </a:r>
            <a:r>
              <a:rPr lang="tr-TR" sz="1200" dirty="0" err="1"/>
              <a:t>Try</a:t>
            </a:r>
            <a:r>
              <a:rPr lang="tr-TR" sz="1200" dirty="0"/>
              <a:t> paketi, potansiyel olarak bir istisna oluşturabilecek bir veya daha fazla ifadedir. </a:t>
            </a:r>
            <a:r>
              <a:rPr lang="tr-TR" sz="1200" dirty="0" err="1"/>
              <a:t>Try</a:t>
            </a:r>
            <a:r>
              <a:rPr lang="tr-TR" sz="1200" dirty="0"/>
              <a:t> </a:t>
            </a:r>
            <a:r>
              <a:rPr lang="tr-TR" sz="1200" dirty="0" err="1"/>
              <a:t>suite'ten</a:t>
            </a:r>
            <a:r>
              <a:rPr lang="tr-TR" sz="1200" dirty="0"/>
              <a:t> sonra bir </a:t>
            </a:r>
            <a:r>
              <a:rPr lang="tr-TR" sz="1200" dirty="0" err="1"/>
              <a:t>except</a:t>
            </a:r>
            <a:r>
              <a:rPr lang="tr-TR" sz="1200" dirty="0"/>
              <a:t> yan tümcesi belirir. </a:t>
            </a:r>
            <a:r>
              <a:rPr lang="tr-TR" sz="1200" dirty="0" err="1"/>
              <a:t>Except</a:t>
            </a:r>
            <a:r>
              <a:rPr lang="tr-TR" sz="1200" dirty="0"/>
              <a:t> yan tümcesi, </a:t>
            </a:r>
            <a:r>
              <a:rPr lang="tr-TR" sz="1200" dirty="0" err="1"/>
              <a:t>except</a:t>
            </a:r>
            <a:r>
              <a:rPr lang="tr-TR" sz="1200" dirty="0"/>
              <a:t> anahtar sözcükle başlar, isteğe bağlı olarak bir istisnanın adı gelir ve iki nokta üst üste ile biter. Bir sonraki satırdan başlayarak, işleyici (</a:t>
            </a:r>
            <a:r>
              <a:rPr lang="tr-TR" sz="1200" dirty="0" err="1"/>
              <a:t>handler</a:t>
            </a:r>
            <a:r>
              <a:rPr lang="tr-TR" sz="1200" dirty="0"/>
              <a:t>) olarak adlandıracağımız bir ifade bloğu ile devam eder. </a:t>
            </a:r>
          </a:p>
          <a:p>
            <a:r>
              <a:rPr lang="tr-TR" sz="1200" dirty="0" err="1"/>
              <a:t>try</a:t>
            </a:r>
            <a:r>
              <a:rPr lang="tr-TR" sz="1200" dirty="0"/>
              <a:t>/</a:t>
            </a:r>
            <a:r>
              <a:rPr lang="tr-TR" sz="1200" dirty="0" err="1"/>
              <a:t>except</a:t>
            </a:r>
            <a:r>
              <a:rPr lang="tr-TR" sz="1200" dirty="0"/>
              <a:t> ifadesi yürütüldüğünde, </a:t>
            </a:r>
            <a:r>
              <a:rPr lang="tr-TR" sz="1200" dirty="0" err="1"/>
              <a:t>try</a:t>
            </a:r>
            <a:r>
              <a:rPr lang="tr-TR" sz="1200" dirty="0"/>
              <a:t> paketindeki ifadeler yürütülmeye başlar. Aşağıda bundan sonra ne olacağı açıklanmaktadır: </a:t>
            </a:r>
          </a:p>
          <a:p>
            <a:pPr lvl="1"/>
            <a:r>
              <a:rPr lang="tr-TR" sz="1100" dirty="0" err="1"/>
              <a:t>try</a:t>
            </a:r>
            <a:r>
              <a:rPr lang="tr-TR" sz="1100" dirty="0"/>
              <a:t> paketindeki bir ifade, bir istisna yan tümcesinde </a:t>
            </a:r>
            <a:r>
              <a:rPr lang="tr-TR" sz="1100" dirty="0" err="1"/>
              <a:t>ExceptionName</a:t>
            </a:r>
            <a:r>
              <a:rPr lang="tr-TR" sz="1100" dirty="0"/>
              <a:t> tarafından belirtilen bir özel durum oluşturursa, istisna yan tümcesini hemen takip eden işleyici yürütülür. Ardından program, </a:t>
            </a:r>
            <a:r>
              <a:rPr lang="tr-TR" sz="1100" dirty="0" err="1"/>
              <a:t>try</a:t>
            </a:r>
            <a:r>
              <a:rPr lang="tr-TR" sz="1100" dirty="0"/>
              <a:t>/</a:t>
            </a:r>
            <a:r>
              <a:rPr lang="tr-TR" sz="1100" dirty="0" err="1"/>
              <a:t>except</a:t>
            </a:r>
            <a:r>
              <a:rPr lang="tr-TR" sz="1100" dirty="0"/>
              <a:t> ifadesinin hemen ardından gelen ifadeyle yürütmeye devam eder.</a:t>
            </a:r>
          </a:p>
          <a:p>
            <a:pPr lvl="1"/>
            <a:r>
              <a:rPr lang="tr-TR" sz="1100" dirty="0" err="1"/>
              <a:t>Try</a:t>
            </a:r>
            <a:r>
              <a:rPr lang="tr-TR" sz="1100" dirty="0"/>
              <a:t> paketindeki bir ifade, bir istisna yan tümcesinde </a:t>
            </a:r>
            <a:r>
              <a:rPr lang="tr-TR" sz="1100" dirty="0" err="1"/>
              <a:t>ExceptionName</a:t>
            </a:r>
            <a:r>
              <a:rPr lang="tr-TR" sz="1100" dirty="0"/>
              <a:t> tarafından belirtilmeyen bir istisna oluşturursa, program bir geri izleme hata mesajıyla durur.</a:t>
            </a:r>
          </a:p>
          <a:p>
            <a:pPr lvl="1"/>
            <a:r>
              <a:rPr lang="tr-TR" sz="1100" dirty="0" err="1"/>
              <a:t>Try</a:t>
            </a:r>
            <a:r>
              <a:rPr lang="tr-TR" sz="1100" dirty="0"/>
              <a:t> takımındaki deyimler bir istisna oluşturmadan yürütülürse, deyimdeki herhangi bir istisna cümlesi ve işleyici atlanır ve program, </a:t>
            </a:r>
            <a:r>
              <a:rPr lang="tr-TR" sz="1100" dirty="0" err="1"/>
              <a:t>try</a:t>
            </a:r>
            <a:r>
              <a:rPr lang="tr-TR" sz="1100" dirty="0"/>
              <a:t>/</a:t>
            </a:r>
            <a:r>
              <a:rPr lang="tr-TR" sz="1100" dirty="0" err="1"/>
              <a:t>except</a:t>
            </a:r>
            <a:r>
              <a:rPr lang="tr-TR" sz="1100" dirty="0"/>
              <a:t> deyiminin hemen ardından deyimle yürütmeye devam eder.</a:t>
            </a:r>
          </a:p>
        </p:txBody>
      </p:sp>
      <p:pic>
        <p:nvPicPr>
          <p:cNvPr id="5" name="Resim 4" descr="metin içeren bir resim&#10;&#10;Açıklama otomatik olarak oluşturuldu">
            <a:extLst>
              <a:ext uri="{FF2B5EF4-FFF2-40B4-BE49-F238E27FC236}">
                <a16:creationId xmlns:a16="http://schemas.microsoft.com/office/drawing/2014/main" id="{C098106E-4F3F-4635-B598-95A4BF2F762A}"/>
              </a:ext>
            </a:extLst>
          </p:cNvPr>
          <p:cNvPicPr>
            <a:picLocks noChangeAspect="1"/>
          </p:cNvPicPr>
          <p:nvPr/>
        </p:nvPicPr>
        <p:blipFill>
          <a:blip r:embed="rId2"/>
          <a:stretch>
            <a:fillRect/>
          </a:stretch>
        </p:blipFill>
        <p:spPr>
          <a:xfrm>
            <a:off x="8664177" y="2740686"/>
            <a:ext cx="2457975" cy="2401766"/>
          </a:xfrm>
          <a:prstGeom prst="rect">
            <a:avLst/>
          </a:prstGeom>
        </p:spPr>
      </p:pic>
    </p:spTree>
    <p:extLst>
      <p:ext uri="{BB962C8B-B14F-4D97-AF65-F5344CB8AC3E}">
        <p14:creationId xmlns:p14="http://schemas.microsoft.com/office/powerpoint/2010/main" val="4146532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6482419" cy="4050792"/>
          </a:xfrm>
        </p:spPr>
        <p:txBody>
          <a:bodyPr>
            <a:normAutofit/>
          </a:bodyPr>
          <a:lstStyle/>
          <a:p>
            <a:r>
              <a:rPr lang="tr-TR" b="1" dirty="0"/>
              <a:t>Else Bloğu: </a:t>
            </a:r>
            <a:r>
              <a:rPr lang="tr-TR" dirty="0" err="1"/>
              <a:t>try</a:t>
            </a:r>
            <a:r>
              <a:rPr lang="tr-TR" dirty="0"/>
              <a:t>/</a:t>
            </a:r>
            <a:r>
              <a:rPr lang="tr-TR" dirty="0" err="1"/>
              <a:t>except</a:t>
            </a:r>
            <a:r>
              <a:rPr lang="tr-TR" dirty="0"/>
              <a:t> deyimi, tüm hariç yan tümcelerinden sonra görünen isteğe bağlı bir else yan tümcesine sahip olabilir. Başka bir yan tümcesi olan bir </a:t>
            </a:r>
            <a:r>
              <a:rPr lang="tr-TR" dirty="0" err="1"/>
              <a:t>try</a:t>
            </a:r>
            <a:r>
              <a:rPr lang="tr-TR" dirty="0"/>
              <a:t>/</a:t>
            </a:r>
            <a:r>
              <a:rPr lang="tr-TR" dirty="0" err="1"/>
              <a:t>except</a:t>
            </a:r>
            <a:r>
              <a:rPr lang="tr-TR" dirty="0"/>
              <a:t> ifadesinin genel biçimi şu şekildedir:</a:t>
            </a:r>
          </a:p>
          <a:p>
            <a:r>
              <a:rPr lang="tr-TR" dirty="0"/>
              <a:t>else yan tümcesinden sonra görünen ifade bloğu, else paketi olarak bilinir. else paketindeki deyimler, yalnızca hiçbir istisna oluşturulmadıysa, </a:t>
            </a:r>
            <a:r>
              <a:rPr lang="tr-TR" dirty="0" err="1"/>
              <a:t>try</a:t>
            </a:r>
            <a:r>
              <a:rPr lang="tr-TR" dirty="0"/>
              <a:t> paketindeki deyimlerden sonra yürütülür. Bir istisna ortaya çıkarsa, else paketi atlanır.</a:t>
            </a:r>
          </a:p>
        </p:txBody>
      </p:sp>
      <p:pic>
        <p:nvPicPr>
          <p:cNvPr id="6" name="Resim 5" descr="metin içeren bir resim&#10;&#10;Açıklama otomatik olarak oluşturuldu">
            <a:extLst>
              <a:ext uri="{FF2B5EF4-FFF2-40B4-BE49-F238E27FC236}">
                <a16:creationId xmlns:a16="http://schemas.microsoft.com/office/drawing/2014/main" id="{6CB9EC31-E2C8-476B-8E03-A75D99526804}"/>
              </a:ext>
            </a:extLst>
          </p:cNvPr>
          <p:cNvPicPr>
            <a:picLocks noChangeAspect="1"/>
          </p:cNvPicPr>
          <p:nvPr/>
        </p:nvPicPr>
        <p:blipFill>
          <a:blip r:embed="rId2"/>
          <a:stretch>
            <a:fillRect/>
          </a:stretch>
        </p:blipFill>
        <p:spPr>
          <a:xfrm>
            <a:off x="8215262" y="2093976"/>
            <a:ext cx="2806223" cy="3639872"/>
          </a:xfrm>
          <a:prstGeom prst="rect">
            <a:avLst/>
          </a:prstGeom>
        </p:spPr>
      </p:pic>
    </p:spTree>
    <p:extLst>
      <p:ext uri="{BB962C8B-B14F-4D97-AF65-F5344CB8AC3E}">
        <p14:creationId xmlns:p14="http://schemas.microsoft.com/office/powerpoint/2010/main" val="1072345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428717-6C66-4C12-AB6D-EEB3FC45CA00}"/>
              </a:ext>
            </a:extLst>
          </p:cNvPr>
          <p:cNvSpPr>
            <a:spLocks noGrp="1"/>
          </p:cNvSpPr>
          <p:nvPr>
            <p:ph type="title"/>
          </p:nvPr>
        </p:nvSpPr>
        <p:spPr>
          <a:xfrm>
            <a:off x="1069848" y="484632"/>
            <a:ext cx="10058400" cy="1609344"/>
          </a:xfrm>
        </p:spPr>
        <p:txBody>
          <a:bodyPr>
            <a:normAutofit/>
          </a:bodyPr>
          <a:lstStyle/>
          <a:p>
            <a:r>
              <a:rPr lang="tr-TR" dirty="0">
                <a:effectLst/>
              </a:rPr>
              <a:t>İSTİSNALAR (EXCEPTIONS)</a:t>
            </a:r>
            <a:endParaRPr lang="tr-TR" dirty="0"/>
          </a:p>
        </p:txBody>
      </p:sp>
      <p:sp>
        <p:nvSpPr>
          <p:cNvPr id="3" name="İçerik Yer Tutucusu 2">
            <a:extLst>
              <a:ext uri="{FF2B5EF4-FFF2-40B4-BE49-F238E27FC236}">
                <a16:creationId xmlns:a16="http://schemas.microsoft.com/office/drawing/2014/main" id="{7C2C3FDC-D80C-477C-AB96-B998683CAF2B}"/>
              </a:ext>
            </a:extLst>
          </p:cNvPr>
          <p:cNvSpPr>
            <a:spLocks noGrp="1"/>
          </p:cNvSpPr>
          <p:nvPr>
            <p:ph idx="1"/>
          </p:nvPr>
        </p:nvSpPr>
        <p:spPr>
          <a:xfrm>
            <a:off x="1069847" y="2121408"/>
            <a:ext cx="6482419" cy="4050792"/>
          </a:xfrm>
        </p:spPr>
        <p:txBody>
          <a:bodyPr>
            <a:noAutofit/>
          </a:bodyPr>
          <a:lstStyle/>
          <a:p>
            <a:r>
              <a:rPr lang="tr-TR" sz="1600" b="1" dirty="0" err="1"/>
              <a:t>Finally</a:t>
            </a:r>
            <a:r>
              <a:rPr lang="tr-TR" sz="1600" b="1" dirty="0"/>
              <a:t> Bloğu: </a:t>
            </a:r>
            <a:r>
              <a:rPr lang="tr-TR" sz="1600" dirty="0" err="1"/>
              <a:t>try</a:t>
            </a:r>
            <a:r>
              <a:rPr lang="tr-TR" sz="1600" dirty="0"/>
              <a:t>/</a:t>
            </a:r>
            <a:r>
              <a:rPr lang="tr-TR" sz="1600" dirty="0" err="1"/>
              <a:t>except</a:t>
            </a:r>
            <a:r>
              <a:rPr lang="tr-TR" sz="1600" dirty="0"/>
              <a:t> deyimi, tüm hariç yan tümcelerinden sonra görünmesi gereken isteğe bağlı bir </a:t>
            </a:r>
            <a:r>
              <a:rPr lang="tr-TR" sz="1600" dirty="0" err="1"/>
              <a:t>finally</a:t>
            </a:r>
            <a:r>
              <a:rPr lang="tr-TR" sz="1600" dirty="0"/>
              <a:t> yan tümcesine sahip olabilir. Bir </a:t>
            </a:r>
            <a:r>
              <a:rPr lang="tr-TR" sz="1600" dirty="0" err="1"/>
              <a:t>finally</a:t>
            </a:r>
            <a:r>
              <a:rPr lang="tr-TR" sz="1600" dirty="0"/>
              <a:t> yan tümcesi olan bir </a:t>
            </a:r>
            <a:r>
              <a:rPr lang="tr-TR" sz="1600" dirty="0" err="1"/>
              <a:t>try</a:t>
            </a:r>
            <a:r>
              <a:rPr lang="tr-TR" sz="1600" dirty="0"/>
              <a:t>/</a:t>
            </a:r>
            <a:r>
              <a:rPr lang="tr-TR" sz="1600" dirty="0" err="1"/>
              <a:t>except</a:t>
            </a:r>
            <a:r>
              <a:rPr lang="tr-TR" sz="1600" dirty="0"/>
              <a:t> ifadesinin genel biçimi şöyledir: </a:t>
            </a:r>
          </a:p>
          <a:p>
            <a:r>
              <a:rPr lang="tr-TR" sz="1600" dirty="0" err="1"/>
              <a:t>Finally</a:t>
            </a:r>
            <a:r>
              <a:rPr lang="tr-TR" sz="1600" dirty="0"/>
              <a:t> yan tümcesinden sonra görünen ifade bloğu, </a:t>
            </a:r>
            <a:r>
              <a:rPr lang="tr-TR" sz="1600" dirty="0" err="1"/>
              <a:t>finally</a:t>
            </a:r>
            <a:r>
              <a:rPr lang="tr-TR" sz="1600" dirty="0"/>
              <a:t> paketi olarak bilinir. </a:t>
            </a:r>
            <a:r>
              <a:rPr lang="tr-TR" sz="1600" dirty="0" err="1"/>
              <a:t>finally</a:t>
            </a:r>
            <a:r>
              <a:rPr lang="tr-TR" sz="1600" dirty="0"/>
              <a:t> paketindeki ifadeler, her zaman, </a:t>
            </a:r>
            <a:r>
              <a:rPr lang="tr-TR" sz="1600" dirty="0" err="1"/>
              <a:t>try</a:t>
            </a:r>
            <a:r>
              <a:rPr lang="tr-TR" sz="1600" dirty="0"/>
              <a:t> paketi yürütüldükten sonra ve herhangi bir istisna işleyicisi yürütüldükten sonra yürütülür. </a:t>
            </a:r>
            <a:r>
              <a:rPr lang="tr-TR" sz="1600" dirty="0" err="1"/>
              <a:t>finally</a:t>
            </a:r>
            <a:r>
              <a:rPr lang="tr-TR" sz="1600" dirty="0"/>
              <a:t> paketindeki ifadeler, bir istisna oluşup oluşmadığına bakılmaksızın yürütülür. Son paketin amacı, dosyaları veya diğer kaynakları kapatmak gibi temizleme işlemlerini gerçekleştirmektir. </a:t>
            </a:r>
            <a:r>
              <a:rPr lang="tr-TR" sz="1600" dirty="0" err="1"/>
              <a:t>finally</a:t>
            </a:r>
            <a:r>
              <a:rPr lang="tr-TR" sz="1600" dirty="0"/>
              <a:t> paketine yazılan herhangi bir kod, </a:t>
            </a:r>
            <a:r>
              <a:rPr lang="tr-TR" sz="1600" dirty="0" err="1"/>
              <a:t>try</a:t>
            </a:r>
            <a:r>
              <a:rPr lang="tr-TR" sz="1600" dirty="0"/>
              <a:t> paketi bir istisna oluştursa bile her zaman yürütülür.</a:t>
            </a:r>
          </a:p>
        </p:txBody>
      </p:sp>
      <p:pic>
        <p:nvPicPr>
          <p:cNvPr id="5" name="Resim 4" descr="metin içeren bir resim&#10;&#10;Açıklama otomatik olarak oluşturuldu">
            <a:extLst>
              <a:ext uri="{FF2B5EF4-FFF2-40B4-BE49-F238E27FC236}">
                <a16:creationId xmlns:a16="http://schemas.microsoft.com/office/drawing/2014/main" id="{90A0B861-05DE-47EE-9F55-EFD903957B75}"/>
              </a:ext>
            </a:extLst>
          </p:cNvPr>
          <p:cNvPicPr>
            <a:picLocks noChangeAspect="1"/>
          </p:cNvPicPr>
          <p:nvPr/>
        </p:nvPicPr>
        <p:blipFill>
          <a:blip r:embed="rId2"/>
          <a:stretch>
            <a:fillRect/>
          </a:stretch>
        </p:blipFill>
        <p:spPr>
          <a:xfrm>
            <a:off x="8146232" y="2121408"/>
            <a:ext cx="2975921" cy="3639872"/>
          </a:xfrm>
          <a:prstGeom prst="rect">
            <a:avLst/>
          </a:prstGeom>
        </p:spPr>
      </p:pic>
    </p:spTree>
    <p:extLst>
      <p:ext uri="{BB962C8B-B14F-4D97-AF65-F5344CB8AC3E}">
        <p14:creationId xmlns:p14="http://schemas.microsoft.com/office/powerpoint/2010/main" val="161077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329F98-61AB-4407-A44B-0E561588D9A2}"/>
              </a:ext>
            </a:extLst>
          </p:cNvPr>
          <p:cNvSpPr>
            <a:spLocks noGrp="1"/>
          </p:cNvSpPr>
          <p:nvPr>
            <p:ph type="title"/>
          </p:nvPr>
        </p:nvSpPr>
        <p:spPr>
          <a:xfrm>
            <a:off x="1069848" y="484632"/>
            <a:ext cx="10058400" cy="1609344"/>
          </a:xfrm>
        </p:spPr>
        <p:txBody>
          <a:bodyPr>
            <a:normAutofit/>
          </a:bodyPr>
          <a:lstStyle/>
          <a:p>
            <a:r>
              <a:rPr lang="tr-TR" dirty="0">
                <a:effectLst/>
              </a:rPr>
              <a:t>Bilgisayar ve Programlamaya Giriş</a:t>
            </a:r>
            <a:endParaRPr lang="tr-TR" dirty="0"/>
          </a:p>
        </p:txBody>
      </p:sp>
      <p:sp>
        <p:nvSpPr>
          <p:cNvPr id="3" name="İçerik Yer Tutucusu 2">
            <a:extLst>
              <a:ext uri="{FF2B5EF4-FFF2-40B4-BE49-F238E27FC236}">
                <a16:creationId xmlns:a16="http://schemas.microsoft.com/office/drawing/2014/main" id="{E54A71B7-1D8D-4587-A300-3A7C520898E9}"/>
              </a:ext>
            </a:extLst>
          </p:cNvPr>
          <p:cNvSpPr>
            <a:spLocks noGrp="1"/>
          </p:cNvSpPr>
          <p:nvPr>
            <p:ph idx="1"/>
          </p:nvPr>
        </p:nvSpPr>
        <p:spPr>
          <a:xfrm>
            <a:off x="1069848" y="2121408"/>
            <a:ext cx="4773168" cy="4050792"/>
          </a:xfrm>
        </p:spPr>
        <p:txBody>
          <a:bodyPr>
            <a:normAutofit/>
          </a:bodyPr>
          <a:lstStyle/>
          <a:p>
            <a:r>
              <a:rPr lang="tr-TR" sz="1100" dirty="0">
                <a:effectLst/>
              </a:rPr>
              <a:t>Daha önce gösterilen makine dili talimatı, yalnızca bir talimatın bir örneğidir. Bununla birlikte, bilgisayarın anlamlı bir şey yapması için birden fazla talimat gerekir. Bir CPU'nun nasıl yapılacağını bildiği işlemler doğası gereği çok basit olduğundan, anlamlı bir görev ancak CPU çok sayıda işlem gerçekleştirirse gerçekleştirilebilir. Örneğin, bilgisayarınızın bu yıl tasarruf hesabınızdan kazanacağınız faiz miktarını hesaplamasını istiyorsanız, CPU'nun uygun sırayla gerçekleştirilen çok sayıda talimatı yerine getirmesi gerekecektir. Bir programın binlerce hatta milyonlarca makine dili talimatı içermesi alışılmadık bir durum değildir. </a:t>
            </a:r>
          </a:p>
          <a:p>
            <a:r>
              <a:rPr lang="tr-TR" sz="1100" dirty="0">
                <a:effectLst/>
              </a:rPr>
              <a:t>Programlar genellikle disk sürücüsü gibi ikincil bir depolama aygıtında depolanır. </a:t>
            </a:r>
          </a:p>
          <a:p>
            <a:r>
              <a:rPr lang="tr-TR" sz="1100" dirty="0">
                <a:effectLst/>
              </a:rPr>
              <a:t>Bir program, disk sürücüsü gibi ikincil bir depolama aygıtında saklanabilmesine rağmen, CPU tarafından her çalıştırıldığında ana belleğe veya </a:t>
            </a:r>
            <a:r>
              <a:rPr lang="tr-TR" sz="1100" dirty="0" err="1">
                <a:effectLst/>
              </a:rPr>
              <a:t>RAM'e</a:t>
            </a:r>
            <a:r>
              <a:rPr lang="tr-TR" sz="1100" dirty="0">
                <a:effectLst/>
              </a:rPr>
              <a:t> kopyalanması gerekir. Örneğin, bilgisayarınızın diskinde bir kelime işlemci programınız olduğunu varsayalım. Programı yürütmek için fareyi kullanarak programın simgesine çift tıklayın. Bu, programın diskten ana belleğe kopyalanmasına neden olur. Ardından bilgisayarın CPU'su, ana bellekte bulunan programın kopyasını yürütür.</a:t>
            </a:r>
          </a:p>
        </p:txBody>
      </p:sp>
      <p:pic>
        <p:nvPicPr>
          <p:cNvPr id="5" name="Resim 4">
            <a:extLst>
              <a:ext uri="{FF2B5EF4-FFF2-40B4-BE49-F238E27FC236}">
                <a16:creationId xmlns:a16="http://schemas.microsoft.com/office/drawing/2014/main" id="{A5F99273-DB7B-4D40-BFF6-1165F7485D85}"/>
              </a:ext>
            </a:extLst>
          </p:cNvPr>
          <p:cNvPicPr>
            <a:picLocks noChangeAspect="1"/>
          </p:cNvPicPr>
          <p:nvPr/>
        </p:nvPicPr>
        <p:blipFill>
          <a:blip r:embed="rId2"/>
          <a:stretch>
            <a:fillRect/>
          </a:stretch>
        </p:blipFill>
        <p:spPr>
          <a:xfrm>
            <a:off x="6348984" y="2976465"/>
            <a:ext cx="4773168" cy="2058278"/>
          </a:xfrm>
          <a:prstGeom prst="rect">
            <a:avLst/>
          </a:prstGeom>
        </p:spPr>
      </p:pic>
    </p:spTree>
    <p:extLst>
      <p:ext uri="{BB962C8B-B14F-4D97-AF65-F5344CB8AC3E}">
        <p14:creationId xmlns:p14="http://schemas.microsoft.com/office/powerpoint/2010/main" val="786180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10946</TotalTime>
  <Words>10557</Words>
  <Application>Microsoft Office PowerPoint</Application>
  <PresentationFormat>Geniş ekran</PresentationFormat>
  <Paragraphs>460</Paragraphs>
  <Slides>85</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85</vt:i4>
      </vt:variant>
    </vt:vector>
  </HeadingPairs>
  <TitlesOfParts>
    <vt:vector size="93" baseType="lpstr">
      <vt:lpstr>ArialMonoMTPro-Bold</vt:lpstr>
      <vt:lpstr>Calibri</vt:lpstr>
      <vt:lpstr>Consolas</vt:lpstr>
      <vt:lpstr>Rockwell</vt:lpstr>
      <vt:lpstr>Rockwell Condensed</vt:lpstr>
      <vt:lpstr>Rockwell Extra Bold</vt:lpstr>
      <vt:lpstr>Wingdings</vt:lpstr>
      <vt:lpstr>Tahta Yazı</vt:lpstr>
      <vt:lpstr>STARTING OUT   wIth</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vt:lpstr>
      <vt:lpstr>Bilgisayar ve Programlamaya Giriş: PYTHON</vt:lpstr>
      <vt:lpstr>Bilgisayar ve Programlamaya Giriş: PYTHON</vt:lpstr>
      <vt:lpstr>Bilgisayar ve Programlamaya Giriş: PYTHON</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Girdi, İşleme, Çıktı</vt:lpstr>
      <vt:lpstr>Dizeler (STRINGS) ve Dize Değişmezleri</vt:lpstr>
      <vt:lpstr>Yorumlar (COMMENTS)</vt:lpstr>
      <vt:lpstr>DEĞİŞKENLER (VARIABLES)</vt:lpstr>
      <vt:lpstr>DEĞİŞKENLER (VARIABLES)</vt:lpstr>
      <vt:lpstr>DEĞİŞKENLER (VARIABLES)</vt:lpstr>
      <vt:lpstr>DEĞİŞKENLER (VARIABLES)</vt:lpstr>
      <vt:lpstr>Dizeler (STRINGS) ve Dize Değişmezleri</vt:lpstr>
      <vt:lpstr>Girdi, İşleme, Çıktı</vt:lpstr>
      <vt:lpstr>Girdi, İşleme, Çıktı</vt:lpstr>
      <vt:lpstr>Girdi, İşleme, Çıktı</vt:lpstr>
      <vt:lpstr>OPERATÖRLeR (OPERATORS)</vt:lpstr>
      <vt:lpstr>Girdi, İşleme, Çıktı</vt:lpstr>
      <vt:lpstr>Girdi, İşleme, Çıktı</vt:lpstr>
      <vt:lpstr>Girdi, İşleme, Çıktı</vt:lpstr>
      <vt:lpstr>Girdi, İşleme, Çıktı</vt:lpstr>
      <vt:lpstr>Karar Yapıları ve BooleAN Mantığı</vt:lpstr>
      <vt:lpstr>Karar Yapıları ve BooleAN Mantığı</vt:lpstr>
      <vt:lpstr>Karar Yapıları ve BooleAN Mantığı</vt:lpstr>
      <vt:lpstr>TEKRAR YAPILARI</vt:lpstr>
      <vt:lpstr>TEKRAR YAPILARI</vt:lpstr>
      <vt:lpstr>TEKRAR YAPILARI</vt:lpstr>
      <vt:lpstr>İÇ-İÇE DÖNGÜLER (NESTED LOOPS)</vt:lpstr>
      <vt:lpstr>FONKSİYONLAR</vt:lpstr>
      <vt:lpstr>FONKSİYONLAR</vt:lpstr>
      <vt:lpstr>FONKSİYONLAR</vt:lpstr>
      <vt:lpstr>FONKSİYONLAR</vt:lpstr>
      <vt:lpstr>FONKSİYONLAR</vt:lpstr>
      <vt:lpstr>İşlevleri Kullanacak Bir Program Tasarlama</vt:lpstr>
      <vt:lpstr>İşlevleri Kullanacak Bir Program Tasarlama</vt:lpstr>
      <vt:lpstr>İşlevleri Kullanacak Bir Program Tasarlama</vt:lpstr>
      <vt:lpstr>FONKSİYONLAR</vt:lpstr>
      <vt:lpstr>FONKSİYONLAR</vt:lpstr>
      <vt:lpstr>FONKSİYONLAR</vt:lpstr>
      <vt:lpstr>FONKSİYONLAR</vt:lpstr>
      <vt:lpstr>FONKSİYONLAR</vt:lpstr>
      <vt:lpstr>FONKSİYONLAR</vt:lpstr>
      <vt:lpstr>IPO Grafiklerini Kullanma</vt:lpstr>
      <vt:lpstr>FONKSİYONLAR</vt:lpstr>
      <vt:lpstr>Fonksiyonları Modüllerde Saklamak</vt:lpstr>
      <vt:lpstr>Dosyalar ve İstİsnalar</vt:lpstr>
      <vt:lpstr>DosyalaR</vt:lpstr>
      <vt:lpstr>DosyalaR</vt:lpstr>
      <vt:lpstr>Dosyalar</vt:lpstr>
      <vt:lpstr>Dosyalar</vt:lpstr>
      <vt:lpstr>Dosyalar</vt:lpstr>
      <vt:lpstr>Dosyalar</vt:lpstr>
      <vt:lpstr>Dosyalar</vt:lpstr>
      <vt:lpstr>Dosyalar</vt:lpstr>
      <vt:lpstr>Dosyalar</vt:lpstr>
      <vt:lpstr>Dosyalar</vt:lpstr>
      <vt:lpstr>İSTİSNALAR (EXCEPTIONS)</vt:lpstr>
      <vt:lpstr>İSTİSNALAR (EXCEPTIONS)</vt:lpstr>
      <vt:lpstr>İSTİSNALAR (EXCEPTIONS)</vt:lpstr>
      <vt:lpstr>İSTİSNALAR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Furkan AKIN</dc:creator>
  <cp:lastModifiedBy>Furkan AKIN</cp:lastModifiedBy>
  <cp:revision>58</cp:revision>
  <dcterms:created xsi:type="dcterms:W3CDTF">2021-08-10T13:59:28Z</dcterms:created>
  <dcterms:modified xsi:type="dcterms:W3CDTF">2021-11-30T17:38:07Z</dcterms:modified>
</cp:coreProperties>
</file>