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Montserrat"/>
      <p:regular r:id="rId20"/>
      <p:bold r:id="rId21"/>
      <p:italic r:id="rId22"/>
      <p:boldItalic r:id="rId23"/>
    </p:embeddedFont>
    <p:embeddedFont>
      <p:font typeface="Montserrat Black"/>
      <p:bold r:id="rId24"/>
      <p:boldItalic r:id="rId25"/>
    </p:embeddedFont>
    <p:embeddedFont>
      <p:font typeface="Montserrat ExtraBold"/>
      <p:bold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MontserratBlack-bold.fntdata"/><Relationship Id="rId23"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ExtraBold-bold.fntdata"/><Relationship Id="rId25" Type="http://schemas.openxmlformats.org/officeDocument/2006/relationships/font" Target="fonts/MontserratBlack-boldItalic.fntdata"/><Relationship Id="rId27" Type="http://schemas.openxmlformats.org/officeDocument/2006/relationships/font" Target="fonts/MontserratExtraBold-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a2006c5ef1_0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g2a2006c5ef1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a2006c5ef1_0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g2a2006c5ef1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a2006c5ef1_0_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g2a2006c5ef1_0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9a84b70f1d_0_305:notes"/>
          <p:cNvSpPr txBox="1"/>
          <p:nvPr>
            <p:ph idx="1" type="body"/>
          </p:nvPr>
        </p:nvSpPr>
        <p:spPr>
          <a:xfrm>
            <a:off x="685790" y="4343395"/>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g29a84b70f1d_0_305:notes"/>
          <p:cNvSpPr/>
          <p:nvPr>
            <p:ph idx="2" type="sldImg"/>
          </p:nvPr>
        </p:nvSpPr>
        <p:spPr>
          <a:xfrm>
            <a:off x="382588" y="685800"/>
            <a:ext cx="6094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9a84b70f1d_0_3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g29a84b70f1d_0_3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eb7b54546e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g1eb7b54546e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eb7b54546e_0_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g1eb7b54546e_0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eb7b54546e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eb7b54546e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eb7b54546e_0_1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g1eb7b54546e_0_1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a2006c5ef1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g2a2006c5ef1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a2006c5ef1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g2a2006c5ef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a2006c5ef1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g2a2006c5ef1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a2006c5ef1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g2a2006c5ef1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showMasterSp="0">
  <p:cSld name="Blank">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idx="11" type="ftr"/>
          </p:nvPr>
        </p:nvSpPr>
        <p:spPr>
          <a:xfrm>
            <a:off x="781336" y="4879869"/>
            <a:ext cx="959400" cy="912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SzPts val="1100"/>
              <a:buNone/>
              <a:defRPr b="0" i="0" sz="500">
                <a:solidFill>
                  <a:srgbClr val="7F7F7F"/>
                </a:solidFill>
                <a:latin typeface="Calibri"/>
                <a:ea typeface="Calibri"/>
                <a:cs typeface="Calibri"/>
                <a:sym typeface="Calibri"/>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52" name="Google Shape;52;p13"/>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SzPts val="1100"/>
              <a:buNone/>
              <a:defRPr>
                <a:solidFill>
                  <a:srgbClr val="888888"/>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53" name="Google Shape;53;p13"/>
          <p:cNvSpPr txBox="1"/>
          <p:nvPr>
            <p:ph idx="12" type="sldNum"/>
          </p:nvPr>
        </p:nvSpPr>
        <p:spPr>
          <a:xfrm>
            <a:off x="8529359" y="4886332"/>
            <a:ext cx="142800" cy="111600"/>
          </a:xfrm>
          <a:prstGeom prst="rect">
            <a:avLst/>
          </a:prstGeom>
          <a:noFill/>
          <a:ln>
            <a:noFill/>
          </a:ln>
        </p:spPr>
        <p:txBody>
          <a:bodyPr anchorCtr="0" anchor="t" bIns="0" lIns="0" spcFirstLastPara="1" rIns="0" wrap="square" tIns="0">
            <a:noAutofit/>
          </a:bodyPr>
          <a:lstStyle>
            <a:lvl1pPr indent="0" lvl="0" marL="25400" marR="0" rtl="0" algn="l">
              <a:lnSpc>
                <a:spcPct val="100000"/>
              </a:lnSpc>
              <a:spcBef>
                <a:spcPts val="0"/>
              </a:spcBef>
              <a:spcAft>
                <a:spcPts val="0"/>
              </a:spcAft>
              <a:buSzPts val="600"/>
              <a:buNone/>
              <a:defRPr b="1" i="0" sz="600" u="none" cap="none" strike="noStrike">
                <a:solidFill>
                  <a:srgbClr val="FFFFFF"/>
                </a:solidFill>
                <a:latin typeface="Arial"/>
                <a:ea typeface="Arial"/>
                <a:cs typeface="Arial"/>
                <a:sym typeface="Arial"/>
              </a:defRPr>
            </a:lvl1pPr>
            <a:lvl2pPr indent="0" lvl="1" marL="25400" marR="0" rtl="0" algn="l">
              <a:lnSpc>
                <a:spcPct val="100000"/>
              </a:lnSpc>
              <a:spcBef>
                <a:spcPts val="0"/>
              </a:spcBef>
              <a:spcAft>
                <a:spcPts val="0"/>
              </a:spcAft>
              <a:buSzPts val="600"/>
              <a:buNone/>
              <a:defRPr b="1" i="0" sz="600" u="none" cap="none" strike="noStrike">
                <a:solidFill>
                  <a:srgbClr val="FFFFFF"/>
                </a:solidFill>
                <a:latin typeface="Arial"/>
                <a:ea typeface="Arial"/>
                <a:cs typeface="Arial"/>
                <a:sym typeface="Arial"/>
              </a:defRPr>
            </a:lvl2pPr>
            <a:lvl3pPr indent="0" lvl="2" marL="25400" marR="0" rtl="0" algn="l">
              <a:lnSpc>
                <a:spcPct val="100000"/>
              </a:lnSpc>
              <a:spcBef>
                <a:spcPts val="0"/>
              </a:spcBef>
              <a:spcAft>
                <a:spcPts val="0"/>
              </a:spcAft>
              <a:buSzPts val="600"/>
              <a:buNone/>
              <a:defRPr b="1" i="0" sz="600" u="none" cap="none" strike="noStrike">
                <a:solidFill>
                  <a:srgbClr val="FFFFFF"/>
                </a:solidFill>
                <a:latin typeface="Arial"/>
                <a:ea typeface="Arial"/>
                <a:cs typeface="Arial"/>
                <a:sym typeface="Arial"/>
              </a:defRPr>
            </a:lvl3pPr>
            <a:lvl4pPr indent="0" lvl="3" marL="25400" marR="0" rtl="0" algn="l">
              <a:lnSpc>
                <a:spcPct val="100000"/>
              </a:lnSpc>
              <a:spcBef>
                <a:spcPts val="0"/>
              </a:spcBef>
              <a:spcAft>
                <a:spcPts val="0"/>
              </a:spcAft>
              <a:buSzPts val="600"/>
              <a:buNone/>
              <a:defRPr b="1" i="0" sz="600" u="none" cap="none" strike="noStrike">
                <a:solidFill>
                  <a:srgbClr val="FFFFFF"/>
                </a:solidFill>
                <a:latin typeface="Arial"/>
                <a:ea typeface="Arial"/>
                <a:cs typeface="Arial"/>
                <a:sym typeface="Arial"/>
              </a:defRPr>
            </a:lvl4pPr>
            <a:lvl5pPr indent="0" lvl="4" marL="25400" marR="0" rtl="0" algn="l">
              <a:lnSpc>
                <a:spcPct val="100000"/>
              </a:lnSpc>
              <a:spcBef>
                <a:spcPts val="0"/>
              </a:spcBef>
              <a:spcAft>
                <a:spcPts val="0"/>
              </a:spcAft>
              <a:buSzPts val="600"/>
              <a:buNone/>
              <a:defRPr b="1" i="0" sz="600" u="none" cap="none" strike="noStrike">
                <a:solidFill>
                  <a:srgbClr val="FFFFFF"/>
                </a:solidFill>
                <a:latin typeface="Arial"/>
                <a:ea typeface="Arial"/>
                <a:cs typeface="Arial"/>
                <a:sym typeface="Arial"/>
              </a:defRPr>
            </a:lvl5pPr>
            <a:lvl6pPr indent="0" lvl="5" marL="25400" marR="0" rtl="0" algn="l">
              <a:lnSpc>
                <a:spcPct val="100000"/>
              </a:lnSpc>
              <a:spcBef>
                <a:spcPts val="0"/>
              </a:spcBef>
              <a:spcAft>
                <a:spcPts val="0"/>
              </a:spcAft>
              <a:buSzPts val="600"/>
              <a:buNone/>
              <a:defRPr b="1" i="0" sz="600" u="none" cap="none" strike="noStrike">
                <a:solidFill>
                  <a:srgbClr val="FFFFFF"/>
                </a:solidFill>
                <a:latin typeface="Arial"/>
                <a:ea typeface="Arial"/>
                <a:cs typeface="Arial"/>
                <a:sym typeface="Arial"/>
              </a:defRPr>
            </a:lvl6pPr>
            <a:lvl7pPr indent="0" lvl="6" marL="25400" marR="0" rtl="0" algn="l">
              <a:lnSpc>
                <a:spcPct val="100000"/>
              </a:lnSpc>
              <a:spcBef>
                <a:spcPts val="0"/>
              </a:spcBef>
              <a:spcAft>
                <a:spcPts val="0"/>
              </a:spcAft>
              <a:buSzPts val="600"/>
              <a:buNone/>
              <a:defRPr b="1" i="0" sz="600" u="none" cap="none" strike="noStrike">
                <a:solidFill>
                  <a:srgbClr val="FFFFFF"/>
                </a:solidFill>
                <a:latin typeface="Arial"/>
                <a:ea typeface="Arial"/>
                <a:cs typeface="Arial"/>
                <a:sym typeface="Arial"/>
              </a:defRPr>
            </a:lvl7pPr>
            <a:lvl8pPr indent="0" lvl="7" marL="25400" marR="0" rtl="0" algn="l">
              <a:lnSpc>
                <a:spcPct val="100000"/>
              </a:lnSpc>
              <a:spcBef>
                <a:spcPts val="0"/>
              </a:spcBef>
              <a:spcAft>
                <a:spcPts val="0"/>
              </a:spcAft>
              <a:buSzPts val="600"/>
              <a:buNone/>
              <a:defRPr b="1" i="0" sz="600" u="none" cap="none" strike="noStrike">
                <a:solidFill>
                  <a:srgbClr val="FFFFFF"/>
                </a:solidFill>
                <a:latin typeface="Arial"/>
                <a:ea typeface="Arial"/>
                <a:cs typeface="Arial"/>
                <a:sym typeface="Arial"/>
              </a:defRPr>
            </a:lvl8pPr>
            <a:lvl9pPr indent="0" lvl="8" marL="25400" marR="0" rtl="0" algn="l">
              <a:lnSpc>
                <a:spcPct val="100000"/>
              </a:lnSpc>
              <a:spcBef>
                <a:spcPts val="0"/>
              </a:spcBef>
              <a:spcAft>
                <a:spcPts val="0"/>
              </a:spcAft>
              <a:buSzPts val="600"/>
              <a:buNone/>
              <a:defRPr b="1" i="0" sz="600" u="none" cap="none" strike="noStrike">
                <a:solidFill>
                  <a:srgbClr val="FFFFFF"/>
                </a:solidFill>
                <a:latin typeface="Arial"/>
                <a:ea typeface="Arial"/>
                <a:cs typeface="Arial"/>
                <a:sym typeface="Arial"/>
              </a:defRPr>
            </a:lvl9pPr>
          </a:lstStyle>
          <a:p>
            <a:pPr indent="0" lvl="0" marL="2540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jpg"/><Relationship Id="rId4" Type="http://schemas.openxmlformats.org/officeDocument/2006/relationships/image" Target="../media/image9.png"/><Relationship Id="rId5"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2.jpg"/><Relationship Id="rId4" Type="http://schemas.openxmlformats.org/officeDocument/2006/relationships/image" Target="../media/image5.png"/><Relationship Id="rId5"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2.jp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2.jpg"/><Relationship Id="rId4" Type="http://schemas.openxmlformats.org/officeDocument/2006/relationships/image" Target="../media/image5.png"/><Relationship Id="rId5"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hyperlink" Target="https://forms.gle/DZCPvPpzPrEULUhW9" TargetMode="External"/><Relationship Id="rId5"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hyperlink" Target="http://www.hyperiondev.com/support" TargetMode="External"/><Relationship Id="rId5" Type="http://schemas.openxmlformats.org/officeDocument/2006/relationships/hyperlink" Target="http://www.hyperiondev.com/safeguardreporting" TargetMode="External"/><Relationship Id="rId6" Type="http://schemas.openxmlformats.org/officeDocument/2006/relationships/hyperlink" Target="https://hyperionde.wufoo.com/forms/zsgv4m40ui4i0g/" TargetMode="External"/><Relationship Id="rId7"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5.png"/><Relationship Id="rId5"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5.png"/><Relationship Id="rId5"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5.png"/><Relationship Id="rId5"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2.jpg"/><Relationship Id="rId4" Type="http://schemas.openxmlformats.org/officeDocument/2006/relationships/image" Target="../media/image5.png"/><Relationship Id="rId5"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4"/>
          <p:cNvSpPr txBox="1"/>
          <p:nvPr/>
        </p:nvSpPr>
        <p:spPr>
          <a:xfrm>
            <a:off x="2854350" y="997375"/>
            <a:ext cx="3000000" cy="107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900">
                <a:solidFill>
                  <a:schemeClr val="lt1"/>
                </a:solidFill>
                <a:latin typeface="Montserrat"/>
                <a:ea typeface="Montserrat"/>
                <a:cs typeface="Montserrat"/>
                <a:sym typeface="Montserrat"/>
              </a:rPr>
              <a:t>SESSION NAME HERE</a:t>
            </a:r>
            <a:endParaRPr/>
          </a:p>
        </p:txBody>
      </p:sp>
      <p:pic>
        <p:nvPicPr>
          <p:cNvPr id="59" name="Google Shape;59;p14"/>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60" name="Google Shape;60;p14"/>
          <p:cNvPicPr preferRelativeResize="0"/>
          <p:nvPr/>
        </p:nvPicPr>
        <p:blipFill>
          <a:blip r:embed="rId4">
            <a:alphaModFix/>
          </a:blip>
          <a:stretch>
            <a:fillRect/>
          </a:stretch>
        </p:blipFill>
        <p:spPr>
          <a:xfrm>
            <a:off x="370000" y="2817800"/>
            <a:ext cx="3388225" cy="1612775"/>
          </a:xfrm>
          <a:prstGeom prst="rect">
            <a:avLst/>
          </a:prstGeom>
          <a:noFill/>
          <a:ln>
            <a:noFill/>
          </a:ln>
        </p:spPr>
      </p:pic>
      <p:pic>
        <p:nvPicPr>
          <p:cNvPr id="61" name="Google Shape;61;p14"/>
          <p:cNvPicPr preferRelativeResize="0"/>
          <p:nvPr/>
        </p:nvPicPr>
        <p:blipFill rotWithShape="1">
          <a:blip r:embed="rId5">
            <a:alphaModFix/>
          </a:blip>
          <a:srcRect b="0" l="0" r="0" t="30099"/>
          <a:stretch/>
        </p:blipFill>
        <p:spPr>
          <a:xfrm>
            <a:off x="4454875" y="84250"/>
            <a:ext cx="4359851" cy="1054825"/>
          </a:xfrm>
          <a:prstGeom prst="rect">
            <a:avLst/>
          </a:prstGeom>
          <a:noFill/>
          <a:ln>
            <a:noFill/>
          </a:ln>
        </p:spPr>
      </p:pic>
      <p:sp>
        <p:nvSpPr>
          <p:cNvPr id="62" name="Google Shape;62;p14"/>
          <p:cNvSpPr txBox="1"/>
          <p:nvPr/>
        </p:nvSpPr>
        <p:spPr>
          <a:xfrm>
            <a:off x="2266350" y="1526900"/>
            <a:ext cx="46113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900">
                <a:solidFill>
                  <a:srgbClr val="C4A542"/>
                </a:solidFill>
                <a:latin typeface="Montserrat"/>
                <a:ea typeface="Montserrat"/>
                <a:cs typeface="Montserrat"/>
                <a:sym typeface="Montserrat"/>
              </a:rPr>
              <a:t>String Handling</a:t>
            </a:r>
            <a:endParaRPr>
              <a:solidFill>
                <a:srgbClr val="C4A54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23"/>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142" name="Google Shape;142;p23"/>
          <p:cNvSpPr txBox="1"/>
          <p:nvPr/>
        </p:nvSpPr>
        <p:spPr>
          <a:xfrm>
            <a:off x="1437325" y="395525"/>
            <a:ext cx="6488100" cy="537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b="1" lang="en-GB" sz="3400">
                <a:solidFill>
                  <a:srgbClr val="C4A542"/>
                </a:solidFill>
                <a:latin typeface="Montserrat"/>
                <a:ea typeface="Montserrat"/>
                <a:cs typeface="Montserrat"/>
                <a:sym typeface="Montserrat"/>
              </a:rPr>
              <a:t>Format Examples</a:t>
            </a:r>
            <a:endParaRPr b="0" i="0" sz="3400" u="none" cap="none" strike="noStrike">
              <a:solidFill>
                <a:srgbClr val="C4A542"/>
              </a:solidFill>
              <a:latin typeface="Montserrat"/>
              <a:ea typeface="Montserrat"/>
              <a:cs typeface="Montserrat"/>
              <a:sym typeface="Montserrat"/>
            </a:endParaRPr>
          </a:p>
        </p:txBody>
      </p:sp>
      <p:sp>
        <p:nvSpPr>
          <p:cNvPr id="143" name="Google Shape;143;p23"/>
          <p:cNvSpPr txBox="1"/>
          <p:nvPr/>
        </p:nvSpPr>
        <p:spPr>
          <a:xfrm>
            <a:off x="834475" y="1210100"/>
            <a:ext cx="7693800" cy="337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1" sz="1800">
              <a:solidFill>
                <a:srgbClr val="103452"/>
              </a:solidFill>
              <a:latin typeface="Montserrat"/>
              <a:ea typeface="Montserrat"/>
              <a:cs typeface="Montserrat"/>
              <a:sym typeface="Montserrat"/>
            </a:endParaRPr>
          </a:p>
        </p:txBody>
      </p:sp>
      <p:pic>
        <p:nvPicPr>
          <p:cNvPr id="144" name="Google Shape;144;p23"/>
          <p:cNvPicPr preferRelativeResize="0"/>
          <p:nvPr/>
        </p:nvPicPr>
        <p:blipFill rotWithShape="1">
          <a:blip r:embed="rId4">
            <a:alphaModFix/>
          </a:blip>
          <a:srcRect b="0" l="0" r="0" t="0"/>
          <a:stretch/>
        </p:blipFill>
        <p:spPr>
          <a:xfrm>
            <a:off x="8005100" y="96747"/>
            <a:ext cx="989076" cy="194150"/>
          </a:xfrm>
          <a:prstGeom prst="rect">
            <a:avLst/>
          </a:prstGeom>
          <a:noFill/>
          <a:ln>
            <a:noFill/>
          </a:ln>
        </p:spPr>
      </p:pic>
      <p:pic>
        <p:nvPicPr>
          <p:cNvPr id="145" name="Google Shape;145;p23"/>
          <p:cNvPicPr preferRelativeResize="0"/>
          <p:nvPr/>
        </p:nvPicPr>
        <p:blipFill>
          <a:blip r:embed="rId5">
            <a:alphaModFix/>
          </a:blip>
          <a:stretch>
            <a:fillRect/>
          </a:stretch>
        </p:blipFill>
        <p:spPr>
          <a:xfrm>
            <a:off x="834475" y="1578175"/>
            <a:ext cx="7511049" cy="2099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24"/>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151" name="Google Shape;151;p24"/>
          <p:cNvSpPr txBox="1"/>
          <p:nvPr/>
        </p:nvSpPr>
        <p:spPr>
          <a:xfrm>
            <a:off x="1437325" y="395525"/>
            <a:ext cx="6488100" cy="537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b="1" lang="en-GB" sz="3400">
                <a:solidFill>
                  <a:srgbClr val="C4A542"/>
                </a:solidFill>
                <a:latin typeface="Montserrat"/>
                <a:ea typeface="Montserrat"/>
                <a:cs typeface="Montserrat"/>
                <a:sym typeface="Montserrat"/>
              </a:rPr>
              <a:t>F-Strings</a:t>
            </a:r>
            <a:endParaRPr b="0" i="0" sz="3400" u="none" cap="none" strike="noStrike">
              <a:solidFill>
                <a:srgbClr val="C4A542"/>
              </a:solidFill>
              <a:latin typeface="Montserrat"/>
              <a:ea typeface="Montserrat"/>
              <a:cs typeface="Montserrat"/>
              <a:sym typeface="Montserrat"/>
            </a:endParaRPr>
          </a:p>
        </p:txBody>
      </p:sp>
      <p:sp>
        <p:nvSpPr>
          <p:cNvPr id="152" name="Google Shape;152;p24"/>
          <p:cNvSpPr txBox="1"/>
          <p:nvPr/>
        </p:nvSpPr>
        <p:spPr>
          <a:xfrm>
            <a:off x="834475" y="1210100"/>
            <a:ext cx="7693800" cy="337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1" sz="1800">
              <a:solidFill>
                <a:srgbClr val="103452"/>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b="1" sz="1800">
              <a:solidFill>
                <a:srgbClr val="103452"/>
              </a:solidFill>
              <a:latin typeface="Montserrat"/>
              <a:ea typeface="Montserrat"/>
              <a:cs typeface="Montserrat"/>
              <a:sym typeface="Montserrat"/>
            </a:endParaRPr>
          </a:p>
          <a:p>
            <a:pPr indent="0" lvl="0" marL="457200" marR="0" rtl="0" algn="l">
              <a:lnSpc>
                <a:spcPct val="100000"/>
              </a:lnSpc>
              <a:spcBef>
                <a:spcPts val="0"/>
              </a:spcBef>
              <a:spcAft>
                <a:spcPts val="0"/>
              </a:spcAft>
              <a:buNone/>
            </a:pPr>
            <a:r>
              <a:rPr b="1" lang="en-GB" sz="1800">
                <a:solidFill>
                  <a:srgbClr val="103452"/>
                </a:solidFill>
                <a:latin typeface="Montserrat"/>
                <a:ea typeface="Montserrat"/>
                <a:cs typeface="Montserrat"/>
                <a:sym typeface="Montserrat"/>
              </a:rPr>
              <a:t>There is another means to format strings that was introduced, </a:t>
            </a:r>
            <a:r>
              <a:rPr b="1" lang="en-GB" sz="1800">
                <a:solidFill>
                  <a:srgbClr val="103452"/>
                </a:solidFill>
                <a:latin typeface="Montserrat"/>
                <a:ea typeface="Montserrat"/>
                <a:cs typeface="Montserrat"/>
                <a:sym typeface="Montserrat"/>
              </a:rPr>
              <a:t>which</a:t>
            </a:r>
            <a:r>
              <a:rPr b="1" lang="en-GB" sz="1800">
                <a:solidFill>
                  <a:srgbClr val="103452"/>
                </a:solidFill>
                <a:latin typeface="Montserrat"/>
                <a:ea typeface="Montserrat"/>
                <a:cs typeface="Montserrat"/>
                <a:sym typeface="Montserrat"/>
              </a:rPr>
              <a:t> is called Literal String Interpolation, or better known as f-strings.</a:t>
            </a:r>
            <a:endParaRPr b="1" sz="1800">
              <a:solidFill>
                <a:srgbClr val="103452"/>
              </a:solidFill>
              <a:latin typeface="Montserrat"/>
              <a:ea typeface="Montserrat"/>
              <a:cs typeface="Montserrat"/>
              <a:sym typeface="Montserrat"/>
            </a:endParaRPr>
          </a:p>
        </p:txBody>
      </p:sp>
      <p:pic>
        <p:nvPicPr>
          <p:cNvPr id="153" name="Google Shape;153;p24"/>
          <p:cNvPicPr preferRelativeResize="0"/>
          <p:nvPr/>
        </p:nvPicPr>
        <p:blipFill rotWithShape="1">
          <a:blip r:embed="rId4">
            <a:alphaModFix/>
          </a:blip>
          <a:srcRect b="0" l="0" r="0" t="0"/>
          <a:stretch/>
        </p:blipFill>
        <p:spPr>
          <a:xfrm>
            <a:off x="8005100" y="96747"/>
            <a:ext cx="989076" cy="194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25"/>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159" name="Google Shape;159;p25"/>
          <p:cNvSpPr txBox="1"/>
          <p:nvPr/>
        </p:nvSpPr>
        <p:spPr>
          <a:xfrm>
            <a:off x="1437325" y="395525"/>
            <a:ext cx="6488100" cy="537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b="1" lang="en-GB" sz="3400">
                <a:solidFill>
                  <a:srgbClr val="C4A542"/>
                </a:solidFill>
                <a:latin typeface="Montserrat"/>
                <a:ea typeface="Montserrat"/>
                <a:cs typeface="Montserrat"/>
                <a:sym typeface="Montserrat"/>
              </a:rPr>
              <a:t>F-String Example</a:t>
            </a:r>
            <a:endParaRPr b="0" i="0" sz="3400" u="none" cap="none" strike="noStrike">
              <a:solidFill>
                <a:srgbClr val="C4A542"/>
              </a:solidFill>
              <a:latin typeface="Montserrat"/>
              <a:ea typeface="Montserrat"/>
              <a:cs typeface="Montserrat"/>
              <a:sym typeface="Montserrat"/>
            </a:endParaRPr>
          </a:p>
        </p:txBody>
      </p:sp>
      <p:sp>
        <p:nvSpPr>
          <p:cNvPr id="160" name="Google Shape;160;p25"/>
          <p:cNvSpPr txBox="1"/>
          <p:nvPr/>
        </p:nvSpPr>
        <p:spPr>
          <a:xfrm>
            <a:off x="834475" y="1210100"/>
            <a:ext cx="7693800" cy="337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1" sz="1800">
              <a:solidFill>
                <a:srgbClr val="103452"/>
              </a:solidFill>
              <a:latin typeface="Montserrat"/>
              <a:ea typeface="Montserrat"/>
              <a:cs typeface="Montserrat"/>
              <a:sym typeface="Montserrat"/>
            </a:endParaRPr>
          </a:p>
        </p:txBody>
      </p:sp>
      <p:pic>
        <p:nvPicPr>
          <p:cNvPr id="161" name="Google Shape;161;p25"/>
          <p:cNvPicPr preferRelativeResize="0"/>
          <p:nvPr/>
        </p:nvPicPr>
        <p:blipFill rotWithShape="1">
          <a:blip r:embed="rId4">
            <a:alphaModFix/>
          </a:blip>
          <a:srcRect b="0" l="0" r="0" t="0"/>
          <a:stretch/>
        </p:blipFill>
        <p:spPr>
          <a:xfrm>
            <a:off x="8005100" y="96747"/>
            <a:ext cx="989076" cy="194150"/>
          </a:xfrm>
          <a:prstGeom prst="rect">
            <a:avLst/>
          </a:prstGeom>
          <a:noFill/>
          <a:ln>
            <a:noFill/>
          </a:ln>
        </p:spPr>
      </p:pic>
      <p:pic>
        <p:nvPicPr>
          <p:cNvPr id="162" name="Google Shape;162;p25"/>
          <p:cNvPicPr preferRelativeResize="0"/>
          <p:nvPr/>
        </p:nvPicPr>
        <p:blipFill>
          <a:blip r:embed="rId5">
            <a:alphaModFix/>
          </a:blip>
          <a:stretch>
            <a:fillRect/>
          </a:stretch>
        </p:blipFill>
        <p:spPr>
          <a:xfrm>
            <a:off x="834475" y="1588375"/>
            <a:ext cx="7584000" cy="1966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103452"/>
        </a:solidFill>
      </p:bgPr>
    </p:bg>
    <p:spTree>
      <p:nvGrpSpPr>
        <p:cNvPr id="166" name="Shape 166"/>
        <p:cNvGrpSpPr/>
        <p:nvPr/>
      </p:nvGrpSpPr>
      <p:grpSpPr>
        <a:xfrm>
          <a:off x="0" y="0"/>
          <a:ext cx="0" cy="0"/>
          <a:chOff x="0" y="0"/>
          <a:chExt cx="0" cy="0"/>
        </a:xfrm>
      </p:grpSpPr>
      <p:pic>
        <p:nvPicPr>
          <p:cNvPr id="167" name="Google Shape;167;p26"/>
          <p:cNvPicPr preferRelativeResize="0"/>
          <p:nvPr/>
        </p:nvPicPr>
        <p:blipFill rotWithShape="1">
          <a:blip r:embed="rId3">
            <a:alphaModFix/>
          </a:blip>
          <a:srcRect b="0" l="0" r="0" t="0"/>
          <a:stretch/>
        </p:blipFill>
        <p:spPr>
          <a:xfrm>
            <a:off x="2605874" y="388600"/>
            <a:ext cx="3649550" cy="821525"/>
          </a:xfrm>
          <a:prstGeom prst="rect">
            <a:avLst/>
          </a:prstGeom>
          <a:noFill/>
          <a:ln>
            <a:noFill/>
          </a:ln>
        </p:spPr>
      </p:pic>
      <p:sp>
        <p:nvSpPr>
          <p:cNvPr id="168" name="Google Shape;168;p26"/>
          <p:cNvSpPr txBox="1"/>
          <p:nvPr/>
        </p:nvSpPr>
        <p:spPr>
          <a:xfrm>
            <a:off x="2307288" y="1609300"/>
            <a:ext cx="4529400" cy="764100"/>
          </a:xfrm>
          <a:prstGeom prst="rect">
            <a:avLst/>
          </a:prstGeom>
          <a:noFill/>
          <a:ln>
            <a:noFill/>
          </a:ln>
        </p:spPr>
        <p:txBody>
          <a:bodyPr anchorCtr="0" anchor="t" bIns="82275" lIns="82275" spcFirstLastPara="1" rIns="82275" wrap="square" tIns="82275">
            <a:noAutofit/>
          </a:bodyPr>
          <a:lstStyle/>
          <a:p>
            <a:pPr indent="0" lvl="0" marL="0" marR="0" rtl="0" algn="l">
              <a:lnSpc>
                <a:spcPct val="115000"/>
              </a:lnSpc>
              <a:spcBef>
                <a:spcPts val="0"/>
              </a:spcBef>
              <a:spcAft>
                <a:spcPts val="0"/>
              </a:spcAft>
              <a:buNone/>
            </a:pPr>
            <a:r>
              <a:rPr b="1" lang="en-GB" sz="4000">
                <a:solidFill>
                  <a:srgbClr val="C4A542"/>
                </a:solidFill>
                <a:highlight>
                  <a:srgbClr val="103452"/>
                </a:highlight>
                <a:latin typeface="Montserrat"/>
                <a:ea typeface="Montserrat"/>
                <a:cs typeface="Montserrat"/>
                <a:sym typeface="Montserrat"/>
              </a:rPr>
              <a:t>Q &amp; A SECTION</a:t>
            </a:r>
            <a:endParaRPr b="1" i="0" sz="4000" u="none" cap="none" strike="noStrike">
              <a:solidFill>
                <a:srgbClr val="C4A542"/>
              </a:solidFill>
              <a:highlight>
                <a:srgbClr val="103452"/>
              </a:highlight>
              <a:latin typeface="Montserrat"/>
              <a:ea typeface="Montserrat"/>
              <a:cs typeface="Montserrat"/>
              <a:sym typeface="Montserrat"/>
            </a:endParaRPr>
          </a:p>
          <a:p>
            <a:pPr indent="0" lvl="0" marL="0" marR="0" rtl="0" algn="l">
              <a:lnSpc>
                <a:spcPct val="115000"/>
              </a:lnSpc>
              <a:spcBef>
                <a:spcPts val="0"/>
              </a:spcBef>
              <a:spcAft>
                <a:spcPts val="0"/>
              </a:spcAft>
              <a:buNone/>
            </a:pPr>
            <a:r>
              <a:t/>
            </a:r>
            <a:endParaRPr b="0" i="0" sz="800" u="none" cap="none" strike="noStrike">
              <a:solidFill>
                <a:srgbClr val="343434"/>
              </a:solidFill>
              <a:latin typeface="Montserrat"/>
              <a:ea typeface="Montserrat"/>
              <a:cs typeface="Montserrat"/>
              <a:sym typeface="Montserrat"/>
            </a:endParaRPr>
          </a:p>
          <a:p>
            <a:pPr indent="0" lvl="0" marL="0" marR="0" rtl="0" algn="l">
              <a:lnSpc>
                <a:spcPct val="115000"/>
              </a:lnSpc>
              <a:spcBef>
                <a:spcPts val="0"/>
              </a:spcBef>
              <a:spcAft>
                <a:spcPts val="0"/>
              </a:spcAft>
              <a:buNone/>
            </a:pPr>
            <a:r>
              <a:t/>
            </a:r>
            <a:endParaRPr b="1" i="0" sz="900" u="sng" cap="none" strike="noStrike">
              <a:solidFill>
                <a:srgbClr val="BC922D"/>
              </a:solidFill>
              <a:latin typeface="Montserrat"/>
              <a:ea typeface="Montserrat"/>
              <a:cs typeface="Montserrat"/>
              <a:sym typeface="Montserrat"/>
            </a:endParaRPr>
          </a:p>
          <a:p>
            <a:pPr indent="0" lvl="0" marL="0" marR="0" rtl="0" algn="l">
              <a:lnSpc>
                <a:spcPct val="115000"/>
              </a:lnSpc>
              <a:spcBef>
                <a:spcPts val="0"/>
              </a:spcBef>
              <a:spcAft>
                <a:spcPts val="0"/>
              </a:spcAft>
              <a:buNone/>
            </a:pPr>
            <a:r>
              <a:t/>
            </a:r>
            <a:endParaRPr b="0" i="0" sz="900" u="none" cap="none" strike="noStrike">
              <a:solidFill>
                <a:schemeClr val="dk1"/>
              </a:solidFill>
              <a:latin typeface="Montserrat"/>
              <a:ea typeface="Montserrat"/>
              <a:cs typeface="Montserrat"/>
              <a:sym typeface="Montserrat"/>
            </a:endParaRPr>
          </a:p>
        </p:txBody>
      </p:sp>
      <p:sp>
        <p:nvSpPr>
          <p:cNvPr id="169" name="Google Shape;169;p26"/>
          <p:cNvSpPr txBox="1"/>
          <p:nvPr/>
        </p:nvSpPr>
        <p:spPr>
          <a:xfrm>
            <a:off x="2381800" y="2608025"/>
            <a:ext cx="4097700" cy="134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sz="2000">
                <a:solidFill>
                  <a:schemeClr val="lt1"/>
                </a:solidFill>
                <a:latin typeface="Montserrat"/>
                <a:ea typeface="Montserrat"/>
                <a:cs typeface="Montserrat"/>
                <a:sym typeface="Montserrat"/>
              </a:rPr>
              <a:t>Please use this time to ask any questions relating to the topic, should you have any.</a:t>
            </a:r>
            <a:endParaRPr sz="20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27"/>
          <p:cNvPicPr preferRelativeResize="0"/>
          <p:nvPr/>
        </p:nvPicPr>
        <p:blipFill rotWithShape="1">
          <a:blip r:embed="rId3">
            <a:alphaModFix/>
          </a:blip>
          <a:srcRect b="0" l="0" r="0" t="0"/>
          <a:stretch/>
        </p:blipFill>
        <p:spPr>
          <a:xfrm>
            <a:off x="0" y="0"/>
            <a:ext cx="9144058" cy="5143500"/>
          </a:xfrm>
          <a:prstGeom prst="rect">
            <a:avLst/>
          </a:prstGeom>
          <a:noFill/>
          <a:ln>
            <a:noFill/>
          </a:ln>
        </p:spPr>
      </p:pic>
      <p:sp>
        <p:nvSpPr>
          <p:cNvPr id="175" name="Google Shape;175;p27"/>
          <p:cNvSpPr txBox="1"/>
          <p:nvPr/>
        </p:nvSpPr>
        <p:spPr>
          <a:xfrm>
            <a:off x="1991725" y="2433634"/>
            <a:ext cx="4797600" cy="5757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lang="en-GB" sz="3100">
                <a:solidFill>
                  <a:srgbClr val="FFFFFF"/>
                </a:solidFill>
                <a:latin typeface="Montserrat ExtraBold"/>
                <a:ea typeface="Montserrat ExtraBold"/>
                <a:cs typeface="Montserrat ExtraBold"/>
                <a:sym typeface="Montserrat ExtraBold"/>
              </a:rPr>
              <a:t>Thank you for joining!</a:t>
            </a:r>
            <a:endParaRPr b="0" i="0" sz="3100" u="none" cap="none" strike="noStrike">
              <a:solidFill>
                <a:srgbClr val="FFFFFF"/>
              </a:solidFill>
              <a:latin typeface="Montserrat ExtraBold"/>
              <a:ea typeface="Montserrat ExtraBold"/>
              <a:cs typeface="Montserrat ExtraBold"/>
              <a:sym typeface="Montserrat ExtraBold"/>
            </a:endParaRPr>
          </a:p>
        </p:txBody>
      </p:sp>
      <p:pic>
        <p:nvPicPr>
          <p:cNvPr id="176" name="Google Shape;176;p27"/>
          <p:cNvPicPr preferRelativeResize="0"/>
          <p:nvPr/>
        </p:nvPicPr>
        <p:blipFill rotWithShape="1">
          <a:blip r:embed="rId4">
            <a:alphaModFix/>
          </a:blip>
          <a:srcRect b="0" l="0" r="0" t="0"/>
          <a:stretch/>
        </p:blipFill>
        <p:spPr>
          <a:xfrm>
            <a:off x="374800" y="4830947"/>
            <a:ext cx="989076" cy="194150"/>
          </a:xfrm>
          <a:prstGeom prst="rect">
            <a:avLst/>
          </a:prstGeom>
          <a:noFill/>
          <a:ln>
            <a:noFill/>
          </a:ln>
        </p:spPr>
      </p:pic>
      <p:pic>
        <p:nvPicPr>
          <p:cNvPr id="177" name="Google Shape;177;p27"/>
          <p:cNvPicPr preferRelativeResize="0"/>
          <p:nvPr/>
        </p:nvPicPr>
        <p:blipFill rotWithShape="1">
          <a:blip r:embed="rId4">
            <a:alphaModFix/>
          </a:blip>
          <a:srcRect b="0" l="0" r="0" t="0"/>
          <a:stretch/>
        </p:blipFill>
        <p:spPr>
          <a:xfrm>
            <a:off x="1741537" y="1311971"/>
            <a:ext cx="5297976" cy="1039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pic>
        <p:nvPicPr>
          <p:cNvPr id="67" name="Google Shape;67;p15"/>
          <p:cNvPicPr preferRelativeResize="0"/>
          <p:nvPr/>
        </p:nvPicPr>
        <p:blipFill rotWithShape="1">
          <a:blip r:embed="rId3">
            <a:alphaModFix/>
          </a:blip>
          <a:srcRect b="0" l="0" r="0" t="0"/>
          <a:stretch/>
        </p:blipFill>
        <p:spPr>
          <a:xfrm>
            <a:off x="-6818" y="0"/>
            <a:ext cx="9150816" cy="5143500"/>
          </a:xfrm>
          <a:prstGeom prst="rect">
            <a:avLst/>
          </a:prstGeom>
          <a:noFill/>
          <a:ln>
            <a:noFill/>
          </a:ln>
        </p:spPr>
      </p:pic>
      <p:sp>
        <p:nvSpPr>
          <p:cNvPr id="68" name="Google Shape;68;p15"/>
          <p:cNvSpPr txBox="1"/>
          <p:nvPr/>
        </p:nvSpPr>
        <p:spPr>
          <a:xfrm>
            <a:off x="839925" y="518175"/>
            <a:ext cx="6473700" cy="462900"/>
          </a:xfrm>
          <a:prstGeom prst="rect">
            <a:avLst/>
          </a:prstGeom>
          <a:noFill/>
          <a:ln>
            <a:noFill/>
          </a:ln>
        </p:spPr>
        <p:txBody>
          <a:bodyPr anchorCtr="0" anchor="t" bIns="82275" lIns="82275" spcFirstLastPara="1" rIns="82275" wrap="square" tIns="82275">
            <a:noAutofit/>
          </a:bodyPr>
          <a:lstStyle/>
          <a:p>
            <a:pPr indent="0" lvl="0" marL="0" rtl="0" algn="l">
              <a:spcBef>
                <a:spcPts val="0"/>
              </a:spcBef>
              <a:spcAft>
                <a:spcPts val="0"/>
              </a:spcAft>
              <a:buClr>
                <a:schemeClr val="dk1"/>
              </a:buClr>
              <a:buSzPts val="1100"/>
              <a:buFont typeface="Arial"/>
              <a:buNone/>
            </a:pPr>
            <a:r>
              <a:rPr b="1" lang="en-GB" sz="2000">
                <a:solidFill>
                  <a:srgbClr val="3475A6"/>
                </a:solidFill>
                <a:latin typeface="Montserrat"/>
                <a:ea typeface="Montserrat"/>
                <a:cs typeface="Montserrat"/>
                <a:sym typeface="Montserrat"/>
              </a:rPr>
              <a:t>Data Science Lecture Housekeeping</a:t>
            </a:r>
            <a:endParaRPr b="1" sz="2000">
              <a:solidFill>
                <a:srgbClr val="3475A6"/>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sz="1800">
              <a:solidFill>
                <a:srgbClr val="3475A6"/>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b="1" sz="1800">
              <a:solidFill>
                <a:srgbClr val="3475A6"/>
              </a:solidFill>
              <a:latin typeface="Montserrat"/>
              <a:ea typeface="Montserrat"/>
              <a:cs typeface="Montserrat"/>
              <a:sym typeface="Montserrat"/>
            </a:endParaRPr>
          </a:p>
        </p:txBody>
      </p:sp>
      <p:sp>
        <p:nvSpPr>
          <p:cNvPr id="69" name="Google Shape;69;p15"/>
          <p:cNvSpPr/>
          <p:nvPr/>
        </p:nvSpPr>
        <p:spPr>
          <a:xfrm rot="5400000">
            <a:off x="4384498" y="-4384501"/>
            <a:ext cx="375000" cy="9144000"/>
          </a:xfrm>
          <a:prstGeom prst="rect">
            <a:avLst/>
          </a:prstGeom>
          <a:solidFill>
            <a:srgbClr val="57CEA0"/>
          </a:solidFill>
          <a:ln>
            <a:noFill/>
          </a:ln>
        </p:spPr>
        <p:txBody>
          <a:bodyPr anchorCtr="0" anchor="ctr" bIns="82275" lIns="82275" spcFirstLastPara="1" rIns="82275" wrap="square" tIns="82275">
            <a:noAutofit/>
          </a:bodyPr>
          <a:lstStyle/>
          <a:p>
            <a:pPr indent="0" lvl="0" marL="0" marR="0" rtl="0" algn="l">
              <a:lnSpc>
                <a:spcPct val="100000"/>
              </a:lnSpc>
              <a:spcBef>
                <a:spcPts val="0"/>
              </a:spcBef>
              <a:spcAft>
                <a:spcPts val="0"/>
              </a:spcAft>
              <a:buNone/>
            </a:pPr>
            <a:r>
              <a:t/>
            </a:r>
            <a:endParaRPr b="0" i="0" sz="1300" u="none" cap="none" strike="noStrike">
              <a:solidFill>
                <a:srgbClr val="000000"/>
              </a:solidFill>
              <a:latin typeface="Arial"/>
              <a:ea typeface="Arial"/>
              <a:cs typeface="Arial"/>
              <a:sym typeface="Arial"/>
            </a:endParaRPr>
          </a:p>
        </p:txBody>
      </p:sp>
      <p:cxnSp>
        <p:nvCxnSpPr>
          <p:cNvPr id="70" name="Google Shape;70;p15"/>
          <p:cNvCxnSpPr/>
          <p:nvPr/>
        </p:nvCxnSpPr>
        <p:spPr>
          <a:xfrm flipH="1" rot="10800000">
            <a:off x="839921" y="980858"/>
            <a:ext cx="7383600" cy="32400"/>
          </a:xfrm>
          <a:prstGeom prst="straightConnector1">
            <a:avLst/>
          </a:prstGeom>
          <a:noFill/>
          <a:ln cap="flat" cmpd="sng" w="19050">
            <a:solidFill>
              <a:srgbClr val="3475A6"/>
            </a:solidFill>
            <a:prstDash val="solid"/>
            <a:round/>
            <a:headEnd len="sm" w="sm" type="none"/>
            <a:tailEnd len="sm" w="sm" type="none"/>
          </a:ln>
        </p:spPr>
      </p:cxnSp>
      <p:sp>
        <p:nvSpPr>
          <p:cNvPr id="71" name="Google Shape;71;p15"/>
          <p:cNvSpPr txBox="1"/>
          <p:nvPr/>
        </p:nvSpPr>
        <p:spPr>
          <a:xfrm>
            <a:off x="921218" y="1076317"/>
            <a:ext cx="7650000" cy="2573100"/>
          </a:xfrm>
          <a:prstGeom prst="rect">
            <a:avLst/>
          </a:prstGeom>
          <a:noFill/>
          <a:ln>
            <a:noFill/>
          </a:ln>
        </p:spPr>
        <p:txBody>
          <a:bodyPr anchorCtr="0" anchor="t" bIns="82275" lIns="82275" spcFirstLastPara="1" rIns="82275" wrap="square" tIns="82275">
            <a:noAutofit/>
          </a:bodyPr>
          <a:lstStyle/>
          <a:p>
            <a:pPr indent="-323850" lvl="0" marL="457200" rtl="0" algn="l">
              <a:lnSpc>
                <a:spcPct val="150000"/>
              </a:lnSpc>
              <a:spcBef>
                <a:spcPts val="0"/>
              </a:spcBef>
              <a:spcAft>
                <a:spcPts val="0"/>
              </a:spcAft>
              <a:buSzPts val="1500"/>
              <a:buFont typeface="Montserrat"/>
              <a:buChar char="●"/>
            </a:pPr>
            <a:r>
              <a:rPr lang="en-GB" sz="1500">
                <a:latin typeface="Montserrat"/>
                <a:ea typeface="Montserrat"/>
                <a:cs typeface="Montserrat"/>
                <a:sym typeface="Montserrat"/>
              </a:rPr>
              <a:t>The use of disrespectful language is prohibited in the questions, this is a supportive, learning environment for all - please engage accordingly. </a:t>
            </a:r>
            <a:r>
              <a:rPr b="1" lang="en-GB" sz="1500">
                <a:latin typeface="Montserrat"/>
                <a:ea typeface="Montserrat"/>
                <a:cs typeface="Montserrat"/>
                <a:sym typeface="Montserrat"/>
              </a:rPr>
              <a:t>(FBV: Mutual Respect.)</a:t>
            </a:r>
            <a:endParaRPr b="1" sz="1500">
              <a:latin typeface="Montserrat"/>
              <a:ea typeface="Montserrat"/>
              <a:cs typeface="Montserrat"/>
              <a:sym typeface="Montserrat"/>
            </a:endParaRPr>
          </a:p>
          <a:p>
            <a:pPr indent="-323850" lvl="0" marL="457200" rtl="0" algn="l">
              <a:lnSpc>
                <a:spcPct val="150000"/>
              </a:lnSpc>
              <a:spcBef>
                <a:spcPts val="0"/>
              </a:spcBef>
              <a:spcAft>
                <a:spcPts val="0"/>
              </a:spcAft>
              <a:buSzPts val="1500"/>
              <a:buFont typeface="Montserrat"/>
              <a:buChar char="●"/>
            </a:pPr>
            <a:r>
              <a:rPr lang="en-GB" sz="1500">
                <a:latin typeface="Montserrat"/>
                <a:ea typeface="Montserrat"/>
                <a:cs typeface="Montserrat"/>
                <a:sym typeface="Montserrat"/>
              </a:rPr>
              <a:t>No question is daft or silly - </a:t>
            </a:r>
            <a:r>
              <a:rPr b="1" lang="en-GB" sz="1500">
                <a:latin typeface="Montserrat"/>
                <a:ea typeface="Montserrat"/>
                <a:cs typeface="Montserrat"/>
                <a:sym typeface="Montserrat"/>
              </a:rPr>
              <a:t>ask them! </a:t>
            </a:r>
            <a:endParaRPr b="1" sz="1500">
              <a:latin typeface="Montserrat"/>
              <a:ea typeface="Montserrat"/>
              <a:cs typeface="Montserrat"/>
              <a:sym typeface="Montserrat"/>
            </a:endParaRPr>
          </a:p>
          <a:p>
            <a:pPr indent="-323850" lvl="0" marL="457200" rtl="0" algn="l">
              <a:lnSpc>
                <a:spcPct val="150000"/>
              </a:lnSpc>
              <a:spcBef>
                <a:spcPts val="0"/>
              </a:spcBef>
              <a:spcAft>
                <a:spcPts val="0"/>
              </a:spcAft>
              <a:buSzPts val="1500"/>
              <a:buFont typeface="Montserrat"/>
              <a:buChar char="●"/>
            </a:pPr>
            <a:r>
              <a:rPr lang="en-GB" sz="1500">
                <a:solidFill>
                  <a:schemeClr val="dk1"/>
                </a:solidFill>
                <a:latin typeface="Montserrat"/>
                <a:ea typeface="Montserrat"/>
                <a:cs typeface="Montserrat"/>
                <a:sym typeface="Montserrat"/>
              </a:rPr>
              <a:t>There are </a:t>
            </a:r>
            <a:r>
              <a:rPr b="1" lang="en-GB" sz="1500">
                <a:solidFill>
                  <a:schemeClr val="dk1"/>
                </a:solidFill>
                <a:latin typeface="Montserrat"/>
                <a:ea typeface="Montserrat"/>
                <a:cs typeface="Montserrat"/>
                <a:sym typeface="Montserrat"/>
              </a:rPr>
              <a:t>Q&amp;A sessions</a:t>
            </a:r>
            <a:r>
              <a:rPr lang="en-GB" sz="1500">
                <a:solidFill>
                  <a:schemeClr val="dk1"/>
                </a:solidFill>
                <a:latin typeface="Montserrat"/>
                <a:ea typeface="Montserrat"/>
                <a:cs typeface="Montserrat"/>
                <a:sym typeface="Montserrat"/>
              </a:rPr>
              <a:t> midway and at the end of the session, should you wish to ask any follow-up questions. Moderators are going to be answering questions as the session progresses as well.</a:t>
            </a:r>
            <a:endParaRPr sz="1500">
              <a:latin typeface="Montserrat"/>
              <a:ea typeface="Montserrat"/>
              <a:cs typeface="Montserrat"/>
              <a:sym typeface="Montserrat"/>
            </a:endParaRPr>
          </a:p>
          <a:p>
            <a:pPr indent="-323850" lvl="0" marL="457200" rtl="0" algn="l">
              <a:lnSpc>
                <a:spcPct val="150000"/>
              </a:lnSpc>
              <a:spcBef>
                <a:spcPts val="0"/>
              </a:spcBef>
              <a:spcAft>
                <a:spcPts val="0"/>
              </a:spcAft>
              <a:buSzPts val="1500"/>
              <a:buFont typeface="Montserrat"/>
              <a:buChar char="●"/>
            </a:pPr>
            <a:r>
              <a:rPr lang="en-GB" sz="1500">
                <a:latin typeface="Montserrat"/>
                <a:ea typeface="Montserrat"/>
                <a:cs typeface="Montserrat"/>
                <a:sym typeface="Montserrat"/>
              </a:rPr>
              <a:t>If you have any questions outside of this lecture, or that are not answered during this lecture, please do submit these for upcoming Open Classes. You can submit these questions here: </a:t>
            </a:r>
            <a:r>
              <a:rPr b="1" lang="en-GB" sz="1500" u="sng">
                <a:solidFill>
                  <a:schemeClr val="accent5"/>
                </a:solidFill>
                <a:latin typeface="Montserrat"/>
                <a:ea typeface="Montserrat"/>
                <a:cs typeface="Montserrat"/>
                <a:sym typeface="Montserrat"/>
                <a:hlinkClick r:id="rId4">
                  <a:extLst>
                    <a:ext uri="{A12FA001-AC4F-418D-AE19-62706E023703}">
                      <ahyp:hlinkClr val="tx"/>
                    </a:ext>
                  </a:extLst>
                </a:hlinkClick>
              </a:rPr>
              <a:t>Open Class Questions</a:t>
            </a:r>
            <a:endParaRPr b="1" i="0" sz="1300" u="none" cap="none" strike="noStrike">
              <a:solidFill>
                <a:schemeClr val="dk1"/>
              </a:solidFill>
              <a:latin typeface="Montserrat"/>
              <a:ea typeface="Montserrat"/>
              <a:cs typeface="Montserrat"/>
              <a:sym typeface="Montserrat"/>
            </a:endParaRPr>
          </a:p>
        </p:txBody>
      </p:sp>
      <p:cxnSp>
        <p:nvCxnSpPr>
          <p:cNvPr id="72" name="Google Shape;72;p15"/>
          <p:cNvCxnSpPr/>
          <p:nvPr/>
        </p:nvCxnSpPr>
        <p:spPr>
          <a:xfrm flipH="1" rot="10800000">
            <a:off x="682875" y="4757670"/>
            <a:ext cx="7599900" cy="10800"/>
          </a:xfrm>
          <a:prstGeom prst="straightConnector1">
            <a:avLst/>
          </a:prstGeom>
          <a:noFill/>
          <a:ln cap="flat" cmpd="sng" w="9525">
            <a:solidFill>
              <a:srgbClr val="CCCCCC"/>
            </a:solidFill>
            <a:prstDash val="solid"/>
            <a:round/>
            <a:headEnd len="sm" w="sm" type="none"/>
            <a:tailEnd len="sm" w="sm" type="none"/>
          </a:ln>
        </p:spPr>
      </p:cxnSp>
      <p:pic>
        <p:nvPicPr>
          <p:cNvPr id="73" name="Google Shape;73;p15"/>
          <p:cNvPicPr preferRelativeResize="0"/>
          <p:nvPr/>
        </p:nvPicPr>
        <p:blipFill rotWithShape="1">
          <a:blip r:embed="rId5">
            <a:alphaModFix/>
          </a:blip>
          <a:srcRect b="0" l="0" r="0" t="0"/>
          <a:stretch/>
        </p:blipFill>
        <p:spPr>
          <a:xfrm>
            <a:off x="8150567" y="4850933"/>
            <a:ext cx="890168" cy="17473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p16"/>
          <p:cNvPicPr preferRelativeResize="0"/>
          <p:nvPr/>
        </p:nvPicPr>
        <p:blipFill rotWithShape="1">
          <a:blip r:embed="rId3">
            <a:alphaModFix/>
          </a:blip>
          <a:srcRect b="0" l="0" r="0" t="0"/>
          <a:stretch/>
        </p:blipFill>
        <p:spPr>
          <a:xfrm>
            <a:off x="-6818" y="0"/>
            <a:ext cx="9150816" cy="5143500"/>
          </a:xfrm>
          <a:prstGeom prst="rect">
            <a:avLst/>
          </a:prstGeom>
          <a:noFill/>
          <a:ln>
            <a:noFill/>
          </a:ln>
        </p:spPr>
      </p:pic>
      <p:sp>
        <p:nvSpPr>
          <p:cNvPr id="79" name="Google Shape;79;p16"/>
          <p:cNvSpPr txBox="1"/>
          <p:nvPr/>
        </p:nvSpPr>
        <p:spPr>
          <a:xfrm>
            <a:off x="839925" y="518175"/>
            <a:ext cx="6473700" cy="462900"/>
          </a:xfrm>
          <a:prstGeom prst="rect">
            <a:avLst/>
          </a:prstGeom>
          <a:noFill/>
          <a:ln>
            <a:noFill/>
          </a:ln>
        </p:spPr>
        <p:txBody>
          <a:bodyPr anchorCtr="0" anchor="t" bIns="82275" lIns="82275" spcFirstLastPara="1" rIns="82275" wrap="square" tIns="82275">
            <a:noAutofit/>
          </a:bodyPr>
          <a:lstStyle/>
          <a:p>
            <a:pPr indent="0" lvl="0" marL="0" rtl="0" algn="l">
              <a:spcBef>
                <a:spcPts val="0"/>
              </a:spcBef>
              <a:spcAft>
                <a:spcPts val="0"/>
              </a:spcAft>
              <a:buClr>
                <a:schemeClr val="dk1"/>
              </a:buClr>
              <a:buSzPts val="1100"/>
              <a:buFont typeface="Arial"/>
              <a:buNone/>
            </a:pPr>
            <a:r>
              <a:rPr b="1" lang="en-GB" sz="2000">
                <a:solidFill>
                  <a:srgbClr val="3475A6"/>
                </a:solidFill>
                <a:latin typeface="Montserrat"/>
                <a:ea typeface="Montserrat"/>
                <a:cs typeface="Montserrat"/>
                <a:sym typeface="Montserrat"/>
              </a:rPr>
              <a:t>Data Science Lecture Housekeeping </a:t>
            </a:r>
            <a:r>
              <a:rPr lang="en-GB" sz="2000">
                <a:solidFill>
                  <a:srgbClr val="3475A6"/>
                </a:solidFill>
                <a:latin typeface="Montserrat"/>
                <a:ea typeface="Montserrat"/>
                <a:cs typeface="Montserrat"/>
                <a:sym typeface="Montserrat"/>
              </a:rPr>
              <a:t>cont.</a:t>
            </a:r>
            <a:endParaRPr sz="2000">
              <a:solidFill>
                <a:srgbClr val="3475A6"/>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sz="1800">
              <a:solidFill>
                <a:srgbClr val="3475A6"/>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b="1" sz="1800">
              <a:solidFill>
                <a:srgbClr val="3475A6"/>
              </a:solidFill>
              <a:latin typeface="Montserrat"/>
              <a:ea typeface="Montserrat"/>
              <a:cs typeface="Montserrat"/>
              <a:sym typeface="Montserrat"/>
            </a:endParaRPr>
          </a:p>
        </p:txBody>
      </p:sp>
      <p:sp>
        <p:nvSpPr>
          <p:cNvPr id="80" name="Google Shape;80;p16"/>
          <p:cNvSpPr/>
          <p:nvPr/>
        </p:nvSpPr>
        <p:spPr>
          <a:xfrm rot="5400000">
            <a:off x="4384498" y="-4384501"/>
            <a:ext cx="375000" cy="9144000"/>
          </a:xfrm>
          <a:prstGeom prst="rect">
            <a:avLst/>
          </a:prstGeom>
          <a:solidFill>
            <a:srgbClr val="57CEA0"/>
          </a:solidFill>
          <a:ln>
            <a:noFill/>
          </a:ln>
        </p:spPr>
        <p:txBody>
          <a:bodyPr anchorCtr="0" anchor="ctr" bIns="82275" lIns="82275" spcFirstLastPara="1" rIns="82275" wrap="square" tIns="82275">
            <a:noAutofit/>
          </a:bodyPr>
          <a:lstStyle/>
          <a:p>
            <a:pPr indent="0" lvl="0" marL="0" marR="0" rtl="0" algn="l">
              <a:lnSpc>
                <a:spcPct val="100000"/>
              </a:lnSpc>
              <a:spcBef>
                <a:spcPts val="0"/>
              </a:spcBef>
              <a:spcAft>
                <a:spcPts val="0"/>
              </a:spcAft>
              <a:buNone/>
            </a:pPr>
            <a:r>
              <a:t/>
            </a:r>
            <a:endParaRPr b="0" i="0" sz="1300" u="none" cap="none" strike="noStrike">
              <a:solidFill>
                <a:srgbClr val="000000"/>
              </a:solidFill>
              <a:latin typeface="Arial"/>
              <a:ea typeface="Arial"/>
              <a:cs typeface="Arial"/>
              <a:sym typeface="Arial"/>
            </a:endParaRPr>
          </a:p>
        </p:txBody>
      </p:sp>
      <p:cxnSp>
        <p:nvCxnSpPr>
          <p:cNvPr id="81" name="Google Shape;81;p16"/>
          <p:cNvCxnSpPr/>
          <p:nvPr/>
        </p:nvCxnSpPr>
        <p:spPr>
          <a:xfrm flipH="1" rot="10800000">
            <a:off x="839921" y="980858"/>
            <a:ext cx="7383600" cy="32400"/>
          </a:xfrm>
          <a:prstGeom prst="straightConnector1">
            <a:avLst/>
          </a:prstGeom>
          <a:noFill/>
          <a:ln cap="flat" cmpd="sng" w="19050">
            <a:solidFill>
              <a:srgbClr val="3475A6"/>
            </a:solidFill>
            <a:prstDash val="solid"/>
            <a:round/>
            <a:headEnd len="sm" w="sm" type="none"/>
            <a:tailEnd len="sm" w="sm" type="none"/>
          </a:ln>
        </p:spPr>
      </p:cxnSp>
      <p:sp>
        <p:nvSpPr>
          <p:cNvPr id="82" name="Google Shape;82;p16"/>
          <p:cNvSpPr txBox="1"/>
          <p:nvPr/>
        </p:nvSpPr>
        <p:spPr>
          <a:xfrm>
            <a:off x="921218" y="1645530"/>
            <a:ext cx="7650000" cy="2573100"/>
          </a:xfrm>
          <a:prstGeom prst="rect">
            <a:avLst/>
          </a:prstGeom>
          <a:noFill/>
          <a:ln>
            <a:noFill/>
          </a:ln>
        </p:spPr>
        <p:txBody>
          <a:bodyPr anchorCtr="0" anchor="t" bIns="82275" lIns="82275" spcFirstLastPara="1" rIns="82275" wrap="square" tIns="82275">
            <a:noAutofit/>
          </a:bodyPr>
          <a:lstStyle/>
          <a:p>
            <a:pPr indent="-323850" lvl="0" marL="457200" rtl="0" algn="l">
              <a:lnSpc>
                <a:spcPct val="150000"/>
              </a:lnSpc>
              <a:spcBef>
                <a:spcPts val="0"/>
              </a:spcBef>
              <a:spcAft>
                <a:spcPts val="0"/>
              </a:spcAft>
              <a:buSzPts val="1500"/>
              <a:buFont typeface="Montserrat"/>
              <a:buChar char="●"/>
            </a:pPr>
            <a:r>
              <a:rPr lang="en-GB" sz="1500">
                <a:latin typeface="Montserrat"/>
                <a:ea typeface="Montserrat"/>
                <a:cs typeface="Montserrat"/>
                <a:sym typeface="Montserrat"/>
              </a:rPr>
              <a:t>For all </a:t>
            </a:r>
            <a:r>
              <a:rPr b="1" lang="en-GB" sz="1500">
                <a:latin typeface="Montserrat"/>
                <a:ea typeface="Montserrat"/>
                <a:cs typeface="Montserrat"/>
                <a:sym typeface="Montserrat"/>
              </a:rPr>
              <a:t>non-academic questions</a:t>
            </a:r>
            <a:r>
              <a:rPr lang="en-GB" sz="1500">
                <a:latin typeface="Montserrat"/>
                <a:ea typeface="Montserrat"/>
                <a:cs typeface="Montserrat"/>
                <a:sym typeface="Montserrat"/>
              </a:rPr>
              <a:t>, please submit a query: </a:t>
            </a:r>
            <a:r>
              <a:rPr b="1" lang="en-GB" sz="1500" u="sng">
                <a:solidFill>
                  <a:schemeClr val="hlink"/>
                </a:solidFill>
                <a:latin typeface="Montserrat"/>
                <a:ea typeface="Montserrat"/>
                <a:cs typeface="Montserrat"/>
                <a:sym typeface="Montserrat"/>
                <a:hlinkClick r:id="rId4"/>
              </a:rPr>
              <a:t>www.hyperiondev.com/support</a:t>
            </a:r>
            <a:br>
              <a:rPr b="1" lang="en-GB" sz="1500">
                <a:latin typeface="Montserrat"/>
                <a:ea typeface="Montserrat"/>
                <a:cs typeface="Montserrat"/>
                <a:sym typeface="Montserrat"/>
              </a:rPr>
            </a:br>
            <a:endParaRPr b="1" sz="1500">
              <a:latin typeface="Montserrat"/>
              <a:ea typeface="Montserrat"/>
              <a:cs typeface="Montserrat"/>
              <a:sym typeface="Montserrat"/>
            </a:endParaRPr>
          </a:p>
          <a:p>
            <a:pPr indent="-323850" lvl="0" marL="457200" rtl="0" algn="l">
              <a:lnSpc>
                <a:spcPct val="150000"/>
              </a:lnSpc>
              <a:spcBef>
                <a:spcPts val="0"/>
              </a:spcBef>
              <a:spcAft>
                <a:spcPts val="0"/>
              </a:spcAft>
              <a:buSzPts val="1500"/>
              <a:buFont typeface="Montserrat"/>
              <a:buChar char="●"/>
            </a:pPr>
            <a:r>
              <a:rPr lang="en-GB" sz="1500">
                <a:latin typeface="Montserrat"/>
                <a:ea typeface="Montserrat"/>
                <a:cs typeface="Montserrat"/>
                <a:sym typeface="Montserrat"/>
              </a:rPr>
              <a:t>Report a </a:t>
            </a:r>
            <a:r>
              <a:rPr b="1" lang="en-GB" sz="1500">
                <a:latin typeface="Montserrat"/>
                <a:ea typeface="Montserrat"/>
                <a:cs typeface="Montserrat"/>
                <a:sym typeface="Montserrat"/>
              </a:rPr>
              <a:t>safeguarding</a:t>
            </a:r>
            <a:r>
              <a:rPr lang="en-GB" sz="1500">
                <a:latin typeface="Montserrat"/>
                <a:ea typeface="Montserrat"/>
                <a:cs typeface="Montserrat"/>
                <a:sym typeface="Montserrat"/>
              </a:rPr>
              <a:t> incident: </a:t>
            </a:r>
            <a:r>
              <a:rPr b="1" lang="en-GB" sz="1500" u="sng">
                <a:solidFill>
                  <a:schemeClr val="hlink"/>
                </a:solidFill>
                <a:latin typeface="Montserrat"/>
                <a:ea typeface="Montserrat"/>
                <a:cs typeface="Montserrat"/>
                <a:sym typeface="Montserrat"/>
                <a:hlinkClick r:id="rId5"/>
              </a:rPr>
              <a:t>www.hyperiondev.com/safeguardreporting</a:t>
            </a:r>
            <a:br>
              <a:rPr b="1" lang="en-GB" sz="1500">
                <a:latin typeface="Montserrat"/>
                <a:ea typeface="Montserrat"/>
                <a:cs typeface="Montserrat"/>
                <a:sym typeface="Montserrat"/>
              </a:rPr>
            </a:br>
            <a:endParaRPr b="1" sz="1500">
              <a:latin typeface="Montserrat"/>
              <a:ea typeface="Montserrat"/>
              <a:cs typeface="Montserrat"/>
              <a:sym typeface="Montserrat"/>
            </a:endParaRPr>
          </a:p>
          <a:p>
            <a:pPr indent="-323850" lvl="0" marL="457200" rtl="0" algn="l">
              <a:lnSpc>
                <a:spcPct val="150000"/>
              </a:lnSpc>
              <a:spcBef>
                <a:spcPts val="0"/>
              </a:spcBef>
              <a:spcAft>
                <a:spcPts val="0"/>
              </a:spcAft>
              <a:buSzPts val="1500"/>
              <a:buFont typeface="Montserrat"/>
              <a:buChar char="●"/>
            </a:pPr>
            <a:r>
              <a:rPr lang="en-GB" sz="1500">
                <a:latin typeface="Montserrat"/>
                <a:ea typeface="Montserrat"/>
                <a:cs typeface="Montserrat"/>
                <a:sym typeface="Montserrat"/>
              </a:rPr>
              <a:t>We would love your </a:t>
            </a:r>
            <a:r>
              <a:rPr b="1" lang="en-GB" sz="1500">
                <a:latin typeface="Montserrat"/>
                <a:ea typeface="Montserrat"/>
                <a:cs typeface="Montserrat"/>
                <a:sym typeface="Montserrat"/>
              </a:rPr>
              <a:t>feedback</a:t>
            </a:r>
            <a:r>
              <a:rPr lang="en-GB" sz="1500">
                <a:latin typeface="Montserrat"/>
                <a:ea typeface="Montserrat"/>
                <a:cs typeface="Montserrat"/>
                <a:sym typeface="Montserrat"/>
              </a:rPr>
              <a:t> on lectures: </a:t>
            </a:r>
            <a:r>
              <a:rPr b="1" lang="en-GB" sz="1500" u="sng">
                <a:solidFill>
                  <a:schemeClr val="hlink"/>
                </a:solidFill>
                <a:latin typeface="Montserrat"/>
                <a:ea typeface="Montserrat"/>
                <a:cs typeface="Montserrat"/>
                <a:sym typeface="Montserrat"/>
                <a:hlinkClick r:id="rId6"/>
              </a:rPr>
              <a:t>Feedback on Lectures</a:t>
            </a:r>
            <a:endParaRPr b="1" i="0" sz="1300" u="none" cap="none" strike="noStrike">
              <a:solidFill>
                <a:schemeClr val="dk1"/>
              </a:solidFill>
              <a:latin typeface="Montserrat"/>
              <a:ea typeface="Montserrat"/>
              <a:cs typeface="Montserrat"/>
              <a:sym typeface="Montserrat"/>
            </a:endParaRPr>
          </a:p>
        </p:txBody>
      </p:sp>
      <p:cxnSp>
        <p:nvCxnSpPr>
          <p:cNvPr id="83" name="Google Shape;83;p16"/>
          <p:cNvCxnSpPr/>
          <p:nvPr/>
        </p:nvCxnSpPr>
        <p:spPr>
          <a:xfrm flipH="1" rot="10800000">
            <a:off x="682875" y="4757670"/>
            <a:ext cx="7599900" cy="10800"/>
          </a:xfrm>
          <a:prstGeom prst="straightConnector1">
            <a:avLst/>
          </a:prstGeom>
          <a:noFill/>
          <a:ln cap="flat" cmpd="sng" w="9525">
            <a:solidFill>
              <a:srgbClr val="CCCCCC"/>
            </a:solidFill>
            <a:prstDash val="solid"/>
            <a:round/>
            <a:headEnd len="sm" w="sm" type="none"/>
            <a:tailEnd len="sm" w="sm" type="none"/>
          </a:ln>
        </p:spPr>
      </p:cxnSp>
      <p:pic>
        <p:nvPicPr>
          <p:cNvPr id="84" name="Google Shape;84;p16"/>
          <p:cNvPicPr preferRelativeResize="0"/>
          <p:nvPr/>
        </p:nvPicPr>
        <p:blipFill rotWithShape="1">
          <a:blip r:embed="rId7">
            <a:alphaModFix/>
          </a:blip>
          <a:srcRect b="0" l="0" r="0" t="0"/>
          <a:stretch/>
        </p:blipFill>
        <p:spPr>
          <a:xfrm>
            <a:off x="8150567" y="4850933"/>
            <a:ext cx="890168" cy="17473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7"/>
          <p:cNvPicPr preferRelativeResize="0"/>
          <p:nvPr/>
        </p:nvPicPr>
        <p:blipFill>
          <a:blip r:embed="rId3">
            <a:alphaModFix/>
          </a:blip>
          <a:stretch>
            <a:fillRect/>
          </a:stretch>
        </p:blipFill>
        <p:spPr>
          <a:xfrm>
            <a:off x="6" y="8913"/>
            <a:ext cx="9144003" cy="5125668"/>
          </a:xfrm>
          <a:prstGeom prst="rect">
            <a:avLst/>
          </a:prstGeom>
          <a:noFill/>
          <a:ln>
            <a:noFill/>
          </a:ln>
        </p:spPr>
      </p:pic>
      <p:pic>
        <p:nvPicPr>
          <p:cNvPr id="90" name="Google Shape;90;p17"/>
          <p:cNvPicPr preferRelativeResize="0"/>
          <p:nvPr/>
        </p:nvPicPr>
        <p:blipFill>
          <a:blip r:embed="rId4">
            <a:alphaModFix/>
          </a:blip>
          <a:stretch>
            <a:fillRect/>
          </a:stretch>
        </p:blipFill>
        <p:spPr>
          <a:xfrm>
            <a:off x="0" y="-107375"/>
            <a:ext cx="9334901" cy="5250876"/>
          </a:xfrm>
          <a:prstGeom prst="rect">
            <a:avLst/>
          </a:prstGeom>
          <a:noFill/>
          <a:ln>
            <a:noFill/>
          </a:ln>
        </p:spPr>
      </p:pic>
      <p:sp>
        <p:nvSpPr>
          <p:cNvPr id="91" name="Google Shape;91;p17"/>
          <p:cNvSpPr txBox="1"/>
          <p:nvPr/>
        </p:nvSpPr>
        <p:spPr>
          <a:xfrm>
            <a:off x="682775" y="1791450"/>
            <a:ext cx="3152700" cy="156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4000">
                <a:solidFill>
                  <a:srgbClr val="FFFFFF"/>
                </a:solidFill>
                <a:latin typeface="Montserrat Black"/>
                <a:ea typeface="Montserrat Black"/>
                <a:cs typeface="Montserrat Black"/>
                <a:sym typeface="Montserrat Black"/>
              </a:rPr>
              <a:t>Lecture Objectives</a:t>
            </a:r>
            <a:endParaRPr sz="4000">
              <a:solidFill>
                <a:srgbClr val="FFFFFF"/>
              </a:solidFill>
              <a:latin typeface="Montserrat Black"/>
              <a:ea typeface="Montserrat Black"/>
              <a:cs typeface="Montserrat Black"/>
              <a:sym typeface="Montserrat Black"/>
            </a:endParaRPr>
          </a:p>
        </p:txBody>
      </p:sp>
      <p:sp>
        <p:nvSpPr>
          <p:cNvPr id="92" name="Google Shape;92;p17"/>
          <p:cNvSpPr txBox="1"/>
          <p:nvPr/>
        </p:nvSpPr>
        <p:spPr>
          <a:xfrm>
            <a:off x="4691200" y="652038"/>
            <a:ext cx="4020600" cy="2655300"/>
          </a:xfrm>
          <a:prstGeom prst="rect">
            <a:avLst/>
          </a:prstGeom>
          <a:noFill/>
          <a:ln>
            <a:noFill/>
          </a:ln>
        </p:spPr>
        <p:txBody>
          <a:bodyPr anchorCtr="0" anchor="t" bIns="91425" lIns="91425" spcFirstLastPara="1" rIns="91425" wrap="square" tIns="91425">
            <a:spAutoFit/>
          </a:bodyPr>
          <a:lstStyle/>
          <a:p>
            <a:pPr indent="-323850" lvl="0" marL="457200" rtl="0" algn="l">
              <a:lnSpc>
                <a:spcPct val="150000"/>
              </a:lnSpc>
              <a:spcBef>
                <a:spcPts val="0"/>
              </a:spcBef>
              <a:spcAft>
                <a:spcPts val="0"/>
              </a:spcAft>
              <a:buClr>
                <a:schemeClr val="dk1"/>
              </a:buClr>
              <a:buSzPts val="1500"/>
              <a:buFont typeface="Montserrat"/>
              <a:buChar char="●"/>
            </a:pPr>
            <a:r>
              <a:rPr b="1" lang="en-GB" sz="1300">
                <a:solidFill>
                  <a:schemeClr val="dk1"/>
                </a:solidFill>
                <a:latin typeface="Montserrat"/>
                <a:ea typeface="Montserrat"/>
                <a:cs typeface="Montserrat"/>
                <a:sym typeface="Montserrat"/>
              </a:rPr>
              <a:t>A brief recap on Strings and String Methods.</a:t>
            </a:r>
            <a:endParaRPr b="1" sz="13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None/>
            </a:pPr>
            <a:r>
              <a:t/>
            </a:r>
            <a:endParaRPr b="1" sz="1300">
              <a:solidFill>
                <a:schemeClr val="dk1"/>
              </a:solidFill>
              <a:latin typeface="Montserrat"/>
              <a:ea typeface="Montserrat"/>
              <a:cs typeface="Montserrat"/>
              <a:sym typeface="Montserrat"/>
            </a:endParaRPr>
          </a:p>
          <a:p>
            <a:pPr indent="-323850" lvl="0" marL="457200" rtl="0" algn="l">
              <a:lnSpc>
                <a:spcPct val="150000"/>
              </a:lnSpc>
              <a:spcBef>
                <a:spcPts val="0"/>
              </a:spcBef>
              <a:spcAft>
                <a:spcPts val="0"/>
              </a:spcAft>
              <a:buClr>
                <a:schemeClr val="dk1"/>
              </a:buClr>
              <a:buSzPts val="1500"/>
              <a:buFont typeface="Montserrat"/>
              <a:buChar char="●"/>
            </a:pPr>
            <a:r>
              <a:rPr b="1" lang="en-GB" sz="1300">
                <a:solidFill>
                  <a:schemeClr val="dk1"/>
                </a:solidFill>
                <a:latin typeface="Montserrat"/>
                <a:ea typeface="Montserrat"/>
                <a:cs typeface="Montserrat"/>
                <a:sym typeface="Montserrat"/>
              </a:rPr>
              <a:t>Examples of some more advanced cases of String manipulation / handling.</a:t>
            </a:r>
            <a:br>
              <a:rPr b="1" lang="en-GB" sz="1500">
                <a:solidFill>
                  <a:schemeClr val="dk1"/>
                </a:solidFill>
                <a:latin typeface="Montserrat"/>
                <a:ea typeface="Montserrat"/>
                <a:cs typeface="Montserrat"/>
                <a:sym typeface="Montserrat"/>
              </a:rPr>
            </a:br>
            <a:endParaRPr b="1" sz="15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None/>
            </a:pPr>
            <a:r>
              <a:t/>
            </a:r>
            <a:endParaRPr b="1" sz="1500">
              <a:solidFill>
                <a:schemeClr val="dk1"/>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18"/>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98" name="Google Shape;98;p18"/>
          <p:cNvSpPr txBox="1"/>
          <p:nvPr/>
        </p:nvSpPr>
        <p:spPr>
          <a:xfrm>
            <a:off x="1437325" y="395525"/>
            <a:ext cx="6488100" cy="537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b="1" lang="en-GB" sz="3400">
                <a:solidFill>
                  <a:srgbClr val="C4A542"/>
                </a:solidFill>
                <a:latin typeface="Montserrat"/>
                <a:ea typeface="Montserrat"/>
                <a:cs typeface="Montserrat"/>
                <a:sym typeface="Montserrat"/>
              </a:rPr>
              <a:t>Remembering Strings</a:t>
            </a:r>
            <a:endParaRPr b="0" i="0" sz="3400" u="none" cap="none" strike="noStrike">
              <a:solidFill>
                <a:srgbClr val="C4A542"/>
              </a:solidFill>
              <a:latin typeface="Montserrat"/>
              <a:ea typeface="Montserrat"/>
              <a:cs typeface="Montserrat"/>
              <a:sym typeface="Montserrat"/>
            </a:endParaRPr>
          </a:p>
        </p:txBody>
      </p:sp>
      <p:sp>
        <p:nvSpPr>
          <p:cNvPr id="99" name="Google Shape;99;p18"/>
          <p:cNvSpPr txBox="1"/>
          <p:nvPr/>
        </p:nvSpPr>
        <p:spPr>
          <a:xfrm>
            <a:off x="834475" y="1210100"/>
            <a:ext cx="7693800" cy="337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1" sz="1800">
              <a:solidFill>
                <a:srgbClr val="103452"/>
              </a:solidFill>
              <a:latin typeface="Montserrat"/>
              <a:ea typeface="Montserrat"/>
              <a:cs typeface="Montserrat"/>
              <a:sym typeface="Montserrat"/>
            </a:endParaRPr>
          </a:p>
        </p:txBody>
      </p:sp>
      <p:pic>
        <p:nvPicPr>
          <p:cNvPr id="100" name="Google Shape;100;p18"/>
          <p:cNvPicPr preferRelativeResize="0"/>
          <p:nvPr/>
        </p:nvPicPr>
        <p:blipFill rotWithShape="1">
          <a:blip r:embed="rId4">
            <a:alphaModFix/>
          </a:blip>
          <a:srcRect b="0" l="0" r="0" t="0"/>
          <a:stretch/>
        </p:blipFill>
        <p:spPr>
          <a:xfrm>
            <a:off x="8005100" y="96747"/>
            <a:ext cx="989076" cy="194150"/>
          </a:xfrm>
          <a:prstGeom prst="rect">
            <a:avLst/>
          </a:prstGeom>
          <a:noFill/>
          <a:ln>
            <a:noFill/>
          </a:ln>
        </p:spPr>
      </p:pic>
      <p:pic>
        <p:nvPicPr>
          <p:cNvPr id="101" name="Google Shape;101;p18"/>
          <p:cNvPicPr preferRelativeResize="0"/>
          <p:nvPr/>
        </p:nvPicPr>
        <p:blipFill>
          <a:blip r:embed="rId5">
            <a:alphaModFix/>
          </a:blip>
          <a:stretch>
            <a:fillRect/>
          </a:stretch>
        </p:blipFill>
        <p:spPr>
          <a:xfrm>
            <a:off x="834475" y="1533525"/>
            <a:ext cx="7647824" cy="2244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19"/>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107" name="Google Shape;107;p19"/>
          <p:cNvSpPr txBox="1"/>
          <p:nvPr/>
        </p:nvSpPr>
        <p:spPr>
          <a:xfrm>
            <a:off x="1437325" y="395525"/>
            <a:ext cx="6488100" cy="537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b="1" lang="en-GB" sz="3400">
                <a:solidFill>
                  <a:srgbClr val="C4A542"/>
                </a:solidFill>
                <a:latin typeface="Montserrat"/>
                <a:ea typeface="Montserrat"/>
                <a:cs typeface="Montserrat"/>
                <a:sym typeface="Montserrat"/>
              </a:rPr>
              <a:t>Remembering Strings</a:t>
            </a:r>
            <a:endParaRPr b="0" i="0" sz="3400" u="none" cap="none" strike="noStrike">
              <a:solidFill>
                <a:srgbClr val="C4A542"/>
              </a:solidFill>
              <a:latin typeface="Montserrat"/>
              <a:ea typeface="Montserrat"/>
              <a:cs typeface="Montserrat"/>
              <a:sym typeface="Montserrat"/>
            </a:endParaRPr>
          </a:p>
        </p:txBody>
      </p:sp>
      <p:sp>
        <p:nvSpPr>
          <p:cNvPr id="108" name="Google Shape;108;p19"/>
          <p:cNvSpPr txBox="1"/>
          <p:nvPr/>
        </p:nvSpPr>
        <p:spPr>
          <a:xfrm>
            <a:off x="834475" y="1210100"/>
            <a:ext cx="7693800" cy="337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1" sz="1800">
              <a:solidFill>
                <a:srgbClr val="103452"/>
              </a:solidFill>
              <a:latin typeface="Montserrat"/>
              <a:ea typeface="Montserrat"/>
              <a:cs typeface="Montserrat"/>
              <a:sym typeface="Montserrat"/>
            </a:endParaRPr>
          </a:p>
        </p:txBody>
      </p:sp>
      <p:pic>
        <p:nvPicPr>
          <p:cNvPr id="109" name="Google Shape;109;p19"/>
          <p:cNvPicPr preferRelativeResize="0"/>
          <p:nvPr/>
        </p:nvPicPr>
        <p:blipFill rotWithShape="1">
          <a:blip r:embed="rId4">
            <a:alphaModFix/>
          </a:blip>
          <a:srcRect b="0" l="0" r="0" t="0"/>
          <a:stretch/>
        </p:blipFill>
        <p:spPr>
          <a:xfrm>
            <a:off x="8005100" y="96747"/>
            <a:ext cx="989076" cy="194150"/>
          </a:xfrm>
          <a:prstGeom prst="rect">
            <a:avLst/>
          </a:prstGeom>
          <a:noFill/>
          <a:ln>
            <a:noFill/>
          </a:ln>
        </p:spPr>
      </p:pic>
      <p:pic>
        <p:nvPicPr>
          <p:cNvPr id="110" name="Google Shape;110;p19"/>
          <p:cNvPicPr preferRelativeResize="0"/>
          <p:nvPr/>
        </p:nvPicPr>
        <p:blipFill>
          <a:blip r:embed="rId5">
            <a:alphaModFix/>
          </a:blip>
          <a:stretch>
            <a:fillRect/>
          </a:stretch>
        </p:blipFill>
        <p:spPr>
          <a:xfrm>
            <a:off x="1400175" y="1486400"/>
            <a:ext cx="6343650" cy="2819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20"/>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116" name="Google Shape;116;p20"/>
          <p:cNvSpPr txBox="1"/>
          <p:nvPr/>
        </p:nvSpPr>
        <p:spPr>
          <a:xfrm>
            <a:off x="1437325" y="395525"/>
            <a:ext cx="6488100" cy="537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b="1" lang="en-GB" sz="3400">
                <a:solidFill>
                  <a:srgbClr val="C4A542"/>
                </a:solidFill>
                <a:latin typeface="Montserrat"/>
                <a:ea typeface="Montserrat"/>
                <a:cs typeface="Montserrat"/>
                <a:sym typeface="Montserrat"/>
              </a:rPr>
              <a:t>Remembering Strings</a:t>
            </a:r>
            <a:endParaRPr b="0" i="0" sz="3400" u="none" cap="none" strike="noStrike">
              <a:solidFill>
                <a:srgbClr val="C4A542"/>
              </a:solidFill>
              <a:latin typeface="Montserrat"/>
              <a:ea typeface="Montserrat"/>
              <a:cs typeface="Montserrat"/>
              <a:sym typeface="Montserrat"/>
            </a:endParaRPr>
          </a:p>
        </p:txBody>
      </p:sp>
      <p:sp>
        <p:nvSpPr>
          <p:cNvPr id="117" name="Google Shape;117;p20"/>
          <p:cNvSpPr txBox="1"/>
          <p:nvPr/>
        </p:nvSpPr>
        <p:spPr>
          <a:xfrm>
            <a:off x="834475" y="1210100"/>
            <a:ext cx="7693800" cy="337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1" sz="1800">
              <a:solidFill>
                <a:srgbClr val="103452"/>
              </a:solidFill>
              <a:latin typeface="Montserrat"/>
              <a:ea typeface="Montserrat"/>
              <a:cs typeface="Montserrat"/>
              <a:sym typeface="Montserrat"/>
            </a:endParaRPr>
          </a:p>
        </p:txBody>
      </p:sp>
      <p:pic>
        <p:nvPicPr>
          <p:cNvPr id="118" name="Google Shape;118;p20"/>
          <p:cNvPicPr preferRelativeResize="0"/>
          <p:nvPr/>
        </p:nvPicPr>
        <p:blipFill rotWithShape="1">
          <a:blip r:embed="rId4">
            <a:alphaModFix/>
          </a:blip>
          <a:srcRect b="0" l="0" r="0" t="0"/>
          <a:stretch/>
        </p:blipFill>
        <p:spPr>
          <a:xfrm>
            <a:off x="8005100" y="96747"/>
            <a:ext cx="989076" cy="194150"/>
          </a:xfrm>
          <a:prstGeom prst="rect">
            <a:avLst/>
          </a:prstGeom>
          <a:noFill/>
          <a:ln>
            <a:noFill/>
          </a:ln>
        </p:spPr>
      </p:pic>
      <p:pic>
        <p:nvPicPr>
          <p:cNvPr id="119" name="Google Shape;119;p20"/>
          <p:cNvPicPr preferRelativeResize="0"/>
          <p:nvPr/>
        </p:nvPicPr>
        <p:blipFill>
          <a:blip r:embed="rId5">
            <a:alphaModFix/>
          </a:blip>
          <a:stretch>
            <a:fillRect/>
          </a:stretch>
        </p:blipFill>
        <p:spPr>
          <a:xfrm>
            <a:off x="1428750" y="1915025"/>
            <a:ext cx="6286500" cy="1962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1"/>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125" name="Google Shape;125;p21"/>
          <p:cNvSpPr txBox="1"/>
          <p:nvPr/>
        </p:nvSpPr>
        <p:spPr>
          <a:xfrm>
            <a:off x="1437325" y="395525"/>
            <a:ext cx="6488100" cy="537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b="1" lang="en-GB" sz="3400">
                <a:solidFill>
                  <a:srgbClr val="C4A542"/>
                </a:solidFill>
                <a:latin typeface="Montserrat"/>
                <a:ea typeface="Montserrat"/>
                <a:cs typeface="Montserrat"/>
                <a:sym typeface="Montserrat"/>
              </a:rPr>
              <a:t>Formatting Strings</a:t>
            </a:r>
            <a:endParaRPr b="0" i="0" sz="3400" u="none" cap="none" strike="noStrike">
              <a:solidFill>
                <a:srgbClr val="C4A542"/>
              </a:solidFill>
              <a:latin typeface="Montserrat"/>
              <a:ea typeface="Montserrat"/>
              <a:cs typeface="Montserrat"/>
              <a:sym typeface="Montserrat"/>
            </a:endParaRPr>
          </a:p>
        </p:txBody>
      </p:sp>
      <p:sp>
        <p:nvSpPr>
          <p:cNvPr id="126" name="Google Shape;126;p21"/>
          <p:cNvSpPr txBox="1"/>
          <p:nvPr/>
        </p:nvSpPr>
        <p:spPr>
          <a:xfrm>
            <a:off x="834475" y="1210100"/>
            <a:ext cx="7693800" cy="33720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None/>
            </a:pPr>
            <a:r>
              <a:t/>
            </a:r>
            <a:endParaRPr b="1" sz="1800">
              <a:solidFill>
                <a:srgbClr val="103452"/>
              </a:solidFill>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b="1" sz="1800">
              <a:solidFill>
                <a:srgbClr val="103452"/>
              </a:solidFill>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b="1" sz="1800">
              <a:solidFill>
                <a:srgbClr val="103452"/>
              </a:solidFill>
              <a:latin typeface="Montserrat"/>
              <a:ea typeface="Montserrat"/>
              <a:cs typeface="Montserrat"/>
              <a:sym typeface="Montserrat"/>
            </a:endParaRPr>
          </a:p>
          <a:p>
            <a:pPr indent="0" lvl="0" marL="0" marR="0" rtl="0" algn="l">
              <a:lnSpc>
                <a:spcPct val="100000"/>
              </a:lnSpc>
              <a:spcBef>
                <a:spcPts val="0"/>
              </a:spcBef>
              <a:spcAft>
                <a:spcPts val="0"/>
              </a:spcAft>
              <a:buNone/>
            </a:pPr>
            <a:r>
              <a:rPr b="1" lang="en-GB" sz="1800">
                <a:solidFill>
                  <a:srgbClr val="103452"/>
                </a:solidFill>
                <a:latin typeface="Montserrat"/>
                <a:ea typeface="Montserrat"/>
                <a:cs typeface="Montserrat"/>
                <a:sym typeface="Montserrat"/>
              </a:rPr>
              <a:t>Instead of simply concatenating strings together, we have the ability to create more complex, formatted strings. With the power of this method we are able to create formatted strings by placing variables into placeholders.</a:t>
            </a:r>
            <a:endParaRPr b="1" sz="1800">
              <a:solidFill>
                <a:srgbClr val="103452"/>
              </a:solidFill>
              <a:latin typeface="Montserrat"/>
              <a:ea typeface="Montserrat"/>
              <a:cs typeface="Montserrat"/>
              <a:sym typeface="Montserrat"/>
            </a:endParaRPr>
          </a:p>
        </p:txBody>
      </p:sp>
      <p:pic>
        <p:nvPicPr>
          <p:cNvPr id="127" name="Google Shape;127;p21"/>
          <p:cNvPicPr preferRelativeResize="0"/>
          <p:nvPr/>
        </p:nvPicPr>
        <p:blipFill rotWithShape="1">
          <a:blip r:embed="rId4">
            <a:alphaModFix/>
          </a:blip>
          <a:srcRect b="0" l="0" r="0" t="0"/>
          <a:stretch/>
        </p:blipFill>
        <p:spPr>
          <a:xfrm>
            <a:off x="8005100" y="96747"/>
            <a:ext cx="989076" cy="194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22"/>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133" name="Google Shape;133;p22"/>
          <p:cNvSpPr txBox="1"/>
          <p:nvPr/>
        </p:nvSpPr>
        <p:spPr>
          <a:xfrm>
            <a:off x="1437325" y="395525"/>
            <a:ext cx="6488100" cy="537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b="1" lang="en-GB" sz="3400">
                <a:solidFill>
                  <a:srgbClr val="C4A542"/>
                </a:solidFill>
                <a:latin typeface="Montserrat"/>
                <a:ea typeface="Montserrat"/>
                <a:cs typeface="Montserrat"/>
                <a:sym typeface="Montserrat"/>
              </a:rPr>
              <a:t>Formatting Strings</a:t>
            </a:r>
            <a:endParaRPr b="0" i="0" sz="3400" u="none" cap="none" strike="noStrike">
              <a:solidFill>
                <a:srgbClr val="C4A542"/>
              </a:solidFill>
              <a:latin typeface="Montserrat"/>
              <a:ea typeface="Montserrat"/>
              <a:cs typeface="Montserrat"/>
              <a:sym typeface="Montserrat"/>
            </a:endParaRPr>
          </a:p>
        </p:txBody>
      </p:sp>
      <p:sp>
        <p:nvSpPr>
          <p:cNvPr id="134" name="Google Shape;134;p22"/>
          <p:cNvSpPr txBox="1"/>
          <p:nvPr/>
        </p:nvSpPr>
        <p:spPr>
          <a:xfrm>
            <a:off x="834475" y="1210100"/>
            <a:ext cx="7693800" cy="337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1" sz="1800">
              <a:solidFill>
                <a:srgbClr val="103452"/>
              </a:solidFill>
              <a:latin typeface="Montserrat"/>
              <a:ea typeface="Montserrat"/>
              <a:cs typeface="Montserrat"/>
              <a:sym typeface="Montserrat"/>
            </a:endParaRPr>
          </a:p>
        </p:txBody>
      </p:sp>
      <p:pic>
        <p:nvPicPr>
          <p:cNvPr id="135" name="Google Shape;135;p22"/>
          <p:cNvPicPr preferRelativeResize="0"/>
          <p:nvPr/>
        </p:nvPicPr>
        <p:blipFill rotWithShape="1">
          <a:blip r:embed="rId4">
            <a:alphaModFix/>
          </a:blip>
          <a:srcRect b="0" l="0" r="0" t="0"/>
          <a:stretch/>
        </p:blipFill>
        <p:spPr>
          <a:xfrm>
            <a:off x="8005100" y="96747"/>
            <a:ext cx="989076" cy="194150"/>
          </a:xfrm>
          <a:prstGeom prst="rect">
            <a:avLst/>
          </a:prstGeom>
          <a:noFill/>
          <a:ln>
            <a:noFill/>
          </a:ln>
        </p:spPr>
      </p:pic>
      <p:pic>
        <p:nvPicPr>
          <p:cNvPr id="136" name="Google Shape;136;p22"/>
          <p:cNvPicPr preferRelativeResize="0"/>
          <p:nvPr/>
        </p:nvPicPr>
        <p:blipFill>
          <a:blip r:embed="rId5">
            <a:alphaModFix/>
          </a:blip>
          <a:stretch>
            <a:fillRect/>
          </a:stretch>
        </p:blipFill>
        <p:spPr>
          <a:xfrm>
            <a:off x="834475" y="1072250"/>
            <a:ext cx="7602250" cy="3372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