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Montserrat Black"/>
      <p:bold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Montserrat ExtraBold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Italic.fntdata"/><Relationship Id="rId20" Type="http://schemas.openxmlformats.org/officeDocument/2006/relationships/slide" Target="slides/slide15.xml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22" Type="http://schemas.openxmlformats.org/officeDocument/2006/relationships/slide" Target="slides/slide17.xml"/><Relationship Id="rId44" Type="http://schemas.openxmlformats.org/officeDocument/2006/relationships/font" Target="fonts/Poppins-boldItalic.fntdata"/><Relationship Id="rId21" Type="http://schemas.openxmlformats.org/officeDocument/2006/relationships/slide" Target="slides/slide16.xml"/><Relationship Id="rId43" Type="http://schemas.openxmlformats.org/officeDocument/2006/relationships/font" Target="fonts/Poppins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Extra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Black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3379d35bc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a3379d35b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379d35bc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a3379d35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3379d35bc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3379d35b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379d35bc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a3379d35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3379d35bc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a3379d35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3379d35bc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a3379d35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3379d35bc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a3379d35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3379d35bc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a3379d35b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b7c1718ce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eb7c1718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b7b54546e_0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eb7b54546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b7b54546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b7b5454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3379d35bc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a3379d35b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3379d35bc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a3379d35b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379d35bc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a3379d35b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3379d35bc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a3379d35b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3379d35bc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a3379d35b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3379d35bc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a3379d35b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3379d35bc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a3379d35b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3379d35bc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a3379d35b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a84b70f1d_0_305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29a84b70f1d_0_305:notes"/>
          <p:cNvSpPr/>
          <p:nvPr>
            <p:ph idx="2" type="sldImg"/>
          </p:nvPr>
        </p:nvSpPr>
        <p:spPr>
          <a:xfrm>
            <a:off x="382588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a84b70f1d_0_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9a84b70f1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b7b54546e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b7b5454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b7b54546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b7b54546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b7b54546e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b7b54546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379d35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a3379d3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3379d35b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a3379d35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379d35bc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a3379d35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3379d35b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a3379d35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781336" y="4879869"/>
            <a:ext cx="959400" cy="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9359" y="4886332"/>
            <a:ext cx="1428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forms.gle/DZCPvPpzPrEULUhW9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www.hyperiondev.com/support" TargetMode="External"/><Relationship Id="rId5" Type="http://schemas.openxmlformats.org/officeDocument/2006/relationships/hyperlink" Target="http://www.hyperiondev.com/safeguardreporting" TargetMode="External"/><Relationship Id="rId6" Type="http://schemas.openxmlformats.org/officeDocument/2006/relationships/hyperlink" Target="https://hyperionde.wufoo.com/forms/zsgv4m40ui4i0g/" TargetMode="External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854350" y="997375"/>
            <a:ext cx="300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SESSION NAME HERE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00" y="2817800"/>
            <a:ext cx="3388225" cy="1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 b="0" l="0" r="0" t="30099"/>
          <a:stretch/>
        </p:blipFill>
        <p:spPr>
          <a:xfrm>
            <a:off x="4454875" y="84250"/>
            <a:ext cx="4359851" cy="10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303850" y="1662850"/>
            <a:ext cx="4611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Data Structures : Lists &amp; Dictionaries</a:t>
            </a:r>
            <a:endParaRPr>
              <a:solidFill>
                <a:srgbClr val="C4A54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Finding the Length of a List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Similar to what we can do with strings, we can use the len() function to find the </a:t>
            </a: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 of a list.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Example :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275" y="2371413"/>
            <a:ext cx="68294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834475" y="395525"/>
            <a:ext cx="76938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Accessing all values in a List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Sometimes we need to access all values / items in a list at the same time; to achieve this we can simply iterate through the list with a for loop.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This would  be especially useful when we cannot exactly see all the data within a list and we must evaluate the data / make adjustments / add to the list / remove from the list.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834475" y="395525"/>
            <a:ext cx="76938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Looping through Lists Example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75" y="1210100"/>
            <a:ext cx="7680876" cy="33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In Operator and Lists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425" y="1071375"/>
            <a:ext cx="7693800" cy="35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Appending data to Lists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We can add new items to a list by using the .append() method, keep in mind that append will only add to the end of a list, and nowhere else.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Example : 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525" y="2571750"/>
            <a:ext cx="7693799" cy="207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Extending Lists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We can extend lists with multiple values which will be attached at the end.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It is similar to append, but is capable of adding multiple values.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2650" y="2768100"/>
            <a:ext cx="4638675" cy="18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Inserting into List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We can insert values at a specific position in the list using indexing.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Takes two arguments, first is the index, followed by the element to add.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100" y="2693400"/>
            <a:ext cx="5257800" cy="18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Popping from a List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The pop method will remove an element at an index, then return it.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Return meaning that the popped element can be stored and used in a variable.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900" y="2415950"/>
            <a:ext cx="7600950" cy="2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768578" y="246492"/>
            <a:ext cx="4663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Let’s Breathe</a:t>
            </a:r>
            <a:endParaRPr b="1" i="0" sz="3600" u="none" cap="none" strike="noStrike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2117550" y="1503450"/>
            <a:ext cx="49089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4A542"/>
                </a:solidFill>
                <a:latin typeface="Poppins"/>
                <a:ea typeface="Poppins"/>
                <a:cs typeface="Poppins"/>
                <a:sym typeface="Poppins"/>
              </a:rPr>
              <a:t>Let’s take a small </a:t>
            </a:r>
            <a:r>
              <a:rPr b="1" lang="en-GB" sz="2000">
                <a:solidFill>
                  <a:srgbClr val="C4A542"/>
                </a:solidFill>
                <a:latin typeface="Poppins"/>
                <a:ea typeface="Poppins"/>
                <a:cs typeface="Poppins"/>
                <a:sym typeface="Poppins"/>
              </a:rPr>
              <a:t>break</a:t>
            </a:r>
            <a:r>
              <a:rPr b="1" lang="en-GB" sz="2000">
                <a:solidFill>
                  <a:srgbClr val="C4A542"/>
                </a:solidFill>
                <a:latin typeface="Poppins"/>
                <a:ea typeface="Poppins"/>
                <a:cs typeface="Poppins"/>
                <a:sym typeface="Poppins"/>
              </a:rPr>
              <a:t> before moving on to the next topic.</a:t>
            </a:r>
            <a:endParaRPr b="1" i="0" sz="2000" u="none" cap="none" strike="noStrike">
              <a:solidFill>
                <a:srgbClr val="C4A5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581" y="4722273"/>
            <a:ext cx="890168" cy="17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dictionaries are similar to a list, however each item has two parts, a key and a value.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example, an English dictionary has the word (key) and then it’s definition (value).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18" y="0"/>
            <a:ext cx="91508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39925" y="518175"/>
            <a:ext cx="6473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3475A6"/>
                </a:solidFill>
                <a:latin typeface="Montserrat"/>
                <a:ea typeface="Montserrat"/>
                <a:cs typeface="Montserrat"/>
                <a:sym typeface="Montserrat"/>
              </a:rPr>
              <a:t>Data Science Lecture Housekeeping</a:t>
            </a:r>
            <a:endParaRPr b="1" sz="2000">
              <a:solidFill>
                <a:srgbClr val="3475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475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75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/>
          <p:nvPr/>
        </p:nvSpPr>
        <p:spPr>
          <a:xfrm rot="5400000">
            <a:off x="4384498" y="-4384501"/>
            <a:ext cx="375000" cy="9144000"/>
          </a:xfrm>
          <a:prstGeom prst="rect">
            <a:avLst/>
          </a:prstGeom>
          <a:solidFill>
            <a:srgbClr val="57CEA0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839921" y="980858"/>
            <a:ext cx="7383600" cy="32400"/>
          </a:xfrm>
          <a:prstGeom prst="straightConnector1">
            <a:avLst/>
          </a:prstGeom>
          <a:noFill/>
          <a:ln cap="flat" cmpd="sng" w="19050">
            <a:solidFill>
              <a:srgbClr val="3475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921218" y="1076317"/>
            <a:ext cx="76500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The use of disrespectful language is prohibited in the questions, this is a supportive, learning environment for all - please engage accordingly. </a:t>
            </a: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(FBV: Mutual Respect.)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No question is daft or silly - </a:t>
            </a: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ask them! 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are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Q&amp;A sessions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midway and at the end of the session, should you wish to ask any follow-up questions. Moderators are going to be answering questions as the session progresses as well.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If you have any questions outside of this lecture, or that are not answered during this lecture, please do submit these for upcoming Open Classes. You can submit these questions here: </a:t>
            </a:r>
            <a:r>
              <a:rPr b="1" lang="en-GB" sz="15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Class Questions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682875" y="4757670"/>
            <a:ext cx="7599900" cy="10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0567" y="4850933"/>
            <a:ext cx="890168" cy="17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enclosed in curly brackets; key value pairs are separated by a colon and each pair is separated by a comma.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the left is the key, on the right is the value.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4150" y="2479975"/>
            <a:ext cx="4162425" cy="21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Dict Function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 to create dictionaries.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Assign values to keys by passing in keys and values separated by and = sign.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900" y="2571750"/>
            <a:ext cx="7608201" cy="1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834475" y="395525"/>
            <a:ext cx="76938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Accessing values in dictionaries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a value in a dictionary, we simply call the key and Python will return the value paired with said key.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Similar to indexing, however we provide a key name instead of an index number.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75" y="1214450"/>
            <a:ext cx="7693799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Accessing all values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able to use the .values() method on a dictionary in a for loop to access every value in a dictionary.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75" y="2172275"/>
            <a:ext cx="7608551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Accessing all keys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able to use the .keys() method on a dictionary in a for loop to access every key in a dictionary.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75" y="2043450"/>
            <a:ext cx="76085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834475" y="395525"/>
            <a:ext cx="75444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Accessing both keys &amp; values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able to use the .items() method on a dictionary in a for loop to access both keys and values in a dictionary.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75" y="2191325"/>
            <a:ext cx="76938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Popping from a dictionary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Similar to the list, we can use .pop() to remove a pair out of a dictionary and return the value of the pair in a variable.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note that using .pop() must have the key as an argument for pop to work.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475" y="2467550"/>
            <a:ext cx="7693799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0345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874" y="388600"/>
            <a:ext cx="3649550" cy="8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/>
        </p:nvSpPr>
        <p:spPr>
          <a:xfrm>
            <a:off x="2307288" y="1609300"/>
            <a:ext cx="4529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C4A542"/>
                </a:solidFill>
                <a:highlight>
                  <a:srgbClr val="103452"/>
                </a:highlight>
                <a:latin typeface="Montserrat"/>
                <a:ea typeface="Montserrat"/>
                <a:cs typeface="Montserrat"/>
                <a:sym typeface="Montserrat"/>
              </a:rPr>
              <a:t>Q &amp; A SECTION</a:t>
            </a:r>
            <a:endParaRPr b="1" i="0" sz="4000" u="none" cap="none" strike="noStrike">
              <a:solidFill>
                <a:srgbClr val="C4A542"/>
              </a:solidFill>
              <a:highlight>
                <a:srgbClr val="10345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3434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sng" cap="none" strike="noStrike">
              <a:solidFill>
                <a:srgbClr val="BC922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2381800" y="2608025"/>
            <a:ext cx="40977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Please use this time to ask any questions relating to the topic, should you have any.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/>
        </p:nvSpPr>
        <p:spPr>
          <a:xfrm>
            <a:off x="1991725" y="2433634"/>
            <a:ext cx="47976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 for joining!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5" name="Google Shape;3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0" y="48309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1537" y="1311971"/>
            <a:ext cx="5297976" cy="10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18" y="0"/>
            <a:ext cx="91508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39925" y="550350"/>
            <a:ext cx="6473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3475A6"/>
                </a:solidFill>
                <a:latin typeface="Montserrat"/>
                <a:ea typeface="Montserrat"/>
                <a:cs typeface="Montserrat"/>
                <a:sym typeface="Montserrat"/>
              </a:rPr>
              <a:t>Data Science Lecture Housekeeping </a:t>
            </a:r>
            <a:r>
              <a:rPr lang="en-GB" sz="2000">
                <a:solidFill>
                  <a:srgbClr val="3475A6"/>
                </a:solidFill>
                <a:latin typeface="Montserrat"/>
                <a:ea typeface="Montserrat"/>
                <a:cs typeface="Montserrat"/>
                <a:sym typeface="Montserrat"/>
              </a:rPr>
              <a:t>cont.</a:t>
            </a:r>
            <a:endParaRPr sz="2000">
              <a:solidFill>
                <a:srgbClr val="3475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475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475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 rot="5400000">
            <a:off x="4384498" y="-4384501"/>
            <a:ext cx="375000" cy="9144000"/>
          </a:xfrm>
          <a:prstGeom prst="rect">
            <a:avLst/>
          </a:prstGeom>
          <a:solidFill>
            <a:srgbClr val="57CEA0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 rot="10800000">
            <a:off x="839921" y="980858"/>
            <a:ext cx="7383600" cy="32400"/>
          </a:xfrm>
          <a:prstGeom prst="straightConnector1">
            <a:avLst/>
          </a:prstGeom>
          <a:noFill/>
          <a:ln cap="flat" cmpd="sng" w="19050">
            <a:solidFill>
              <a:srgbClr val="3475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921218" y="1645530"/>
            <a:ext cx="76500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For all </a:t>
            </a: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non-academic questions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, please submit a query: </a:t>
            </a:r>
            <a:r>
              <a:rPr b="1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www.hyperiondev.com/support</a:t>
            </a:r>
            <a:br>
              <a:rPr b="1" lang="en-GB" sz="1500">
                <a:latin typeface="Montserrat"/>
                <a:ea typeface="Montserrat"/>
                <a:cs typeface="Montserrat"/>
                <a:sym typeface="Montserrat"/>
              </a:rPr>
            </a:b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Report a </a:t>
            </a: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safeguarding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incident: </a:t>
            </a:r>
            <a:r>
              <a:rPr b="1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www.hyperiondev.com/safeguardreporting</a:t>
            </a:r>
            <a:br>
              <a:rPr b="1" lang="en-GB" sz="1500">
                <a:latin typeface="Montserrat"/>
                <a:ea typeface="Montserrat"/>
                <a:cs typeface="Montserrat"/>
                <a:sym typeface="Montserrat"/>
              </a:rPr>
            </a:b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We would love your </a:t>
            </a: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on lectures: </a:t>
            </a:r>
            <a:r>
              <a:rPr b="1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Feedback on Lectures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682875" y="4757670"/>
            <a:ext cx="7599900" cy="10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0567" y="4850933"/>
            <a:ext cx="890168" cy="17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8913"/>
            <a:ext cx="9144003" cy="5125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7375"/>
            <a:ext cx="9334901" cy="5250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82775" y="1791450"/>
            <a:ext cx="31527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Lecture Objectives</a:t>
            </a:r>
            <a:endParaRPr sz="4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691200" y="652038"/>
            <a:ext cx="40206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 about the most frequently used and versatile collection data type in Python - the List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 about another popular collection data type - Dictionaries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 how to manipulate lists and dictionaries.</a:t>
            </a:r>
            <a:b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 are used when we need to store a lot of data, or the order in which the data is stored is important to us.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Lists are capable of holding </a:t>
            </a: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many</a:t>
            </a: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 items in one place as well as keeping the data in order.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Python will also provide each piece of data an index that will represent its position in the list.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34475" y="118875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A List is a specialised format of storing and organising data.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A List is basically a group of items / data.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Lists are known as sequence data types because they behave like an ordered collection of items.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List Example &amp; Syntax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013" y="1445600"/>
            <a:ext cx="4491975" cy="23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Indexing Lists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Similar to strings, we are able to index and slice lists.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452"/>
              </a:buClr>
              <a:buSzPts val="1800"/>
              <a:buFont typeface="Montserrat"/>
              <a:buChar char="★"/>
            </a:pPr>
            <a:r>
              <a:rPr b="1" lang="en-GB" sz="1800">
                <a:solidFill>
                  <a:srgbClr val="103452"/>
                </a:solidFill>
                <a:latin typeface="Montserrat"/>
                <a:ea typeface="Montserrat"/>
                <a:cs typeface="Montserrat"/>
                <a:sym typeface="Montserrat"/>
              </a:rPr>
              <a:t>However, instead of indexing by character, we index lists by the entire value in that specific position.</a:t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437325" y="395525"/>
            <a:ext cx="648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4A542"/>
                </a:solidFill>
                <a:latin typeface="Montserrat"/>
                <a:ea typeface="Montserrat"/>
                <a:cs typeface="Montserrat"/>
                <a:sym typeface="Montserrat"/>
              </a:rPr>
              <a:t>Indexing Example</a:t>
            </a:r>
            <a:endParaRPr b="0" i="0" sz="3400" u="none" cap="none" strike="noStrike">
              <a:solidFill>
                <a:srgbClr val="C4A5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834475" y="1210100"/>
            <a:ext cx="76938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34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100" y="96747"/>
            <a:ext cx="989076" cy="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750" y="1210100"/>
            <a:ext cx="5130499" cy="27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