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0" r:id="rId3"/>
    <p:sldId id="257" r:id="rId4"/>
    <p:sldId id="258" r:id="rId5"/>
    <p:sldId id="279"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0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37B1FBE2-3E11-41AE-AC80-A951E7D0E26D}" type="datetimeFigureOut">
              <a:rPr lang="tr-TR" smtClean="0"/>
              <a:t>17.12.2023</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E8D4921-C536-42F5-B1EA-1E1CBDF6AE4D}" type="slidenum">
              <a:rPr lang="tr-TR" smtClean="0"/>
              <a:t>‹#›</a:t>
            </a:fld>
            <a:endParaRPr lang="tr-TR"/>
          </a:p>
        </p:txBody>
      </p:sp>
    </p:spTree>
    <p:extLst>
      <p:ext uri="{BB962C8B-B14F-4D97-AF65-F5344CB8AC3E}">
        <p14:creationId xmlns:p14="http://schemas.microsoft.com/office/powerpoint/2010/main" val="3209815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7B1FBE2-3E11-41AE-AC80-A951E7D0E26D}" type="datetimeFigureOut">
              <a:rPr lang="tr-TR" smtClean="0"/>
              <a:t>17.12.2023</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E8D4921-C536-42F5-B1EA-1E1CBDF6AE4D}" type="slidenum">
              <a:rPr lang="tr-TR" smtClean="0"/>
              <a:t>‹#›</a:t>
            </a:fld>
            <a:endParaRPr lang="tr-TR"/>
          </a:p>
        </p:txBody>
      </p:sp>
    </p:spTree>
    <p:extLst>
      <p:ext uri="{BB962C8B-B14F-4D97-AF65-F5344CB8AC3E}">
        <p14:creationId xmlns:p14="http://schemas.microsoft.com/office/powerpoint/2010/main" val="1393652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7B1FBE2-3E11-41AE-AC80-A951E7D0E26D}" type="datetimeFigureOut">
              <a:rPr lang="tr-TR" smtClean="0"/>
              <a:t>17.12.2023</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E8D4921-C536-42F5-B1EA-1E1CBDF6AE4D}"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01906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37B1FBE2-3E11-41AE-AC80-A951E7D0E26D}" type="datetimeFigureOut">
              <a:rPr lang="tr-TR" smtClean="0"/>
              <a:t>17.12.2023</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E8D4921-C536-42F5-B1EA-1E1CBDF6AE4D}" type="slidenum">
              <a:rPr lang="tr-TR" smtClean="0"/>
              <a:t>‹#›</a:t>
            </a:fld>
            <a:endParaRPr lang="tr-TR"/>
          </a:p>
        </p:txBody>
      </p:sp>
    </p:spTree>
    <p:extLst>
      <p:ext uri="{BB962C8B-B14F-4D97-AF65-F5344CB8AC3E}">
        <p14:creationId xmlns:p14="http://schemas.microsoft.com/office/powerpoint/2010/main" val="2541886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37B1FBE2-3E11-41AE-AC80-A951E7D0E26D}" type="datetimeFigureOut">
              <a:rPr lang="tr-TR" smtClean="0"/>
              <a:t>17.12.2023</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E8D4921-C536-42F5-B1EA-1E1CBDF6AE4D}"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368342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37B1FBE2-3E11-41AE-AC80-A951E7D0E26D}" type="datetimeFigureOut">
              <a:rPr lang="tr-TR" smtClean="0"/>
              <a:t>17.12.2023</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E8D4921-C536-42F5-B1EA-1E1CBDF6AE4D}" type="slidenum">
              <a:rPr lang="tr-TR" smtClean="0"/>
              <a:t>‹#›</a:t>
            </a:fld>
            <a:endParaRPr lang="tr-TR"/>
          </a:p>
        </p:txBody>
      </p:sp>
    </p:spTree>
    <p:extLst>
      <p:ext uri="{BB962C8B-B14F-4D97-AF65-F5344CB8AC3E}">
        <p14:creationId xmlns:p14="http://schemas.microsoft.com/office/powerpoint/2010/main" val="3176597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7B1FBE2-3E11-41AE-AC80-A951E7D0E26D}" type="datetimeFigureOut">
              <a:rPr lang="tr-TR" smtClean="0"/>
              <a:t>17.12.2023</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E8D4921-C536-42F5-B1EA-1E1CBDF6AE4D}" type="slidenum">
              <a:rPr lang="tr-TR" smtClean="0"/>
              <a:t>‹#›</a:t>
            </a:fld>
            <a:endParaRPr lang="tr-TR"/>
          </a:p>
        </p:txBody>
      </p:sp>
    </p:spTree>
    <p:extLst>
      <p:ext uri="{BB962C8B-B14F-4D97-AF65-F5344CB8AC3E}">
        <p14:creationId xmlns:p14="http://schemas.microsoft.com/office/powerpoint/2010/main" val="39316776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7B1FBE2-3E11-41AE-AC80-A951E7D0E26D}" type="datetimeFigureOut">
              <a:rPr lang="tr-TR" smtClean="0"/>
              <a:t>17.12.2023</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E8D4921-C536-42F5-B1EA-1E1CBDF6AE4D}" type="slidenum">
              <a:rPr lang="tr-TR" smtClean="0"/>
              <a:t>‹#›</a:t>
            </a:fld>
            <a:endParaRPr lang="tr-TR"/>
          </a:p>
        </p:txBody>
      </p:sp>
    </p:spTree>
    <p:extLst>
      <p:ext uri="{BB962C8B-B14F-4D97-AF65-F5344CB8AC3E}">
        <p14:creationId xmlns:p14="http://schemas.microsoft.com/office/powerpoint/2010/main" val="4270183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7B1FBE2-3E11-41AE-AC80-A951E7D0E26D}" type="datetimeFigureOut">
              <a:rPr lang="tr-TR" smtClean="0"/>
              <a:t>17.12.2023</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E8D4921-C536-42F5-B1EA-1E1CBDF6AE4D}" type="slidenum">
              <a:rPr lang="tr-TR" smtClean="0"/>
              <a:t>‹#›</a:t>
            </a:fld>
            <a:endParaRPr lang="tr-TR"/>
          </a:p>
        </p:txBody>
      </p:sp>
    </p:spTree>
    <p:extLst>
      <p:ext uri="{BB962C8B-B14F-4D97-AF65-F5344CB8AC3E}">
        <p14:creationId xmlns:p14="http://schemas.microsoft.com/office/powerpoint/2010/main" val="1385947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7B1FBE2-3E11-41AE-AC80-A951E7D0E26D}" type="datetimeFigureOut">
              <a:rPr lang="tr-TR" smtClean="0"/>
              <a:t>17.12.2023</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E8D4921-C536-42F5-B1EA-1E1CBDF6AE4D}" type="slidenum">
              <a:rPr lang="tr-TR" smtClean="0"/>
              <a:t>‹#›</a:t>
            </a:fld>
            <a:endParaRPr lang="tr-TR"/>
          </a:p>
        </p:txBody>
      </p:sp>
    </p:spTree>
    <p:extLst>
      <p:ext uri="{BB962C8B-B14F-4D97-AF65-F5344CB8AC3E}">
        <p14:creationId xmlns:p14="http://schemas.microsoft.com/office/powerpoint/2010/main" val="3790429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37B1FBE2-3E11-41AE-AC80-A951E7D0E26D}" type="datetimeFigureOut">
              <a:rPr lang="tr-TR" smtClean="0"/>
              <a:t>17.12.2023</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E8D4921-C536-42F5-B1EA-1E1CBDF6AE4D}" type="slidenum">
              <a:rPr lang="tr-TR" smtClean="0"/>
              <a:t>‹#›</a:t>
            </a:fld>
            <a:endParaRPr lang="tr-TR"/>
          </a:p>
        </p:txBody>
      </p:sp>
    </p:spTree>
    <p:extLst>
      <p:ext uri="{BB962C8B-B14F-4D97-AF65-F5344CB8AC3E}">
        <p14:creationId xmlns:p14="http://schemas.microsoft.com/office/powerpoint/2010/main" val="440671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37B1FBE2-3E11-41AE-AC80-A951E7D0E26D}" type="datetimeFigureOut">
              <a:rPr lang="tr-TR" smtClean="0"/>
              <a:t>17.12.2023</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E8D4921-C536-42F5-B1EA-1E1CBDF6AE4D}" type="slidenum">
              <a:rPr lang="tr-TR" smtClean="0"/>
              <a:t>‹#›</a:t>
            </a:fld>
            <a:endParaRPr lang="tr-TR"/>
          </a:p>
        </p:txBody>
      </p:sp>
    </p:spTree>
    <p:extLst>
      <p:ext uri="{BB962C8B-B14F-4D97-AF65-F5344CB8AC3E}">
        <p14:creationId xmlns:p14="http://schemas.microsoft.com/office/powerpoint/2010/main" val="1586787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37B1FBE2-3E11-41AE-AC80-A951E7D0E26D}" type="datetimeFigureOut">
              <a:rPr lang="tr-TR" smtClean="0"/>
              <a:t>17.12.2023</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E8D4921-C536-42F5-B1EA-1E1CBDF6AE4D}" type="slidenum">
              <a:rPr lang="tr-TR" smtClean="0"/>
              <a:t>‹#›</a:t>
            </a:fld>
            <a:endParaRPr lang="tr-TR"/>
          </a:p>
        </p:txBody>
      </p:sp>
    </p:spTree>
    <p:extLst>
      <p:ext uri="{BB962C8B-B14F-4D97-AF65-F5344CB8AC3E}">
        <p14:creationId xmlns:p14="http://schemas.microsoft.com/office/powerpoint/2010/main" val="3721611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1FBE2-3E11-41AE-AC80-A951E7D0E26D}" type="datetimeFigureOut">
              <a:rPr lang="tr-TR" smtClean="0"/>
              <a:t>17.12.2023</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E8D4921-C536-42F5-B1EA-1E1CBDF6AE4D}" type="slidenum">
              <a:rPr lang="tr-TR" smtClean="0"/>
              <a:t>‹#›</a:t>
            </a:fld>
            <a:endParaRPr lang="tr-TR"/>
          </a:p>
        </p:txBody>
      </p:sp>
    </p:spTree>
    <p:extLst>
      <p:ext uri="{BB962C8B-B14F-4D97-AF65-F5344CB8AC3E}">
        <p14:creationId xmlns:p14="http://schemas.microsoft.com/office/powerpoint/2010/main" val="2100223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7B1FBE2-3E11-41AE-AC80-A951E7D0E26D}" type="datetimeFigureOut">
              <a:rPr lang="tr-TR" smtClean="0"/>
              <a:t>17.12.2023</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E8D4921-C536-42F5-B1EA-1E1CBDF6AE4D}" type="slidenum">
              <a:rPr lang="tr-TR" smtClean="0"/>
              <a:t>‹#›</a:t>
            </a:fld>
            <a:endParaRPr lang="tr-TR"/>
          </a:p>
        </p:txBody>
      </p:sp>
    </p:spTree>
    <p:extLst>
      <p:ext uri="{BB962C8B-B14F-4D97-AF65-F5344CB8AC3E}">
        <p14:creationId xmlns:p14="http://schemas.microsoft.com/office/powerpoint/2010/main" val="2917672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7B1FBE2-3E11-41AE-AC80-A951E7D0E26D}" type="datetimeFigureOut">
              <a:rPr lang="tr-TR" smtClean="0"/>
              <a:t>17.12.2023</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E8D4921-C536-42F5-B1EA-1E1CBDF6AE4D}" type="slidenum">
              <a:rPr lang="tr-TR" smtClean="0"/>
              <a:t>‹#›</a:t>
            </a:fld>
            <a:endParaRPr lang="tr-TR"/>
          </a:p>
        </p:txBody>
      </p:sp>
    </p:spTree>
    <p:extLst>
      <p:ext uri="{BB962C8B-B14F-4D97-AF65-F5344CB8AC3E}">
        <p14:creationId xmlns:p14="http://schemas.microsoft.com/office/powerpoint/2010/main" val="1940027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7B1FBE2-3E11-41AE-AC80-A951E7D0E26D}" type="datetimeFigureOut">
              <a:rPr lang="tr-TR" smtClean="0"/>
              <a:t>17.12.2023</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E8D4921-C536-42F5-B1EA-1E1CBDF6AE4D}" type="slidenum">
              <a:rPr lang="tr-TR" smtClean="0"/>
              <a:t>‹#›</a:t>
            </a:fld>
            <a:endParaRPr lang="tr-TR"/>
          </a:p>
        </p:txBody>
      </p:sp>
    </p:spTree>
    <p:extLst>
      <p:ext uri="{BB962C8B-B14F-4D97-AF65-F5344CB8AC3E}">
        <p14:creationId xmlns:p14="http://schemas.microsoft.com/office/powerpoint/2010/main" val="35405095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45C6DA-6350-B3E8-BF6F-2C23F0AB0F7E}"/>
              </a:ext>
            </a:extLst>
          </p:cNvPr>
          <p:cNvSpPr>
            <a:spLocks noGrp="1"/>
          </p:cNvSpPr>
          <p:nvPr>
            <p:ph type="ctrTitle"/>
          </p:nvPr>
        </p:nvSpPr>
        <p:spPr>
          <a:xfrm>
            <a:off x="2074863" y="1061357"/>
            <a:ext cx="8915399" cy="2262781"/>
          </a:xfrm>
        </p:spPr>
        <p:txBody>
          <a:bodyPr>
            <a:normAutofit fontScale="90000"/>
          </a:bodyPr>
          <a:lstStyle/>
          <a:p>
            <a:pPr algn="ctr"/>
            <a:r>
              <a:rPr lang="tr-TR" dirty="0"/>
              <a:t>Yapay Sinir Ağları</a:t>
            </a:r>
            <a:br>
              <a:rPr lang="tr-TR" dirty="0"/>
            </a:br>
            <a:r>
              <a:rPr lang="tr-TR" dirty="0"/>
              <a:t>Proje Sunumu</a:t>
            </a:r>
            <a:br>
              <a:rPr lang="tr-TR" dirty="0"/>
            </a:br>
            <a:r>
              <a:rPr lang="tr-TR" dirty="0" err="1"/>
              <a:t>Zoo</a:t>
            </a:r>
            <a:r>
              <a:rPr lang="tr-TR" dirty="0"/>
              <a:t> </a:t>
            </a:r>
            <a:r>
              <a:rPr lang="tr-TR" dirty="0" err="1"/>
              <a:t>Dataset</a:t>
            </a:r>
            <a:endParaRPr lang="tr-TR" dirty="0"/>
          </a:p>
        </p:txBody>
      </p:sp>
      <p:sp>
        <p:nvSpPr>
          <p:cNvPr id="3" name="Alt Başlık 2">
            <a:extLst>
              <a:ext uri="{FF2B5EF4-FFF2-40B4-BE49-F238E27FC236}">
                <a16:creationId xmlns:a16="http://schemas.microsoft.com/office/drawing/2014/main" id="{9AEE18AE-2E16-6E2D-96DC-877A1D4376FE}"/>
              </a:ext>
            </a:extLst>
          </p:cNvPr>
          <p:cNvSpPr>
            <a:spLocks noGrp="1"/>
          </p:cNvSpPr>
          <p:nvPr>
            <p:ph type="subTitle" idx="1"/>
          </p:nvPr>
        </p:nvSpPr>
        <p:spPr>
          <a:xfrm>
            <a:off x="-1173480" y="4321039"/>
            <a:ext cx="9144000" cy="1655762"/>
          </a:xfrm>
        </p:spPr>
        <p:txBody>
          <a:bodyPr/>
          <a:lstStyle/>
          <a:p>
            <a:pPr algn="ctr"/>
            <a:r>
              <a:rPr lang="tr-TR" dirty="0"/>
              <a:t>Muhammed Furkan Ardıç</a:t>
            </a:r>
          </a:p>
          <a:p>
            <a:pPr algn="ctr"/>
            <a:r>
              <a:rPr lang="tr-TR" dirty="0"/>
              <a:t>201213073</a:t>
            </a:r>
          </a:p>
        </p:txBody>
      </p:sp>
    </p:spTree>
    <p:extLst>
      <p:ext uri="{BB962C8B-B14F-4D97-AF65-F5344CB8AC3E}">
        <p14:creationId xmlns:p14="http://schemas.microsoft.com/office/powerpoint/2010/main" val="2181937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72BAF6-A826-C6E5-A4BF-72E1FF826F98}"/>
              </a:ext>
            </a:extLst>
          </p:cNvPr>
          <p:cNvSpPr>
            <a:spLocks noGrp="1"/>
          </p:cNvSpPr>
          <p:nvPr>
            <p:ph type="title"/>
          </p:nvPr>
        </p:nvSpPr>
        <p:spPr>
          <a:xfrm>
            <a:off x="1698171" y="624110"/>
            <a:ext cx="10695215" cy="1280890"/>
          </a:xfrm>
        </p:spPr>
        <p:txBody>
          <a:bodyPr>
            <a:normAutofit fontScale="90000"/>
          </a:bodyPr>
          <a:lstStyle/>
          <a:p>
            <a:r>
              <a:rPr lang="tr-TR" sz="4000" dirty="0"/>
              <a:t>Sınıflandırma İşleminde Kullanılan Algoritmalar</a:t>
            </a:r>
          </a:p>
        </p:txBody>
      </p:sp>
      <p:sp>
        <p:nvSpPr>
          <p:cNvPr id="3" name="İçerik Yer Tutucusu 2">
            <a:extLst>
              <a:ext uri="{FF2B5EF4-FFF2-40B4-BE49-F238E27FC236}">
                <a16:creationId xmlns:a16="http://schemas.microsoft.com/office/drawing/2014/main" id="{51848B53-F95E-E2B0-22C2-574FFE9ED3B7}"/>
              </a:ext>
            </a:extLst>
          </p:cNvPr>
          <p:cNvSpPr>
            <a:spLocks noGrp="1"/>
          </p:cNvSpPr>
          <p:nvPr>
            <p:ph idx="1"/>
          </p:nvPr>
        </p:nvSpPr>
        <p:spPr>
          <a:xfrm>
            <a:off x="838200" y="1387929"/>
            <a:ext cx="10515600" cy="4789034"/>
          </a:xfrm>
        </p:spPr>
        <p:txBody>
          <a:bodyPr/>
          <a:lstStyle/>
          <a:p>
            <a:pPr marL="0" indent="0">
              <a:buNone/>
            </a:pPr>
            <a:r>
              <a:rPr lang="tr-TR" b="1" dirty="0"/>
              <a:t>2- </a:t>
            </a:r>
            <a:r>
              <a:rPr lang="tr-TR" b="1" dirty="0" err="1"/>
              <a:t>Random</a:t>
            </a:r>
            <a:r>
              <a:rPr lang="tr-TR" b="1" dirty="0"/>
              <a:t> </a:t>
            </a:r>
            <a:r>
              <a:rPr lang="tr-TR" b="1" dirty="0" err="1"/>
              <a:t>Forest</a:t>
            </a:r>
            <a:r>
              <a:rPr lang="tr-TR" b="1" dirty="0"/>
              <a:t> Algoritması: </a:t>
            </a:r>
            <a:r>
              <a:rPr lang="tr-TR" dirty="0"/>
              <a:t>Rastgele ağaçlar ormanı oluşturmak için kullanılan sınıf.</a:t>
            </a:r>
            <a:endParaRPr lang="tr-TR" b="1" dirty="0"/>
          </a:p>
          <a:p>
            <a:pPr marL="0" indent="0">
              <a:buNone/>
            </a:pPr>
            <a:r>
              <a:rPr lang="tr-TR" dirty="0"/>
              <a:t>	Eğitim verisini kullanarak:</a:t>
            </a:r>
          </a:p>
          <a:p>
            <a:pPr marL="0" indent="0">
              <a:buNone/>
            </a:pPr>
            <a:endParaRPr lang="tr-TR" dirty="0"/>
          </a:p>
        </p:txBody>
      </p:sp>
      <p:pic>
        <p:nvPicPr>
          <p:cNvPr id="6" name="Resim 5">
            <a:extLst>
              <a:ext uri="{FF2B5EF4-FFF2-40B4-BE49-F238E27FC236}">
                <a16:creationId xmlns:a16="http://schemas.microsoft.com/office/drawing/2014/main" id="{C65011F3-B134-0DD2-0CCE-0A78ECA6B788}"/>
              </a:ext>
            </a:extLst>
          </p:cNvPr>
          <p:cNvPicPr>
            <a:picLocks noChangeAspect="1"/>
          </p:cNvPicPr>
          <p:nvPr/>
        </p:nvPicPr>
        <p:blipFill>
          <a:blip r:embed="rId2"/>
          <a:stretch>
            <a:fillRect/>
          </a:stretch>
        </p:blipFill>
        <p:spPr>
          <a:xfrm>
            <a:off x="838200" y="2642551"/>
            <a:ext cx="2745568" cy="3347031"/>
          </a:xfrm>
          <a:prstGeom prst="rect">
            <a:avLst/>
          </a:prstGeom>
        </p:spPr>
      </p:pic>
      <p:pic>
        <p:nvPicPr>
          <p:cNvPr id="10" name="Resim 9">
            <a:extLst>
              <a:ext uri="{FF2B5EF4-FFF2-40B4-BE49-F238E27FC236}">
                <a16:creationId xmlns:a16="http://schemas.microsoft.com/office/drawing/2014/main" id="{FCD2AC14-5769-06B7-44B3-74C8E69334CD}"/>
              </a:ext>
            </a:extLst>
          </p:cNvPr>
          <p:cNvPicPr>
            <a:picLocks noChangeAspect="1"/>
          </p:cNvPicPr>
          <p:nvPr/>
        </p:nvPicPr>
        <p:blipFill>
          <a:blip r:embed="rId3"/>
          <a:stretch>
            <a:fillRect/>
          </a:stretch>
        </p:blipFill>
        <p:spPr>
          <a:xfrm>
            <a:off x="3714396" y="2642550"/>
            <a:ext cx="4940241" cy="3347030"/>
          </a:xfrm>
          <a:prstGeom prst="rect">
            <a:avLst/>
          </a:prstGeom>
        </p:spPr>
      </p:pic>
      <p:pic>
        <p:nvPicPr>
          <p:cNvPr id="12" name="Resim 11">
            <a:extLst>
              <a:ext uri="{FF2B5EF4-FFF2-40B4-BE49-F238E27FC236}">
                <a16:creationId xmlns:a16="http://schemas.microsoft.com/office/drawing/2014/main" id="{1719A673-77F6-C415-9CBC-D545355B8A16}"/>
              </a:ext>
            </a:extLst>
          </p:cNvPr>
          <p:cNvPicPr>
            <a:picLocks noChangeAspect="1"/>
          </p:cNvPicPr>
          <p:nvPr/>
        </p:nvPicPr>
        <p:blipFill>
          <a:blip r:embed="rId4"/>
          <a:stretch>
            <a:fillRect/>
          </a:stretch>
        </p:blipFill>
        <p:spPr>
          <a:xfrm>
            <a:off x="8785265" y="3429000"/>
            <a:ext cx="2857899" cy="1848108"/>
          </a:xfrm>
          <a:prstGeom prst="rect">
            <a:avLst/>
          </a:prstGeom>
        </p:spPr>
      </p:pic>
    </p:spTree>
    <p:extLst>
      <p:ext uri="{BB962C8B-B14F-4D97-AF65-F5344CB8AC3E}">
        <p14:creationId xmlns:p14="http://schemas.microsoft.com/office/powerpoint/2010/main" val="908607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0AA7D93-8A78-DBC7-C273-26BD387D2684}"/>
              </a:ext>
            </a:extLst>
          </p:cNvPr>
          <p:cNvSpPr>
            <a:spLocks noGrp="1"/>
          </p:cNvSpPr>
          <p:nvPr>
            <p:ph idx="1"/>
          </p:nvPr>
        </p:nvSpPr>
        <p:spPr>
          <a:xfrm>
            <a:off x="748393" y="1028699"/>
            <a:ext cx="10515600" cy="5148263"/>
          </a:xfrm>
        </p:spPr>
        <p:txBody>
          <a:bodyPr/>
          <a:lstStyle/>
          <a:p>
            <a:pPr marL="0" indent="0">
              <a:buNone/>
            </a:pPr>
            <a:r>
              <a:rPr lang="tr-TR" dirty="0"/>
              <a:t>		Cross-</a:t>
            </a:r>
            <a:r>
              <a:rPr lang="tr-TR" dirty="0" err="1"/>
              <a:t>Validation</a:t>
            </a:r>
            <a:r>
              <a:rPr lang="tr-TR" dirty="0"/>
              <a:t> (10 </a:t>
            </a:r>
            <a:r>
              <a:rPr lang="tr-TR" dirty="0" err="1"/>
              <a:t>Folds</a:t>
            </a:r>
            <a:r>
              <a:rPr lang="tr-TR" dirty="0"/>
              <a:t>):</a:t>
            </a:r>
          </a:p>
        </p:txBody>
      </p:sp>
      <p:pic>
        <p:nvPicPr>
          <p:cNvPr id="2" name="Resim 1">
            <a:extLst>
              <a:ext uri="{FF2B5EF4-FFF2-40B4-BE49-F238E27FC236}">
                <a16:creationId xmlns:a16="http://schemas.microsoft.com/office/drawing/2014/main" id="{F88099CA-5D3D-1D58-9869-6E5E942264D2}"/>
              </a:ext>
            </a:extLst>
          </p:cNvPr>
          <p:cNvPicPr>
            <a:picLocks noChangeAspect="1"/>
          </p:cNvPicPr>
          <p:nvPr/>
        </p:nvPicPr>
        <p:blipFill>
          <a:blip r:embed="rId2"/>
          <a:stretch>
            <a:fillRect/>
          </a:stretch>
        </p:blipFill>
        <p:spPr>
          <a:xfrm>
            <a:off x="593271" y="1978300"/>
            <a:ext cx="2745568" cy="3347031"/>
          </a:xfrm>
          <a:prstGeom prst="rect">
            <a:avLst/>
          </a:prstGeom>
        </p:spPr>
      </p:pic>
      <p:pic>
        <p:nvPicPr>
          <p:cNvPr id="6" name="Resim 5">
            <a:extLst>
              <a:ext uri="{FF2B5EF4-FFF2-40B4-BE49-F238E27FC236}">
                <a16:creationId xmlns:a16="http://schemas.microsoft.com/office/drawing/2014/main" id="{939EED97-B67F-59E0-6F44-79F9F25F6D77}"/>
              </a:ext>
            </a:extLst>
          </p:cNvPr>
          <p:cNvPicPr>
            <a:picLocks noChangeAspect="1"/>
          </p:cNvPicPr>
          <p:nvPr/>
        </p:nvPicPr>
        <p:blipFill>
          <a:blip r:embed="rId3"/>
          <a:stretch>
            <a:fillRect/>
          </a:stretch>
        </p:blipFill>
        <p:spPr>
          <a:xfrm>
            <a:off x="3535134" y="1978300"/>
            <a:ext cx="4977635" cy="3347030"/>
          </a:xfrm>
          <a:prstGeom prst="rect">
            <a:avLst/>
          </a:prstGeom>
        </p:spPr>
      </p:pic>
      <p:pic>
        <p:nvPicPr>
          <p:cNvPr id="10" name="Resim 9">
            <a:extLst>
              <a:ext uri="{FF2B5EF4-FFF2-40B4-BE49-F238E27FC236}">
                <a16:creationId xmlns:a16="http://schemas.microsoft.com/office/drawing/2014/main" id="{3ED50085-2107-0AAB-D86F-2AFCF11BB44A}"/>
              </a:ext>
            </a:extLst>
          </p:cNvPr>
          <p:cNvPicPr>
            <a:picLocks noChangeAspect="1"/>
          </p:cNvPicPr>
          <p:nvPr/>
        </p:nvPicPr>
        <p:blipFill>
          <a:blip r:embed="rId4"/>
          <a:stretch>
            <a:fillRect/>
          </a:stretch>
        </p:blipFill>
        <p:spPr>
          <a:xfrm>
            <a:off x="8709064" y="2718234"/>
            <a:ext cx="2800741" cy="1867161"/>
          </a:xfrm>
          <a:prstGeom prst="rect">
            <a:avLst/>
          </a:prstGeom>
        </p:spPr>
      </p:pic>
    </p:spTree>
    <p:extLst>
      <p:ext uri="{BB962C8B-B14F-4D97-AF65-F5344CB8AC3E}">
        <p14:creationId xmlns:p14="http://schemas.microsoft.com/office/powerpoint/2010/main" val="2322757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0AA7D93-8A78-DBC7-C273-26BD387D2684}"/>
              </a:ext>
            </a:extLst>
          </p:cNvPr>
          <p:cNvSpPr>
            <a:spLocks noGrp="1"/>
          </p:cNvSpPr>
          <p:nvPr>
            <p:ph idx="1"/>
          </p:nvPr>
        </p:nvSpPr>
        <p:spPr>
          <a:xfrm>
            <a:off x="748393" y="1028699"/>
            <a:ext cx="10515600" cy="5148263"/>
          </a:xfrm>
        </p:spPr>
        <p:txBody>
          <a:bodyPr/>
          <a:lstStyle/>
          <a:p>
            <a:pPr marL="0" indent="0">
              <a:buNone/>
            </a:pPr>
            <a:r>
              <a:rPr lang="tr-TR" dirty="0"/>
              <a:t>		Cross-</a:t>
            </a:r>
            <a:r>
              <a:rPr lang="tr-TR" dirty="0" err="1"/>
              <a:t>Validation</a:t>
            </a:r>
            <a:r>
              <a:rPr lang="tr-TR" dirty="0"/>
              <a:t> (5 </a:t>
            </a:r>
            <a:r>
              <a:rPr lang="tr-TR" dirty="0" err="1"/>
              <a:t>Folds</a:t>
            </a:r>
            <a:r>
              <a:rPr lang="tr-TR" dirty="0"/>
              <a:t>):</a:t>
            </a:r>
          </a:p>
        </p:txBody>
      </p:sp>
      <p:pic>
        <p:nvPicPr>
          <p:cNvPr id="2" name="Resim 1">
            <a:extLst>
              <a:ext uri="{FF2B5EF4-FFF2-40B4-BE49-F238E27FC236}">
                <a16:creationId xmlns:a16="http://schemas.microsoft.com/office/drawing/2014/main" id="{F88099CA-5D3D-1D58-9869-6E5E942264D2}"/>
              </a:ext>
            </a:extLst>
          </p:cNvPr>
          <p:cNvPicPr>
            <a:picLocks noChangeAspect="1"/>
          </p:cNvPicPr>
          <p:nvPr/>
        </p:nvPicPr>
        <p:blipFill>
          <a:blip r:embed="rId2"/>
          <a:stretch>
            <a:fillRect/>
          </a:stretch>
        </p:blipFill>
        <p:spPr>
          <a:xfrm>
            <a:off x="653159" y="1929314"/>
            <a:ext cx="2745568" cy="3347031"/>
          </a:xfrm>
          <a:prstGeom prst="rect">
            <a:avLst/>
          </a:prstGeom>
        </p:spPr>
      </p:pic>
      <p:pic>
        <p:nvPicPr>
          <p:cNvPr id="5" name="Resim 4">
            <a:extLst>
              <a:ext uri="{FF2B5EF4-FFF2-40B4-BE49-F238E27FC236}">
                <a16:creationId xmlns:a16="http://schemas.microsoft.com/office/drawing/2014/main" id="{1A9DB6B7-8156-6BCA-FA0A-146273CAAE75}"/>
              </a:ext>
            </a:extLst>
          </p:cNvPr>
          <p:cNvPicPr>
            <a:picLocks noChangeAspect="1"/>
          </p:cNvPicPr>
          <p:nvPr/>
        </p:nvPicPr>
        <p:blipFill>
          <a:blip r:embed="rId3"/>
          <a:stretch>
            <a:fillRect/>
          </a:stretch>
        </p:blipFill>
        <p:spPr>
          <a:xfrm>
            <a:off x="3553849" y="1929314"/>
            <a:ext cx="4904688" cy="3347031"/>
          </a:xfrm>
          <a:prstGeom prst="rect">
            <a:avLst/>
          </a:prstGeom>
        </p:spPr>
      </p:pic>
      <p:pic>
        <p:nvPicPr>
          <p:cNvPr id="8" name="Resim 7">
            <a:extLst>
              <a:ext uri="{FF2B5EF4-FFF2-40B4-BE49-F238E27FC236}">
                <a16:creationId xmlns:a16="http://schemas.microsoft.com/office/drawing/2014/main" id="{89FF1945-8353-96A4-DC0C-1F0E29C417AC}"/>
              </a:ext>
            </a:extLst>
          </p:cNvPr>
          <p:cNvPicPr>
            <a:picLocks noChangeAspect="1"/>
          </p:cNvPicPr>
          <p:nvPr/>
        </p:nvPicPr>
        <p:blipFill>
          <a:blip r:embed="rId4"/>
          <a:stretch>
            <a:fillRect/>
          </a:stretch>
        </p:blipFill>
        <p:spPr>
          <a:xfrm>
            <a:off x="8617017" y="2721643"/>
            <a:ext cx="2886478" cy="1762371"/>
          </a:xfrm>
          <a:prstGeom prst="rect">
            <a:avLst/>
          </a:prstGeom>
        </p:spPr>
      </p:pic>
    </p:spTree>
    <p:extLst>
      <p:ext uri="{BB962C8B-B14F-4D97-AF65-F5344CB8AC3E}">
        <p14:creationId xmlns:p14="http://schemas.microsoft.com/office/powerpoint/2010/main" val="1588396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171F1FC-8353-EE1D-2A0A-E7420B8C6214}"/>
              </a:ext>
            </a:extLst>
          </p:cNvPr>
          <p:cNvSpPr>
            <a:spLocks noGrp="1"/>
          </p:cNvSpPr>
          <p:nvPr>
            <p:ph idx="1"/>
          </p:nvPr>
        </p:nvSpPr>
        <p:spPr>
          <a:xfrm>
            <a:off x="838200" y="873579"/>
            <a:ext cx="10515600" cy="5303384"/>
          </a:xfrm>
        </p:spPr>
        <p:txBody>
          <a:bodyPr/>
          <a:lstStyle/>
          <a:p>
            <a:pPr marL="0" indent="0">
              <a:buNone/>
            </a:pPr>
            <a:r>
              <a:rPr lang="tr-TR" dirty="0"/>
              <a:t>		</a:t>
            </a:r>
            <a:r>
              <a:rPr lang="tr-TR" dirty="0" err="1"/>
              <a:t>Percentage</a:t>
            </a:r>
            <a:r>
              <a:rPr lang="tr-TR" dirty="0"/>
              <a:t> </a:t>
            </a:r>
            <a:r>
              <a:rPr lang="tr-TR" dirty="0" err="1"/>
              <a:t>Split</a:t>
            </a:r>
            <a:r>
              <a:rPr lang="tr-TR" dirty="0"/>
              <a:t> (%66):</a:t>
            </a:r>
          </a:p>
          <a:p>
            <a:pPr marL="0" indent="0">
              <a:buNone/>
            </a:pPr>
            <a:endParaRPr lang="tr-TR" dirty="0"/>
          </a:p>
          <a:p>
            <a:pPr marL="0" indent="0">
              <a:buNone/>
            </a:pPr>
            <a:r>
              <a:rPr lang="tr-TR" dirty="0"/>
              <a:t>	</a:t>
            </a:r>
          </a:p>
        </p:txBody>
      </p:sp>
      <p:pic>
        <p:nvPicPr>
          <p:cNvPr id="4" name="Resim 3">
            <a:extLst>
              <a:ext uri="{FF2B5EF4-FFF2-40B4-BE49-F238E27FC236}">
                <a16:creationId xmlns:a16="http://schemas.microsoft.com/office/drawing/2014/main" id="{02DDEE15-91CC-3E72-D2B6-2D8215A5E47E}"/>
              </a:ext>
            </a:extLst>
          </p:cNvPr>
          <p:cNvPicPr>
            <a:picLocks noChangeAspect="1"/>
          </p:cNvPicPr>
          <p:nvPr/>
        </p:nvPicPr>
        <p:blipFill>
          <a:blip r:embed="rId2"/>
          <a:stretch>
            <a:fillRect/>
          </a:stretch>
        </p:blipFill>
        <p:spPr>
          <a:xfrm>
            <a:off x="919843" y="1835427"/>
            <a:ext cx="2745568" cy="3347031"/>
          </a:xfrm>
          <a:prstGeom prst="rect">
            <a:avLst/>
          </a:prstGeom>
        </p:spPr>
      </p:pic>
      <p:pic>
        <p:nvPicPr>
          <p:cNvPr id="6" name="Resim 5">
            <a:extLst>
              <a:ext uri="{FF2B5EF4-FFF2-40B4-BE49-F238E27FC236}">
                <a16:creationId xmlns:a16="http://schemas.microsoft.com/office/drawing/2014/main" id="{C6AA5CE6-5D02-65EC-B215-0AE8F091EE29}"/>
              </a:ext>
            </a:extLst>
          </p:cNvPr>
          <p:cNvPicPr>
            <a:picLocks noChangeAspect="1"/>
          </p:cNvPicPr>
          <p:nvPr/>
        </p:nvPicPr>
        <p:blipFill>
          <a:blip r:embed="rId3"/>
          <a:stretch>
            <a:fillRect/>
          </a:stretch>
        </p:blipFill>
        <p:spPr>
          <a:xfrm>
            <a:off x="3820885" y="1835427"/>
            <a:ext cx="4761360" cy="3347031"/>
          </a:xfrm>
          <a:prstGeom prst="rect">
            <a:avLst/>
          </a:prstGeom>
        </p:spPr>
      </p:pic>
      <p:pic>
        <p:nvPicPr>
          <p:cNvPr id="9" name="Resim 8">
            <a:extLst>
              <a:ext uri="{FF2B5EF4-FFF2-40B4-BE49-F238E27FC236}">
                <a16:creationId xmlns:a16="http://schemas.microsoft.com/office/drawing/2014/main" id="{99991E90-A434-F560-C051-D5F76EA35328}"/>
              </a:ext>
            </a:extLst>
          </p:cNvPr>
          <p:cNvPicPr>
            <a:picLocks noChangeAspect="1"/>
          </p:cNvPicPr>
          <p:nvPr/>
        </p:nvPicPr>
        <p:blipFill>
          <a:blip r:embed="rId4"/>
          <a:stretch>
            <a:fillRect/>
          </a:stretch>
        </p:blipFill>
        <p:spPr>
          <a:xfrm>
            <a:off x="8737719" y="2646809"/>
            <a:ext cx="2838846" cy="1724266"/>
          </a:xfrm>
          <a:prstGeom prst="rect">
            <a:avLst/>
          </a:prstGeom>
        </p:spPr>
      </p:pic>
    </p:spTree>
    <p:extLst>
      <p:ext uri="{BB962C8B-B14F-4D97-AF65-F5344CB8AC3E}">
        <p14:creationId xmlns:p14="http://schemas.microsoft.com/office/powerpoint/2010/main" val="2825035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72BAF6-A826-C6E5-A4BF-72E1FF826F98}"/>
              </a:ext>
            </a:extLst>
          </p:cNvPr>
          <p:cNvSpPr>
            <a:spLocks noGrp="1"/>
          </p:cNvSpPr>
          <p:nvPr>
            <p:ph type="title"/>
          </p:nvPr>
        </p:nvSpPr>
        <p:spPr>
          <a:xfrm>
            <a:off x="1624693" y="624110"/>
            <a:ext cx="10433957" cy="1280890"/>
          </a:xfrm>
        </p:spPr>
        <p:txBody>
          <a:bodyPr>
            <a:normAutofit fontScale="90000"/>
          </a:bodyPr>
          <a:lstStyle/>
          <a:p>
            <a:r>
              <a:rPr lang="tr-TR" sz="4000" dirty="0"/>
              <a:t>Sınıflandırma İşleminde Kullanılan Algoritmalar</a:t>
            </a:r>
          </a:p>
        </p:txBody>
      </p:sp>
      <p:sp>
        <p:nvSpPr>
          <p:cNvPr id="3" name="İçerik Yer Tutucusu 2">
            <a:extLst>
              <a:ext uri="{FF2B5EF4-FFF2-40B4-BE49-F238E27FC236}">
                <a16:creationId xmlns:a16="http://schemas.microsoft.com/office/drawing/2014/main" id="{51848B53-F95E-E2B0-22C2-574FFE9ED3B7}"/>
              </a:ext>
            </a:extLst>
          </p:cNvPr>
          <p:cNvSpPr>
            <a:spLocks noGrp="1"/>
          </p:cNvSpPr>
          <p:nvPr>
            <p:ph idx="1"/>
          </p:nvPr>
        </p:nvSpPr>
        <p:spPr>
          <a:xfrm>
            <a:off x="838200" y="1387929"/>
            <a:ext cx="10515600" cy="4789034"/>
          </a:xfrm>
        </p:spPr>
        <p:txBody>
          <a:bodyPr/>
          <a:lstStyle/>
          <a:p>
            <a:pPr marL="0" indent="0">
              <a:buNone/>
            </a:pPr>
            <a:r>
              <a:rPr lang="tr-TR" b="1" dirty="0"/>
              <a:t>3- </a:t>
            </a:r>
            <a:r>
              <a:rPr lang="tr-TR" b="1" dirty="0" err="1"/>
              <a:t>Naive</a:t>
            </a:r>
            <a:r>
              <a:rPr lang="tr-TR" b="1" dirty="0"/>
              <a:t> </a:t>
            </a:r>
            <a:r>
              <a:rPr lang="tr-TR" b="1" dirty="0" err="1"/>
              <a:t>Bayes</a:t>
            </a:r>
            <a:r>
              <a:rPr lang="tr-TR" b="1" dirty="0"/>
              <a:t> Algoritması: </a:t>
            </a:r>
            <a:r>
              <a:rPr lang="tr-TR" dirty="0" err="1"/>
              <a:t>Estimatör</a:t>
            </a:r>
            <a:r>
              <a:rPr lang="tr-TR" dirty="0"/>
              <a:t> sınıflarını kullanarak </a:t>
            </a:r>
            <a:r>
              <a:rPr lang="tr-TR" dirty="0" err="1"/>
              <a:t>Naive</a:t>
            </a:r>
            <a:r>
              <a:rPr lang="tr-TR" dirty="0"/>
              <a:t> </a:t>
            </a:r>
            <a:r>
              <a:rPr lang="tr-TR" dirty="0" err="1"/>
              <a:t>Bayes</a:t>
            </a:r>
            <a:r>
              <a:rPr lang="tr-TR" dirty="0"/>
              <a:t> sınıflandırıcısı oluşturmak için kullanılan sınıf.</a:t>
            </a:r>
          </a:p>
          <a:p>
            <a:pPr marL="0" indent="0">
              <a:buNone/>
            </a:pPr>
            <a:r>
              <a:rPr lang="tr-TR" dirty="0"/>
              <a:t>	Eğitim verisini kullanarak:</a:t>
            </a:r>
          </a:p>
          <a:p>
            <a:pPr marL="0" indent="0">
              <a:buNone/>
            </a:pPr>
            <a:endParaRPr lang="tr-TR" dirty="0"/>
          </a:p>
        </p:txBody>
      </p:sp>
      <p:pic>
        <p:nvPicPr>
          <p:cNvPr id="5" name="Resim 4">
            <a:extLst>
              <a:ext uri="{FF2B5EF4-FFF2-40B4-BE49-F238E27FC236}">
                <a16:creationId xmlns:a16="http://schemas.microsoft.com/office/drawing/2014/main" id="{0ADAE979-6EAF-95BF-9232-0AC9179CE2A5}"/>
              </a:ext>
            </a:extLst>
          </p:cNvPr>
          <p:cNvPicPr>
            <a:picLocks noChangeAspect="1"/>
          </p:cNvPicPr>
          <p:nvPr/>
        </p:nvPicPr>
        <p:blipFill>
          <a:blip r:embed="rId2"/>
          <a:stretch>
            <a:fillRect/>
          </a:stretch>
        </p:blipFill>
        <p:spPr>
          <a:xfrm>
            <a:off x="1938512" y="2600152"/>
            <a:ext cx="5251503" cy="3576811"/>
          </a:xfrm>
          <a:prstGeom prst="rect">
            <a:avLst/>
          </a:prstGeom>
        </p:spPr>
      </p:pic>
      <p:pic>
        <p:nvPicPr>
          <p:cNvPr id="8" name="Resim 7">
            <a:extLst>
              <a:ext uri="{FF2B5EF4-FFF2-40B4-BE49-F238E27FC236}">
                <a16:creationId xmlns:a16="http://schemas.microsoft.com/office/drawing/2014/main" id="{C62693F1-EA43-9207-D2C6-F969861A7D48}"/>
              </a:ext>
            </a:extLst>
          </p:cNvPr>
          <p:cNvPicPr>
            <a:picLocks noChangeAspect="1"/>
          </p:cNvPicPr>
          <p:nvPr/>
        </p:nvPicPr>
        <p:blipFill>
          <a:blip r:embed="rId3"/>
          <a:stretch>
            <a:fillRect/>
          </a:stretch>
        </p:blipFill>
        <p:spPr>
          <a:xfrm>
            <a:off x="7614358" y="3464503"/>
            <a:ext cx="2857899" cy="1848108"/>
          </a:xfrm>
          <a:prstGeom prst="rect">
            <a:avLst/>
          </a:prstGeom>
        </p:spPr>
      </p:pic>
    </p:spTree>
    <p:extLst>
      <p:ext uri="{BB962C8B-B14F-4D97-AF65-F5344CB8AC3E}">
        <p14:creationId xmlns:p14="http://schemas.microsoft.com/office/powerpoint/2010/main" val="140766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0AA7D93-8A78-DBC7-C273-26BD387D2684}"/>
              </a:ext>
            </a:extLst>
          </p:cNvPr>
          <p:cNvSpPr>
            <a:spLocks noGrp="1"/>
          </p:cNvSpPr>
          <p:nvPr>
            <p:ph idx="1"/>
          </p:nvPr>
        </p:nvSpPr>
        <p:spPr>
          <a:xfrm>
            <a:off x="748393" y="1028699"/>
            <a:ext cx="10515600" cy="5148263"/>
          </a:xfrm>
        </p:spPr>
        <p:txBody>
          <a:bodyPr/>
          <a:lstStyle/>
          <a:p>
            <a:pPr marL="0" indent="0">
              <a:buNone/>
            </a:pPr>
            <a:r>
              <a:rPr lang="tr-TR" dirty="0"/>
              <a:t>		Cross-</a:t>
            </a:r>
            <a:r>
              <a:rPr lang="tr-TR" dirty="0" err="1"/>
              <a:t>Validation</a:t>
            </a:r>
            <a:r>
              <a:rPr lang="tr-TR" dirty="0"/>
              <a:t> (10 </a:t>
            </a:r>
            <a:r>
              <a:rPr lang="tr-TR" dirty="0" err="1"/>
              <a:t>Folds</a:t>
            </a:r>
            <a:r>
              <a:rPr lang="tr-TR" dirty="0"/>
              <a:t>):</a:t>
            </a:r>
          </a:p>
        </p:txBody>
      </p:sp>
      <p:pic>
        <p:nvPicPr>
          <p:cNvPr id="5" name="Resim 4">
            <a:extLst>
              <a:ext uri="{FF2B5EF4-FFF2-40B4-BE49-F238E27FC236}">
                <a16:creationId xmlns:a16="http://schemas.microsoft.com/office/drawing/2014/main" id="{98CE5D7A-5BA5-4932-447C-E1D5BA8BDE5E}"/>
              </a:ext>
            </a:extLst>
          </p:cNvPr>
          <p:cNvPicPr>
            <a:picLocks noChangeAspect="1"/>
          </p:cNvPicPr>
          <p:nvPr/>
        </p:nvPicPr>
        <p:blipFill>
          <a:blip r:embed="rId2"/>
          <a:stretch>
            <a:fillRect/>
          </a:stretch>
        </p:blipFill>
        <p:spPr>
          <a:xfrm>
            <a:off x="2009613" y="2073728"/>
            <a:ext cx="4919144" cy="3363352"/>
          </a:xfrm>
          <a:prstGeom prst="rect">
            <a:avLst/>
          </a:prstGeom>
        </p:spPr>
      </p:pic>
      <p:pic>
        <p:nvPicPr>
          <p:cNvPr id="8" name="Resim 7">
            <a:extLst>
              <a:ext uri="{FF2B5EF4-FFF2-40B4-BE49-F238E27FC236}">
                <a16:creationId xmlns:a16="http://schemas.microsoft.com/office/drawing/2014/main" id="{A8B79267-8A47-CC09-7E0B-BC10F80E9995}"/>
              </a:ext>
            </a:extLst>
          </p:cNvPr>
          <p:cNvPicPr>
            <a:picLocks noChangeAspect="1"/>
          </p:cNvPicPr>
          <p:nvPr/>
        </p:nvPicPr>
        <p:blipFill>
          <a:blip r:embed="rId3"/>
          <a:stretch>
            <a:fillRect/>
          </a:stretch>
        </p:blipFill>
        <p:spPr>
          <a:xfrm>
            <a:off x="7180973" y="2836113"/>
            <a:ext cx="2810267" cy="1838582"/>
          </a:xfrm>
          <a:prstGeom prst="rect">
            <a:avLst/>
          </a:prstGeom>
        </p:spPr>
      </p:pic>
    </p:spTree>
    <p:extLst>
      <p:ext uri="{BB962C8B-B14F-4D97-AF65-F5344CB8AC3E}">
        <p14:creationId xmlns:p14="http://schemas.microsoft.com/office/powerpoint/2010/main" val="313804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0AA7D93-8A78-DBC7-C273-26BD387D2684}"/>
              </a:ext>
            </a:extLst>
          </p:cNvPr>
          <p:cNvSpPr>
            <a:spLocks noGrp="1"/>
          </p:cNvSpPr>
          <p:nvPr>
            <p:ph idx="1"/>
          </p:nvPr>
        </p:nvSpPr>
        <p:spPr>
          <a:xfrm>
            <a:off x="748393" y="1028699"/>
            <a:ext cx="10515600" cy="5148263"/>
          </a:xfrm>
        </p:spPr>
        <p:txBody>
          <a:bodyPr/>
          <a:lstStyle/>
          <a:p>
            <a:pPr marL="0" indent="0">
              <a:buNone/>
            </a:pPr>
            <a:r>
              <a:rPr lang="tr-TR" dirty="0"/>
              <a:t>	Cross-</a:t>
            </a:r>
            <a:r>
              <a:rPr lang="tr-TR" dirty="0" err="1"/>
              <a:t>Validation</a:t>
            </a:r>
            <a:r>
              <a:rPr lang="tr-TR" dirty="0"/>
              <a:t> (5 </a:t>
            </a:r>
            <a:r>
              <a:rPr lang="tr-TR" dirty="0" err="1"/>
              <a:t>Folds</a:t>
            </a:r>
            <a:r>
              <a:rPr lang="tr-TR" dirty="0"/>
              <a:t>):</a:t>
            </a:r>
          </a:p>
        </p:txBody>
      </p:sp>
      <p:pic>
        <p:nvPicPr>
          <p:cNvPr id="4" name="Resim 3">
            <a:extLst>
              <a:ext uri="{FF2B5EF4-FFF2-40B4-BE49-F238E27FC236}">
                <a16:creationId xmlns:a16="http://schemas.microsoft.com/office/drawing/2014/main" id="{9E070717-9BD9-D893-23C3-AA2AF8E5AF13}"/>
              </a:ext>
            </a:extLst>
          </p:cNvPr>
          <p:cNvPicPr>
            <a:picLocks noChangeAspect="1"/>
          </p:cNvPicPr>
          <p:nvPr/>
        </p:nvPicPr>
        <p:blipFill>
          <a:blip r:embed="rId2"/>
          <a:stretch>
            <a:fillRect/>
          </a:stretch>
        </p:blipFill>
        <p:spPr>
          <a:xfrm>
            <a:off x="1894115" y="1945781"/>
            <a:ext cx="5297087" cy="3658670"/>
          </a:xfrm>
          <a:prstGeom prst="rect">
            <a:avLst/>
          </a:prstGeom>
        </p:spPr>
      </p:pic>
      <p:pic>
        <p:nvPicPr>
          <p:cNvPr id="7" name="Resim 6">
            <a:extLst>
              <a:ext uri="{FF2B5EF4-FFF2-40B4-BE49-F238E27FC236}">
                <a16:creationId xmlns:a16="http://schemas.microsoft.com/office/drawing/2014/main" id="{D7370C68-ACD4-3357-3CF4-7FB7CD1AE922}"/>
              </a:ext>
            </a:extLst>
          </p:cNvPr>
          <p:cNvPicPr>
            <a:picLocks noChangeAspect="1"/>
          </p:cNvPicPr>
          <p:nvPr/>
        </p:nvPicPr>
        <p:blipFill>
          <a:blip r:embed="rId3"/>
          <a:stretch>
            <a:fillRect/>
          </a:stretch>
        </p:blipFill>
        <p:spPr>
          <a:xfrm>
            <a:off x="7345621" y="2870114"/>
            <a:ext cx="2791215" cy="1810003"/>
          </a:xfrm>
          <a:prstGeom prst="rect">
            <a:avLst/>
          </a:prstGeom>
        </p:spPr>
      </p:pic>
    </p:spTree>
    <p:extLst>
      <p:ext uri="{BB962C8B-B14F-4D97-AF65-F5344CB8AC3E}">
        <p14:creationId xmlns:p14="http://schemas.microsoft.com/office/powerpoint/2010/main" val="3144040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0AA7D93-8A78-DBC7-C273-26BD387D2684}"/>
              </a:ext>
            </a:extLst>
          </p:cNvPr>
          <p:cNvSpPr>
            <a:spLocks noGrp="1"/>
          </p:cNvSpPr>
          <p:nvPr>
            <p:ph idx="1"/>
          </p:nvPr>
        </p:nvSpPr>
        <p:spPr>
          <a:xfrm>
            <a:off x="748393" y="1028699"/>
            <a:ext cx="10515600" cy="5148263"/>
          </a:xfrm>
        </p:spPr>
        <p:txBody>
          <a:bodyPr/>
          <a:lstStyle/>
          <a:p>
            <a:pPr marL="0" indent="0">
              <a:buNone/>
            </a:pPr>
            <a:r>
              <a:rPr lang="tr-TR" dirty="0"/>
              <a:t>		</a:t>
            </a:r>
            <a:r>
              <a:rPr lang="tr-TR" dirty="0" err="1"/>
              <a:t>Percantage</a:t>
            </a:r>
            <a:r>
              <a:rPr lang="tr-TR" dirty="0"/>
              <a:t> </a:t>
            </a:r>
            <a:r>
              <a:rPr lang="tr-TR" dirty="0" err="1"/>
              <a:t>Split</a:t>
            </a:r>
            <a:r>
              <a:rPr lang="tr-TR" dirty="0"/>
              <a:t> (%66):</a:t>
            </a:r>
          </a:p>
        </p:txBody>
      </p:sp>
      <p:pic>
        <p:nvPicPr>
          <p:cNvPr id="5" name="Resim 4">
            <a:extLst>
              <a:ext uri="{FF2B5EF4-FFF2-40B4-BE49-F238E27FC236}">
                <a16:creationId xmlns:a16="http://schemas.microsoft.com/office/drawing/2014/main" id="{AE22E7C0-D95D-8E40-A6AF-2685986E40B7}"/>
              </a:ext>
            </a:extLst>
          </p:cNvPr>
          <p:cNvPicPr>
            <a:picLocks noChangeAspect="1"/>
          </p:cNvPicPr>
          <p:nvPr/>
        </p:nvPicPr>
        <p:blipFill>
          <a:blip r:embed="rId2"/>
          <a:stretch>
            <a:fillRect/>
          </a:stretch>
        </p:blipFill>
        <p:spPr>
          <a:xfrm>
            <a:off x="1836964" y="1962247"/>
            <a:ext cx="5633003" cy="3869434"/>
          </a:xfrm>
          <a:prstGeom prst="rect">
            <a:avLst/>
          </a:prstGeom>
        </p:spPr>
      </p:pic>
      <p:pic>
        <p:nvPicPr>
          <p:cNvPr id="8" name="Resim 7">
            <a:extLst>
              <a:ext uri="{FF2B5EF4-FFF2-40B4-BE49-F238E27FC236}">
                <a16:creationId xmlns:a16="http://schemas.microsoft.com/office/drawing/2014/main" id="{F0EFE02C-75D4-DB17-155D-C4D885797D2B}"/>
              </a:ext>
            </a:extLst>
          </p:cNvPr>
          <p:cNvPicPr>
            <a:picLocks noChangeAspect="1"/>
          </p:cNvPicPr>
          <p:nvPr/>
        </p:nvPicPr>
        <p:blipFill>
          <a:blip r:embed="rId3"/>
          <a:stretch>
            <a:fillRect/>
          </a:stretch>
        </p:blipFill>
        <p:spPr>
          <a:xfrm>
            <a:off x="7861828" y="3015778"/>
            <a:ext cx="2896004" cy="1762371"/>
          </a:xfrm>
          <a:prstGeom prst="rect">
            <a:avLst/>
          </a:prstGeom>
        </p:spPr>
      </p:pic>
    </p:spTree>
    <p:extLst>
      <p:ext uri="{BB962C8B-B14F-4D97-AF65-F5344CB8AC3E}">
        <p14:creationId xmlns:p14="http://schemas.microsoft.com/office/powerpoint/2010/main" val="968669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72BAF6-A826-C6E5-A4BF-72E1FF826F98}"/>
              </a:ext>
            </a:extLst>
          </p:cNvPr>
          <p:cNvSpPr>
            <a:spLocks noGrp="1"/>
          </p:cNvSpPr>
          <p:nvPr>
            <p:ph type="title"/>
          </p:nvPr>
        </p:nvSpPr>
        <p:spPr>
          <a:xfrm>
            <a:off x="1624693" y="624110"/>
            <a:ext cx="10360478" cy="1280890"/>
          </a:xfrm>
        </p:spPr>
        <p:txBody>
          <a:bodyPr>
            <a:normAutofit fontScale="90000"/>
          </a:bodyPr>
          <a:lstStyle/>
          <a:p>
            <a:r>
              <a:rPr lang="tr-TR" sz="4000" dirty="0"/>
              <a:t>Sınıflandırma İşleminde Kullanılan Algoritmalar</a:t>
            </a:r>
          </a:p>
        </p:txBody>
      </p:sp>
      <p:sp>
        <p:nvSpPr>
          <p:cNvPr id="3" name="İçerik Yer Tutucusu 2">
            <a:extLst>
              <a:ext uri="{FF2B5EF4-FFF2-40B4-BE49-F238E27FC236}">
                <a16:creationId xmlns:a16="http://schemas.microsoft.com/office/drawing/2014/main" id="{51848B53-F95E-E2B0-22C2-574FFE9ED3B7}"/>
              </a:ext>
            </a:extLst>
          </p:cNvPr>
          <p:cNvSpPr>
            <a:spLocks noGrp="1"/>
          </p:cNvSpPr>
          <p:nvPr>
            <p:ph idx="1"/>
          </p:nvPr>
        </p:nvSpPr>
        <p:spPr>
          <a:xfrm>
            <a:off x="838200" y="1387929"/>
            <a:ext cx="10515600" cy="4789034"/>
          </a:xfrm>
        </p:spPr>
        <p:txBody>
          <a:bodyPr/>
          <a:lstStyle/>
          <a:p>
            <a:pPr marL="0" indent="0">
              <a:buNone/>
            </a:pPr>
            <a:r>
              <a:rPr lang="tr-TR" b="1" dirty="0"/>
              <a:t>4- </a:t>
            </a:r>
            <a:r>
              <a:rPr lang="tr-TR" b="1" dirty="0" err="1"/>
              <a:t>Logistic</a:t>
            </a:r>
            <a:r>
              <a:rPr lang="tr-TR" b="1" dirty="0"/>
              <a:t> </a:t>
            </a:r>
            <a:r>
              <a:rPr lang="tr-TR" b="1" dirty="0" err="1"/>
              <a:t>Regression</a:t>
            </a:r>
            <a:r>
              <a:rPr lang="tr-TR" b="1" dirty="0"/>
              <a:t> Algoritması: </a:t>
            </a:r>
            <a:r>
              <a:rPr lang="tr-TR" dirty="0" err="1"/>
              <a:t>Ridge</a:t>
            </a:r>
            <a:r>
              <a:rPr lang="tr-TR" dirty="0"/>
              <a:t> tahminleyici kullanarak </a:t>
            </a:r>
            <a:r>
              <a:rPr lang="tr-TR" dirty="0" err="1"/>
              <a:t>multinomial</a:t>
            </a:r>
            <a:r>
              <a:rPr lang="tr-TR" dirty="0"/>
              <a:t> lojistik regresyon modeli oluşturmak ve kullanmak için sınıf.</a:t>
            </a:r>
          </a:p>
          <a:p>
            <a:pPr marL="0" indent="0">
              <a:buNone/>
            </a:pPr>
            <a:r>
              <a:rPr lang="tr-TR" dirty="0"/>
              <a:t>	Eğitim verisini kullanarak:</a:t>
            </a:r>
          </a:p>
          <a:p>
            <a:pPr marL="0" indent="0">
              <a:buNone/>
            </a:pPr>
            <a:endParaRPr lang="tr-TR" dirty="0"/>
          </a:p>
        </p:txBody>
      </p:sp>
      <p:pic>
        <p:nvPicPr>
          <p:cNvPr id="13" name="Resim 12">
            <a:extLst>
              <a:ext uri="{FF2B5EF4-FFF2-40B4-BE49-F238E27FC236}">
                <a16:creationId xmlns:a16="http://schemas.microsoft.com/office/drawing/2014/main" id="{058D221D-3EA4-4D8A-3074-6F10C479CB98}"/>
              </a:ext>
            </a:extLst>
          </p:cNvPr>
          <p:cNvPicPr>
            <a:picLocks noChangeAspect="1"/>
          </p:cNvPicPr>
          <p:nvPr/>
        </p:nvPicPr>
        <p:blipFill>
          <a:blip r:embed="rId2"/>
          <a:stretch>
            <a:fillRect/>
          </a:stretch>
        </p:blipFill>
        <p:spPr>
          <a:xfrm>
            <a:off x="1838805" y="2537060"/>
            <a:ext cx="5238942" cy="3517673"/>
          </a:xfrm>
          <a:prstGeom prst="rect">
            <a:avLst/>
          </a:prstGeom>
        </p:spPr>
      </p:pic>
      <p:pic>
        <p:nvPicPr>
          <p:cNvPr id="15" name="Resim 14">
            <a:extLst>
              <a:ext uri="{FF2B5EF4-FFF2-40B4-BE49-F238E27FC236}">
                <a16:creationId xmlns:a16="http://schemas.microsoft.com/office/drawing/2014/main" id="{34AE9AB5-DE5D-AB4E-B06E-E61C04198C2B}"/>
              </a:ext>
            </a:extLst>
          </p:cNvPr>
          <p:cNvPicPr>
            <a:picLocks noChangeAspect="1"/>
          </p:cNvPicPr>
          <p:nvPr/>
        </p:nvPicPr>
        <p:blipFill>
          <a:blip r:embed="rId3"/>
          <a:stretch>
            <a:fillRect/>
          </a:stretch>
        </p:blipFill>
        <p:spPr>
          <a:xfrm>
            <a:off x="7289148" y="3429000"/>
            <a:ext cx="2838846" cy="1733792"/>
          </a:xfrm>
          <a:prstGeom prst="rect">
            <a:avLst/>
          </a:prstGeom>
        </p:spPr>
      </p:pic>
    </p:spTree>
    <p:extLst>
      <p:ext uri="{BB962C8B-B14F-4D97-AF65-F5344CB8AC3E}">
        <p14:creationId xmlns:p14="http://schemas.microsoft.com/office/powerpoint/2010/main" val="2098506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0AA7D93-8A78-DBC7-C273-26BD387D2684}"/>
              </a:ext>
            </a:extLst>
          </p:cNvPr>
          <p:cNvSpPr>
            <a:spLocks noGrp="1"/>
          </p:cNvSpPr>
          <p:nvPr>
            <p:ph idx="1"/>
          </p:nvPr>
        </p:nvSpPr>
        <p:spPr>
          <a:xfrm>
            <a:off x="748393" y="1028699"/>
            <a:ext cx="10515600" cy="5148263"/>
          </a:xfrm>
        </p:spPr>
        <p:txBody>
          <a:bodyPr/>
          <a:lstStyle/>
          <a:p>
            <a:pPr marL="0" indent="0">
              <a:buNone/>
            </a:pPr>
            <a:r>
              <a:rPr lang="tr-TR" dirty="0"/>
              <a:t>		Cross-</a:t>
            </a:r>
            <a:r>
              <a:rPr lang="tr-TR" dirty="0" err="1"/>
              <a:t>Validation</a:t>
            </a:r>
            <a:r>
              <a:rPr lang="tr-TR" dirty="0"/>
              <a:t> (10 </a:t>
            </a:r>
            <a:r>
              <a:rPr lang="tr-TR" dirty="0" err="1"/>
              <a:t>Folds</a:t>
            </a:r>
            <a:r>
              <a:rPr lang="tr-TR" dirty="0"/>
              <a:t>):</a:t>
            </a:r>
          </a:p>
        </p:txBody>
      </p:sp>
      <p:pic>
        <p:nvPicPr>
          <p:cNvPr id="7" name="Resim 6">
            <a:extLst>
              <a:ext uri="{FF2B5EF4-FFF2-40B4-BE49-F238E27FC236}">
                <a16:creationId xmlns:a16="http://schemas.microsoft.com/office/drawing/2014/main" id="{49741660-6A87-FBBB-DB64-810182655D60}"/>
              </a:ext>
            </a:extLst>
          </p:cNvPr>
          <p:cNvPicPr>
            <a:picLocks noChangeAspect="1"/>
          </p:cNvPicPr>
          <p:nvPr/>
        </p:nvPicPr>
        <p:blipFill>
          <a:blip r:embed="rId2"/>
          <a:stretch>
            <a:fillRect/>
          </a:stretch>
        </p:blipFill>
        <p:spPr>
          <a:xfrm>
            <a:off x="1731538" y="1730828"/>
            <a:ext cx="5671926" cy="3934852"/>
          </a:xfrm>
          <a:prstGeom prst="rect">
            <a:avLst/>
          </a:prstGeom>
        </p:spPr>
      </p:pic>
      <p:pic>
        <p:nvPicPr>
          <p:cNvPr id="10" name="Resim 9">
            <a:extLst>
              <a:ext uri="{FF2B5EF4-FFF2-40B4-BE49-F238E27FC236}">
                <a16:creationId xmlns:a16="http://schemas.microsoft.com/office/drawing/2014/main" id="{28ECB832-233D-4D8F-F500-4C39BACEE600}"/>
              </a:ext>
            </a:extLst>
          </p:cNvPr>
          <p:cNvPicPr>
            <a:picLocks noChangeAspect="1"/>
          </p:cNvPicPr>
          <p:nvPr/>
        </p:nvPicPr>
        <p:blipFill>
          <a:blip r:embed="rId3"/>
          <a:stretch>
            <a:fillRect/>
          </a:stretch>
        </p:blipFill>
        <p:spPr>
          <a:xfrm>
            <a:off x="7880424" y="2707355"/>
            <a:ext cx="3000794" cy="1790950"/>
          </a:xfrm>
          <a:prstGeom prst="rect">
            <a:avLst/>
          </a:prstGeom>
        </p:spPr>
      </p:pic>
    </p:spTree>
    <p:extLst>
      <p:ext uri="{BB962C8B-B14F-4D97-AF65-F5344CB8AC3E}">
        <p14:creationId xmlns:p14="http://schemas.microsoft.com/office/powerpoint/2010/main" val="836892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44A0BD2-A525-138A-8DF2-3B0879C106BA}"/>
              </a:ext>
            </a:extLst>
          </p:cNvPr>
          <p:cNvSpPr>
            <a:spLocks noGrp="1"/>
          </p:cNvSpPr>
          <p:nvPr>
            <p:ph type="title"/>
          </p:nvPr>
        </p:nvSpPr>
        <p:spPr/>
        <p:txBody>
          <a:bodyPr/>
          <a:lstStyle/>
          <a:p>
            <a:r>
              <a:rPr lang="tr-TR" dirty="0"/>
              <a:t>Projenin Amacı</a:t>
            </a:r>
          </a:p>
        </p:txBody>
      </p:sp>
      <p:sp>
        <p:nvSpPr>
          <p:cNvPr id="3" name="İçerik Yer Tutucusu 2">
            <a:extLst>
              <a:ext uri="{FF2B5EF4-FFF2-40B4-BE49-F238E27FC236}">
                <a16:creationId xmlns:a16="http://schemas.microsoft.com/office/drawing/2014/main" id="{4039140A-17F0-10F2-A63A-E04473BE682F}"/>
              </a:ext>
            </a:extLst>
          </p:cNvPr>
          <p:cNvSpPr>
            <a:spLocks noGrp="1"/>
          </p:cNvSpPr>
          <p:nvPr>
            <p:ph idx="1"/>
          </p:nvPr>
        </p:nvSpPr>
        <p:spPr>
          <a:xfrm>
            <a:off x="2589212" y="2133600"/>
            <a:ext cx="8915400" cy="4274820"/>
          </a:xfrm>
        </p:spPr>
        <p:txBody>
          <a:bodyPr>
            <a:normAutofit/>
          </a:bodyPr>
          <a:lstStyle/>
          <a:p>
            <a:r>
              <a:rPr lang="tr-TR" dirty="0" err="1"/>
              <a:t>Zoo</a:t>
            </a:r>
            <a:r>
              <a:rPr lang="tr-TR" dirty="0"/>
              <a:t> veri seti kullanılarak çeşitli hayvanların tüy, yumurta, süt, uçma yeteneği, yüzme yeteneği, avcılık, dişli olma, omurga olma, solunum, zehirli olma gibi faktörler değerlendirilerek çeşitli sınıflandırma algoritmaları ile bu hayvanların sınıflandırılması amaçlanmaktadır. </a:t>
            </a:r>
          </a:p>
          <a:p>
            <a:r>
              <a:rPr lang="tr-TR" dirty="0"/>
              <a:t>Sınıf değerleri; memeliler, kuşlar, sürüngenler, balıklar, amfibiler, böcekler, diğer omurgasızlar olarak belirlenmiştir.</a:t>
            </a:r>
          </a:p>
          <a:p>
            <a:r>
              <a:rPr lang="tr-TR" dirty="0"/>
              <a:t>Projede kullanılan algoritmalar:</a:t>
            </a:r>
          </a:p>
          <a:p>
            <a:pPr lvl="1">
              <a:buFont typeface="+mj-lt"/>
              <a:buAutoNum type="arabicPeriod"/>
            </a:pPr>
            <a:r>
              <a:rPr lang="tr-TR" dirty="0"/>
              <a:t>K* (</a:t>
            </a:r>
            <a:r>
              <a:rPr lang="tr-TR" dirty="0" err="1"/>
              <a:t>Kstar</a:t>
            </a:r>
            <a:r>
              <a:rPr lang="tr-TR" dirty="0"/>
              <a:t>)</a:t>
            </a:r>
          </a:p>
          <a:p>
            <a:pPr lvl="1">
              <a:buFont typeface="+mj-lt"/>
              <a:buAutoNum type="arabicPeriod"/>
            </a:pPr>
            <a:r>
              <a:rPr lang="tr-TR" dirty="0" err="1"/>
              <a:t>Random</a:t>
            </a:r>
            <a:r>
              <a:rPr lang="tr-TR" dirty="0"/>
              <a:t> </a:t>
            </a:r>
            <a:r>
              <a:rPr lang="tr-TR" dirty="0" err="1"/>
              <a:t>Forest</a:t>
            </a:r>
            <a:endParaRPr lang="tr-TR" dirty="0"/>
          </a:p>
          <a:p>
            <a:pPr lvl="1">
              <a:buFont typeface="+mj-lt"/>
              <a:buAutoNum type="arabicPeriod"/>
            </a:pPr>
            <a:r>
              <a:rPr lang="tr-TR" dirty="0" err="1"/>
              <a:t>Naive</a:t>
            </a:r>
            <a:r>
              <a:rPr lang="tr-TR" dirty="0"/>
              <a:t> </a:t>
            </a:r>
            <a:r>
              <a:rPr lang="tr-TR" dirty="0" err="1"/>
              <a:t>Bayes</a:t>
            </a:r>
            <a:endParaRPr lang="tr-TR" dirty="0"/>
          </a:p>
          <a:p>
            <a:pPr lvl="1">
              <a:buFont typeface="+mj-lt"/>
              <a:buAutoNum type="arabicPeriod"/>
            </a:pPr>
            <a:r>
              <a:rPr lang="tr-TR" dirty="0" err="1"/>
              <a:t>Logistic</a:t>
            </a:r>
            <a:r>
              <a:rPr lang="tr-TR" dirty="0"/>
              <a:t> </a:t>
            </a:r>
            <a:r>
              <a:rPr lang="tr-TR" dirty="0" err="1"/>
              <a:t>Regression</a:t>
            </a:r>
            <a:endParaRPr lang="tr-TR" dirty="0"/>
          </a:p>
          <a:p>
            <a:pPr lvl="1">
              <a:buFont typeface="+mj-lt"/>
              <a:buAutoNum type="arabicPeriod"/>
            </a:pPr>
            <a:r>
              <a:rPr lang="tr-TR" dirty="0" err="1"/>
              <a:t>Random</a:t>
            </a:r>
            <a:r>
              <a:rPr lang="tr-TR" dirty="0"/>
              <a:t> </a:t>
            </a:r>
            <a:r>
              <a:rPr lang="tr-TR" dirty="0" err="1"/>
              <a:t>Tree</a:t>
            </a:r>
            <a:endParaRPr lang="tr-TR" dirty="0"/>
          </a:p>
        </p:txBody>
      </p:sp>
    </p:spTree>
    <p:extLst>
      <p:ext uri="{BB962C8B-B14F-4D97-AF65-F5344CB8AC3E}">
        <p14:creationId xmlns:p14="http://schemas.microsoft.com/office/powerpoint/2010/main" val="2648936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0AA7D93-8A78-DBC7-C273-26BD387D2684}"/>
              </a:ext>
            </a:extLst>
          </p:cNvPr>
          <p:cNvSpPr>
            <a:spLocks noGrp="1"/>
          </p:cNvSpPr>
          <p:nvPr>
            <p:ph idx="1"/>
          </p:nvPr>
        </p:nvSpPr>
        <p:spPr>
          <a:xfrm>
            <a:off x="748393" y="1028699"/>
            <a:ext cx="10515600" cy="5148263"/>
          </a:xfrm>
        </p:spPr>
        <p:txBody>
          <a:bodyPr/>
          <a:lstStyle/>
          <a:p>
            <a:pPr marL="0" indent="0">
              <a:buNone/>
            </a:pPr>
            <a:r>
              <a:rPr lang="tr-TR" dirty="0"/>
              <a:t>		Cross-</a:t>
            </a:r>
            <a:r>
              <a:rPr lang="tr-TR" dirty="0" err="1"/>
              <a:t>Validation</a:t>
            </a:r>
            <a:r>
              <a:rPr lang="tr-TR" dirty="0"/>
              <a:t> (5 </a:t>
            </a:r>
            <a:r>
              <a:rPr lang="tr-TR" dirty="0" err="1"/>
              <a:t>Folds</a:t>
            </a:r>
            <a:r>
              <a:rPr lang="tr-TR" dirty="0"/>
              <a:t>):</a:t>
            </a:r>
          </a:p>
        </p:txBody>
      </p:sp>
      <p:pic>
        <p:nvPicPr>
          <p:cNvPr id="4" name="Resim 3">
            <a:extLst>
              <a:ext uri="{FF2B5EF4-FFF2-40B4-BE49-F238E27FC236}">
                <a16:creationId xmlns:a16="http://schemas.microsoft.com/office/drawing/2014/main" id="{DE17DA95-6F8D-40B2-462F-6CDEBC9AF85D}"/>
              </a:ext>
            </a:extLst>
          </p:cNvPr>
          <p:cNvPicPr>
            <a:picLocks noChangeAspect="1"/>
          </p:cNvPicPr>
          <p:nvPr/>
        </p:nvPicPr>
        <p:blipFill>
          <a:blip r:embed="rId2"/>
          <a:stretch>
            <a:fillRect/>
          </a:stretch>
        </p:blipFill>
        <p:spPr>
          <a:xfrm>
            <a:off x="1755322" y="1855954"/>
            <a:ext cx="5316140" cy="3576438"/>
          </a:xfrm>
          <a:prstGeom prst="rect">
            <a:avLst/>
          </a:prstGeom>
        </p:spPr>
      </p:pic>
      <p:pic>
        <p:nvPicPr>
          <p:cNvPr id="6" name="Resim 5">
            <a:extLst>
              <a:ext uri="{FF2B5EF4-FFF2-40B4-BE49-F238E27FC236}">
                <a16:creationId xmlns:a16="http://schemas.microsoft.com/office/drawing/2014/main" id="{19396999-EDA7-9872-6FBD-38C3A6309E44}"/>
              </a:ext>
            </a:extLst>
          </p:cNvPr>
          <p:cNvPicPr>
            <a:picLocks noChangeAspect="1"/>
          </p:cNvPicPr>
          <p:nvPr/>
        </p:nvPicPr>
        <p:blipFill>
          <a:blip r:embed="rId3"/>
          <a:stretch>
            <a:fillRect/>
          </a:stretch>
        </p:blipFill>
        <p:spPr>
          <a:xfrm>
            <a:off x="7440184" y="2739171"/>
            <a:ext cx="2896004" cy="1810003"/>
          </a:xfrm>
          <a:prstGeom prst="rect">
            <a:avLst/>
          </a:prstGeom>
        </p:spPr>
      </p:pic>
    </p:spTree>
    <p:extLst>
      <p:ext uri="{BB962C8B-B14F-4D97-AF65-F5344CB8AC3E}">
        <p14:creationId xmlns:p14="http://schemas.microsoft.com/office/powerpoint/2010/main" val="1884381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0AA7D93-8A78-DBC7-C273-26BD387D2684}"/>
              </a:ext>
            </a:extLst>
          </p:cNvPr>
          <p:cNvSpPr>
            <a:spLocks noGrp="1"/>
          </p:cNvSpPr>
          <p:nvPr>
            <p:ph idx="1"/>
          </p:nvPr>
        </p:nvSpPr>
        <p:spPr>
          <a:xfrm>
            <a:off x="748393" y="1028699"/>
            <a:ext cx="10515600" cy="5148263"/>
          </a:xfrm>
        </p:spPr>
        <p:txBody>
          <a:bodyPr/>
          <a:lstStyle/>
          <a:p>
            <a:pPr marL="0" indent="0">
              <a:buNone/>
            </a:pPr>
            <a:r>
              <a:rPr lang="tr-TR" dirty="0"/>
              <a:t>		</a:t>
            </a:r>
            <a:r>
              <a:rPr lang="tr-TR" dirty="0" err="1"/>
              <a:t>Percentage</a:t>
            </a:r>
            <a:r>
              <a:rPr lang="tr-TR" dirty="0"/>
              <a:t> </a:t>
            </a:r>
            <a:r>
              <a:rPr lang="tr-TR" dirty="0" err="1"/>
              <a:t>Split</a:t>
            </a:r>
            <a:r>
              <a:rPr lang="tr-TR" dirty="0"/>
              <a:t> (%66):</a:t>
            </a:r>
          </a:p>
        </p:txBody>
      </p:sp>
      <p:pic>
        <p:nvPicPr>
          <p:cNvPr id="5" name="Resim 4">
            <a:extLst>
              <a:ext uri="{FF2B5EF4-FFF2-40B4-BE49-F238E27FC236}">
                <a16:creationId xmlns:a16="http://schemas.microsoft.com/office/drawing/2014/main" id="{E8D6C2A7-26F9-86B4-BBC6-FEA89B292D91}"/>
              </a:ext>
            </a:extLst>
          </p:cNvPr>
          <p:cNvPicPr>
            <a:picLocks noChangeAspect="1"/>
          </p:cNvPicPr>
          <p:nvPr/>
        </p:nvPicPr>
        <p:blipFill>
          <a:blip r:embed="rId2"/>
          <a:stretch>
            <a:fillRect/>
          </a:stretch>
        </p:blipFill>
        <p:spPr>
          <a:xfrm>
            <a:off x="1755321" y="1734899"/>
            <a:ext cx="5497786" cy="3735862"/>
          </a:xfrm>
          <a:prstGeom prst="rect">
            <a:avLst/>
          </a:prstGeom>
        </p:spPr>
      </p:pic>
      <p:pic>
        <p:nvPicPr>
          <p:cNvPr id="8" name="Resim 7">
            <a:extLst>
              <a:ext uri="{FF2B5EF4-FFF2-40B4-BE49-F238E27FC236}">
                <a16:creationId xmlns:a16="http://schemas.microsoft.com/office/drawing/2014/main" id="{90165A25-EF0E-C241-F0BD-DB4D70BDF3B7}"/>
              </a:ext>
            </a:extLst>
          </p:cNvPr>
          <p:cNvPicPr>
            <a:picLocks noChangeAspect="1"/>
          </p:cNvPicPr>
          <p:nvPr/>
        </p:nvPicPr>
        <p:blipFill>
          <a:blip r:embed="rId3"/>
          <a:stretch>
            <a:fillRect/>
          </a:stretch>
        </p:blipFill>
        <p:spPr>
          <a:xfrm>
            <a:off x="7453796" y="2716881"/>
            <a:ext cx="2819794" cy="1771897"/>
          </a:xfrm>
          <a:prstGeom prst="rect">
            <a:avLst/>
          </a:prstGeom>
        </p:spPr>
      </p:pic>
    </p:spTree>
    <p:extLst>
      <p:ext uri="{BB962C8B-B14F-4D97-AF65-F5344CB8AC3E}">
        <p14:creationId xmlns:p14="http://schemas.microsoft.com/office/powerpoint/2010/main" val="1929040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72BAF6-A826-C6E5-A4BF-72E1FF826F98}"/>
              </a:ext>
            </a:extLst>
          </p:cNvPr>
          <p:cNvSpPr>
            <a:spLocks noGrp="1"/>
          </p:cNvSpPr>
          <p:nvPr>
            <p:ph type="title"/>
          </p:nvPr>
        </p:nvSpPr>
        <p:spPr>
          <a:xfrm>
            <a:off x="1592036" y="624110"/>
            <a:ext cx="10515599" cy="1280890"/>
          </a:xfrm>
        </p:spPr>
        <p:txBody>
          <a:bodyPr>
            <a:normAutofit fontScale="90000"/>
          </a:bodyPr>
          <a:lstStyle/>
          <a:p>
            <a:r>
              <a:rPr lang="tr-TR" sz="4000" dirty="0"/>
              <a:t>Sınıflandırma İşleminde Kullanılan Algoritmalar</a:t>
            </a:r>
          </a:p>
        </p:txBody>
      </p:sp>
      <p:sp>
        <p:nvSpPr>
          <p:cNvPr id="3" name="İçerik Yer Tutucusu 2">
            <a:extLst>
              <a:ext uri="{FF2B5EF4-FFF2-40B4-BE49-F238E27FC236}">
                <a16:creationId xmlns:a16="http://schemas.microsoft.com/office/drawing/2014/main" id="{51848B53-F95E-E2B0-22C2-574FFE9ED3B7}"/>
              </a:ext>
            </a:extLst>
          </p:cNvPr>
          <p:cNvSpPr>
            <a:spLocks noGrp="1"/>
          </p:cNvSpPr>
          <p:nvPr>
            <p:ph idx="1"/>
          </p:nvPr>
        </p:nvSpPr>
        <p:spPr>
          <a:xfrm>
            <a:off x="838200" y="1387929"/>
            <a:ext cx="10515600" cy="4789034"/>
          </a:xfrm>
        </p:spPr>
        <p:txBody>
          <a:bodyPr/>
          <a:lstStyle/>
          <a:p>
            <a:pPr marL="0" indent="0">
              <a:buNone/>
            </a:pPr>
            <a:r>
              <a:rPr lang="tr-TR" b="1" dirty="0"/>
              <a:t>5- </a:t>
            </a:r>
            <a:r>
              <a:rPr lang="tr-TR" b="1" dirty="0" err="1"/>
              <a:t>Random</a:t>
            </a:r>
            <a:r>
              <a:rPr lang="tr-TR" b="1" dirty="0"/>
              <a:t> </a:t>
            </a:r>
            <a:r>
              <a:rPr lang="tr-TR" b="1" dirty="0" err="1"/>
              <a:t>Tree</a:t>
            </a:r>
            <a:r>
              <a:rPr lang="tr-TR" b="1" dirty="0"/>
              <a:t> Algoritması: </a:t>
            </a:r>
            <a:r>
              <a:rPr lang="tr-TR" dirty="0"/>
              <a:t>Her düğümde K rasgele seçilmiş öznitelikleri dikkate alan bir ağaç oluşturmak için kullanılan sınıf.</a:t>
            </a:r>
          </a:p>
          <a:p>
            <a:pPr marL="0" indent="0">
              <a:buNone/>
            </a:pPr>
            <a:r>
              <a:rPr lang="tr-TR" dirty="0"/>
              <a:t>	Eğitim verisini kullanarak:</a:t>
            </a:r>
          </a:p>
          <a:p>
            <a:pPr marL="0" indent="0">
              <a:buNone/>
            </a:pPr>
            <a:endParaRPr lang="tr-TR" dirty="0"/>
          </a:p>
        </p:txBody>
      </p:sp>
      <p:pic>
        <p:nvPicPr>
          <p:cNvPr id="5" name="Resim 4">
            <a:extLst>
              <a:ext uri="{FF2B5EF4-FFF2-40B4-BE49-F238E27FC236}">
                <a16:creationId xmlns:a16="http://schemas.microsoft.com/office/drawing/2014/main" id="{45B9AC44-7D42-AC41-E023-E2A686558B46}"/>
              </a:ext>
            </a:extLst>
          </p:cNvPr>
          <p:cNvPicPr>
            <a:picLocks noChangeAspect="1"/>
          </p:cNvPicPr>
          <p:nvPr/>
        </p:nvPicPr>
        <p:blipFill>
          <a:blip r:embed="rId2"/>
          <a:stretch>
            <a:fillRect/>
          </a:stretch>
        </p:blipFill>
        <p:spPr>
          <a:xfrm>
            <a:off x="1771650" y="2576181"/>
            <a:ext cx="5348789" cy="3499737"/>
          </a:xfrm>
          <a:prstGeom prst="rect">
            <a:avLst/>
          </a:prstGeom>
        </p:spPr>
      </p:pic>
      <p:pic>
        <p:nvPicPr>
          <p:cNvPr id="7" name="Resim 6">
            <a:extLst>
              <a:ext uri="{FF2B5EF4-FFF2-40B4-BE49-F238E27FC236}">
                <a16:creationId xmlns:a16="http://schemas.microsoft.com/office/drawing/2014/main" id="{75C79E37-0B9D-0B46-629F-DFBD3879ED30}"/>
              </a:ext>
            </a:extLst>
          </p:cNvPr>
          <p:cNvPicPr>
            <a:picLocks noChangeAspect="1"/>
          </p:cNvPicPr>
          <p:nvPr/>
        </p:nvPicPr>
        <p:blipFill>
          <a:blip r:embed="rId3"/>
          <a:stretch>
            <a:fillRect/>
          </a:stretch>
        </p:blipFill>
        <p:spPr>
          <a:xfrm>
            <a:off x="7357863" y="3444863"/>
            <a:ext cx="2848373" cy="1762371"/>
          </a:xfrm>
          <a:prstGeom prst="rect">
            <a:avLst/>
          </a:prstGeom>
        </p:spPr>
      </p:pic>
    </p:spTree>
    <p:extLst>
      <p:ext uri="{BB962C8B-B14F-4D97-AF65-F5344CB8AC3E}">
        <p14:creationId xmlns:p14="http://schemas.microsoft.com/office/powerpoint/2010/main" val="271435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0AA7D93-8A78-DBC7-C273-26BD387D2684}"/>
              </a:ext>
            </a:extLst>
          </p:cNvPr>
          <p:cNvSpPr>
            <a:spLocks noGrp="1"/>
          </p:cNvSpPr>
          <p:nvPr>
            <p:ph idx="1"/>
          </p:nvPr>
        </p:nvSpPr>
        <p:spPr>
          <a:xfrm>
            <a:off x="748393" y="1028699"/>
            <a:ext cx="10515600" cy="5148263"/>
          </a:xfrm>
        </p:spPr>
        <p:txBody>
          <a:bodyPr/>
          <a:lstStyle/>
          <a:p>
            <a:pPr marL="0" indent="0">
              <a:buNone/>
            </a:pPr>
            <a:r>
              <a:rPr lang="tr-TR" dirty="0"/>
              <a:t>		Cross-</a:t>
            </a:r>
            <a:r>
              <a:rPr lang="tr-TR" dirty="0" err="1"/>
              <a:t>Validation</a:t>
            </a:r>
            <a:r>
              <a:rPr lang="tr-TR" dirty="0"/>
              <a:t> (10 </a:t>
            </a:r>
            <a:r>
              <a:rPr lang="tr-TR" dirty="0" err="1"/>
              <a:t>Folds</a:t>
            </a:r>
            <a:r>
              <a:rPr lang="tr-TR" dirty="0"/>
              <a:t>):</a:t>
            </a:r>
          </a:p>
        </p:txBody>
      </p:sp>
      <p:pic>
        <p:nvPicPr>
          <p:cNvPr id="4" name="Resim 3">
            <a:extLst>
              <a:ext uri="{FF2B5EF4-FFF2-40B4-BE49-F238E27FC236}">
                <a16:creationId xmlns:a16="http://schemas.microsoft.com/office/drawing/2014/main" id="{22D9EE14-E51C-8A6B-E611-5EA9427667F3}"/>
              </a:ext>
            </a:extLst>
          </p:cNvPr>
          <p:cNvPicPr>
            <a:picLocks noChangeAspect="1"/>
          </p:cNvPicPr>
          <p:nvPr/>
        </p:nvPicPr>
        <p:blipFill>
          <a:blip r:embed="rId2"/>
          <a:stretch>
            <a:fillRect/>
          </a:stretch>
        </p:blipFill>
        <p:spPr>
          <a:xfrm>
            <a:off x="1817545" y="1906359"/>
            <a:ext cx="5222606" cy="3392941"/>
          </a:xfrm>
          <a:prstGeom prst="rect">
            <a:avLst/>
          </a:prstGeom>
        </p:spPr>
      </p:pic>
      <p:pic>
        <p:nvPicPr>
          <p:cNvPr id="6" name="Resim 5">
            <a:extLst>
              <a:ext uri="{FF2B5EF4-FFF2-40B4-BE49-F238E27FC236}">
                <a16:creationId xmlns:a16="http://schemas.microsoft.com/office/drawing/2014/main" id="{16E3B08B-73E9-A2F9-DF3B-010532402786}"/>
              </a:ext>
            </a:extLst>
          </p:cNvPr>
          <p:cNvPicPr>
            <a:picLocks noChangeAspect="1"/>
          </p:cNvPicPr>
          <p:nvPr/>
        </p:nvPicPr>
        <p:blipFill>
          <a:blip r:embed="rId3"/>
          <a:stretch>
            <a:fillRect/>
          </a:stretch>
        </p:blipFill>
        <p:spPr>
          <a:xfrm>
            <a:off x="7287786" y="2750222"/>
            <a:ext cx="2857899" cy="1705213"/>
          </a:xfrm>
          <a:prstGeom prst="rect">
            <a:avLst/>
          </a:prstGeom>
        </p:spPr>
      </p:pic>
    </p:spTree>
    <p:extLst>
      <p:ext uri="{BB962C8B-B14F-4D97-AF65-F5344CB8AC3E}">
        <p14:creationId xmlns:p14="http://schemas.microsoft.com/office/powerpoint/2010/main" val="1501411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0AA7D93-8A78-DBC7-C273-26BD387D2684}"/>
              </a:ext>
            </a:extLst>
          </p:cNvPr>
          <p:cNvSpPr>
            <a:spLocks noGrp="1"/>
          </p:cNvSpPr>
          <p:nvPr>
            <p:ph idx="1"/>
          </p:nvPr>
        </p:nvSpPr>
        <p:spPr>
          <a:xfrm>
            <a:off x="748393" y="1028699"/>
            <a:ext cx="10515600" cy="5148263"/>
          </a:xfrm>
        </p:spPr>
        <p:txBody>
          <a:bodyPr/>
          <a:lstStyle/>
          <a:p>
            <a:pPr marL="0" indent="0">
              <a:buNone/>
            </a:pPr>
            <a:r>
              <a:rPr lang="tr-TR" dirty="0"/>
              <a:t>		Cross-</a:t>
            </a:r>
            <a:r>
              <a:rPr lang="tr-TR" dirty="0" err="1"/>
              <a:t>Validation</a:t>
            </a:r>
            <a:r>
              <a:rPr lang="tr-TR" dirty="0"/>
              <a:t> (5 </a:t>
            </a:r>
            <a:r>
              <a:rPr lang="tr-TR" dirty="0" err="1"/>
              <a:t>Folds</a:t>
            </a:r>
            <a:r>
              <a:rPr lang="tr-TR" dirty="0"/>
              <a:t>):</a:t>
            </a:r>
          </a:p>
        </p:txBody>
      </p:sp>
      <p:pic>
        <p:nvPicPr>
          <p:cNvPr id="5" name="Resim 4">
            <a:extLst>
              <a:ext uri="{FF2B5EF4-FFF2-40B4-BE49-F238E27FC236}">
                <a16:creationId xmlns:a16="http://schemas.microsoft.com/office/drawing/2014/main" id="{6A47DB1C-45DA-0EBE-E0D7-4EEF9CC82CB8}"/>
              </a:ext>
            </a:extLst>
          </p:cNvPr>
          <p:cNvPicPr>
            <a:picLocks noChangeAspect="1"/>
          </p:cNvPicPr>
          <p:nvPr/>
        </p:nvPicPr>
        <p:blipFill>
          <a:blip r:embed="rId2"/>
          <a:stretch>
            <a:fillRect/>
          </a:stretch>
        </p:blipFill>
        <p:spPr>
          <a:xfrm>
            <a:off x="1867034" y="1918607"/>
            <a:ext cx="5552082" cy="3554507"/>
          </a:xfrm>
          <a:prstGeom prst="rect">
            <a:avLst/>
          </a:prstGeom>
        </p:spPr>
      </p:pic>
      <p:pic>
        <p:nvPicPr>
          <p:cNvPr id="8" name="Resim 7">
            <a:extLst>
              <a:ext uri="{FF2B5EF4-FFF2-40B4-BE49-F238E27FC236}">
                <a16:creationId xmlns:a16="http://schemas.microsoft.com/office/drawing/2014/main" id="{CB3FBE7E-38A1-5B3E-0F4A-5E3BDD82D1D9}"/>
              </a:ext>
            </a:extLst>
          </p:cNvPr>
          <p:cNvPicPr>
            <a:picLocks noChangeAspect="1"/>
          </p:cNvPicPr>
          <p:nvPr/>
        </p:nvPicPr>
        <p:blipFill>
          <a:blip r:embed="rId3"/>
          <a:stretch>
            <a:fillRect/>
          </a:stretch>
        </p:blipFill>
        <p:spPr>
          <a:xfrm>
            <a:off x="7583062" y="2819437"/>
            <a:ext cx="2838846" cy="1752845"/>
          </a:xfrm>
          <a:prstGeom prst="rect">
            <a:avLst/>
          </a:prstGeom>
        </p:spPr>
      </p:pic>
    </p:spTree>
    <p:extLst>
      <p:ext uri="{BB962C8B-B14F-4D97-AF65-F5344CB8AC3E}">
        <p14:creationId xmlns:p14="http://schemas.microsoft.com/office/powerpoint/2010/main" val="2773004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0AA7D93-8A78-DBC7-C273-26BD387D2684}"/>
              </a:ext>
            </a:extLst>
          </p:cNvPr>
          <p:cNvSpPr>
            <a:spLocks noGrp="1"/>
          </p:cNvSpPr>
          <p:nvPr>
            <p:ph idx="1"/>
          </p:nvPr>
        </p:nvSpPr>
        <p:spPr>
          <a:xfrm>
            <a:off x="748393" y="1028699"/>
            <a:ext cx="10515600" cy="5148263"/>
          </a:xfrm>
        </p:spPr>
        <p:txBody>
          <a:bodyPr/>
          <a:lstStyle/>
          <a:p>
            <a:pPr marL="0" indent="0">
              <a:buNone/>
            </a:pPr>
            <a:r>
              <a:rPr lang="tr-TR" dirty="0"/>
              <a:t>		</a:t>
            </a:r>
            <a:r>
              <a:rPr lang="tr-TR" dirty="0" err="1"/>
              <a:t>Percentage</a:t>
            </a:r>
            <a:r>
              <a:rPr lang="tr-TR" dirty="0"/>
              <a:t> </a:t>
            </a:r>
            <a:r>
              <a:rPr lang="tr-TR" dirty="0" err="1"/>
              <a:t>Split</a:t>
            </a:r>
            <a:r>
              <a:rPr lang="tr-TR" dirty="0"/>
              <a:t> (%66):</a:t>
            </a:r>
          </a:p>
        </p:txBody>
      </p:sp>
      <p:pic>
        <p:nvPicPr>
          <p:cNvPr id="4" name="Resim 3">
            <a:extLst>
              <a:ext uri="{FF2B5EF4-FFF2-40B4-BE49-F238E27FC236}">
                <a16:creationId xmlns:a16="http://schemas.microsoft.com/office/drawing/2014/main" id="{0B68D717-3961-65BE-2D92-612E0D2468A7}"/>
              </a:ext>
            </a:extLst>
          </p:cNvPr>
          <p:cNvPicPr>
            <a:picLocks noChangeAspect="1"/>
          </p:cNvPicPr>
          <p:nvPr/>
        </p:nvPicPr>
        <p:blipFill>
          <a:blip r:embed="rId2"/>
          <a:stretch>
            <a:fillRect/>
          </a:stretch>
        </p:blipFill>
        <p:spPr>
          <a:xfrm>
            <a:off x="1687468" y="2008095"/>
            <a:ext cx="5358312" cy="3433898"/>
          </a:xfrm>
          <a:prstGeom prst="rect">
            <a:avLst/>
          </a:prstGeom>
        </p:spPr>
      </p:pic>
      <p:pic>
        <p:nvPicPr>
          <p:cNvPr id="7" name="Resim 6">
            <a:extLst>
              <a:ext uri="{FF2B5EF4-FFF2-40B4-BE49-F238E27FC236}">
                <a16:creationId xmlns:a16="http://schemas.microsoft.com/office/drawing/2014/main" id="{0B298CDA-601E-F1A3-DAE4-18FD5EF86748}"/>
              </a:ext>
            </a:extLst>
          </p:cNvPr>
          <p:cNvPicPr>
            <a:picLocks noChangeAspect="1"/>
          </p:cNvPicPr>
          <p:nvPr/>
        </p:nvPicPr>
        <p:blipFill>
          <a:blip r:embed="rId3"/>
          <a:stretch>
            <a:fillRect/>
          </a:stretch>
        </p:blipFill>
        <p:spPr>
          <a:xfrm>
            <a:off x="7325206" y="2872437"/>
            <a:ext cx="2848373" cy="1705213"/>
          </a:xfrm>
          <a:prstGeom prst="rect">
            <a:avLst/>
          </a:prstGeom>
        </p:spPr>
      </p:pic>
    </p:spTree>
    <p:extLst>
      <p:ext uri="{BB962C8B-B14F-4D97-AF65-F5344CB8AC3E}">
        <p14:creationId xmlns:p14="http://schemas.microsoft.com/office/powerpoint/2010/main" val="2953942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E5D7390-F7A4-1E68-09BB-78FDB3B6169F}"/>
              </a:ext>
            </a:extLst>
          </p:cNvPr>
          <p:cNvSpPr>
            <a:spLocks noGrp="1"/>
          </p:cNvSpPr>
          <p:nvPr>
            <p:ph type="title"/>
          </p:nvPr>
        </p:nvSpPr>
        <p:spPr>
          <a:xfrm>
            <a:off x="838200" y="46037"/>
            <a:ext cx="10515600" cy="1325563"/>
          </a:xfrm>
        </p:spPr>
        <p:txBody>
          <a:bodyPr/>
          <a:lstStyle/>
          <a:p>
            <a:r>
              <a:rPr lang="tr-TR" dirty="0"/>
              <a:t>Veri Seti Hakkında Bilgiler</a:t>
            </a:r>
          </a:p>
        </p:txBody>
      </p:sp>
      <p:sp>
        <p:nvSpPr>
          <p:cNvPr id="3" name="İçerik Yer Tutucusu 2">
            <a:extLst>
              <a:ext uri="{FF2B5EF4-FFF2-40B4-BE49-F238E27FC236}">
                <a16:creationId xmlns:a16="http://schemas.microsoft.com/office/drawing/2014/main" id="{71E3D193-D960-56E3-0F13-8A7D2083261D}"/>
              </a:ext>
            </a:extLst>
          </p:cNvPr>
          <p:cNvSpPr>
            <a:spLocks noGrp="1"/>
          </p:cNvSpPr>
          <p:nvPr>
            <p:ph idx="1"/>
          </p:nvPr>
        </p:nvSpPr>
        <p:spPr>
          <a:xfrm>
            <a:off x="506187" y="1371600"/>
            <a:ext cx="11242220" cy="5363935"/>
          </a:xfrm>
        </p:spPr>
        <p:txBody>
          <a:bodyPr>
            <a:normAutofit/>
          </a:bodyPr>
          <a:lstStyle/>
          <a:p>
            <a:r>
              <a:rPr lang="tr-TR" dirty="0"/>
              <a:t>Veri Setimde 101 örnek ve 18 özellik bulunmaktadır. Hayvan sınıflandırması için kullanılan özellikler arasında tüy, yumurta, süt, uçma yeteneği, yüzme yeteneği, avcılık, dişli olma, omurga olma, solunum, zehirli olma gibi faktörler yer almaktadır. Ayrıca, bacak sayısı, kuyruk varlığı, evcil olma durumu gibi özellikler de bulunmaktadır.</a:t>
            </a:r>
          </a:p>
          <a:p>
            <a:r>
              <a:rPr lang="tr-TR" dirty="0"/>
              <a:t>Sınıflar:</a:t>
            </a:r>
          </a:p>
          <a:p>
            <a:pPr marL="3657600" lvl="8" indent="0" algn="just">
              <a:buNone/>
            </a:pPr>
            <a:r>
              <a:rPr lang="tr-TR" dirty="0"/>
              <a:t>1. Memeliler (41 tür)</a:t>
            </a:r>
          </a:p>
          <a:p>
            <a:pPr marL="3657600" lvl="8" indent="0" algn="just">
              <a:buNone/>
            </a:pPr>
            <a:r>
              <a:rPr lang="tr-TR" dirty="0"/>
              <a:t>2. Kuşlar (20 tür)</a:t>
            </a:r>
          </a:p>
          <a:p>
            <a:pPr marL="3657600" lvl="8" indent="0" algn="just">
              <a:buNone/>
            </a:pPr>
            <a:r>
              <a:rPr lang="tr-TR" dirty="0"/>
              <a:t>3. Sürüngenler (5 tür)</a:t>
            </a:r>
          </a:p>
          <a:p>
            <a:pPr marL="3657600" lvl="8" indent="0" algn="just">
              <a:buNone/>
            </a:pPr>
            <a:r>
              <a:rPr lang="tr-TR" dirty="0"/>
              <a:t>4. Balıklar (13 tür)</a:t>
            </a:r>
          </a:p>
          <a:p>
            <a:pPr marL="3657600" lvl="8" indent="0" algn="just">
              <a:buNone/>
            </a:pPr>
            <a:r>
              <a:rPr lang="tr-TR" dirty="0"/>
              <a:t>5. Amfibiler (4 tür)</a:t>
            </a:r>
          </a:p>
          <a:p>
            <a:pPr marL="3657600" lvl="8" indent="0" algn="just">
              <a:buNone/>
            </a:pPr>
            <a:r>
              <a:rPr lang="tr-TR" dirty="0"/>
              <a:t>6. Böcekler (8 tür)</a:t>
            </a:r>
          </a:p>
          <a:p>
            <a:pPr marL="3657600" lvl="8" indent="0" algn="just">
              <a:buNone/>
            </a:pPr>
            <a:r>
              <a:rPr lang="tr-TR" dirty="0"/>
              <a:t>7. Diğer omurgasızlar (10 tür)</a:t>
            </a:r>
          </a:p>
          <a:p>
            <a:pPr marL="3657600" lvl="8" indent="0" algn="just">
              <a:buNone/>
            </a:pPr>
            <a:endParaRPr lang="tr-TR" dirty="0"/>
          </a:p>
          <a:p>
            <a:pPr marL="457200" lvl="1" indent="0">
              <a:buNone/>
            </a:pPr>
            <a:r>
              <a:rPr lang="tr-TR" dirty="0"/>
              <a:t>Veri setindeki bu özellikler, farklı hayvan türlerini sınıflandırmak için kullanılır.</a:t>
            </a:r>
          </a:p>
        </p:txBody>
      </p:sp>
    </p:spTree>
    <p:extLst>
      <p:ext uri="{BB962C8B-B14F-4D97-AF65-F5344CB8AC3E}">
        <p14:creationId xmlns:p14="http://schemas.microsoft.com/office/powerpoint/2010/main" val="3803011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003E91-44AE-35BD-10A9-43960317ACA3}"/>
              </a:ext>
            </a:extLst>
          </p:cNvPr>
          <p:cNvSpPr>
            <a:spLocks noGrp="1"/>
          </p:cNvSpPr>
          <p:nvPr>
            <p:ph type="title"/>
          </p:nvPr>
        </p:nvSpPr>
        <p:spPr/>
        <p:txBody>
          <a:bodyPr/>
          <a:lstStyle/>
          <a:p>
            <a:r>
              <a:rPr lang="tr-TR" dirty="0"/>
              <a:t>Veri Seti Ön İşlemede Yapılan İşlemler</a:t>
            </a:r>
          </a:p>
        </p:txBody>
      </p:sp>
      <p:pic>
        <p:nvPicPr>
          <p:cNvPr id="5" name="İçerik Yer Tutucusu 4">
            <a:extLst>
              <a:ext uri="{FF2B5EF4-FFF2-40B4-BE49-F238E27FC236}">
                <a16:creationId xmlns:a16="http://schemas.microsoft.com/office/drawing/2014/main" id="{4373956F-09CD-96CF-1A43-64B02B9DC6D4}"/>
              </a:ext>
            </a:extLst>
          </p:cNvPr>
          <p:cNvPicPr>
            <a:picLocks noGrp="1" noChangeAspect="1"/>
          </p:cNvPicPr>
          <p:nvPr>
            <p:ph idx="1"/>
          </p:nvPr>
        </p:nvPicPr>
        <p:blipFill>
          <a:blip r:embed="rId2"/>
          <a:stretch>
            <a:fillRect/>
          </a:stretch>
        </p:blipFill>
        <p:spPr>
          <a:xfrm>
            <a:off x="838200" y="1498926"/>
            <a:ext cx="10515600" cy="2310521"/>
          </a:xfrm>
        </p:spPr>
      </p:pic>
      <p:sp>
        <p:nvSpPr>
          <p:cNvPr id="6" name="Metin kutusu 5">
            <a:extLst>
              <a:ext uri="{FF2B5EF4-FFF2-40B4-BE49-F238E27FC236}">
                <a16:creationId xmlns:a16="http://schemas.microsoft.com/office/drawing/2014/main" id="{213142A8-EAF1-D360-770C-02DF88B2BEDF}"/>
              </a:ext>
            </a:extLst>
          </p:cNvPr>
          <p:cNvSpPr txBox="1"/>
          <p:nvPr/>
        </p:nvSpPr>
        <p:spPr>
          <a:xfrm>
            <a:off x="838199" y="4073979"/>
            <a:ext cx="10515601" cy="923330"/>
          </a:xfrm>
          <a:prstGeom prst="rect">
            <a:avLst/>
          </a:prstGeom>
          <a:noFill/>
        </p:spPr>
        <p:txBody>
          <a:bodyPr wrap="square" rtlCol="0">
            <a:spAutoFit/>
          </a:bodyPr>
          <a:lstStyle/>
          <a:p>
            <a:r>
              <a:rPr lang="tr-TR" dirty="0"/>
              <a:t>Veri Setinde ilk olarak ‘</a:t>
            </a:r>
            <a:r>
              <a:rPr lang="tr-TR" dirty="0" err="1"/>
              <a:t>animal_name</a:t>
            </a:r>
            <a:r>
              <a:rPr lang="tr-TR" dirty="0"/>
              <a:t>’ adlı niteliğin kaldırılması yapıldı. Bunun sebebi veri setinin sadece sayısal değerlerden oluşmasını sağlamaktır. Sınıf niteliği ise koyu şekilde yazılmış olan ‘</a:t>
            </a:r>
            <a:r>
              <a:rPr lang="tr-TR" dirty="0" err="1"/>
              <a:t>type</a:t>
            </a:r>
            <a:r>
              <a:rPr lang="tr-TR" dirty="0"/>
              <a:t>’ niteliğidir ve 1-7 arası değerler alır. </a:t>
            </a:r>
          </a:p>
        </p:txBody>
      </p:sp>
    </p:spTree>
    <p:extLst>
      <p:ext uri="{BB962C8B-B14F-4D97-AF65-F5344CB8AC3E}">
        <p14:creationId xmlns:p14="http://schemas.microsoft.com/office/powerpoint/2010/main" val="4240161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EB38C6-16A7-8CF4-E2AF-3B75AC90CA4B}"/>
              </a:ext>
            </a:extLst>
          </p:cNvPr>
          <p:cNvSpPr>
            <a:spLocks noGrp="1"/>
          </p:cNvSpPr>
          <p:nvPr>
            <p:ph type="title"/>
          </p:nvPr>
        </p:nvSpPr>
        <p:spPr/>
        <p:txBody>
          <a:bodyPr/>
          <a:lstStyle/>
          <a:p>
            <a:r>
              <a:rPr lang="tr-TR" dirty="0"/>
              <a:t>Veri Setindeki Niteliklerin Dağılımı</a:t>
            </a:r>
          </a:p>
        </p:txBody>
      </p:sp>
      <p:pic>
        <p:nvPicPr>
          <p:cNvPr id="5" name="İçerik Yer Tutucusu 4">
            <a:extLst>
              <a:ext uri="{FF2B5EF4-FFF2-40B4-BE49-F238E27FC236}">
                <a16:creationId xmlns:a16="http://schemas.microsoft.com/office/drawing/2014/main" id="{4036BFA8-C16E-E1E1-2C92-34C982E9D649}"/>
              </a:ext>
            </a:extLst>
          </p:cNvPr>
          <p:cNvPicPr>
            <a:picLocks noGrp="1" noChangeAspect="1"/>
          </p:cNvPicPr>
          <p:nvPr>
            <p:ph idx="1"/>
          </p:nvPr>
        </p:nvPicPr>
        <p:blipFill>
          <a:blip r:embed="rId2"/>
          <a:stretch>
            <a:fillRect/>
          </a:stretch>
        </p:blipFill>
        <p:spPr>
          <a:xfrm>
            <a:off x="1605734" y="1390666"/>
            <a:ext cx="9511099" cy="5109924"/>
          </a:xfrm>
        </p:spPr>
      </p:pic>
    </p:spTree>
    <p:extLst>
      <p:ext uri="{BB962C8B-B14F-4D97-AF65-F5344CB8AC3E}">
        <p14:creationId xmlns:p14="http://schemas.microsoft.com/office/powerpoint/2010/main" val="369115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72BAF6-A826-C6E5-A4BF-72E1FF826F98}"/>
              </a:ext>
            </a:extLst>
          </p:cNvPr>
          <p:cNvSpPr>
            <a:spLocks noGrp="1"/>
          </p:cNvSpPr>
          <p:nvPr>
            <p:ph type="title"/>
          </p:nvPr>
        </p:nvSpPr>
        <p:spPr>
          <a:xfrm>
            <a:off x="1583872" y="647908"/>
            <a:ext cx="10727871" cy="1280890"/>
          </a:xfrm>
        </p:spPr>
        <p:txBody>
          <a:bodyPr>
            <a:normAutofit fontScale="90000"/>
          </a:bodyPr>
          <a:lstStyle/>
          <a:p>
            <a:r>
              <a:rPr lang="tr-TR" sz="4000" dirty="0"/>
              <a:t>Sınıflandırma İşleminde Kullanılan Algoritmalar</a:t>
            </a:r>
          </a:p>
        </p:txBody>
      </p:sp>
      <p:sp>
        <p:nvSpPr>
          <p:cNvPr id="3" name="İçerik Yer Tutucusu 2">
            <a:extLst>
              <a:ext uri="{FF2B5EF4-FFF2-40B4-BE49-F238E27FC236}">
                <a16:creationId xmlns:a16="http://schemas.microsoft.com/office/drawing/2014/main" id="{51848B53-F95E-E2B0-22C2-574FFE9ED3B7}"/>
              </a:ext>
            </a:extLst>
          </p:cNvPr>
          <p:cNvSpPr>
            <a:spLocks noGrp="1"/>
          </p:cNvSpPr>
          <p:nvPr>
            <p:ph idx="1"/>
          </p:nvPr>
        </p:nvSpPr>
        <p:spPr>
          <a:xfrm>
            <a:off x="838200" y="1387929"/>
            <a:ext cx="10515600" cy="4789034"/>
          </a:xfrm>
        </p:spPr>
        <p:txBody>
          <a:bodyPr/>
          <a:lstStyle/>
          <a:p>
            <a:pPr marL="0" indent="0">
              <a:buNone/>
            </a:pPr>
            <a:r>
              <a:rPr lang="tr-TR" b="1" dirty="0"/>
              <a:t>1- </a:t>
            </a:r>
            <a:r>
              <a:rPr lang="tr-TR" b="1" dirty="0" err="1"/>
              <a:t>KStar</a:t>
            </a:r>
            <a:r>
              <a:rPr lang="tr-TR" b="1" dirty="0"/>
              <a:t> (K*) Algoritması: </a:t>
            </a:r>
            <a:r>
              <a:rPr lang="tr-TR" dirty="0"/>
              <a:t>K* bir örnek tabanlı sınıflandırıcıdır; yani, bir test örneğinin sınıfı, benzerlik fonksiyonu tarafından belirlenen eğitim örneklerinin sınıfına dayanır.</a:t>
            </a:r>
          </a:p>
          <a:p>
            <a:pPr marL="0" indent="0">
              <a:buNone/>
            </a:pPr>
            <a:r>
              <a:rPr lang="tr-TR" dirty="0"/>
              <a:t>	Eğitim verisini kullanarak:</a:t>
            </a:r>
          </a:p>
          <a:p>
            <a:pPr marL="0" indent="0">
              <a:buNone/>
            </a:pPr>
            <a:endParaRPr lang="tr-TR" dirty="0"/>
          </a:p>
        </p:txBody>
      </p:sp>
      <p:pic>
        <p:nvPicPr>
          <p:cNvPr id="5" name="Resim 4">
            <a:extLst>
              <a:ext uri="{FF2B5EF4-FFF2-40B4-BE49-F238E27FC236}">
                <a16:creationId xmlns:a16="http://schemas.microsoft.com/office/drawing/2014/main" id="{4405B1B8-6C79-20F9-EA5E-010FE9F317CA}"/>
              </a:ext>
            </a:extLst>
          </p:cNvPr>
          <p:cNvPicPr>
            <a:picLocks noChangeAspect="1"/>
          </p:cNvPicPr>
          <p:nvPr/>
        </p:nvPicPr>
        <p:blipFill>
          <a:blip r:embed="rId2"/>
          <a:stretch>
            <a:fillRect/>
          </a:stretch>
        </p:blipFill>
        <p:spPr>
          <a:xfrm>
            <a:off x="1850571" y="2469667"/>
            <a:ext cx="2607129" cy="1918666"/>
          </a:xfrm>
          <a:prstGeom prst="rect">
            <a:avLst/>
          </a:prstGeom>
        </p:spPr>
      </p:pic>
      <p:pic>
        <p:nvPicPr>
          <p:cNvPr id="7" name="Resim 6">
            <a:extLst>
              <a:ext uri="{FF2B5EF4-FFF2-40B4-BE49-F238E27FC236}">
                <a16:creationId xmlns:a16="http://schemas.microsoft.com/office/drawing/2014/main" id="{7F538318-4012-4235-995E-EBA6C8228D43}"/>
              </a:ext>
            </a:extLst>
          </p:cNvPr>
          <p:cNvPicPr>
            <a:picLocks noChangeAspect="1"/>
          </p:cNvPicPr>
          <p:nvPr/>
        </p:nvPicPr>
        <p:blipFill>
          <a:blip r:embed="rId3"/>
          <a:stretch>
            <a:fillRect/>
          </a:stretch>
        </p:blipFill>
        <p:spPr>
          <a:xfrm>
            <a:off x="4580164" y="2469668"/>
            <a:ext cx="5986072" cy="3384126"/>
          </a:xfrm>
          <a:prstGeom prst="rect">
            <a:avLst/>
          </a:prstGeom>
        </p:spPr>
      </p:pic>
      <p:pic>
        <p:nvPicPr>
          <p:cNvPr id="9" name="Resim 8">
            <a:extLst>
              <a:ext uri="{FF2B5EF4-FFF2-40B4-BE49-F238E27FC236}">
                <a16:creationId xmlns:a16="http://schemas.microsoft.com/office/drawing/2014/main" id="{AF7E8880-329A-D2F1-F310-6BE1103158DE}"/>
              </a:ext>
            </a:extLst>
          </p:cNvPr>
          <p:cNvPicPr>
            <a:picLocks noChangeAspect="1"/>
          </p:cNvPicPr>
          <p:nvPr/>
        </p:nvPicPr>
        <p:blipFill>
          <a:blip r:embed="rId4"/>
          <a:stretch>
            <a:fillRect/>
          </a:stretch>
        </p:blipFill>
        <p:spPr>
          <a:xfrm>
            <a:off x="1850571" y="4460209"/>
            <a:ext cx="2607129" cy="1644877"/>
          </a:xfrm>
          <a:prstGeom prst="rect">
            <a:avLst/>
          </a:prstGeom>
        </p:spPr>
      </p:pic>
    </p:spTree>
    <p:extLst>
      <p:ext uri="{BB962C8B-B14F-4D97-AF65-F5344CB8AC3E}">
        <p14:creationId xmlns:p14="http://schemas.microsoft.com/office/powerpoint/2010/main" val="1913722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0AA7D93-8A78-DBC7-C273-26BD387D2684}"/>
              </a:ext>
            </a:extLst>
          </p:cNvPr>
          <p:cNvSpPr>
            <a:spLocks noGrp="1"/>
          </p:cNvSpPr>
          <p:nvPr>
            <p:ph idx="1"/>
          </p:nvPr>
        </p:nvSpPr>
        <p:spPr>
          <a:xfrm>
            <a:off x="748393" y="1028699"/>
            <a:ext cx="10515600" cy="5148263"/>
          </a:xfrm>
        </p:spPr>
        <p:txBody>
          <a:bodyPr/>
          <a:lstStyle/>
          <a:p>
            <a:pPr marL="0" indent="0">
              <a:buNone/>
            </a:pPr>
            <a:r>
              <a:rPr lang="tr-TR" dirty="0"/>
              <a:t>		Cross-</a:t>
            </a:r>
            <a:r>
              <a:rPr lang="tr-TR" dirty="0" err="1"/>
              <a:t>Validation</a:t>
            </a:r>
            <a:r>
              <a:rPr lang="tr-TR" dirty="0"/>
              <a:t> (10 </a:t>
            </a:r>
            <a:r>
              <a:rPr lang="tr-TR" dirty="0" err="1"/>
              <a:t>Folds</a:t>
            </a:r>
            <a:r>
              <a:rPr lang="tr-TR" dirty="0"/>
              <a:t>):</a:t>
            </a:r>
          </a:p>
        </p:txBody>
      </p:sp>
      <p:pic>
        <p:nvPicPr>
          <p:cNvPr id="5" name="Resim 4">
            <a:extLst>
              <a:ext uri="{FF2B5EF4-FFF2-40B4-BE49-F238E27FC236}">
                <a16:creationId xmlns:a16="http://schemas.microsoft.com/office/drawing/2014/main" id="{2914CF5A-773B-1B29-ADCE-A4D15298B34D}"/>
              </a:ext>
            </a:extLst>
          </p:cNvPr>
          <p:cNvPicPr>
            <a:picLocks noChangeAspect="1"/>
          </p:cNvPicPr>
          <p:nvPr/>
        </p:nvPicPr>
        <p:blipFill>
          <a:blip r:embed="rId2"/>
          <a:stretch>
            <a:fillRect/>
          </a:stretch>
        </p:blipFill>
        <p:spPr>
          <a:xfrm>
            <a:off x="2487385" y="2118405"/>
            <a:ext cx="2682281" cy="1951788"/>
          </a:xfrm>
          <a:prstGeom prst="rect">
            <a:avLst/>
          </a:prstGeom>
        </p:spPr>
      </p:pic>
      <p:pic>
        <p:nvPicPr>
          <p:cNvPr id="7" name="Resim 6">
            <a:extLst>
              <a:ext uri="{FF2B5EF4-FFF2-40B4-BE49-F238E27FC236}">
                <a16:creationId xmlns:a16="http://schemas.microsoft.com/office/drawing/2014/main" id="{D12577E2-8FDF-AC0B-BB4E-D92A452D5106}"/>
              </a:ext>
            </a:extLst>
          </p:cNvPr>
          <p:cNvPicPr>
            <a:picLocks noChangeAspect="1"/>
          </p:cNvPicPr>
          <p:nvPr/>
        </p:nvPicPr>
        <p:blipFill>
          <a:blip r:embed="rId3"/>
          <a:stretch>
            <a:fillRect/>
          </a:stretch>
        </p:blipFill>
        <p:spPr>
          <a:xfrm>
            <a:off x="5478412" y="2118405"/>
            <a:ext cx="4914909" cy="3376159"/>
          </a:xfrm>
          <a:prstGeom prst="rect">
            <a:avLst/>
          </a:prstGeom>
        </p:spPr>
      </p:pic>
      <p:pic>
        <p:nvPicPr>
          <p:cNvPr id="9" name="Resim 8">
            <a:extLst>
              <a:ext uri="{FF2B5EF4-FFF2-40B4-BE49-F238E27FC236}">
                <a16:creationId xmlns:a16="http://schemas.microsoft.com/office/drawing/2014/main" id="{0C2D2060-0B8A-6B25-FAB5-98BCE45C9B29}"/>
              </a:ext>
            </a:extLst>
          </p:cNvPr>
          <p:cNvPicPr>
            <a:picLocks noChangeAspect="1"/>
          </p:cNvPicPr>
          <p:nvPr/>
        </p:nvPicPr>
        <p:blipFill>
          <a:blip r:embed="rId4"/>
          <a:stretch>
            <a:fillRect/>
          </a:stretch>
        </p:blipFill>
        <p:spPr>
          <a:xfrm>
            <a:off x="2885983" y="4247811"/>
            <a:ext cx="2136039" cy="1426368"/>
          </a:xfrm>
          <a:prstGeom prst="rect">
            <a:avLst/>
          </a:prstGeom>
        </p:spPr>
      </p:pic>
    </p:spTree>
    <p:extLst>
      <p:ext uri="{BB962C8B-B14F-4D97-AF65-F5344CB8AC3E}">
        <p14:creationId xmlns:p14="http://schemas.microsoft.com/office/powerpoint/2010/main" val="3008367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171F1FC-8353-EE1D-2A0A-E7420B8C6214}"/>
              </a:ext>
            </a:extLst>
          </p:cNvPr>
          <p:cNvSpPr>
            <a:spLocks noGrp="1"/>
          </p:cNvSpPr>
          <p:nvPr>
            <p:ph idx="1"/>
          </p:nvPr>
        </p:nvSpPr>
        <p:spPr>
          <a:xfrm>
            <a:off x="838200" y="873579"/>
            <a:ext cx="10515600" cy="5303384"/>
          </a:xfrm>
        </p:spPr>
        <p:txBody>
          <a:bodyPr/>
          <a:lstStyle/>
          <a:p>
            <a:pPr marL="0" indent="0">
              <a:buNone/>
            </a:pPr>
            <a:r>
              <a:rPr lang="tr-TR" dirty="0"/>
              <a:t>		Cross-</a:t>
            </a:r>
            <a:r>
              <a:rPr lang="tr-TR" dirty="0" err="1"/>
              <a:t>Validation</a:t>
            </a:r>
            <a:r>
              <a:rPr lang="tr-TR" dirty="0"/>
              <a:t> (5 </a:t>
            </a:r>
            <a:r>
              <a:rPr lang="tr-TR" dirty="0" err="1"/>
              <a:t>Folds</a:t>
            </a:r>
            <a:r>
              <a:rPr lang="tr-TR" dirty="0"/>
              <a:t>):</a:t>
            </a:r>
          </a:p>
          <a:p>
            <a:pPr marL="0" indent="0">
              <a:buNone/>
            </a:pPr>
            <a:r>
              <a:rPr lang="tr-TR" dirty="0"/>
              <a:t>	</a:t>
            </a:r>
          </a:p>
        </p:txBody>
      </p:sp>
      <p:pic>
        <p:nvPicPr>
          <p:cNvPr id="4" name="Resim 3">
            <a:extLst>
              <a:ext uri="{FF2B5EF4-FFF2-40B4-BE49-F238E27FC236}">
                <a16:creationId xmlns:a16="http://schemas.microsoft.com/office/drawing/2014/main" id="{2E2D9479-F6D8-85D2-40A9-5372773F84D1}"/>
              </a:ext>
            </a:extLst>
          </p:cNvPr>
          <p:cNvPicPr>
            <a:picLocks noChangeAspect="1"/>
          </p:cNvPicPr>
          <p:nvPr/>
        </p:nvPicPr>
        <p:blipFill>
          <a:blip r:embed="rId2"/>
          <a:stretch>
            <a:fillRect/>
          </a:stretch>
        </p:blipFill>
        <p:spPr>
          <a:xfrm>
            <a:off x="2103663" y="1971448"/>
            <a:ext cx="2682281" cy="1951788"/>
          </a:xfrm>
          <a:prstGeom prst="rect">
            <a:avLst/>
          </a:prstGeom>
        </p:spPr>
      </p:pic>
      <p:pic>
        <p:nvPicPr>
          <p:cNvPr id="6" name="Resim 5">
            <a:extLst>
              <a:ext uri="{FF2B5EF4-FFF2-40B4-BE49-F238E27FC236}">
                <a16:creationId xmlns:a16="http://schemas.microsoft.com/office/drawing/2014/main" id="{E6E475C2-1E10-26ED-0E81-46E7FCA83BE9}"/>
              </a:ext>
            </a:extLst>
          </p:cNvPr>
          <p:cNvPicPr>
            <a:picLocks noChangeAspect="1"/>
          </p:cNvPicPr>
          <p:nvPr/>
        </p:nvPicPr>
        <p:blipFill>
          <a:blip r:embed="rId3"/>
          <a:stretch>
            <a:fillRect/>
          </a:stretch>
        </p:blipFill>
        <p:spPr>
          <a:xfrm>
            <a:off x="5135335" y="1971448"/>
            <a:ext cx="5491330" cy="3776209"/>
          </a:xfrm>
          <a:prstGeom prst="rect">
            <a:avLst/>
          </a:prstGeom>
        </p:spPr>
      </p:pic>
      <p:pic>
        <p:nvPicPr>
          <p:cNvPr id="8" name="Resim 7">
            <a:extLst>
              <a:ext uri="{FF2B5EF4-FFF2-40B4-BE49-F238E27FC236}">
                <a16:creationId xmlns:a16="http://schemas.microsoft.com/office/drawing/2014/main" id="{18B42B60-3057-59AA-4410-BD0D93FA3742}"/>
              </a:ext>
            </a:extLst>
          </p:cNvPr>
          <p:cNvPicPr>
            <a:picLocks noChangeAspect="1"/>
          </p:cNvPicPr>
          <p:nvPr/>
        </p:nvPicPr>
        <p:blipFill>
          <a:blip r:embed="rId4"/>
          <a:stretch>
            <a:fillRect/>
          </a:stretch>
        </p:blipFill>
        <p:spPr>
          <a:xfrm>
            <a:off x="2499627" y="4203650"/>
            <a:ext cx="2286317" cy="1544007"/>
          </a:xfrm>
          <a:prstGeom prst="rect">
            <a:avLst/>
          </a:prstGeom>
        </p:spPr>
      </p:pic>
    </p:spTree>
    <p:extLst>
      <p:ext uri="{BB962C8B-B14F-4D97-AF65-F5344CB8AC3E}">
        <p14:creationId xmlns:p14="http://schemas.microsoft.com/office/powerpoint/2010/main" val="1211868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171F1FC-8353-EE1D-2A0A-E7420B8C6214}"/>
              </a:ext>
            </a:extLst>
          </p:cNvPr>
          <p:cNvSpPr>
            <a:spLocks noGrp="1"/>
          </p:cNvSpPr>
          <p:nvPr>
            <p:ph idx="1"/>
          </p:nvPr>
        </p:nvSpPr>
        <p:spPr>
          <a:xfrm>
            <a:off x="838200" y="873579"/>
            <a:ext cx="10515600" cy="5303384"/>
          </a:xfrm>
        </p:spPr>
        <p:txBody>
          <a:bodyPr/>
          <a:lstStyle/>
          <a:p>
            <a:pPr marL="0" indent="0">
              <a:buNone/>
            </a:pPr>
            <a:r>
              <a:rPr lang="tr-TR" dirty="0"/>
              <a:t>		</a:t>
            </a:r>
            <a:r>
              <a:rPr lang="tr-TR" dirty="0" err="1"/>
              <a:t>Percentage</a:t>
            </a:r>
            <a:r>
              <a:rPr lang="tr-TR" dirty="0"/>
              <a:t> </a:t>
            </a:r>
            <a:r>
              <a:rPr lang="tr-TR" dirty="0" err="1"/>
              <a:t>Split</a:t>
            </a:r>
            <a:r>
              <a:rPr lang="tr-TR" dirty="0"/>
              <a:t> (%66):</a:t>
            </a:r>
          </a:p>
          <a:p>
            <a:pPr marL="0" indent="0">
              <a:buNone/>
            </a:pPr>
            <a:endParaRPr lang="tr-TR" dirty="0"/>
          </a:p>
          <a:p>
            <a:pPr marL="0" indent="0">
              <a:buNone/>
            </a:pPr>
            <a:r>
              <a:rPr lang="tr-TR" dirty="0"/>
              <a:t>	</a:t>
            </a:r>
          </a:p>
        </p:txBody>
      </p:sp>
      <p:pic>
        <p:nvPicPr>
          <p:cNvPr id="2" name="Resim 1">
            <a:extLst>
              <a:ext uri="{FF2B5EF4-FFF2-40B4-BE49-F238E27FC236}">
                <a16:creationId xmlns:a16="http://schemas.microsoft.com/office/drawing/2014/main" id="{9B9D095C-FEE9-655B-683B-0A22AE359455}"/>
              </a:ext>
            </a:extLst>
          </p:cNvPr>
          <p:cNvPicPr>
            <a:picLocks noChangeAspect="1"/>
          </p:cNvPicPr>
          <p:nvPr/>
        </p:nvPicPr>
        <p:blipFill>
          <a:blip r:embed="rId2"/>
          <a:stretch>
            <a:fillRect/>
          </a:stretch>
        </p:blipFill>
        <p:spPr>
          <a:xfrm>
            <a:off x="2103663" y="1971448"/>
            <a:ext cx="2682281" cy="1951788"/>
          </a:xfrm>
          <a:prstGeom prst="rect">
            <a:avLst/>
          </a:prstGeom>
        </p:spPr>
      </p:pic>
      <p:pic>
        <p:nvPicPr>
          <p:cNvPr id="7" name="Resim 6">
            <a:extLst>
              <a:ext uri="{FF2B5EF4-FFF2-40B4-BE49-F238E27FC236}">
                <a16:creationId xmlns:a16="http://schemas.microsoft.com/office/drawing/2014/main" id="{0966F52F-BFF9-739D-5B17-50074321AEE3}"/>
              </a:ext>
            </a:extLst>
          </p:cNvPr>
          <p:cNvPicPr>
            <a:picLocks noChangeAspect="1"/>
          </p:cNvPicPr>
          <p:nvPr/>
        </p:nvPicPr>
        <p:blipFill>
          <a:blip r:embed="rId3"/>
          <a:stretch>
            <a:fillRect/>
          </a:stretch>
        </p:blipFill>
        <p:spPr>
          <a:xfrm>
            <a:off x="4942294" y="1971448"/>
            <a:ext cx="5442677" cy="3744099"/>
          </a:xfrm>
          <a:prstGeom prst="rect">
            <a:avLst/>
          </a:prstGeom>
        </p:spPr>
      </p:pic>
      <p:pic>
        <p:nvPicPr>
          <p:cNvPr id="10" name="Resim 9">
            <a:extLst>
              <a:ext uri="{FF2B5EF4-FFF2-40B4-BE49-F238E27FC236}">
                <a16:creationId xmlns:a16="http://schemas.microsoft.com/office/drawing/2014/main" id="{A98B0730-823A-0402-1346-795E4475020A}"/>
              </a:ext>
            </a:extLst>
          </p:cNvPr>
          <p:cNvPicPr>
            <a:picLocks noChangeAspect="1"/>
          </p:cNvPicPr>
          <p:nvPr/>
        </p:nvPicPr>
        <p:blipFill>
          <a:blip r:embed="rId4"/>
          <a:stretch>
            <a:fillRect/>
          </a:stretch>
        </p:blipFill>
        <p:spPr>
          <a:xfrm>
            <a:off x="2451065" y="4238633"/>
            <a:ext cx="2334879" cy="1622933"/>
          </a:xfrm>
          <a:prstGeom prst="rect">
            <a:avLst/>
          </a:prstGeom>
        </p:spPr>
      </p:pic>
    </p:spTree>
    <p:extLst>
      <p:ext uri="{BB962C8B-B14F-4D97-AF65-F5344CB8AC3E}">
        <p14:creationId xmlns:p14="http://schemas.microsoft.com/office/powerpoint/2010/main" val="2584777499"/>
      </p:ext>
    </p:extLst>
  </p:cSld>
  <p:clrMapOvr>
    <a:masterClrMapping/>
  </p:clrMapOvr>
</p:sld>
</file>

<file path=ppt/theme/theme1.xml><?xml version="1.0" encoding="utf-8"?>
<a:theme xmlns:a="http://schemas.openxmlformats.org/drawingml/2006/main" name="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95</TotalTime>
  <Words>522</Words>
  <Application>Microsoft Office PowerPoint</Application>
  <PresentationFormat>Geniş ekran</PresentationFormat>
  <Paragraphs>62</Paragraphs>
  <Slides>25</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25</vt:i4>
      </vt:variant>
    </vt:vector>
  </HeadingPairs>
  <TitlesOfParts>
    <vt:vector size="29" baseType="lpstr">
      <vt:lpstr>Arial</vt:lpstr>
      <vt:lpstr>Century Gothic</vt:lpstr>
      <vt:lpstr>Wingdings 3</vt:lpstr>
      <vt:lpstr>Duman</vt:lpstr>
      <vt:lpstr>Yapay Sinir Ağları Proje Sunumu Zoo Dataset</vt:lpstr>
      <vt:lpstr>Projenin Amacı</vt:lpstr>
      <vt:lpstr>Veri Seti Hakkında Bilgiler</vt:lpstr>
      <vt:lpstr>Veri Seti Ön İşlemede Yapılan İşlemler</vt:lpstr>
      <vt:lpstr>Veri Setindeki Niteliklerin Dağılımı</vt:lpstr>
      <vt:lpstr>Sınıflandırma İşleminde Kullanılan Algoritmalar</vt:lpstr>
      <vt:lpstr>PowerPoint Sunusu</vt:lpstr>
      <vt:lpstr>PowerPoint Sunusu</vt:lpstr>
      <vt:lpstr>PowerPoint Sunusu</vt:lpstr>
      <vt:lpstr>Sınıflandırma İşleminde Kullanılan Algoritmalar</vt:lpstr>
      <vt:lpstr>PowerPoint Sunusu</vt:lpstr>
      <vt:lpstr>PowerPoint Sunusu</vt:lpstr>
      <vt:lpstr>PowerPoint Sunusu</vt:lpstr>
      <vt:lpstr>Sınıflandırma İşleminde Kullanılan Algoritmalar</vt:lpstr>
      <vt:lpstr>PowerPoint Sunusu</vt:lpstr>
      <vt:lpstr>PowerPoint Sunusu</vt:lpstr>
      <vt:lpstr>PowerPoint Sunusu</vt:lpstr>
      <vt:lpstr>Sınıflandırma İşleminde Kullanılan Algoritmalar</vt:lpstr>
      <vt:lpstr>PowerPoint Sunusu</vt:lpstr>
      <vt:lpstr>PowerPoint Sunusu</vt:lpstr>
      <vt:lpstr>PowerPoint Sunusu</vt:lpstr>
      <vt:lpstr>Sınıflandırma İşleminde Kullanılan Algoritmalar</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Yapay Sinir Ağları Ödev Sunumu</dc:title>
  <dc:creator>MUHAMMED FURKAN ARDIÇ</dc:creator>
  <cp:lastModifiedBy>MUHAMMED FURKAN ARDIÇ</cp:lastModifiedBy>
  <cp:revision>22</cp:revision>
  <dcterms:created xsi:type="dcterms:W3CDTF">2023-12-16T21:32:05Z</dcterms:created>
  <dcterms:modified xsi:type="dcterms:W3CDTF">2023-12-16T23:07:18Z</dcterms:modified>
</cp:coreProperties>
</file>