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u2uI3VrNum6A2GFX7TwuCTy3K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90E71A-7CC9-43B9-AF1E-DEC23824DEC1}">
  <a:tblStyle styleId="{BE90E71A-7CC9-43B9-AF1E-DEC23824DEC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4B18827-DE8E-4B53-A260-9BAC93308D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bc9cde9e6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5bc9cde9e6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bc9cde9e6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5bc9cde9e6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bd426fb47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5bd426fb47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bc9cde9e6_0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5bc9cde9e6_0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bc9cde9e6_0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5bc9cde9e6_0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bd426fb47_0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bd426fb47_0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— KIRMIZI — İngilizc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— KIRMIZI — İngilizce — Devam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— KIRMIZI — İngilizce — Devam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95840" y="4125960"/>
            <a:ext cx="2180880" cy="19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9760" y="3006720"/>
            <a:ext cx="2812680" cy="86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0800" y="5095800"/>
            <a:ext cx="554796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29400" y="331920"/>
            <a:ext cx="2182320" cy="201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20" y="160200"/>
            <a:ext cx="1953720" cy="6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pp.diagrams.net/#G1M3tw_ZP_2ASPbvGBbbI9t9SPotrnHg98#%7B%22pageId%22%3A%22R2lEEEUBdFMjLlhIrx00%22%7D" TargetMode="External"/><Relationship Id="rId4" Type="http://schemas.openxmlformats.org/officeDocument/2006/relationships/hyperlink" Target="https://app.diagrams.net/#G1FEQezvVNSmIUvxI1GrID8VCyvfP246BF#%7B%22pageId%22%3A%225f0bae14-7c28-e335-631c-24af17079c00%22%7D" TargetMode="External"/><Relationship Id="rId5" Type="http://schemas.openxmlformats.org/officeDocument/2006/relationships/hyperlink" Target="https://www.geeksforgeeks.org/non-functional-requirements-in-software-engineering/" TargetMode="External"/><Relationship Id="rId6" Type="http://schemas.openxmlformats.org/officeDocument/2006/relationships/hyperlink" Target="https://www.geeksforgeeks.org/non-functional-requirements-in-software-engineering/" TargetMode="External"/><Relationship Id="rId7" Type="http://schemas.openxmlformats.org/officeDocument/2006/relationships/hyperlink" Target="https://www.geeksforgeeks.org/non-functional-requirements-in-software-engineering/" TargetMode="External"/><Relationship Id="rId8" Type="http://schemas.openxmlformats.org/officeDocument/2006/relationships/hyperlink" Target="https://gitlab.com/bbm384-25/pentacode-team/pentacodebacken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bc9cde9e6_0_0"/>
          <p:cNvSpPr/>
          <p:nvPr/>
        </p:nvSpPr>
        <p:spPr>
          <a:xfrm>
            <a:off x="399960" y="1163520"/>
            <a:ext cx="8386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90440" lvl="0" marL="19044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Done By Team Member: </a:t>
            </a:r>
            <a:r>
              <a:rPr b="1" lang="tr-TR" sz="2200"/>
              <a:t>Salih Eren Yüzbaşıoğlu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" name="Google Shape;89;g35bc9cde9e6_0_0"/>
          <p:cNvGraphicFramePr/>
          <p:nvPr/>
        </p:nvGraphicFramePr>
        <p:xfrm>
          <a:off x="952500" y="189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{14B18827-DE8E-4B53-A260-9BAC93308DCC}</a:tableStyleId>
              </a:tblPr>
              <a:tblGrid>
                <a:gridCol w="2194650"/>
                <a:gridCol w="504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Name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Salih Eren Yüzbaşıoğlu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Role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Project Manager, Software Developer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Tasks Completed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-TR"/>
                        <a:t>-</a:t>
                      </a:r>
                      <a:r>
                        <a:rPr lang="tr-TR"/>
                        <a:t>Coordinated team efforts by assigning tasks and setting clear deadlines.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-TR"/>
                        <a:t>-</a:t>
                      </a:r>
                      <a:r>
                        <a:rPr lang="tr-TR"/>
                        <a:t>Designed and deployed a shared cloud database to enable collaborative development.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-TR"/>
                        <a:t>-</a:t>
                      </a:r>
                      <a:r>
                        <a:rPr lang="tr-TR"/>
                        <a:t>Developed backend APIs to implement core system functionalities.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-TR"/>
                        <a:t>-</a:t>
                      </a:r>
                      <a:r>
                        <a:rPr lang="tr-TR"/>
                        <a:t>Built and maintained frontend pages to support essential system features.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-</a:t>
                      </a:r>
                      <a:r>
                        <a:rPr lang="tr-TR"/>
                        <a:t>Created Use Case Diagrams to model and communicate key functional requirements.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bc9cde9e6_0_5"/>
          <p:cNvSpPr/>
          <p:nvPr/>
        </p:nvSpPr>
        <p:spPr>
          <a:xfrm>
            <a:off x="399960" y="1163520"/>
            <a:ext cx="8386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90440" lvl="0" marL="19044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Done By Team Member: </a:t>
            </a:r>
            <a:r>
              <a:rPr b="1" lang="tr-TR" sz="2200"/>
              <a:t>Mustafa Furkan Ateş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" name="Google Shape;95;g35bc9cde9e6_0_5"/>
          <p:cNvGraphicFramePr/>
          <p:nvPr/>
        </p:nvGraphicFramePr>
        <p:xfrm>
          <a:off x="952500" y="189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{14B18827-DE8E-4B53-A260-9BAC93308DCC}</a:tableStyleId>
              </a:tblPr>
              <a:tblGrid>
                <a:gridCol w="2194650"/>
                <a:gridCol w="504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Name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Mustafa Furkan Ateş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Role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Software Analyst, Software Developer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Tasks Completed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-  Created the project’s Gantt Chart and structured the overall development timeline.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- Designed the complete User Interface in Figma, including all role-based page layouts.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- Set up the React + TypeScript + Tailwind infrastructure and implemented all frontend pages based on Figma.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- Implemented routing system and reusable components for dynamic page rendering.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- Created Use Case Diagrams to represent the main functional requirements of the system.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- Prepared and designed the final presentation slides summarizing the project work.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bd426fb47_0_2"/>
          <p:cNvSpPr/>
          <p:nvPr/>
        </p:nvSpPr>
        <p:spPr>
          <a:xfrm>
            <a:off x="399960" y="1163520"/>
            <a:ext cx="8386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90440" lvl="0" marL="19044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Done By Team Member: </a:t>
            </a:r>
            <a:r>
              <a:rPr b="1" lang="tr-TR" sz="2200"/>
              <a:t>Yusuf Küçüköner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g35bd426fb47_0_2"/>
          <p:cNvGraphicFramePr/>
          <p:nvPr/>
        </p:nvGraphicFramePr>
        <p:xfrm>
          <a:off x="952500" y="189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{14B18827-DE8E-4B53-A260-9BAC93308DCC}</a:tableStyleId>
              </a:tblPr>
              <a:tblGrid>
                <a:gridCol w="2194650"/>
                <a:gridCol w="504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Name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Yusuf Küçüköner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Role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Software Architect, Software Developer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Tasks Completed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-</a:t>
                      </a:r>
                      <a:r>
                        <a:rPr lang="tr-TR"/>
                        <a:t>Built the foundational project structure for both the backend and frontend.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-</a:t>
                      </a:r>
                      <a:r>
                        <a:rPr lang="tr-TR"/>
                        <a:t>Implemented core functionalities for all use cases.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-</a:t>
                      </a:r>
                      <a:r>
                        <a:rPr lang="tr-TR"/>
                        <a:t>Designed and developed the core database schema for all user types.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-</a:t>
                      </a:r>
                      <a:r>
                        <a:rPr lang="tr-TR"/>
                        <a:t>Created most of backend APIs and their corresponding frontend pages.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-</a:t>
                      </a:r>
                      <a:r>
                        <a:rPr lang="tr-TR"/>
                        <a:t>I</a:t>
                      </a:r>
                      <a:r>
                        <a:rPr lang="tr-TR"/>
                        <a:t>m</a:t>
                      </a:r>
                      <a:r>
                        <a:rPr lang="tr-TR"/>
                        <a:t>plemented a JWT-based security system with tokens for login and signup.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-</a:t>
                      </a:r>
                      <a:r>
                        <a:rPr lang="tr-TR"/>
                        <a:t>Developed a ticket-based support system on both backend and frontend to resolve order-related conflicts.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-Built an order management system with account-based logic that handles orders per restaurant.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-</a:t>
                      </a:r>
                      <a:r>
                        <a:rPr lang="tr-TR"/>
                        <a:t>Contributed to team efforts in designing architectural diagrams, including the class diagram.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-</a:t>
                      </a:r>
                      <a:r>
                        <a:rPr lang="tr-TR"/>
                        <a:t>Implemented a favorites feature for both orders and restaurants.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bc9cde9e6_0_15"/>
          <p:cNvSpPr/>
          <p:nvPr/>
        </p:nvSpPr>
        <p:spPr>
          <a:xfrm>
            <a:off x="399960" y="1163520"/>
            <a:ext cx="8386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90440" lvl="0" marL="19044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Done By Team Member: </a:t>
            </a:r>
            <a:r>
              <a:rPr b="1" lang="tr-TR" sz="2200"/>
              <a:t>Şükriye Öztürk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" name="Google Shape;107;g35bc9cde9e6_0_15"/>
          <p:cNvGraphicFramePr/>
          <p:nvPr/>
        </p:nvGraphicFramePr>
        <p:xfrm>
          <a:off x="952500" y="169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{14B18827-DE8E-4B53-A260-9BAC93308DCC}</a:tableStyleId>
              </a:tblPr>
              <a:tblGrid>
                <a:gridCol w="2171050"/>
                <a:gridCol w="5067950"/>
              </a:tblGrid>
              <a:tr h="41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Şükriye Öztürk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Role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Software Configuration Manager, Software Developer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1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Tasks Completed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-</a:t>
                      </a:r>
                      <a:r>
                        <a:rPr lang="tr-TR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tr-TR">
                          <a:solidFill>
                            <a:schemeClr val="dk1"/>
                          </a:solidFill>
                        </a:rPr>
                        <a:t>esigned the core UI elements with Figma and developed the brand identity for our project, HUrricane.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>
                          <a:solidFill>
                            <a:schemeClr val="dk1"/>
                          </a:solidFill>
                        </a:rPr>
                        <a:t>-Contributed to all architectural diagrams of the system using tools like Draw.io and Visual Paradigm.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>
                          <a:solidFill>
                            <a:schemeClr val="dk1"/>
                          </a:solidFill>
                        </a:rPr>
                        <a:t>-Implemented login and signup pages for all user types using TypeScript and Tailwind CSS on the frontend.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>
                          <a:solidFill>
                            <a:schemeClr val="dk1"/>
                          </a:solidFill>
                        </a:rPr>
                        <a:t>-Designed and developed both the backend and frontend of the admin management pages.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>
                          <a:solidFill>
                            <a:schemeClr val="dk1"/>
                          </a:solidFill>
                        </a:rPr>
                        <a:t>-Built a password change feature on both the backend and frontend.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bc9cde9e6_0_20"/>
          <p:cNvSpPr/>
          <p:nvPr/>
        </p:nvSpPr>
        <p:spPr>
          <a:xfrm>
            <a:off x="399960" y="1163520"/>
            <a:ext cx="8386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90440" lvl="0" marL="19044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Done By Team Member: </a:t>
            </a:r>
            <a:r>
              <a:rPr b="1" lang="tr-TR" sz="2200"/>
              <a:t>Bedirhan Gençaslan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" name="Google Shape;113;g35bc9cde9e6_0_20"/>
          <p:cNvGraphicFramePr/>
          <p:nvPr/>
        </p:nvGraphicFramePr>
        <p:xfrm>
          <a:off x="952500" y="189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{14B18827-DE8E-4B53-A260-9BAC93308DCC}</a:tableStyleId>
              </a:tblPr>
              <a:tblGrid>
                <a:gridCol w="2194650"/>
                <a:gridCol w="504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Name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Bedirhan Gençaslan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Role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Software Tester, Software Developer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/>
                        <a:t>Tasks Completed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>
                          <a:solidFill>
                            <a:schemeClr val="dk1"/>
                          </a:solidFill>
                        </a:rPr>
                        <a:t>Frontend Development:</a:t>
                      </a:r>
                      <a:br>
                        <a:rPr b="1" lang="tr-TR">
                          <a:solidFill>
                            <a:schemeClr val="dk1"/>
                          </a:solidFill>
                        </a:rPr>
                      </a:br>
                      <a:r>
                        <a:rPr lang="tr-TR">
                          <a:solidFill>
                            <a:schemeClr val="dk1"/>
                          </a:solidFill>
                        </a:rPr>
                        <a:t>I contributed to the development of the user interface by working on various pages and fixing UI-related bugs to improve usability and responsiveness.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>
                          <a:solidFill>
                            <a:schemeClr val="dk1"/>
                          </a:solidFill>
                        </a:rPr>
                        <a:t>Test Case Writing:</a:t>
                      </a:r>
                      <a:br>
                        <a:rPr b="1" lang="tr-TR">
                          <a:solidFill>
                            <a:schemeClr val="dk1"/>
                          </a:solidFill>
                        </a:rPr>
                      </a:br>
                      <a:r>
                        <a:rPr lang="tr-TR">
                          <a:solidFill>
                            <a:schemeClr val="dk1"/>
                          </a:solidFill>
                        </a:rPr>
                        <a:t> I created detailed test cases that covered key functional scenarios, including different user roles and possible error conditions, to ensure comprehensive test coverage.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tr-TR">
                          <a:solidFill>
                            <a:schemeClr val="dk1"/>
                          </a:solidFill>
                        </a:rPr>
                        <a:t>Testing Process:</a:t>
                      </a:r>
                      <a:br>
                        <a:rPr b="1" lang="tr-TR">
                          <a:solidFill>
                            <a:schemeClr val="dk1"/>
                          </a:solidFill>
                        </a:rPr>
                      </a:br>
                      <a:r>
                        <a:rPr lang="tr-TR">
                          <a:solidFill>
                            <a:schemeClr val="dk1"/>
                          </a:solidFill>
                        </a:rPr>
                        <a:t> I conducted manual testing based on the prepared test cases, reported any bugs or inconsistencies, and verified fixes through retesting to ensure overall system stability.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/>
          <p:nvPr/>
        </p:nvSpPr>
        <p:spPr>
          <a:xfrm>
            <a:off x="655050" y="1942950"/>
            <a:ext cx="78339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-TR" sz="1600">
                <a:latin typeface="Calibri"/>
                <a:ea typeface="Calibri"/>
                <a:cs typeface="Calibri"/>
                <a:sym typeface="Calibri"/>
              </a:rPr>
              <a:t>As a group, we worked hard together and </a:t>
            </a:r>
            <a:r>
              <a:rPr b="1" lang="tr-TR" sz="1600">
                <a:latin typeface="Calibri"/>
                <a:ea typeface="Calibri"/>
                <a:cs typeface="Calibri"/>
                <a:sym typeface="Calibri"/>
              </a:rPr>
              <a:t>successfully </a:t>
            </a:r>
            <a:r>
              <a:rPr lang="tr-TR" sz="1600">
                <a:latin typeface="Calibri"/>
                <a:ea typeface="Calibri"/>
                <a:cs typeface="Calibri"/>
                <a:sym typeface="Calibri"/>
              </a:rPr>
              <a:t>delivered a high-quality software product that meets the requirements of the course.</a:t>
            </a:r>
            <a:br>
              <a:rPr lang="tr-TR" sz="1600">
                <a:latin typeface="Calibri"/>
                <a:ea typeface="Calibri"/>
                <a:cs typeface="Calibri"/>
                <a:sym typeface="Calibri"/>
              </a:rPr>
            </a:br>
            <a:r>
              <a:rPr lang="tr-TR" sz="1600">
                <a:latin typeface="Calibri"/>
                <a:ea typeface="Calibri"/>
                <a:cs typeface="Calibri"/>
                <a:sym typeface="Calibri"/>
              </a:rPr>
              <a:t> Through this project, we effectively learned how to develop a software product as a team.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-TR" sz="1600">
                <a:latin typeface="Calibri"/>
                <a:ea typeface="Calibri"/>
                <a:cs typeface="Calibri"/>
                <a:sym typeface="Calibri"/>
              </a:rPr>
              <a:t>The following achievements reflect this: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tr-TR" sz="1600">
                <a:latin typeface="Calibri"/>
                <a:ea typeface="Calibri"/>
                <a:cs typeface="Calibri"/>
                <a:sym typeface="Calibri"/>
              </a:rPr>
              <a:t>Designed and implemented fully functional frontend pages using React and Tailwind CSS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tr-TR" sz="1600">
                <a:latin typeface="Calibri"/>
                <a:ea typeface="Calibri"/>
                <a:cs typeface="Calibri"/>
                <a:sym typeface="Calibri"/>
              </a:rPr>
              <a:t>Developed backend endpoints with Spring Boot to support all customer, restaurant, and courier operations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tr-TR" sz="1600">
                <a:latin typeface="Calibri"/>
                <a:ea typeface="Calibri"/>
                <a:cs typeface="Calibri"/>
                <a:sym typeface="Calibri"/>
              </a:rPr>
              <a:t>Ensured smooth integration between frontend and backend with real-time API communication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tr-TR" sz="1600">
                <a:latin typeface="Calibri"/>
                <a:ea typeface="Calibri"/>
                <a:cs typeface="Calibri"/>
                <a:sym typeface="Calibri"/>
              </a:rPr>
              <a:t>Completed all necessary project documentation (Project Vision, Requirement Specification, Architectural Notebook, Design Document, etc.)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tr-TR" sz="1600">
                <a:latin typeface="Calibri"/>
                <a:ea typeface="Calibri"/>
                <a:cs typeface="Calibri"/>
                <a:sym typeface="Calibri"/>
              </a:rPr>
              <a:t>Followed the initial Gantt timeline and delivered the project on time with all planned features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0000"/>
              </a:lnSpc>
              <a:spcBef>
                <a:spcPts val="839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3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839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10000"/>
              </a:lnSpc>
              <a:spcBef>
                <a:spcPts val="839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10000"/>
              </a:lnSpc>
              <a:spcBef>
                <a:spcPts val="839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0000"/>
              </a:lnSpc>
              <a:spcBef>
                <a:spcPts val="839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11"/>
          <p:cNvSpPr/>
          <p:nvPr/>
        </p:nvSpPr>
        <p:spPr>
          <a:xfrm>
            <a:off x="399960" y="1163520"/>
            <a:ext cx="838656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190440" lvl="0" marL="19044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Self-Evaluation of Project Development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bd426fb47_0_21"/>
          <p:cNvSpPr txBox="1"/>
          <p:nvPr/>
        </p:nvSpPr>
        <p:spPr>
          <a:xfrm>
            <a:off x="0" y="1164175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Would We Do Differently If Starting Again?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35bd426fb47_0_21"/>
          <p:cNvSpPr txBox="1"/>
          <p:nvPr/>
        </p:nvSpPr>
        <p:spPr>
          <a:xfrm>
            <a:off x="566800" y="1656775"/>
            <a:ext cx="7937400" cy="4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600">
                <a:solidFill>
                  <a:schemeClr val="dk1"/>
                </a:solidFill>
              </a:rPr>
              <a:t>We believe that, as a team, we worked collaboratively and successfully delivered a high-quality product. However, throughout the development process, we also encountered areas where we realized we need to improve ourselves.</a:t>
            </a:r>
            <a:br>
              <a:rPr lang="tr-TR">
                <a:solidFill>
                  <a:schemeClr val="dk1"/>
                </a:solidFill>
              </a:rPr>
            </a:br>
            <a:r>
              <a:rPr lang="tr-TR">
                <a:solidFill>
                  <a:schemeClr val="dk1"/>
                </a:solidFill>
              </a:rPr>
              <a:t> </a:t>
            </a:r>
            <a:r>
              <a:rPr lang="tr-TR" sz="1500">
                <a:solidFill>
                  <a:schemeClr val="dk1"/>
                </a:solidFill>
              </a:rPr>
              <a:t>These can be listed as follows: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-TR" sz="1500">
                <a:solidFill>
                  <a:schemeClr val="dk1"/>
                </a:solidFill>
              </a:rPr>
              <a:t>Improving time management and meeting internal deadlines more strictly</a:t>
            </a:r>
            <a:br>
              <a:rPr lang="tr-T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-TR" sz="1500">
                <a:solidFill>
                  <a:schemeClr val="dk1"/>
                </a:solidFill>
              </a:rPr>
              <a:t>Enhancing communication and coordination, especially during critical development phases</a:t>
            </a:r>
            <a:br>
              <a:rPr lang="tr-T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-TR" sz="1500">
                <a:solidFill>
                  <a:schemeClr val="dk1"/>
                </a:solidFill>
              </a:rPr>
              <a:t>Gaining more experience with backend integration and error handling</a:t>
            </a:r>
            <a:br>
              <a:rPr lang="tr-T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-TR" sz="1500">
                <a:solidFill>
                  <a:schemeClr val="dk1"/>
                </a:solidFill>
              </a:rPr>
              <a:t>Applying more advanced testing strategies for better reliability</a:t>
            </a:r>
            <a:br>
              <a:rPr lang="tr-T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-TR" sz="1500">
                <a:solidFill>
                  <a:schemeClr val="dk1"/>
                </a:solidFill>
              </a:rPr>
              <a:t>Using version control tools like Git without any conflict as a team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/>
          <p:nvPr/>
        </p:nvSpPr>
        <p:spPr>
          <a:xfrm>
            <a:off x="657360" y="2119320"/>
            <a:ext cx="7833960" cy="491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190440" lvl="0" marL="19044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</a:pPr>
            <a:r>
              <a:rPr b="0" i="0" lang="tr-T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questions..?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399960" y="1163520"/>
            <a:ext cx="838656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190440" lvl="0" marL="19044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/>
          <p:nvPr/>
        </p:nvSpPr>
        <p:spPr>
          <a:xfrm>
            <a:off x="676288" y="1675920"/>
            <a:ext cx="7833900" cy="4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chemeClr val="dk1"/>
                </a:solidFill>
              </a:rPr>
              <a:t>System Design Diagrams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tr-TR" sz="1300" u="sng">
                <a:solidFill>
                  <a:schemeClr val="hlink"/>
                </a:solidFill>
                <a:hlinkClick r:id="rId3"/>
              </a:rPr>
              <a:t>Component and Context Diagrams</a:t>
            </a:r>
            <a:r>
              <a:rPr lang="tr-TR" sz="1300">
                <a:solidFill>
                  <a:schemeClr val="dk1"/>
                </a:solidFill>
              </a:rPr>
              <a:t> created using </a:t>
            </a:r>
            <a:r>
              <a:rPr i="1" lang="tr-TR" sz="1300">
                <a:solidFill>
                  <a:schemeClr val="dk1"/>
                </a:solidFill>
              </a:rPr>
              <a:t>draw.io</a:t>
            </a:r>
            <a:br>
              <a:rPr i="1" lang="tr-TR" sz="1300">
                <a:solidFill>
                  <a:schemeClr val="dk1"/>
                </a:solidFill>
              </a:rPr>
            </a:br>
            <a:endParaRPr i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tr-TR" sz="1300" u="sng">
                <a:solidFill>
                  <a:schemeClr val="hlink"/>
                </a:solidFill>
                <a:hlinkClick r:id="rId4"/>
              </a:rPr>
              <a:t>Deployment and Package Diagrams</a:t>
            </a:r>
            <a:r>
              <a:rPr lang="tr-TR" sz="1300">
                <a:solidFill>
                  <a:schemeClr val="dk1"/>
                </a:solidFill>
              </a:rPr>
              <a:t> created using </a:t>
            </a:r>
            <a:r>
              <a:rPr i="1" lang="tr-TR" sz="1300">
                <a:solidFill>
                  <a:schemeClr val="dk1"/>
                </a:solidFill>
              </a:rPr>
              <a:t>draw.io</a:t>
            </a:r>
            <a:br>
              <a:rPr i="1" lang="tr-TR" sz="1300">
                <a:solidFill>
                  <a:schemeClr val="dk1"/>
                </a:solidFill>
              </a:rPr>
            </a:br>
            <a:endParaRPr i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chemeClr val="dk1"/>
                </a:solidFill>
              </a:rPr>
              <a:t>Reference for Non-Functional Requirements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i="1" lang="tr-TR" sz="1300">
                <a:solidFill>
                  <a:schemeClr val="dk1"/>
                </a:solidFill>
              </a:rPr>
              <a:t>Ge</a:t>
            </a:r>
            <a:r>
              <a:rPr i="1" lang="tr-TR" sz="1300">
                <a:solidFill>
                  <a:schemeClr val="dk1"/>
                </a:solidFill>
              </a:rPr>
              <a:t>e</a:t>
            </a:r>
            <a:r>
              <a:rPr i="1" lang="tr-TR" sz="1300">
                <a:solidFill>
                  <a:schemeClr val="dk1"/>
                </a:solidFill>
              </a:rPr>
              <a:t>ksforGeeks</a:t>
            </a:r>
            <a:r>
              <a:rPr lang="tr-TR" sz="1300">
                <a:solidFill>
                  <a:schemeClr val="dk1"/>
                </a:solidFill>
              </a:rPr>
              <a:t> article on</a:t>
            </a:r>
            <a:r>
              <a:rPr lang="tr-TR" sz="13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tr-TR" sz="1300" u="sng">
                <a:solidFill>
                  <a:schemeClr val="hlink"/>
                </a:solidFill>
                <a:hlinkClick r:id="rId6"/>
              </a:rPr>
              <a:t>Non-Functional Requirements in Software Engineering</a:t>
            </a:r>
            <a:br>
              <a:rPr lang="tr-TR" sz="1300" u="sng">
                <a:solidFill>
                  <a:schemeClr val="hlink"/>
                </a:solidFill>
                <a:hlinkClick r:id="rId7"/>
              </a:rPr>
            </a:br>
            <a:endParaRPr sz="1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chemeClr val="dk1"/>
                </a:solidFill>
              </a:rPr>
              <a:t>Project Source Code Repository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tr-TR" sz="1300" u="sng">
                <a:solidFill>
                  <a:schemeClr val="hlink"/>
                </a:solidFill>
                <a:hlinkClick r:id="rId8"/>
              </a:rPr>
              <a:t>Pentacode Backend GitLab Repository</a:t>
            </a:r>
            <a:endParaRPr sz="1300" u="sng">
              <a:solidFill>
                <a:schemeClr val="hlink"/>
              </a:solidFill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7" name="Google Shape;137;p13"/>
          <p:cNvSpPr/>
          <p:nvPr/>
        </p:nvSpPr>
        <p:spPr>
          <a:xfrm>
            <a:off x="399960" y="1163520"/>
            <a:ext cx="838656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190440" lvl="0" marL="19044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/>
          <p:nvPr/>
        </p:nvSpPr>
        <p:spPr>
          <a:xfrm>
            <a:off x="357120" y="1163520"/>
            <a:ext cx="8429400" cy="3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191880" lvl="0" marL="19188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63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BBM384 Software Engineering Laboratory</a:t>
            </a:r>
            <a:endParaRPr b="0" i="0" sz="263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880" lvl="0" marL="191880" marR="0" rtl="0" algn="ctr">
              <a:lnSpc>
                <a:spcPct val="110000"/>
              </a:lnSpc>
              <a:spcBef>
                <a:spcPts val="839"/>
              </a:spcBef>
              <a:spcAft>
                <a:spcPts val="0"/>
              </a:spcAft>
              <a:buNone/>
            </a:pPr>
            <a:r>
              <a:rPr b="0" i="0" lang="tr-T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Hungry Users Food Delivery System (HU-FDS)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880" lvl="0" marL="191880" marR="0" rtl="0" algn="ctr">
              <a:lnSpc>
                <a:spcPct val="110000"/>
              </a:lnSpc>
              <a:spcBef>
                <a:spcPts val="839"/>
              </a:spcBef>
              <a:spcAft>
                <a:spcPts val="0"/>
              </a:spcAft>
              <a:buNone/>
            </a:pPr>
            <a:r>
              <a:rPr b="0" i="0" lang="tr-T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Application Type: Web-based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880" lvl="0" marL="191880" marR="0" rtl="0" algn="ctr">
              <a:lnSpc>
                <a:spcPct val="110000"/>
              </a:lnSpc>
              <a:spcBef>
                <a:spcPts val="839"/>
              </a:spcBef>
              <a:spcAft>
                <a:spcPts val="0"/>
              </a:spcAft>
              <a:buNone/>
            </a:pPr>
            <a:r>
              <a:t/>
            </a:r>
            <a:endParaRPr b="0" i="0" sz="263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880" lvl="0" marL="191880" marR="0" rtl="0" algn="ctr">
              <a:lnSpc>
                <a:spcPct val="110000"/>
              </a:lnSpc>
              <a:spcBef>
                <a:spcPts val="839"/>
              </a:spcBef>
              <a:spcAft>
                <a:spcPts val="0"/>
              </a:spcAft>
              <a:buNone/>
            </a:pPr>
            <a:r>
              <a:rPr b="1" lang="tr-TR" sz="2400"/>
              <a:t>Group 9-PentaCode</a:t>
            </a:r>
            <a:endParaRPr b="1" sz="2400"/>
          </a:p>
          <a:p>
            <a:pPr indent="-191880" lvl="0" marL="191880" marR="0" rtl="0" algn="ctr">
              <a:lnSpc>
                <a:spcPct val="110000"/>
              </a:lnSpc>
              <a:spcBef>
                <a:spcPts val="839"/>
              </a:spcBef>
              <a:spcAft>
                <a:spcPts val="0"/>
              </a:spcAft>
              <a:buNone/>
            </a:pPr>
            <a:r>
              <a:rPr b="0" i="0" lang="tr-T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34;p2"/>
          <p:cNvGraphicFramePr/>
          <p:nvPr/>
        </p:nvGraphicFramePr>
        <p:xfrm>
          <a:off x="470160" y="4348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{BE90E71A-7CC9-43B9-AF1E-DEC23824DEC1}</a:tableStyleId>
              </a:tblPr>
              <a:tblGrid>
                <a:gridCol w="2952000"/>
                <a:gridCol w="1454050"/>
                <a:gridCol w="1878125"/>
                <a:gridCol w="1918450"/>
              </a:tblGrid>
              <a:tr h="4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Specialized Team Role 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No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Surname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tr-T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Project Manager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2220356040</a:t>
                      </a:r>
                      <a:endParaRPr b="0" sz="16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Salih Eren</a:t>
                      </a:r>
                      <a:endParaRPr b="0" sz="16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Yüzbaşıoğlu</a:t>
                      </a:r>
                      <a:endParaRPr b="0" sz="16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tr-TR" sz="16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Analyst</a:t>
                      </a:r>
                      <a:endParaRPr b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2220356176</a:t>
                      </a:r>
                      <a:endParaRPr b="0" sz="16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Mustafa Furkan</a:t>
                      </a:r>
                      <a:endParaRPr b="0" sz="16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Ateş</a:t>
                      </a:r>
                      <a:endParaRPr b="0" sz="16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tr-TR" sz="16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Architect</a:t>
                      </a:r>
                      <a:endParaRPr b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2210356092</a:t>
                      </a:r>
                      <a:endParaRPr b="0" sz="16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Yusuf</a:t>
                      </a:r>
                      <a:endParaRPr b="0" sz="16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Küçüköner</a:t>
                      </a:r>
                      <a:endParaRPr b="0" sz="16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tr-TR" sz="16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Configuration Manager</a:t>
                      </a:r>
                      <a:endParaRPr b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2210356110</a:t>
                      </a:r>
                      <a:endParaRPr b="0" sz="16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Şükriye</a:t>
                      </a:r>
                      <a:endParaRPr b="0" sz="16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Öztürk</a:t>
                      </a:r>
                      <a:endParaRPr b="0" sz="16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tr-TR" sz="16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Tester</a:t>
                      </a:r>
                      <a:endParaRPr b="0" sz="160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2210356065</a:t>
                      </a:r>
                      <a:endParaRPr b="0" sz="16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Bedirhan</a:t>
                      </a:r>
                      <a:endParaRPr b="0" sz="16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Gençaslan</a:t>
                      </a:r>
                      <a:endParaRPr b="0" sz="16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22325" marL="223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657360" y="2119320"/>
            <a:ext cx="7833960" cy="89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399960" y="1163520"/>
            <a:ext cx="838656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190440" lvl="0" marL="19044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Context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75" y="1843238"/>
            <a:ext cx="5769850" cy="45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 txBox="1"/>
          <p:nvPr/>
        </p:nvSpPr>
        <p:spPr>
          <a:xfrm>
            <a:off x="6660950" y="1705050"/>
            <a:ext cx="2335200" cy="4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/>
              <a:t>This context diagram illustrates the core logic of our food delivery system, HUrricane.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/>
              <a:t>The system is based on the interaction between four main entities: the customer, restaurant, courier, and admin.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657360" y="2119320"/>
            <a:ext cx="7833960" cy="89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399960" y="1163520"/>
            <a:ext cx="838656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190440" lvl="0" marL="19044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Software Requirements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4" title="useCaseDiagram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375" y="1517425"/>
            <a:ext cx="6370701" cy="515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657360" y="2119320"/>
            <a:ext cx="7833960" cy="89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399960" y="1163520"/>
            <a:ext cx="838656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190440" lvl="0" marL="19044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Non-Functional Software Requirements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512" y="1621800"/>
            <a:ext cx="4893449" cy="475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6789025" y="1621800"/>
            <a:ext cx="2069400" cy="45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</a:rPr>
              <a:t>This component diagram represents the </a:t>
            </a:r>
            <a:r>
              <a:rPr b="1" lang="tr-TR" sz="1600">
                <a:solidFill>
                  <a:schemeClr val="dk1"/>
                </a:solidFill>
              </a:rPr>
              <a:t>software architecture</a:t>
            </a:r>
            <a:r>
              <a:rPr lang="tr-TR" sz="1600">
                <a:solidFill>
                  <a:schemeClr val="dk1"/>
                </a:solidFill>
              </a:rPr>
              <a:t> of the HUrricane Food Delivery System. It highlights key components—like Order Management, Payment System, and Delivery—and their interactions to support modular, maintainable, and scalable design.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399960" y="1163520"/>
            <a:ext cx="838656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190440" lvl="0" marL="19044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Architecture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00" y="1743625"/>
            <a:ext cx="6404750" cy="44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657360" y="2119320"/>
            <a:ext cx="7833960" cy="89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399960" y="1163520"/>
            <a:ext cx="838656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190440" lvl="0" marL="19044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Technological Background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50" y="1621800"/>
            <a:ext cx="6671775" cy="454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657360" y="2119320"/>
            <a:ext cx="7833960" cy="492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190440" lvl="0" marL="19044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</a:pPr>
            <a:r>
              <a:rPr b="0" i="0" lang="tr-T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&lt;Run the most recent version of your product.&gt;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399960" y="1163520"/>
            <a:ext cx="838656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190440" lvl="0" marL="19044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Project Demo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657360" y="2119320"/>
            <a:ext cx="7972560" cy="34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399960" y="1163520"/>
            <a:ext cx="838656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190440" lvl="0" marL="19044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Allocation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7475"/>
            <a:ext cx="8911739" cy="3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. TASARIM">
  <a:themeElements>
    <a:clrScheme name="Ofi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. TASARIM">
  <a:themeElements>
    <a:clrScheme name="Ofi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2018-05-15T14:45:37Z</dcterms:created>
  <dc:creator>Ayça Tarhan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Ekran Gösterisi (4:3)</vt:lpwstr>
  </property>
  <property fmtid="{D5CDD505-2E9C-101B-9397-08002B2CF9AE}" pid="3" name="Slides">
    <vt:i4>13</vt:i4>
  </property>
</Properties>
</file>