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sldIdLst>
    <p:sldId id="256" r:id="rId2"/>
    <p:sldId id="309" r:id="rId3"/>
    <p:sldId id="257" r:id="rId4"/>
    <p:sldId id="259" r:id="rId5"/>
    <p:sldId id="258" r:id="rId6"/>
    <p:sldId id="260" r:id="rId7"/>
    <p:sldId id="304" r:id="rId8"/>
    <p:sldId id="307" r:id="rId9"/>
    <p:sldId id="306" r:id="rId10"/>
    <p:sldId id="308" r:id="rId11"/>
    <p:sldId id="310" r:id="rId12"/>
    <p:sldId id="311" r:id="rId13"/>
  </p:sldIdLst>
  <p:sldSz cx="9144000" cy="5143500" type="screen16x9"/>
  <p:notesSz cx="6858000" cy="9144000"/>
  <p:embeddedFontLst>
    <p:embeddedFont>
      <p:font typeface="Raleway Black" panose="020B0604020202020204" charset="-94"/>
      <p:bold r:id="rId15"/>
      <p:boldItalic r:id="rId16"/>
    </p:embeddedFont>
    <p:embeddedFont>
      <p:font typeface="Raleway" pitchFamily="2" charset="-94"/>
      <p:regular r:id="rId17"/>
      <p:bold r:id="rId18"/>
      <p:italic r:id="rId19"/>
      <p:boldItalic r:id="rId20"/>
    </p:embeddedFont>
    <p:embeddedFont>
      <p:font typeface="Raleway ExtraBold" pitchFamily="2" charset="-94"/>
      <p:bold r:id="rId21"/>
      <p:boldItalic r:id="rId22"/>
    </p:embeddedFont>
    <p:embeddedFont>
      <p:font typeface="Raleway Medium" panose="020B0604020202020204" charset="-94"/>
      <p:regular r:id="rId23"/>
      <p:bold r:id="rId24"/>
      <p:italic r:id="rId25"/>
      <p:boldItalic r:id="rId26"/>
    </p:embeddedFont>
    <p:embeddedFont>
      <p:font typeface="Raleway Light" pitchFamily="2" charset="-94"/>
      <p:regular r:id="rId27"/>
      <p:bold r:id="rId28"/>
      <p:italic r:id="rId29"/>
      <p:boldItalic r:id="rId30"/>
    </p:embeddedFont>
    <p:embeddedFont>
      <p:font typeface="Fira Sans Extra Condensed Medium" panose="020B0604020202020204" charset="0"/>
      <p:regular r:id="rId31"/>
      <p:bold r:id="rId32"/>
      <p:italic r:id="rId33"/>
      <p:boldItalic r:id="rId34"/>
    </p:embeddedFont>
    <p:embeddedFont>
      <p:font typeface="Raleway Bold" pitchFamily="2" charset="-9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782">
          <p15:clr>
            <a:srgbClr val="9AA0A6"/>
          </p15:clr>
        </p15:guide>
        <p15:guide id="2" pos="716">
          <p15:clr>
            <a:srgbClr val="9AA0A6"/>
          </p15:clr>
        </p15:guide>
        <p15:guide id="3" orient="horz" pos="345">
          <p15:clr>
            <a:srgbClr val="9AA0A6"/>
          </p15:clr>
        </p15:guide>
        <p15:guide id="4" pos="2880">
          <p15:clr>
            <a:srgbClr val="9AA0A6"/>
          </p15:clr>
        </p15:guide>
        <p15:guide id="5" pos="504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A6C816-F891-4F39-A4C6-55A054CDA2D1}">
  <a:tblStyle styleId="{1FA6C816-F891-4F39-A4C6-55A054CDA2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115ED70-14E5-4433-967C-1A161A3B72B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2782"/>
        <p:guide pos="716"/>
        <p:guide orient="horz" pos="345"/>
        <p:guide pos="2880"/>
        <p:guide pos="50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tableStyles" Target="tableStyle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5518714f1_0_2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5518714f1_0_2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5518714f1_0_2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5518714f1_0_2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70cc6ec88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70cc6ec88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70cc6ec88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70cc6ec88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5518714f1_0_2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5518714f1_0_2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0cc6ec88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0cc6ec88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70cc6ec8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70cc6ec8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70cc6ec88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70cc6ec88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5518714f1_0_2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5518714f1_0_2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5518714f1_0_2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5518714f1_0_2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5518714f1_0_2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5518714f1_0_2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 idx="2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and subtitle">
  <p:cSld name="CUSTOM_6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CUSTOM_7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subTitle" idx="1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 hasCustomPrompt="1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5"/>
          <p:cNvSpPr txBox="1">
            <a:spLocks noGrp="1"/>
          </p:cNvSpPr>
          <p:nvPr>
            <p:ph type="title" idx="2" hasCustomPrompt="1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5"/>
          <p:cNvSpPr txBox="1">
            <a:spLocks noGrp="1"/>
          </p:cNvSpPr>
          <p:nvPr>
            <p:ph type="title" idx="3" hasCustomPrompt="1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5"/>
          <p:cNvSpPr txBox="1">
            <a:spLocks noGrp="1"/>
          </p:cNvSpPr>
          <p:nvPr>
            <p:ph type="title" idx="4" hasCustomPrompt="1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24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5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6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24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7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8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24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subTitle" idx="9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ubTitle" idx="13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24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ubTitle" idx="14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title" idx="15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Light"/>
              <a:buChar char="●"/>
              <a:defRPr sz="18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○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■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●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○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■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●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○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Light"/>
              <a:buChar char="■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67" r:id="rId7"/>
    <p:sldLayoutId id="2147483668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/>
          <p:nvPr/>
        </p:nvSpPr>
        <p:spPr>
          <a:xfrm>
            <a:off x="7030613" y="3254225"/>
            <a:ext cx="2837700" cy="283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ctrTitle"/>
          </p:nvPr>
        </p:nvSpPr>
        <p:spPr>
          <a:xfrm>
            <a:off x="506438" y="823612"/>
            <a:ext cx="7385538" cy="25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6500" dirty="0" smtClean="0"/>
              <a:t>KARINCA </a:t>
            </a:r>
            <a:br>
              <a:rPr lang="tr-TR" sz="6500" dirty="0" smtClean="0"/>
            </a:br>
            <a:r>
              <a:rPr lang="tr-TR" sz="6500" dirty="0" smtClean="0"/>
              <a:t>KOLONİSİ</a:t>
            </a:r>
            <a:br>
              <a:rPr lang="tr-TR" sz="6500" dirty="0" smtClean="0"/>
            </a:br>
            <a:r>
              <a:rPr lang="tr-TR" sz="6500" dirty="0" smtClean="0">
                <a:solidFill>
                  <a:schemeClr val="accent1"/>
                </a:solidFill>
              </a:rPr>
              <a:t>OPTİMİZASYONU</a:t>
            </a:r>
            <a:endParaRPr sz="6500">
              <a:solidFill>
                <a:schemeClr val="accent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50" name="Google Shape;150;p29"/>
          <p:cNvSpPr txBox="1">
            <a:spLocks noGrp="1"/>
          </p:cNvSpPr>
          <p:nvPr>
            <p:ph type="subTitle" idx="1"/>
          </p:nvPr>
        </p:nvSpPr>
        <p:spPr>
          <a:xfrm>
            <a:off x="140360" y="4383847"/>
            <a:ext cx="30063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 smtClean="0"/>
              <a:t>FURKAN </a:t>
            </a:r>
            <a:r>
              <a:rPr lang="tr-TR" sz="1800" dirty="0" smtClean="0"/>
              <a:t>AYYILDIZ</a:t>
            </a:r>
            <a:endParaRPr lang="tr-TR" sz="1800" dirty="0" smtClean="0"/>
          </a:p>
        </p:txBody>
      </p:sp>
      <p:cxnSp>
        <p:nvCxnSpPr>
          <p:cNvPr id="151" name="Google Shape;151;p29"/>
          <p:cNvCxnSpPr/>
          <p:nvPr/>
        </p:nvCxnSpPr>
        <p:spPr>
          <a:xfrm>
            <a:off x="454593" y="3625553"/>
            <a:ext cx="0" cy="527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152;p29"/>
          <p:cNvSpPr/>
          <p:nvPr/>
        </p:nvSpPr>
        <p:spPr>
          <a:xfrm>
            <a:off x="6750725" y="-108235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Google Shape;153;p29"/>
          <p:cNvGrpSpPr/>
          <p:nvPr/>
        </p:nvGrpSpPr>
        <p:grpSpPr>
          <a:xfrm>
            <a:off x="8728164" y="560795"/>
            <a:ext cx="1302294" cy="1329958"/>
            <a:chOff x="441625" y="885600"/>
            <a:chExt cx="1100375" cy="1123750"/>
          </a:xfrm>
        </p:grpSpPr>
        <p:sp>
          <p:nvSpPr>
            <p:cNvPr id="154" name="Google Shape;154;p29"/>
            <p:cNvSpPr/>
            <p:nvPr/>
          </p:nvSpPr>
          <p:spPr>
            <a:xfrm>
              <a:off x="891050" y="890200"/>
              <a:ext cx="29600" cy="9950"/>
            </a:xfrm>
            <a:custGeom>
              <a:avLst/>
              <a:gdLst/>
              <a:ahLst/>
              <a:cxnLst/>
              <a:rect l="l" t="t" r="r" b="b"/>
              <a:pathLst>
                <a:path w="1184" h="398" extrusionOk="0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9"/>
            <p:cNvSpPr/>
            <p:nvPr/>
          </p:nvSpPr>
          <p:spPr>
            <a:xfrm>
              <a:off x="974350" y="885600"/>
              <a:ext cx="36425" cy="14550"/>
            </a:xfrm>
            <a:custGeom>
              <a:avLst/>
              <a:gdLst/>
              <a:ahLst/>
              <a:cxnLst/>
              <a:rect l="l" t="t" r="r" b="b"/>
              <a:pathLst>
                <a:path w="1457" h="582" extrusionOk="0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9"/>
            <p:cNvSpPr/>
            <p:nvPr/>
          </p:nvSpPr>
          <p:spPr>
            <a:xfrm>
              <a:off x="1064500" y="890150"/>
              <a:ext cx="29625" cy="10000"/>
            </a:xfrm>
            <a:custGeom>
              <a:avLst/>
              <a:gdLst/>
              <a:ahLst/>
              <a:cxnLst/>
              <a:rect l="l" t="t" r="r" b="b"/>
              <a:pathLst>
                <a:path w="1185" h="400" extrusionOk="0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9"/>
            <p:cNvSpPr/>
            <p:nvPr/>
          </p:nvSpPr>
          <p:spPr>
            <a:xfrm>
              <a:off x="7069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7954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9"/>
            <p:cNvSpPr/>
            <p:nvPr/>
          </p:nvSpPr>
          <p:spPr>
            <a:xfrm>
              <a:off x="8838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9"/>
            <p:cNvSpPr/>
            <p:nvPr/>
          </p:nvSpPr>
          <p:spPr>
            <a:xfrm>
              <a:off x="9722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9"/>
            <p:cNvSpPr/>
            <p:nvPr/>
          </p:nvSpPr>
          <p:spPr>
            <a:xfrm>
              <a:off x="10607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9"/>
            <p:cNvSpPr/>
            <p:nvPr/>
          </p:nvSpPr>
          <p:spPr>
            <a:xfrm>
              <a:off x="11491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9"/>
            <p:cNvSpPr/>
            <p:nvPr/>
          </p:nvSpPr>
          <p:spPr>
            <a:xfrm>
              <a:off x="12375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9"/>
            <p:cNvSpPr/>
            <p:nvPr/>
          </p:nvSpPr>
          <p:spPr>
            <a:xfrm>
              <a:off x="6185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9"/>
            <p:cNvSpPr/>
            <p:nvPr/>
          </p:nvSpPr>
          <p:spPr>
            <a:xfrm>
              <a:off x="7069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9"/>
            <p:cNvSpPr/>
            <p:nvPr/>
          </p:nvSpPr>
          <p:spPr>
            <a:xfrm>
              <a:off x="7954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9"/>
            <p:cNvSpPr/>
            <p:nvPr/>
          </p:nvSpPr>
          <p:spPr>
            <a:xfrm>
              <a:off x="8838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9"/>
            <p:cNvSpPr/>
            <p:nvPr/>
          </p:nvSpPr>
          <p:spPr>
            <a:xfrm>
              <a:off x="9722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9"/>
            <p:cNvSpPr/>
            <p:nvPr/>
          </p:nvSpPr>
          <p:spPr>
            <a:xfrm>
              <a:off x="10607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9"/>
            <p:cNvSpPr/>
            <p:nvPr/>
          </p:nvSpPr>
          <p:spPr>
            <a:xfrm>
              <a:off x="11491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9"/>
            <p:cNvSpPr/>
            <p:nvPr/>
          </p:nvSpPr>
          <p:spPr>
            <a:xfrm>
              <a:off x="12375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9"/>
            <p:cNvSpPr/>
            <p:nvPr/>
          </p:nvSpPr>
          <p:spPr>
            <a:xfrm>
              <a:off x="1326000" y="10512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9"/>
            <p:cNvSpPr/>
            <p:nvPr/>
          </p:nvSpPr>
          <p:spPr>
            <a:xfrm>
              <a:off x="530075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9"/>
            <p:cNvSpPr/>
            <p:nvPr/>
          </p:nvSpPr>
          <p:spPr>
            <a:xfrm>
              <a:off x="6185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7069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9"/>
            <p:cNvSpPr/>
            <p:nvPr/>
          </p:nvSpPr>
          <p:spPr>
            <a:xfrm>
              <a:off x="7954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9"/>
            <p:cNvSpPr/>
            <p:nvPr/>
          </p:nvSpPr>
          <p:spPr>
            <a:xfrm>
              <a:off x="8838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9722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10607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11491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12375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1326000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1414450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457100" y="12415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9"/>
            <p:cNvSpPr/>
            <p:nvPr/>
          </p:nvSpPr>
          <p:spPr>
            <a:xfrm>
              <a:off x="530075" y="1239900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619975" y="12399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70695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9"/>
            <p:cNvSpPr/>
            <p:nvPr/>
          </p:nvSpPr>
          <p:spPr>
            <a:xfrm>
              <a:off x="7954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8838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973725" y="12399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9"/>
            <p:cNvSpPr/>
            <p:nvPr/>
          </p:nvSpPr>
          <p:spPr>
            <a:xfrm>
              <a:off x="10607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11491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123755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9"/>
            <p:cNvSpPr/>
            <p:nvPr/>
          </p:nvSpPr>
          <p:spPr>
            <a:xfrm>
              <a:off x="1327475" y="123995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1414450" y="1239900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1504325" y="12415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441625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530075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6185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7069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7954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8838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9722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10607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11491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12375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132600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141445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150285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441625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530075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619975" y="14286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70695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7954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8838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973725" y="14286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10607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11491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123755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1327475" y="142865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1414450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1502850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441625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530075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619975" y="152300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70695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7954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9"/>
            <p:cNvSpPr/>
            <p:nvPr/>
          </p:nvSpPr>
          <p:spPr>
            <a:xfrm>
              <a:off x="8838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973725" y="152300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10607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11491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123755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1327475" y="152300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1414450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1502850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457100" y="16173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530075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6185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7069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7954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8838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9722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10607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11491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12375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1326000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1414450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1504325" y="16173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530075" y="171172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619975" y="1711725"/>
              <a:ext cx="37700" cy="37700"/>
            </a:xfrm>
            <a:custGeom>
              <a:avLst/>
              <a:gdLst/>
              <a:ahLst/>
              <a:cxnLst/>
              <a:rect l="l" t="t" r="r" b="b"/>
              <a:pathLst>
                <a:path w="1508" h="1508" extrusionOk="0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70695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7954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8838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973725" y="1711725"/>
              <a:ext cx="37700" cy="37700"/>
            </a:xfrm>
            <a:custGeom>
              <a:avLst/>
              <a:gdLst/>
              <a:ahLst/>
              <a:cxnLst/>
              <a:rect l="l" t="t" r="r" b="b"/>
              <a:pathLst>
                <a:path w="1508" h="1508" extrusionOk="0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607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1491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123755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1327475" y="1711725"/>
              <a:ext cx="37675" cy="37700"/>
            </a:xfrm>
            <a:custGeom>
              <a:avLst/>
              <a:gdLst/>
              <a:ahLst/>
              <a:cxnLst/>
              <a:rect l="l" t="t" r="r" b="b"/>
              <a:pathLst>
                <a:path w="1507" h="1508" extrusionOk="0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1414450" y="171172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6185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7069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7954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8838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9722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10607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11491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12375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1326000" y="1806075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7069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7954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8838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9722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10607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11491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12375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891050" y="1994825"/>
              <a:ext cx="29600" cy="9975"/>
            </a:xfrm>
            <a:custGeom>
              <a:avLst/>
              <a:gdLst/>
              <a:ahLst/>
              <a:cxnLst/>
              <a:rect l="l" t="t" r="r" b="b"/>
              <a:pathLst>
                <a:path w="1184" h="399" extrusionOk="0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974350" y="1994825"/>
              <a:ext cx="36425" cy="14525"/>
            </a:xfrm>
            <a:custGeom>
              <a:avLst/>
              <a:gdLst/>
              <a:ahLst/>
              <a:cxnLst/>
              <a:rect l="l" t="t" r="r" b="b"/>
              <a:pathLst>
                <a:path w="1457" h="581" extrusionOk="0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1064500" y="1994850"/>
              <a:ext cx="29625" cy="9950"/>
            </a:xfrm>
            <a:custGeom>
              <a:avLst/>
              <a:gdLst/>
              <a:ahLst/>
              <a:cxnLst/>
              <a:rect l="l" t="t" r="r" b="b"/>
              <a:pathLst>
                <a:path w="1185" h="398" extrusionOk="0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29"/>
          <p:cNvGrpSpPr/>
          <p:nvPr/>
        </p:nvGrpSpPr>
        <p:grpSpPr>
          <a:xfrm>
            <a:off x="5867989" y="-1005539"/>
            <a:ext cx="1939231" cy="1939231"/>
            <a:chOff x="238125" y="2189800"/>
            <a:chExt cx="1119325" cy="1119325"/>
          </a:xfrm>
        </p:grpSpPr>
        <p:sp>
          <p:nvSpPr>
            <p:cNvPr id="280" name="Google Shape;280;p29"/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29"/>
          <p:cNvGrpSpPr/>
          <p:nvPr/>
        </p:nvGrpSpPr>
        <p:grpSpPr>
          <a:xfrm>
            <a:off x="6239202" y="4365695"/>
            <a:ext cx="1302294" cy="1329958"/>
            <a:chOff x="441625" y="885600"/>
            <a:chExt cx="1100375" cy="1123750"/>
          </a:xfrm>
        </p:grpSpPr>
        <p:sp>
          <p:nvSpPr>
            <p:cNvPr id="293" name="Google Shape;293;p29"/>
            <p:cNvSpPr/>
            <p:nvPr/>
          </p:nvSpPr>
          <p:spPr>
            <a:xfrm>
              <a:off x="891050" y="890200"/>
              <a:ext cx="29600" cy="9950"/>
            </a:xfrm>
            <a:custGeom>
              <a:avLst/>
              <a:gdLst/>
              <a:ahLst/>
              <a:cxnLst/>
              <a:rect l="l" t="t" r="r" b="b"/>
              <a:pathLst>
                <a:path w="1184" h="398" extrusionOk="0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974350" y="885600"/>
              <a:ext cx="36425" cy="14550"/>
            </a:xfrm>
            <a:custGeom>
              <a:avLst/>
              <a:gdLst/>
              <a:ahLst/>
              <a:cxnLst/>
              <a:rect l="l" t="t" r="r" b="b"/>
              <a:pathLst>
                <a:path w="1457" h="582" extrusionOk="0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1064500" y="890150"/>
              <a:ext cx="29625" cy="10000"/>
            </a:xfrm>
            <a:custGeom>
              <a:avLst/>
              <a:gdLst/>
              <a:ahLst/>
              <a:cxnLst/>
              <a:rect l="l" t="t" r="r" b="b"/>
              <a:pathLst>
                <a:path w="1185" h="400" extrusionOk="0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7069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7954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8838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9722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10607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11491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12375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6185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7069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7954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8838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9722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10607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11491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12375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1326000" y="10512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530075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6185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7069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7954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8838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9722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10607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11491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12375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1326000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1414450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457100" y="12415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530075" y="1239900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619975" y="12399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70695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7954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8838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973725" y="12399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10607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11491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123755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1327475" y="123995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1414450" y="1239900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1504325" y="12415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441625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530075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6185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7069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7954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8838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9722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10607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11491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12375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132600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141445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150285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441625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530075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619975" y="14286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70695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7954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8838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973725" y="14286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10607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11491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123755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1327475" y="142865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1414450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1502850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441625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530075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619975" y="152300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70695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7954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8838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973725" y="152300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10607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11491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123755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1327475" y="152300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1414450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1502850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457100" y="16173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530075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6185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7069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7954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8838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9722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10607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11491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12375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1326000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1414450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1504325" y="16173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530075" y="171172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619975" y="1711725"/>
              <a:ext cx="37700" cy="37700"/>
            </a:xfrm>
            <a:custGeom>
              <a:avLst/>
              <a:gdLst/>
              <a:ahLst/>
              <a:cxnLst/>
              <a:rect l="l" t="t" r="r" b="b"/>
              <a:pathLst>
                <a:path w="1508" h="1508" extrusionOk="0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70695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7954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8838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973725" y="1711725"/>
              <a:ext cx="37700" cy="37700"/>
            </a:xfrm>
            <a:custGeom>
              <a:avLst/>
              <a:gdLst/>
              <a:ahLst/>
              <a:cxnLst/>
              <a:rect l="l" t="t" r="r" b="b"/>
              <a:pathLst>
                <a:path w="1508" h="1508" extrusionOk="0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10607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11491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123755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1327475" y="1711725"/>
              <a:ext cx="37675" cy="37700"/>
            </a:xfrm>
            <a:custGeom>
              <a:avLst/>
              <a:gdLst/>
              <a:ahLst/>
              <a:cxnLst/>
              <a:rect l="l" t="t" r="r" b="b"/>
              <a:pathLst>
                <a:path w="1507" h="1508" extrusionOk="0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1414450" y="171172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6185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7069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7954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8838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9722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10607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11491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12375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1326000" y="1806075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7069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7954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8838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9722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10607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11491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12375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891050" y="1994825"/>
              <a:ext cx="29600" cy="9975"/>
            </a:xfrm>
            <a:custGeom>
              <a:avLst/>
              <a:gdLst/>
              <a:ahLst/>
              <a:cxnLst/>
              <a:rect l="l" t="t" r="r" b="b"/>
              <a:pathLst>
                <a:path w="1184" h="399" extrusionOk="0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974350" y="1994825"/>
              <a:ext cx="36425" cy="14525"/>
            </a:xfrm>
            <a:custGeom>
              <a:avLst/>
              <a:gdLst/>
              <a:ahLst/>
              <a:cxnLst/>
              <a:rect l="l" t="t" r="r" b="b"/>
              <a:pathLst>
                <a:path w="1457" h="581" extrusionOk="0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1064500" y="1994850"/>
              <a:ext cx="29625" cy="9950"/>
            </a:xfrm>
            <a:custGeom>
              <a:avLst/>
              <a:gdLst/>
              <a:ahLst/>
              <a:cxnLst/>
              <a:rect l="l" t="t" r="r" b="b"/>
              <a:pathLst>
                <a:path w="1185" h="398" extrusionOk="0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" name="Google Shape;418;p29"/>
          <p:cNvSpPr/>
          <p:nvPr/>
        </p:nvSpPr>
        <p:spPr>
          <a:xfrm>
            <a:off x="5214962" y="4604292"/>
            <a:ext cx="251315" cy="251315"/>
          </a:xfrm>
          <a:custGeom>
            <a:avLst/>
            <a:gdLst/>
            <a:ahLst/>
            <a:cxnLst/>
            <a:rect l="l" t="t" r="r" b="b"/>
            <a:pathLst>
              <a:path w="13248" h="13248" extrusionOk="0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9"/>
          <p:cNvSpPr/>
          <p:nvPr/>
        </p:nvSpPr>
        <p:spPr>
          <a:xfrm>
            <a:off x="4081125" y="-184275"/>
            <a:ext cx="752800" cy="686125"/>
          </a:xfrm>
          <a:custGeom>
            <a:avLst/>
            <a:gdLst/>
            <a:ahLst/>
            <a:cxnLst/>
            <a:rect l="l" t="t" r="r" b="b"/>
            <a:pathLst>
              <a:path w="30112" h="27445" extrusionOk="0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9"/>
          <p:cNvSpPr/>
          <p:nvPr/>
        </p:nvSpPr>
        <p:spPr>
          <a:xfrm>
            <a:off x="8230305" y="4259540"/>
            <a:ext cx="527138" cy="527105"/>
          </a:xfrm>
          <a:custGeom>
            <a:avLst/>
            <a:gdLst/>
            <a:ahLst/>
            <a:cxnLst/>
            <a:rect l="l" t="t" r="r" b="b"/>
            <a:pathLst>
              <a:path w="13248" h="13248" extrusionOk="0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" name="Google Shape;421;p29"/>
          <p:cNvGrpSpPr/>
          <p:nvPr/>
        </p:nvGrpSpPr>
        <p:grpSpPr>
          <a:xfrm>
            <a:off x="-373446" y="330247"/>
            <a:ext cx="1204723" cy="1254910"/>
            <a:chOff x="7421838" y="4540088"/>
            <a:chExt cx="1204723" cy="1254910"/>
          </a:xfrm>
        </p:grpSpPr>
        <p:sp>
          <p:nvSpPr>
            <p:cNvPr id="422" name="Google Shape;422;p29"/>
            <p:cNvSpPr/>
            <p:nvPr/>
          </p:nvSpPr>
          <p:spPr>
            <a:xfrm>
              <a:off x="7621475" y="4795750"/>
              <a:ext cx="1005086" cy="999248"/>
            </a:xfrm>
            <a:custGeom>
              <a:avLst/>
              <a:gdLst/>
              <a:ahLst/>
              <a:cxnLst/>
              <a:rect l="l" t="t" r="r" b="b"/>
              <a:pathLst>
                <a:path w="27890" h="27728" extrusionOk="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7556775" y="4706775"/>
              <a:ext cx="1005086" cy="999248"/>
            </a:xfrm>
            <a:custGeom>
              <a:avLst/>
              <a:gdLst/>
              <a:ahLst/>
              <a:cxnLst/>
              <a:rect l="l" t="t" r="r" b="b"/>
              <a:pathLst>
                <a:path w="27890" h="27728" extrusionOk="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7486538" y="4629063"/>
              <a:ext cx="1005086" cy="999248"/>
            </a:xfrm>
            <a:custGeom>
              <a:avLst/>
              <a:gdLst/>
              <a:ahLst/>
              <a:cxnLst/>
              <a:rect l="l" t="t" r="r" b="b"/>
              <a:pathLst>
                <a:path w="27890" h="27728" extrusionOk="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7421838" y="4540088"/>
              <a:ext cx="1005086" cy="999248"/>
            </a:xfrm>
            <a:custGeom>
              <a:avLst/>
              <a:gdLst/>
              <a:ahLst/>
              <a:cxnLst/>
              <a:rect l="l" t="t" r="r" b="b"/>
              <a:pathLst>
                <a:path w="27890" h="27728" extrusionOk="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" name="Google Shape;426;p29"/>
          <p:cNvSpPr/>
          <p:nvPr/>
        </p:nvSpPr>
        <p:spPr>
          <a:xfrm>
            <a:off x="7615175" y="1503775"/>
            <a:ext cx="251315" cy="251315"/>
          </a:xfrm>
          <a:custGeom>
            <a:avLst/>
            <a:gdLst/>
            <a:ahLst/>
            <a:cxnLst/>
            <a:rect l="l" t="t" r="r" b="b"/>
            <a:pathLst>
              <a:path w="13248" h="13248" extrusionOk="0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427 Oval"/>
          <p:cNvSpPr/>
          <p:nvPr/>
        </p:nvSpPr>
        <p:spPr>
          <a:xfrm>
            <a:off x="5430129" y="1313766"/>
            <a:ext cx="1188720" cy="1160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429" name="Picture 3" descr="C:\Users\furka\Downloads\ant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91910" y="1264529"/>
            <a:ext cx="977706" cy="9777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0"/>
          <p:cNvSpPr/>
          <p:nvPr/>
        </p:nvSpPr>
        <p:spPr>
          <a:xfrm>
            <a:off x="-2778925" y="2302525"/>
            <a:ext cx="3706800" cy="3706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0"/>
          <p:cNvSpPr/>
          <p:nvPr/>
        </p:nvSpPr>
        <p:spPr>
          <a:xfrm>
            <a:off x="-561825" y="2133478"/>
            <a:ext cx="876861" cy="799130"/>
          </a:xfrm>
          <a:custGeom>
            <a:avLst/>
            <a:gdLst/>
            <a:ahLst/>
            <a:cxnLst/>
            <a:rect l="l" t="t" r="r" b="b"/>
            <a:pathLst>
              <a:path w="30112" h="27445" extrusionOk="0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0"/>
          <p:cNvSpPr/>
          <p:nvPr/>
        </p:nvSpPr>
        <p:spPr>
          <a:xfrm>
            <a:off x="-54325" y="3178902"/>
            <a:ext cx="634008" cy="577786"/>
          </a:xfrm>
          <a:custGeom>
            <a:avLst/>
            <a:gdLst/>
            <a:ahLst/>
            <a:cxnLst/>
            <a:rect l="l" t="t" r="r" b="b"/>
            <a:pathLst>
              <a:path w="30112" h="27445" extrusionOk="0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54;p31"/>
          <p:cNvSpPr txBox="1">
            <a:spLocks noGrp="1"/>
          </p:cNvSpPr>
          <p:nvPr>
            <p:ph type="title" idx="4294967295"/>
          </p:nvPr>
        </p:nvSpPr>
        <p:spPr>
          <a:xfrm>
            <a:off x="602379" y="0"/>
            <a:ext cx="5652274" cy="924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b="1" dirty="0" smtClean="0">
                <a:solidFill>
                  <a:schemeClr val="accent1"/>
                </a:solidFill>
                <a:latin typeface="Raleway Light" charset="-94"/>
              </a:rPr>
              <a:t>_</a:t>
            </a:r>
            <a:r>
              <a:rPr lang="tr-TR" sz="2400" b="1" dirty="0" err="1" smtClean="0">
                <a:solidFill>
                  <a:schemeClr val="accent1"/>
                </a:solidFill>
                <a:latin typeface="Raleway Light" charset="-94"/>
              </a:rPr>
              <a:t>select</a:t>
            </a:r>
            <a:r>
              <a:rPr lang="tr-TR" sz="2400" b="1" dirty="0" smtClean="0">
                <a:solidFill>
                  <a:schemeClr val="accent1"/>
                </a:solidFill>
                <a:latin typeface="Raleway Light" charset="-94"/>
              </a:rPr>
              <a:t>_</a:t>
            </a:r>
            <a:r>
              <a:rPr lang="tr-TR" sz="2400" b="1" dirty="0" err="1" smtClean="0">
                <a:solidFill>
                  <a:schemeClr val="accent1"/>
                </a:solidFill>
                <a:latin typeface="Raleway Light" charset="-94"/>
              </a:rPr>
              <a:t>next</a:t>
            </a:r>
            <a:r>
              <a:rPr lang="tr-TR" sz="2400" b="1" dirty="0" smtClean="0">
                <a:solidFill>
                  <a:schemeClr val="accent1"/>
                </a:solidFill>
                <a:latin typeface="Raleway Light" charset="-94"/>
              </a:rPr>
              <a:t> </a:t>
            </a:r>
            <a:r>
              <a:rPr lang="tr-TR" sz="2400" b="1" dirty="0" err="1" smtClean="0">
                <a:solidFill>
                  <a:schemeClr val="tx1"/>
                </a:solidFill>
                <a:latin typeface="Raleway Light" charset="-94"/>
              </a:rPr>
              <a:t>methodu</a:t>
            </a:r>
            <a:r>
              <a:rPr lang="tr-TR" sz="2400" b="1" dirty="0" smtClean="0">
                <a:solidFill>
                  <a:schemeClr val="tx1"/>
                </a:solidFill>
                <a:latin typeface="Raleway Light" charset="-94"/>
              </a:rPr>
              <a:t> ile karıncanın gideceği bir sonraki yol belirlenir</a:t>
            </a:r>
            <a:endParaRPr sz="2400" b="1" dirty="0">
              <a:solidFill>
                <a:schemeClr val="tx1"/>
              </a:solidFill>
              <a:latin typeface="Raleway Light" charset="-94"/>
            </a:endParaRPr>
          </a:p>
        </p:txBody>
      </p:sp>
      <p:sp>
        <p:nvSpPr>
          <p:cNvPr id="433" name="Google Shape;433;p30"/>
          <p:cNvSpPr/>
          <p:nvPr/>
        </p:nvSpPr>
        <p:spPr>
          <a:xfrm>
            <a:off x="6041800" y="-2738700"/>
            <a:ext cx="4308900" cy="430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435;p30"/>
          <p:cNvGrpSpPr/>
          <p:nvPr/>
        </p:nvGrpSpPr>
        <p:grpSpPr>
          <a:xfrm>
            <a:off x="6167809" y="-329767"/>
            <a:ext cx="1478069" cy="1478069"/>
            <a:chOff x="238125" y="2189800"/>
            <a:chExt cx="1119325" cy="1119325"/>
          </a:xfrm>
        </p:grpSpPr>
        <p:sp>
          <p:nvSpPr>
            <p:cNvPr id="436" name="Google Shape;436;p30"/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70" name="Picture 2" descr="C:\Users\furka\Desktop\kod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92277"/>
            <a:ext cx="10384752" cy="5640723"/>
          </a:xfrm>
          <a:prstGeom prst="rect">
            <a:avLst/>
          </a:prstGeom>
          <a:noFill/>
        </p:spPr>
      </p:pic>
      <p:pic>
        <p:nvPicPr>
          <p:cNvPr id="22" name="21 Resim" descr="https://miro.medium.com/max/1400/1*mEGk34X-E8rUjjRJ03r--g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72025" y="3978250"/>
            <a:ext cx="5986463" cy="1768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Google Shape;433;p30"/>
          <p:cNvSpPr/>
          <p:nvPr/>
        </p:nvSpPr>
        <p:spPr>
          <a:xfrm>
            <a:off x="9144000" y="1919501"/>
            <a:ext cx="4308900" cy="430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23 Metin kutusu"/>
          <p:cNvSpPr txBox="1"/>
          <p:nvPr/>
        </p:nvSpPr>
        <p:spPr>
          <a:xfrm>
            <a:off x="5980840" y="3697075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tx1"/>
                </a:solidFill>
                <a:latin typeface="Raleway Light" charset="-94"/>
              </a:rPr>
              <a:t>Olasılık Hesaplama Formülü</a:t>
            </a:r>
            <a:endParaRPr lang="tr-TR" b="1" dirty="0">
              <a:solidFill>
                <a:schemeClr val="tx1"/>
              </a:solidFill>
              <a:latin typeface="Raleway Light" charset="-9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furka\Desktop\kod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07399"/>
            <a:ext cx="8750461" cy="3298552"/>
          </a:xfrm>
          <a:prstGeom prst="rect">
            <a:avLst/>
          </a:prstGeom>
          <a:noFill/>
        </p:spPr>
      </p:pic>
      <p:sp>
        <p:nvSpPr>
          <p:cNvPr id="434" name="Google Shape;434;p30"/>
          <p:cNvSpPr/>
          <p:nvPr/>
        </p:nvSpPr>
        <p:spPr>
          <a:xfrm>
            <a:off x="-2778925" y="2302525"/>
            <a:ext cx="3706800" cy="3706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0"/>
          <p:cNvSpPr/>
          <p:nvPr/>
        </p:nvSpPr>
        <p:spPr>
          <a:xfrm>
            <a:off x="-561825" y="2133478"/>
            <a:ext cx="876861" cy="799130"/>
          </a:xfrm>
          <a:custGeom>
            <a:avLst/>
            <a:gdLst/>
            <a:ahLst/>
            <a:cxnLst/>
            <a:rect l="l" t="t" r="r" b="b"/>
            <a:pathLst>
              <a:path w="30112" h="27445" extrusionOk="0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0"/>
          <p:cNvSpPr/>
          <p:nvPr/>
        </p:nvSpPr>
        <p:spPr>
          <a:xfrm>
            <a:off x="-54325" y="3178902"/>
            <a:ext cx="634008" cy="577786"/>
          </a:xfrm>
          <a:custGeom>
            <a:avLst/>
            <a:gdLst/>
            <a:ahLst/>
            <a:cxnLst/>
            <a:rect l="l" t="t" r="r" b="b"/>
            <a:pathLst>
              <a:path w="30112" h="27445" extrusionOk="0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54;p31"/>
          <p:cNvSpPr txBox="1">
            <a:spLocks noGrp="1"/>
          </p:cNvSpPr>
          <p:nvPr>
            <p:ph type="title" idx="4294967295"/>
          </p:nvPr>
        </p:nvSpPr>
        <p:spPr>
          <a:xfrm>
            <a:off x="616446" y="193040"/>
            <a:ext cx="5652274" cy="924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tr-TR" sz="2400" dirty="0" smtClean="0">
                <a:solidFill>
                  <a:schemeClr val="accent1"/>
                </a:solidFill>
              </a:rPr>
              <a:t>_</a:t>
            </a:r>
            <a:r>
              <a:rPr lang="tr-TR" sz="2400" dirty="0" err="1" smtClean="0">
                <a:solidFill>
                  <a:schemeClr val="accent1"/>
                </a:solidFill>
              </a:rPr>
              <a:t>update</a:t>
            </a:r>
            <a:r>
              <a:rPr lang="tr-TR" sz="2400" dirty="0" smtClean="0">
                <a:solidFill>
                  <a:schemeClr val="accent1"/>
                </a:solidFill>
              </a:rPr>
              <a:t>_</a:t>
            </a:r>
            <a:r>
              <a:rPr lang="tr-TR" sz="2400" dirty="0" err="1" smtClean="0">
                <a:solidFill>
                  <a:schemeClr val="accent1"/>
                </a:solidFill>
              </a:rPr>
              <a:t>pheromone</a:t>
            </a:r>
            <a:r>
              <a:rPr lang="tr-TR" sz="2400" dirty="0" smtClean="0">
                <a:solidFill>
                  <a:schemeClr val="accent1"/>
                </a:solidFill>
              </a:rPr>
              <a:t>_delta</a:t>
            </a:r>
            <a:r>
              <a:rPr lang="tr-TR" sz="2400" dirty="0" smtClean="0"/>
              <a:t/>
            </a:r>
            <a:br>
              <a:rPr lang="tr-TR" sz="2400" dirty="0" smtClean="0"/>
            </a:br>
            <a:r>
              <a:rPr lang="tr-TR" sz="2400" b="1" dirty="0" err="1" smtClean="0">
                <a:solidFill>
                  <a:schemeClr val="tx1"/>
                </a:solidFill>
                <a:latin typeface="Raleway Light" charset="-94"/>
              </a:rPr>
              <a:t>Methodu</a:t>
            </a:r>
            <a:r>
              <a:rPr lang="tr-TR" sz="2400" b="1" dirty="0" smtClean="0">
                <a:solidFill>
                  <a:schemeClr val="tx1"/>
                </a:solidFill>
                <a:latin typeface="Raleway Light" charset="-94"/>
              </a:rPr>
              <a:t> Çalışması</a:t>
            </a:r>
            <a:endParaRPr sz="2400" b="1">
              <a:solidFill>
                <a:schemeClr val="tx1"/>
              </a:solidFill>
              <a:latin typeface="Raleway Light" charset="-94"/>
            </a:endParaRPr>
          </a:p>
        </p:txBody>
      </p:sp>
      <p:sp>
        <p:nvSpPr>
          <p:cNvPr id="433" name="Google Shape;433;p30"/>
          <p:cNvSpPr/>
          <p:nvPr/>
        </p:nvSpPr>
        <p:spPr>
          <a:xfrm>
            <a:off x="6041800" y="-2738700"/>
            <a:ext cx="4308900" cy="430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435;p30"/>
          <p:cNvGrpSpPr/>
          <p:nvPr/>
        </p:nvGrpSpPr>
        <p:grpSpPr>
          <a:xfrm>
            <a:off x="6167809" y="-329767"/>
            <a:ext cx="1478069" cy="1478069"/>
            <a:chOff x="238125" y="2189800"/>
            <a:chExt cx="1119325" cy="1119325"/>
          </a:xfrm>
        </p:grpSpPr>
        <p:sp>
          <p:nvSpPr>
            <p:cNvPr id="436" name="Google Shape;436;p30"/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" name="21 Resim" descr="C:\Users\furka\Downloads\Feromon Seviyesinin Matematiksel Modeli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87063" y="3645495"/>
            <a:ext cx="5760720" cy="79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22 Metin kutusu"/>
          <p:cNvSpPr txBox="1"/>
          <p:nvPr/>
        </p:nvSpPr>
        <p:spPr>
          <a:xfrm>
            <a:off x="2649059" y="4497169"/>
            <a:ext cx="629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solidFill>
                  <a:schemeClr val="tx1"/>
                </a:solidFill>
                <a:latin typeface="Raleway Light" charset="-94"/>
              </a:rPr>
              <a:t>--∆T her bir karıncanın yola bıraktığını </a:t>
            </a:r>
            <a:r>
              <a:rPr lang="tr-TR" sz="1200" dirty="0" err="1" smtClean="0">
                <a:solidFill>
                  <a:schemeClr val="tx1"/>
                </a:solidFill>
                <a:latin typeface="Raleway Light" charset="-94"/>
              </a:rPr>
              <a:t>feromon</a:t>
            </a:r>
            <a:r>
              <a:rPr lang="tr-TR" sz="1200" dirty="0" smtClean="0">
                <a:solidFill>
                  <a:schemeClr val="tx1"/>
                </a:solidFill>
                <a:latin typeface="Raleway Light" charset="-94"/>
              </a:rPr>
              <a:t> miktarını temsil etmektedir </a:t>
            </a:r>
          </a:p>
          <a:p>
            <a:r>
              <a:rPr lang="tr-TR" sz="1200" dirty="0" smtClean="0">
                <a:solidFill>
                  <a:schemeClr val="tx1"/>
                </a:solidFill>
                <a:latin typeface="Raleway Light" charset="-94"/>
              </a:rPr>
              <a:t> --i ve j karıncanın gittiği noktalar arasındaki mesafeyi temsil etmektedir. </a:t>
            </a:r>
          </a:p>
          <a:p>
            <a:r>
              <a:rPr lang="tr-TR" sz="1200" dirty="0" smtClean="0">
                <a:solidFill>
                  <a:schemeClr val="tx1"/>
                </a:solidFill>
                <a:latin typeface="Raleway Light" charset="-94"/>
              </a:rPr>
              <a:t> --𝐿𝑘 ise iki nokta arasındaki uzaklığı temsil etmektedir</a:t>
            </a:r>
            <a:endParaRPr lang="tr-TR" sz="1200" dirty="0">
              <a:solidFill>
                <a:schemeClr val="tx1"/>
              </a:solidFill>
              <a:latin typeface="Raleway Light" charset="-9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C:\Users\furka\Desktop\sonu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5520" y="1223451"/>
            <a:ext cx="7541260" cy="3920049"/>
          </a:xfrm>
          <a:prstGeom prst="rect">
            <a:avLst/>
          </a:prstGeom>
          <a:noFill/>
        </p:spPr>
      </p:pic>
      <p:sp>
        <p:nvSpPr>
          <p:cNvPr id="1213" name="Google Shape;1213;p41"/>
          <p:cNvSpPr txBox="1">
            <a:spLocks noGrp="1"/>
          </p:cNvSpPr>
          <p:nvPr>
            <p:ph type="title"/>
          </p:nvPr>
        </p:nvSpPr>
        <p:spPr>
          <a:xfrm>
            <a:off x="585460" y="0"/>
            <a:ext cx="6424940" cy="13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 smtClean="0">
                <a:solidFill>
                  <a:schemeClr val="tx1"/>
                </a:solidFill>
              </a:rPr>
              <a:t>OPTİMİZASYON DOĞRULTUSUNDA </a:t>
            </a:r>
            <a:br>
              <a:rPr lang="tr-TR" sz="2400" dirty="0" smtClean="0">
                <a:solidFill>
                  <a:schemeClr val="tx1"/>
                </a:solidFill>
              </a:rPr>
            </a:br>
            <a:r>
              <a:rPr lang="tr-TR" sz="2400" dirty="0" smtClean="0">
                <a:solidFill>
                  <a:schemeClr val="accent1"/>
                </a:solidFill>
              </a:rPr>
              <a:t>EN KISA YOL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214" name="Google Shape;1214;p41"/>
          <p:cNvSpPr/>
          <p:nvPr/>
        </p:nvSpPr>
        <p:spPr>
          <a:xfrm>
            <a:off x="-3127670" y="3145050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41"/>
          <p:cNvSpPr/>
          <p:nvPr/>
        </p:nvSpPr>
        <p:spPr>
          <a:xfrm>
            <a:off x="7867390" y="-137954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216;p41"/>
          <p:cNvGrpSpPr/>
          <p:nvPr/>
        </p:nvGrpSpPr>
        <p:grpSpPr>
          <a:xfrm>
            <a:off x="8732520" y="-384675"/>
            <a:ext cx="1500567" cy="1500567"/>
            <a:chOff x="238125" y="2189800"/>
            <a:chExt cx="1119325" cy="1119325"/>
          </a:xfrm>
        </p:grpSpPr>
        <p:sp>
          <p:nvSpPr>
            <p:cNvPr id="1217" name="Google Shape;1217;p41"/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1"/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229;p41"/>
          <p:cNvGrpSpPr/>
          <p:nvPr/>
        </p:nvGrpSpPr>
        <p:grpSpPr>
          <a:xfrm>
            <a:off x="-1235251" y="4138811"/>
            <a:ext cx="1967581" cy="2009377"/>
            <a:chOff x="441625" y="885600"/>
            <a:chExt cx="1100375" cy="1123750"/>
          </a:xfrm>
        </p:grpSpPr>
        <p:sp>
          <p:nvSpPr>
            <p:cNvPr id="1230" name="Google Shape;1230;p41"/>
            <p:cNvSpPr/>
            <p:nvPr/>
          </p:nvSpPr>
          <p:spPr>
            <a:xfrm>
              <a:off x="891050" y="890200"/>
              <a:ext cx="29600" cy="9950"/>
            </a:xfrm>
            <a:custGeom>
              <a:avLst/>
              <a:gdLst/>
              <a:ahLst/>
              <a:cxnLst/>
              <a:rect l="l" t="t" r="r" b="b"/>
              <a:pathLst>
                <a:path w="1184" h="398" extrusionOk="0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974350" y="885600"/>
              <a:ext cx="36425" cy="14550"/>
            </a:xfrm>
            <a:custGeom>
              <a:avLst/>
              <a:gdLst/>
              <a:ahLst/>
              <a:cxnLst/>
              <a:rect l="l" t="t" r="r" b="b"/>
              <a:pathLst>
                <a:path w="1457" h="582" extrusionOk="0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1064500" y="890150"/>
              <a:ext cx="29625" cy="10000"/>
            </a:xfrm>
            <a:custGeom>
              <a:avLst/>
              <a:gdLst/>
              <a:ahLst/>
              <a:cxnLst/>
              <a:rect l="l" t="t" r="r" b="b"/>
              <a:pathLst>
                <a:path w="1185" h="400" extrusionOk="0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7069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7954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1"/>
            <p:cNvSpPr/>
            <p:nvPr/>
          </p:nvSpPr>
          <p:spPr>
            <a:xfrm>
              <a:off x="8838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1"/>
            <p:cNvSpPr/>
            <p:nvPr/>
          </p:nvSpPr>
          <p:spPr>
            <a:xfrm>
              <a:off x="9722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1"/>
            <p:cNvSpPr/>
            <p:nvPr/>
          </p:nvSpPr>
          <p:spPr>
            <a:xfrm>
              <a:off x="10607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1"/>
            <p:cNvSpPr/>
            <p:nvPr/>
          </p:nvSpPr>
          <p:spPr>
            <a:xfrm>
              <a:off x="11491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12375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6185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7069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7954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1"/>
            <p:cNvSpPr/>
            <p:nvPr/>
          </p:nvSpPr>
          <p:spPr>
            <a:xfrm>
              <a:off x="8838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9722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1"/>
            <p:cNvSpPr/>
            <p:nvPr/>
          </p:nvSpPr>
          <p:spPr>
            <a:xfrm>
              <a:off x="10607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1"/>
            <p:cNvSpPr/>
            <p:nvPr/>
          </p:nvSpPr>
          <p:spPr>
            <a:xfrm>
              <a:off x="11491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1"/>
            <p:cNvSpPr/>
            <p:nvPr/>
          </p:nvSpPr>
          <p:spPr>
            <a:xfrm>
              <a:off x="12375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1"/>
            <p:cNvSpPr/>
            <p:nvPr/>
          </p:nvSpPr>
          <p:spPr>
            <a:xfrm>
              <a:off x="1326000" y="10512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1"/>
            <p:cNvSpPr/>
            <p:nvPr/>
          </p:nvSpPr>
          <p:spPr>
            <a:xfrm>
              <a:off x="530075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6185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7069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7954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8838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9722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1"/>
            <p:cNvSpPr/>
            <p:nvPr/>
          </p:nvSpPr>
          <p:spPr>
            <a:xfrm>
              <a:off x="10607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1"/>
            <p:cNvSpPr/>
            <p:nvPr/>
          </p:nvSpPr>
          <p:spPr>
            <a:xfrm>
              <a:off x="11491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1"/>
            <p:cNvSpPr/>
            <p:nvPr/>
          </p:nvSpPr>
          <p:spPr>
            <a:xfrm>
              <a:off x="12375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1326000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1414450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1"/>
            <p:cNvSpPr/>
            <p:nvPr/>
          </p:nvSpPr>
          <p:spPr>
            <a:xfrm>
              <a:off x="457100" y="12415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530075" y="1239900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1"/>
            <p:cNvSpPr/>
            <p:nvPr/>
          </p:nvSpPr>
          <p:spPr>
            <a:xfrm>
              <a:off x="619975" y="12399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1"/>
            <p:cNvSpPr/>
            <p:nvPr/>
          </p:nvSpPr>
          <p:spPr>
            <a:xfrm>
              <a:off x="70695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1"/>
            <p:cNvSpPr/>
            <p:nvPr/>
          </p:nvSpPr>
          <p:spPr>
            <a:xfrm>
              <a:off x="7954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1"/>
            <p:cNvSpPr/>
            <p:nvPr/>
          </p:nvSpPr>
          <p:spPr>
            <a:xfrm>
              <a:off x="8838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1"/>
            <p:cNvSpPr/>
            <p:nvPr/>
          </p:nvSpPr>
          <p:spPr>
            <a:xfrm>
              <a:off x="973725" y="12399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1"/>
            <p:cNvSpPr/>
            <p:nvPr/>
          </p:nvSpPr>
          <p:spPr>
            <a:xfrm>
              <a:off x="10607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1"/>
            <p:cNvSpPr/>
            <p:nvPr/>
          </p:nvSpPr>
          <p:spPr>
            <a:xfrm>
              <a:off x="11491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1"/>
            <p:cNvSpPr/>
            <p:nvPr/>
          </p:nvSpPr>
          <p:spPr>
            <a:xfrm>
              <a:off x="123755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1"/>
            <p:cNvSpPr/>
            <p:nvPr/>
          </p:nvSpPr>
          <p:spPr>
            <a:xfrm>
              <a:off x="1327475" y="123995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1"/>
            <p:cNvSpPr/>
            <p:nvPr/>
          </p:nvSpPr>
          <p:spPr>
            <a:xfrm>
              <a:off x="1414450" y="1239900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1"/>
            <p:cNvSpPr/>
            <p:nvPr/>
          </p:nvSpPr>
          <p:spPr>
            <a:xfrm>
              <a:off x="1504325" y="12415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1"/>
            <p:cNvSpPr/>
            <p:nvPr/>
          </p:nvSpPr>
          <p:spPr>
            <a:xfrm>
              <a:off x="441625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1"/>
            <p:cNvSpPr/>
            <p:nvPr/>
          </p:nvSpPr>
          <p:spPr>
            <a:xfrm>
              <a:off x="530075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1"/>
            <p:cNvSpPr/>
            <p:nvPr/>
          </p:nvSpPr>
          <p:spPr>
            <a:xfrm>
              <a:off x="6185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1"/>
            <p:cNvSpPr/>
            <p:nvPr/>
          </p:nvSpPr>
          <p:spPr>
            <a:xfrm>
              <a:off x="7069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1"/>
            <p:cNvSpPr/>
            <p:nvPr/>
          </p:nvSpPr>
          <p:spPr>
            <a:xfrm>
              <a:off x="7954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1"/>
            <p:cNvSpPr/>
            <p:nvPr/>
          </p:nvSpPr>
          <p:spPr>
            <a:xfrm>
              <a:off x="8838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1"/>
            <p:cNvSpPr/>
            <p:nvPr/>
          </p:nvSpPr>
          <p:spPr>
            <a:xfrm>
              <a:off x="9722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1"/>
            <p:cNvSpPr/>
            <p:nvPr/>
          </p:nvSpPr>
          <p:spPr>
            <a:xfrm>
              <a:off x="10607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1"/>
            <p:cNvSpPr/>
            <p:nvPr/>
          </p:nvSpPr>
          <p:spPr>
            <a:xfrm>
              <a:off x="11491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1"/>
            <p:cNvSpPr/>
            <p:nvPr/>
          </p:nvSpPr>
          <p:spPr>
            <a:xfrm>
              <a:off x="12375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1"/>
            <p:cNvSpPr/>
            <p:nvPr/>
          </p:nvSpPr>
          <p:spPr>
            <a:xfrm>
              <a:off x="132600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1"/>
            <p:cNvSpPr/>
            <p:nvPr/>
          </p:nvSpPr>
          <p:spPr>
            <a:xfrm>
              <a:off x="141445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1"/>
            <p:cNvSpPr/>
            <p:nvPr/>
          </p:nvSpPr>
          <p:spPr>
            <a:xfrm>
              <a:off x="150285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1"/>
            <p:cNvSpPr/>
            <p:nvPr/>
          </p:nvSpPr>
          <p:spPr>
            <a:xfrm>
              <a:off x="441625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1"/>
            <p:cNvSpPr/>
            <p:nvPr/>
          </p:nvSpPr>
          <p:spPr>
            <a:xfrm>
              <a:off x="530075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1"/>
            <p:cNvSpPr/>
            <p:nvPr/>
          </p:nvSpPr>
          <p:spPr>
            <a:xfrm>
              <a:off x="619975" y="14286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1"/>
            <p:cNvSpPr/>
            <p:nvPr/>
          </p:nvSpPr>
          <p:spPr>
            <a:xfrm>
              <a:off x="70695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1"/>
            <p:cNvSpPr/>
            <p:nvPr/>
          </p:nvSpPr>
          <p:spPr>
            <a:xfrm>
              <a:off x="7954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1"/>
            <p:cNvSpPr/>
            <p:nvPr/>
          </p:nvSpPr>
          <p:spPr>
            <a:xfrm>
              <a:off x="8838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1"/>
            <p:cNvSpPr/>
            <p:nvPr/>
          </p:nvSpPr>
          <p:spPr>
            <a:xfrm>
              <a:off x="973725" y="14286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1"/>
            <p:cNvSpPr/>
            <p:nvPr/>
          </p:nvSpPr>
          <p:spPr>
            <a:xfrm>
              <a:off x="10607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1"/>
            <p:cNvSpPr/>
            <p:nvPr/>
          </p:nvSpPr>
          <p:spPr>
            <a:xfrm>
              <a:off x="11491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1"/>
            <p:cNvSpPr/>
            <p:nvPr/>
          </p:nvSpPr>
          <p:spPr>
            <a:xfrm>
              <a:off x="123755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1"/>
            <p:cNvSpPr/>
            <p:nvPr/>
          </p:nvSpPr>
          <p:spPr>
            <a:xfrm>
              <a:off x="1327475" y="142865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1"/>
            <p:cNvSpPr/>
            <p:nvPr/>
          </p:nvSpPr>
          <p:spPr>
            <a:xfrm>
              <a:off x="1414450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1"/>
            <p:cNvSpPr/>
            <p:nvPr/>
          </p:nvSpPr>
          <p:spPr>
            <a:xfrm>
              <a:off x="1502850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1"/>
            <p:cNvSpPr/>
            <p:nvPr/>
          </p:nvSpPr>
          <p:spPr>
            <a:xfrm>
              <a:off x="441625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1"/>
            <p:cNvSpPr/>
            <p:nvPr/>
          </p:nvSpPr>
          <p:spPr>
            <a:xfrm>
              <a:off x="530075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1"/>
            <p:cNvSpPr/>
            <p:nvPr/>
          </p:nvSpPr>
          <p:spPr>
            <a:xfrm>
              <a:off x="619975" y="152300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1"/>
            <p:cNvSpPr/>
            <p:nvPr/>
          </p:nvSpPr>
          <p:spPr>
            <a:xfrm>
              <a:off x="70695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1"/>
            <p:cNvSpPr/>
            <p:nvPr/>
          </p:nvSpPr>
          <p:spPr>
            <a:xfrm>
              <a:off x="7954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1"/>
            <p:cNvSpPr/>
            <p:nvPr/>
          </p:nvSpPr>
          <p:spPr>
            <a:xfrm>
              <a:off x="8838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1"/>
            <p:cNvSpPr/>
            <p:nvPr/>
          </p:nvSpPr>
          <p:spPr>
            <a:xfrm>
              <a:off x="973725" y="152300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1"/>
            <p:cNvSpPr/>
            <p:nvPr/>
          </p:nvSpPr>
          <p:spPr>
            <a:xfrm>
              <a:off x="10607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1"/>
            <p:cNvSpPr/>
            <p:nvPr/>
          </p:nvSpPr>
          <p:spPr>
            <a:xfrm>
              <a:off x="11491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1"/>
            <p:cNvSpPr/>
            <p:nvPr/>
          </p:nvSpPr>
          <p:spPr>
            <a:xfrm>
              <a:off x="123755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1"/>
            <p:cNvSpPr/>
            <p:nvPr/>
          </p:nvSpPr>
          <p:spPr>
            <a:xfrm>
              <a:off x="1327475" y="152300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1"/>
            <p:cNvSpPr/>
            <p:nvPr/>
          </p:nvSpPr>
          <p:spPr>
            <a:xfrm>
              <a:off x="1414450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1"/>
            <p:cNvSpPr/>
            <p:nvPr/>
          </p:nvSpPr>
          <p:spPr>
            <a:xfrm>
              <a:off x="1502850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1"/>
            <p:cNvSpPr/>
            <p:nvPr/>
          </p:nvSpPr>
          <p:spPr>
            <a:xfrm>
              <a:off x="457100" y="16173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1"/>
            <p:cNvSpPr/>
            <p:nvPr/>
          </p:nvSpPr>
          <p:spPr>
            <a:xfrm>
              <a:off x="530075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1"/>
            <p:cNvSpPr/>
            <p:nvPr/>
          </p:nvSpPr>
          <p:spPr>
            <a:xfrm>
              <a:off x="6185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1"/>
            <p:cNvSpPr/>
            <p:nvPr/>
          </p:nvSpPr>
          <p:spPr>
            <a:xfrm>
              <a:off x="7069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1"/>
            <p:cNvSpPr/>
            <p:nvPr/>
          </p:nvSpPr>
          <p:spPr>
            <a:xfrm>
              <a:off x="7954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1"/>
            <p:cNvSpPr/>
            <p:nvPr/>
          </p:nvSpPr>
          <p:spPr>
            <a:xfrm>
              <a:off x="8838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1"/>
            <p:cNvSpPr/>
            <p:nvPr/>
          </p:nvSpPr>
          <p:spPr>
            <a:xfrm>
              <a:off x="9722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1"/>
            <p:cNvSpPr/>
            <p:nvPr/>
          </p:nvSpPr>
          <p:spPr>
            <a:xfrm>
              <a:off x="10607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1"/>
            <p:cNvSpPr/>
            <p:nvPr/>
          </p:nvSpPr>
          <p:spPr>
            <a:xfrm>
              <a:off x="11491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1"/>
            <p:cNvSpPr/>
            <p:nvPr/>
          </p:nvSpPr>
          <p:spPr>
            <a:xfrm>
              <a:off x="12375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1"/>
            <p:cNvSpPr/>
            <p:nvPr/>
          </p:nvSpPr>
          <p:spPr>
            <a:xfrm>
              <a:off x="1326000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1"/>
            <p:cNvSpPr/>
            <p:nvPr/>
          </p:nvSpPr>
          <p:spPr>
            <a:xfrm>
              <a:off x="1414450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1"/>
            <p:cNvSpPr/>
            <p:nvPr/>
          </p:nvSpPr>
          <p:spPr>
            <a:xfrm>
              <a:off x="1504325" y="16173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1"/>
            <p:cNvSpPr/>
            <p:nvPr/>
          </p:nvSpPr>
          <p:spPr>
            <a:xfrm>
              <a:off x="530075" y="171172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1"/>
            <p:cNvSpPr/>
            <p:nvPr/>
          </p:nvSpPr>
          <p:spPr>
            <a:xfrm>
              <a:off x="619975" y="1711725"/>
              <a:ext cx="37700" cy="37700"/>
            </a:xfrm>
            <a:custGeom>
              <a:avLst/>
              <a:gdLst/>
              <a:ahLst/>
              <a:cxnLst/>
              <a:rect l="l" t="t" r="r" b="b"/>
              <a:pathLst>
                <a:path w="1508" h="1508" extrusionOk="0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1"/>
            <p:cNvSpPr/>
            <p:nvPr/>
          </p:nvSpPr>
          <p:spPr>
            <a:xfrm>
              <a:off x="70695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1"/>
            <p:cNvSpPr/>
            <p:nvPr/>
          </p:nvSpPr>
          <p:spPr>
            <a:xfrm>
              <a:off x="7954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1"/>
            <p:cNvSpPr/>
            <p:nvPr/>
          </p:nvSpPr>
          <p:spPr>
            <a:xfrm>
              <a:off x="8838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1"/>
            <p:cNvSpPr/>
            <p:nvPr/>
          </p:nvSpPr>
          <p:spPr>
            <a:xfrm>
              <a:off x="973725" y="1711725"/>
              <a:ext cx="37700" cy="37700"/>
            </a:xfrm>
            <a:custGeom>
              <a:avLst/>
              <a:gdLst/>
              <a:ahLst/>
              <a:cxnLst/>
              <a:rect l="l" t="t" r="r" b="b"/>
              <a:pathLst>
                <a:path w="1508" h="1508" extrusionOk="0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1"/>
            <p:cNvSpPr/>
            <p:nvPr/>
          </p:nvSpPr>
          <p:spPr>
            <a:xfrm>
              <a:off x="10607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1"/>
            <p:cNvSpPr/>
            <p:nvPr/>
          </p:nvSpPr>
          <p:spPr>
            <a:xfrm>
              <a:off x="11491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1"/>
            <p:cNvSpPr/>
            <p:nvPr/>
          </p:nvSpPr>
          <p:spPr>
            <a:xfrm>
              <a:off x="123755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1"/>
            <p:cNvSpPr/>
            <p:nvPr/>
          </p:nvSpPr>
          <p:spPr>
            <a:xfrm>
              <a:off x="1327475" y="1711725"/>
              <a:ext cx="37675" cy="37700"/>
            </a:xfrm>
            <a:custGeom>
              <a:avLst/>
              <a:gdLst/>
              <a:ahLst/>
              <a:cxnLst/>
              <a:rect l="l" t="t" r="r" b="b"/>
              <a:pathLst>
                <a:path w="1507" h="1508" extrusionOk="0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1"/>
            <p:cNvSpPr/>
            <p:nvPr/>
          </p:nvSpPr>
          <p:spPr>
            <a:xfrm>
              <a:off x="1414450" y="171172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1"/>
            <p:cNvSpPr/>
            <p:nvPr/>
          </p:nvSpPr>
          <p:spPr>
            <a:xfrm>
              <a:off x="6185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1"/>
            <p:cNvSpPr/>
            <p:nvPr/>
          </p:nvSpPr>
          <p:spPr>
            <a:xfrm>
              <a:off x="7069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1"/>
            <p:cNvSpPr/>
            <p:nvPr/>
          </p:nvSpPr>
          <p:spPr>
            <a:xfrm>
              <a:off x="7954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1"/>
            <p:cNvSpPr/>
            <p:nvPr/>
          </p:nvSpPr>
          <p:spPr>
            <a:xfrm>
              <a:off x="8838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1"/>
            <p:cNvSpPr/>
            <p:nvPr/>
          </p:nvSpPr>
          <p:spPr>
            <a:xfrm>
              <a:off x="9722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1"/>
            <p:cNvSpPr/>
            <p:nvPr/>
          </p:nvSpPr>
          <p:spPr>
            <a:xfrm>
              <a:off x="10607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1"/>
            <p:cNvSpPr/>
            <p:nvPr/>
          </p:nvSpPr>
          <p:spPr>
            <a:xfrm>
              <a:off x="11491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1"/>
            <p:cNvSpPr/>
            <p:nvPr/>
          </p:nvSpPr>
          <p:spPr>
            <a:xfrm>
              <a:off x="12375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1"/>
            <p:cNvSpPr/>
            <p:nvPr/>
          </p:nvSpPr>
          <p:spPr>
            <a:xfrm>
              <a:off x="1326000" y="1806075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1"/>
            <p:cNvSpPr/>
            <p:nvPr/>
          </p:nvSpPr>
          <p:spPr>
            <a:xfrm>
              <a:off x="7069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1"/>
            <p:cNvSpPr/>
            <p:nvPr/>
          </p:nvSpPr>
          <p:spPr>
            <a:xfrm>
              <a:off x="7954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1"/>
            <p:cNvSpPr/>
            <p:nvPr/>
          </p:nvSpPr>
          <p:spPr>
            <a:xfrm>
              <a:off x="8838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1"/>
            <p:cNvSpPr/>
            <p:nvPr/>
          </p:nvSpPr>
          <p:spPr>
            <a:xfrm>
              <a:off x="9722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1"/>
            <p:cNvSpPr/>
            <p:nvPr/>
          </p:nvSpPr>
          <p:spPr>
            <a:xfrm>
              <a:off x="10607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1"/>
            <p:cNvSpPr/>
            <p:nvPr/>
          </p:nvSpPr>
          <p:spPr>
            <a:xfrm>
              <a:off x="11491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1"/>
            <p:cNvSpPr/>
            <p:nvPr/>
          </p:nvSpPr>
          <p:spPr>
            <a:xfrm>
              <a:off x="12375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1"/>
            <p:cNvSpPr/>
            <p:nvPr/>
          </p:nvSpPr>
          <p:spPr>
            <a:xfrm>
              <a:off x="891050" y="1994825"/>
              <a:ext cx="29600" cy="9975"/>
            </a:xfrm>
            <a:custGeom>
              <a:avLst/>
              <a:gdLst/>
              <a:ahLst/>
              <a:cxnLst/>
              <a:rect l="l" t="t" r="r" b="b"/>
              <a:pathLst>
                <a:path w="1184" h="399" extrusionOk="0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1"/>
            <p:cNvSpPr/>
            <p:nvPr/>
          </p:nvSpPr>
          <p:spPr>
            <a:xfrm>
              <a:off x="974350" y="1994825"/>
              <a:ext cx="36425" cy="14525"/>
            </a:xfrm>
            <a:custGeom>
              <a:avLst/>
              <a:gdLst/>
              <a:ahLst/>
              <a:cxnLst/>
              <a:rect l="l" t="t" r="r" b="b"/>
              <a:pathLst>
                <a:path w="1457" h="581" extrusionOk="0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1"/>
            <p:cNvSpPr/>
            <p:nvPr/>
          </p:nvSpPr>
          <p:spPr>
            <a:xfrm>
              <a:off x="1064500" y="1994850"/>
              <a:ext cx="29625" cy="9950"/>
            </a:xfrm>
            <a:custGeom>
              <a:avLst/>
              <a:gdLst/>
              <a:ahLst/>
              <a:cxnLst/>
              <a:rect l="l" t="t" r="r" b="b"/>
              <a:pathLst>
                <a:path w="1185" h="398" extrusionOk="0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356;p41"/>
          <p:cNvGrpSpPr/>
          <p:nvPr/>
        </p:nvGrpSpPr>
        <p:grpSpPr>
          <a:xfrm>
            <a:off x="6068140" y="-1356213"/>
            <a:ext cx="1356246" cy="1356213"/>
            <a:chOff x="2817100" y="2404400"/>
            <a:chExt cx="1024200" cy="1024175"/>
          </a:xfrm>
        </p:grpSpPr>
        <p:sp>
          <p:nvSpPr>
            <p:cNvPr id="1357" name="Google Shape;1357;p41"/>
            <p:cNvSpPr/>
            <p:nvPr/>
          </p:nvSpPr>
          <p:spPr>
            <a:xfrm>
              <a:off x="2817100" y="2404400"/>
              <a:ext cx="1024200" cy="1024175"/>
            </a:xfrm>
            <a:custGeom>
              <a:avLst/>
              <a:gdLst/>
              <a:ahLst/>
              <a:cxnLst/>
              <a:rect l="l" t="t" r="r" b="b"/>
              <a:pathLst>
                <a:path w="40968" h="40967" extrusionOk="0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1"/>
            <p:cNvSpPr/>
            <p:nvPr/>
          </p:nvSpPr>
          <p:spPr>
            <a:xfrm>
              <a:off x="2938350" y="2525675"/>
              <a:ext cx="781700" cy="781650"/>
            </a:xfrm>
            <a:custGeom>
              <a:avLst/>
              <a:gdLst/>
              <a:ahLst/>
              <a:cxnLst/>
              <a:rect l="l" t="t" r="r" b="b"/>
              <a:pathLst>
                <a:path w="31268" h="31266" extrusionOk="0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1"/>
            <p:cNvSpPr/>
            <p:nvPr/>
          </p:nvSpPr>
          <p:spPr>
            <a:xfrm>
              <a:off x="3061000" y="2648275"/>
              <a:ext cx="536400" cy="536425"/>
            </a:xfrm>
            <a:custGeom>
              <a:avLst/>
              <a:gdLst/>
              <a:ahLst/>
              <a:cxnLst/>
              <a:rect l="l" t="t" r="r" b="b"/>
              <a:pathLst>
                <a:path w="21456" h="21457" extrusionOk="0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41"/>
          <p:cNvSpPr/>
          <p:nvPr/>
        </p:nvSpPr>
        <p:spPr>
          <a:xfrm>
            <a:off x="0" y="-650499"/>
            <a:ext cx="1308599" cy="1300998"/>
          </a:xfrm>
          <a:custGeom>
            <a:avLst/>
            <a:gdLst/>
            <a:ahLst/>
            <a:cxnLst/>
            <a:rect l="l" t="t" r="r" b="b"/>
            <a:pathLst>
              <a:path w="27890" h="27728" extrusionOk="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41"/>
          <p:cNvSpPr/>
          <p:nvPr/>
        </p:nvSpPr>
        <p:spPr>
          <a:xfrm>
            <a:off x="-654300" y="207828"/>
            <a:ext cx="1308599" cy="1300951"/>
          </a:xfrm>
          <a:custGeom>
            <a:avLst/>
            <a:gdLst/>
            <a:ahLst/>
            <a:cxnLst/>
            <a:rect l="l" t="t" r="r" b="b"/>
            <a:pathLst>
              <a:path w="27890" h="27727" extrusionOk="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41"/>
          <p:cNvSpPr/>
          <p:nvPr/>
        </p:nvSpPr>
        <p:spPr>
          <a:xfrm>
            <a:off x="416287" y="-650499"/>
            <a:ext cx="1308646" cy="1300998"/>
          </a:xfrm>
          <a:custGeom>
            <a:avLst/>
            <a:gdLst/>
            <a:ahLst/>
            <a:cxnLst/>
            <a:rect l="l" t="t" r="r" b="b"/>
            <a:pathLst>
              <a:path w="27891" h="27728" extrusionOk="0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41"/>
          <p:cNvSpPr/>
          <p:nvPr/>
        </p:nvSpPr>
        <p:spPr>
          <a:xfrm>
            <a:off x="7496365" y="4627075"/>
            <a:ext cx="1308599" cy="1300998"/>
          </a:xfrm>
          <a:custGeom>
            <a:avLst/>
            <a:gdLst/>
            <a:ahLst/>
            <a:cxnLst/>
            <a:rect l="l" t="t" r="r" b="b"/>
            <a:pathLst>
              <a:path w="27890" h="27728" extrusionOk="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41"/>
          <p:cNvSpPr/>
          <p:nvPr/>
        </p:nvSpPr>
        <p:spPr>
          <a:xfrm>
            <a:off x="8265626" y="4207663"/>
            <a:ext cx="1308599" cy="1300951"/>
          </a:xfrm>
          <a:custGeom>
            <a:avLst/>
            <a:gdLst/>
            <a:ahLst/>
            <a:cxnLst/>
            <a:rect l="l" t="t" r="r" b="b"/>
            <a:pathLst>
              <a:path w="27890" h="27727" extrusionOk="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41"/>
          <p:cNvSpPr/>
          <p:nvPr/>
        </p:nvSpPr>
        <p:spPr>
          <a:xfrm>
            <a:off x="8618327" y="3696764"/>
            <a:ext cx="1308646" cy="1300998"/>
          </a:xfrm>
          <a:custGeom>
            <a:avLst/>
            <a:gdLst/>
            <a:ahLst/>
            <a:cxnLst/>
            <a:rect l="l" t="t" r="r" b="b"/>
            <a:pathLst>
              <a:path w="27891" h="27728" extrusionOk="0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38"/>
          <p:cNvSpPr txBox="1">
            <a:spLocks noGrp="1"/>
          </p:cNvSpPr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r-TR" dirty="0" smtClean="0"/>
              <a:t>Sürü Zekası Kavramı </a:t>
            </a:r>
            <a:br>
              <a:rPr lang="tr-TR" dirty="0" smtClean="0"/>
            </a:br>
            <a:r>
              <a:rPr lang="tr-TR" dirty="0" smtClean="0"/>
              <a:t>( </a:t>
            </a:r>
            <a:r>
              <a:rPr lang="tr-TR" dirty="0" err="1" smtClean="0"/>
              <a:t>Swarm</a:t>
            </a:r>
            <a:r>
              <a:rPr lang="tr-TR" dirty="0" smtClean="0"/>
              <a:t> </a:t>
            </a:r>
            <a:r>
              <a:rPr lang="tr-TR" dirty="0" err="1" smtClean="0"/>
              <a:t>Intelligence</a:t>
            </a:r>
            <a:r>
              <a:rPr lang="tr-TR" dirty="0" smtClean="0"/>
              <a:t> )</a:t>
            </a:r>
            <a:endParaRPr/>
          </a:p>
        </p:txBody>
      </p:sp>
      <p:sp>
        <p:nvSpPr>
          <p:cNvPr id="1158" name="Google Shape;1158;p38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38"/>
          <p:cNvSpPr txBox="1">
            <a:spLocks noGrp="1"/>
          </p:cNvSpPr>
          <p:nvPr>
            <p:ph type="body" idx="1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tr-TR" sz="2000" dirty="0" smtClean="0"/>
              <a:t>Sürü zekâsı, </a:t>
            </a:r>
            <a:r>
              <a:rPr lang="tr-TR" sz="2000" dirty="0" smtClean="0">
                <a:solidFill>
                  <a:schemeClr val="accent1"/>
                </a:solidFill>
              </a:rPr>
              <a:t>birlikte</a:t>
            </a:r>
            <a:r>
              <a:rPr lang="tr-TR" sz="2000" dirty="0" smtClean="0"/>
              <a:t> hareket eden sistemlerin kolektif davranışlarıdır. </a:t>
            </a:r>
            <a:endParaRPr lang="tr-TR" sz="2000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tr-TR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/>
          </a:p>
          <a:p>
            <a:pPr lvl="0"/>
            <a:r>
              <a:rPr lang="tr-TR" dirty="0" smtClean="0"/>
              <a:t>Sürü zekâsı sistemleri birbirleriyle ve çevreleriyle etkileşime giren gruplardan oluşur.</a:t>
            </a:r>
          </a:p>
          <a:p>
            <a:pPr lvl="0"/>
            <a:endParaRPr lang="tr-TR" dirty="0" smtClean="0"/>
          </a:p>
          <a:p>
            <a:pPr lvl="0"/>
            <a:r>
              <a:rPr lang="tr-TR" dirty="0" smtClean="0"/>
              <a:t>Gruplarda bulunan her temsilci basit kuralları takip eder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60" name="Google Shape;1160;p38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38"/>
          <p:cNvSpPr/>
          <p:nvPr/>
        </p:nvSpPr>
        <p:spPr>
          <a:xfrm>
            <a:off x="7523225" y="1683850"/>
            <a:ext cx="331200" cy="331200"/>
          </a:xfrm>
          <a:custGeom>
            <a:avLst/>
            <a:gdLst/>
            <a:ahLst/>
            <a:cxnLst/>
            <a:rect l="l" t="t" r="r" b="b"/>
            <a:pathLst>
              <a:path w="13248" h="13248" extrusionOk="0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38"/>
          <p:cNvSpPr/>
          <p:nvPr/>
        </p:nvSpPr>
        <p:spPr>
          <a:xfrm>
            <a:off x="7854425" y="530403"/>
            <a:ext cx="938215" cy="855118"/>
          </a:xfrm>
          <a:custGeom>
            <a:avLst/>
            <a:gdLst/>
            <a:ahLst/>
            <a:cxnLst/>
            <a:rect l="l" t="t" r="r" b="b"/>
            <a:pathLst>
              <a:path w="30112" h="27445" extrusionOk="0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38"/>
          <p:cNvSpPr/>
          <p:nvPr/>
        </p:nvSpPr>
        <p:spPr>
          <a:xfrm>
            <a:off x="8424000" y="3620160"/>
            <a:ext cx="849599" cy="844664"/>
          </a:xfrm>
          <a:custGeom>
            <a:avLst/>
            <a:gdLst/>
            <a:ahLst/>
            <a:cxnLst/>
            <a:rect l="l" t="t" r="r" b="b"/>
            <a:pathLst>
              <a:path w="27890" h="27728" extrusionOk="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38"/>
          <p:cNvSpPr/>
          <p:nvPr/>
        </p:nvSpPr>
        <p:spPr>
          <a:xfrm>
            <a:off x="8468293" y="3664483"/>
            <a:ext cx="849599" cy="844634"/>
          </a:xfrm>
          <a:custGeom>
            <a:avLst/>
            <a:gdLst/>
            <a:ahLst/>
            <a:cxnLst/>
            <a:rect l="l" t="t" r="r" b="b"/>
            <a:pathLst>
              <a:path w="27890" h="27727" extrusionOk="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38"/>
          <p:cNvSpPr/>
          <p:nvPr/>
        </p:nvSpPr>
        <p:spPr>
          <a:xfrm>
            <a:off x="8512586" y="3708776"/>
            <a:ext cx="849630" cy="844664"/>
          </a:xfrm>
          <a:custGeom>
            <a:avLst/>
            <a:gdLst/>
            <a:ahLst/>
            <a:cxnLst/>
            <a:rect l="l" t="t" r="r" b="b"/>
            <a:pathLst>
              <a:path w="27891" h="27728" extrusionOk="0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38"/>
          <p:cNvSpPr/>
          <p:nvPr/>
        </p:nvSpPr>
        <p:spPr>
          <a:xfrm>
            <a:off x="-228000" y="540000"/>
            <a:ext cx="627392" cy="627392"/>
          </a:xfrm>
          <a:custGeom>
            <a:avLst/>
            <a:gdLst/>
            <a:ahLst/>
            <a:cxnLst/>
            <a:rect l="l" t="t" r="r" b="b"/>
            <a:pathLst>
              <a:path w="13248" h="13248" extrusionOk="0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0"/>
          <p:cNvSpPr txBox="1">
            <a:spLocks noGrp="1"/>
          </p:cNvSpPr>
          <p:nvPr>
            <p:ph type="body" idx="1"/>
          </p:nvPr>
        </p:nvSpPr>
        <p:spPr>
          <a:xfrm>
            <a:off x="1040215" y="1385630"/>
            <a:ext cx="6999600" cy="3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tr-TR" b="1" dirty="0" smtClean="0"/>
              <a:t>Gerçek karınca koloni davranışlarının matematiksel modelleri üzerine dayalı bir algoritmadır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/>
          </a:p>
          <a:p>
            <a:pPr lvl="0" indent="-298450">
              <a:lnSpc>
                <a:spcPct val="115000"/>
              </a:lnSpc>
              <a:buClr>
                <a:schemeClr val="dk1"/>
              </a:buClr>
              <a:buSzPts val="1100"/>
              <a:buFont typeface="Catamaran"/>
              <a:buAutoNum type="arabicPeriod"/>
            </a:pPr>
            <a:r>
              <a:rPr lang="tr-TR" sz="1200" b="1" dirty="0" smtClean="0"/>
              <a:t>Karınca çevre şartlarına göre besin kaynağı ile evi arasında gidebileceği yolları belirlemektedir</a:t>
            </a:r>
          </a:p>
          <a:p>
            <a:pPr lvl="0" indent="-298450">
              <a:lnSpc>
                <a:spcPct val="115000"/>
              </a:lnSpc>
              <a:buClr>
                <a:schemeClr val="dk1"/>
              </a:buClr>
              <a:buSzPts val="1100"/>
              <a:buFont typeface="Catamaran"/>
              <a:buAutoNum type="arabicPeriod"/>
            </a:pPr>
            <a:endParaRPr lang="tr-TR" sz="1200" b="1" dirty="0" smtClean="0"/>
          </a:p>
          <a:p>
            <a:pPr lvl="0" indent="-298450">
              <a:lnSpc>
                <a:spcPct val="115000"/>
              </a:lnSpc>
              <a:buClr>
                <a:schemeClr val="dk1"/>
              </a:buClr>
              <a:buSzPts val="1100"/>
              <a:buFont typeface="Catamaran"/>
              <a:buAutoNum type="arabicPeriod"/>
            </a:pPr>
            <a:r>
              <a:rPr lang="tr-TR" sz="1200" b="1" dirty="0" smtClean="0"/>
              <a:t>Karıncalar geçtikleri yollara </a:t>
            </a:r>
            <a:r>
              <a:rPr lang="tr-TR" sz="1200" b="1" dirty="0" err="1" smtClean="0"/>
              <a:t>feromon</a:t>
            </a:r>
            <a:r>
              <a:rPr lang="tr-TR" sz="1200" b="1" dirty="0" smtClean="0"/>
              <a:t> salgılarlar.  Yol ne kadar kısa ise yoldaki </a:t>
            </a:r>
            <a:r>
              <a:rPr lang="tr-TR" sz="1200" b="1" dirty="0" err="1" smtClean="0"/>
              <a:t>feromon</a:t>
            </a:r>
            <a:r>
              <a:rPr lang="tr-TR" sz="1200" b="1" dirty="0" smtClean="0"/>
              <a:t> miktarı aynı oranda artar</a:t>
            </a:r>
          </a:p>
          <a:p>
            <a:pPr lvl="0" indent="-298450">
              <a:lnSpc>
                <a:spcPct val="115000"/>
              </a:lnSpc>
              <a:buClr>
                <a:schemeClr val="dk1"/>
              </a:buClr>
              <a:buSzPts val="1100"/>
              <a:buFont typeface="Catamaran"/>
              <a:buAutoNum type="arabicPeriod"/>
            </a:pPr>
            <a:endParaRPr lang="tr-TR" sz="1200" b="1" dirty="0" smtClean="0"/>
          </a:p>
          <a:p>
            <a:pPr lvl="0" indent="-298450">
              <a:lnSpc>
                <a:spcPct val="115000"/>
              </a:lnSpc>
              <a:buClr>
                <a:schemeClr val="dk1"/>
              </a:buClr>
              <a:buSzPts val="1100"/>
              <a:buFont typeface="Catamaran"/>
              <a:buAutoNum type="arabicPeriod"/>
            </a:pPr>
            <a:r>
              <a:rPr lang="tr-TR" sz="1200" b="1" dirty="0" smtClean="0"/>
              <a:t>İki yolun kesiştiği noktada karınca hangi yola gideceğini belirlemektedir. Belirleme ölçütü ise</a:t>
            </a:r>
          </a:p>
          <a:p>
            <a:pPr lvl="1" indent="-298450">
              <a:buClr>
                <a:schemeClr val="dk1"/>
              </a:buClr>
              <a:buSzPts val="1100"/>
            </a:pPr>
            <a:r>
              <a:rPr lang="tr-TR" sz="105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ilk önce koku miktarının yoğunluğuna</a:t>
            </a:r>
          </a:p>
          <a:p>
            <a:pPr lvl="1" indent="-298450">
              <a:buClr>
                <a:schemeClr val="dk1"/>
              </a:buClr>
              <a:buSzPts val="1100"/>
            </a:pPr>
            <a:r>
              <a:rPr lang="tr-TR" sz="105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ikinci olarak ise gelişigüzel bir ölçüte göre karar vermektedir</a:t>
            </a:r>
          </a:p>
          <a:p>
            <a:pPr lvl="1" indent="-298450">
              <a:buClr>
                <a:schemeClr val="dk1"/>
              </a:buClr>
              <a:buSzPts val="1100"/>
            </a:pPr>
            <a:endParaRPr lang="tr-TR" sz="1000" b="1" dirty="0" smtClean="0"/>
          </a:p>
          <a:p>
            <a:pPr lvl="0" indent="-298450">
              <a:lnSpc>
                <a:spcPct val="115000"/>
              </a:lnSpc>
              <a:buClr>
                <a:schemeClr val="dk1"/>
              </a:buClr>
              <a:buSzPts val="1100"/>
              <a:buFont typeface="Catamaran"/>
              <a:buAutoNum type="arabicPeriod"/>
            </a:pPr>
            <a:r>
              <a:rPr lang="tr-TR" sz="1200" b="1" dirty="0" smtClean="0"/>
              <a:t> Gelişigüzel seçimin nedeni ise bütün karıncaların aynı yolda gitmesini engelleyerek yeni ve daha kısa yolları keşfetmektir</a:t>
            </a:r>
            <a:endParaRPr sz="1200" b="1" dirty="0"/>
          </a:p>
        </p:txBody>
      </p:sp>
      <p:sp>
        <p:nvSpPr>
          <p:cNvPr id="432" name="Google Shape;432;p30"/>
          <p:cNvSpPr txBox="1">
            <a:spLocks noGrp="1"/>
          </p:cNvSpPr>
          <p:nvPr>
            <p:ph type="title"/>
          </p:nvPr>
        </p:nvSpPr>
        <p:spPr>
          <a:xfrm>
            <a:off x="1040215" y="218623"/>
            <a:ext cx="4441200" cy="1005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r-TR" dirty="0" smtClean="0"/>
              <a:t>Karınca Koloni Optimizasyonu </a:t>
            </a:r>
            <a:endParaRPr dirty="0"/>
          </a:p>
        </p:txBody>
      </p:sp>
      <p:sp>
        <p:nvSpPr>
          <p:cNvPr id="433" name="Google Shape;433;p30"/>
          <p:cNvSpPr/>
          <p:nvPr/>
        </p:nvSpPr>
        <p:spPr>
          <a:xfrm>
            <a:off x="6041800" y="-2738700"/>
            <a:ext cx="4308900" cy="430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0"/>
          <p:cNvSpPr/>
          <p:nvPr/>
        </p:nvSpPr>
        <p:spPr>
          <a:xfrm>
            <a:off x="-2778925" y="2302525"/>
            <a:ext cx="3706800" cy="3706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" name="Google Shape;435;p30"/>
          <p:cNvGrpSpPr/>
          <p:nvPr/>
        </p:nvGrpSpPr>
        <p:grpSpPr>
          <a:xfrm>
            <a:off x="6167809" y="-329767"/>
            <a:ext cx="1478069" cy="1478069"/>
            <a:chOff x="238125" y="2189800"/>
            <a:chExt cx="1119325" cy="1119325"/>
          </a:xfrm>
        </p:grpSpPr>
        <p:sp>
          <p:nvSpPr>
            <p:cNvPr id="436" name="Google Shape;436;p30"/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0"/>
          <p:cNvSpPr/>
          <p:nvPr/>
        </p:nvSpPr>
        <p:spPr>
          <a:xfrm>
            <a:off x="-561825" y="2133478"/>
            <a:ext cx="876861" cy="799130"/>
          </a:xfrm>
          <a:custGeom>
            <a:avLst/>
            <a:gdLst/>
            <a:ahLst/>
            <a:cxnLst/>
            <a:rect l="l" t="t" r="r" b="b"/>
            <a:pathLst>
              <a:path w="30112" h="27445" extrusionOk="0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0"/>
          <p:cNvSpPr/>
          <p:nvPr/>
        </p:nvSpPr>
        <p:spPr>
          <a:xfrm>
            <a:off x="-54325" y="3178902"/>
            <a:ext cx="634008" cy="577786"/>
          </a:xfrm>
          <a:custGeom>
            <a:avLst/>
            <a:gdLst/>
            <a:ahLst/>
            <a:cxnLst/>
            <a:rect l="l" t="t" r="r" b="b"/>
            <a:pathLst>
              <a:path w="30112" h="27445" extrusionOk="0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2"/>
          <p:cNvSpPr txBox="1">
            <a:spLocks noGrp="1"/>
          </p:cNvSpPr>
          <p:nvPr>
            <p:ph type="subTitle" idx="1"/>
          </p:nvPr>
        </p:nvSpPr>
        <p:spPr>
          <a:xfrm flipH="1">
            <a:off x="793629" y="571765"/>
            <a:ext cx="5303520" cy="14953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tr-TR" dirty="0" smtClean="0"/>
              <a:t>      Algoritma yapay </a:t>
            </a:r>
            <a:r>
              <a:rPr lang="tr-TR" dirty="0" err="1" smtClean="0"/>
              <a:t>feromon</a:t>
            </a:r>
            <a:r>
              <a:rPr lang="tr-TR" dirty="0" smtClean="0"/>
              <a:t> izlerinin </a:t>
            </a:r>
            <a:r>
              <a:rPr lang="tr-T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güncelleştirilmesiyle</a:t>
            </a:r>
            <a:r>
              <a:rPr lang="tr-TR" dirty="0" smtClean="0"/>
              <a:t> tekrarlanan bir yapıya sahiptir. </a:t>
            </a:r>
          </a:p>
          <a:p>
            <a:pPr algn="l"/>
            <a:r>
              <a:rPr lang="tr-TR" dirty="0" smtClean="0"/>
              <a:t> </a:t>
            </a:r>
          </a:p>
        </p:txBody>
      </p:sp>
      <p:sp>
        <p:nvSpPr>
          <p:cNvPr id="499" name="Google Shape;499;p32"/>
          <p:cNvSpPr/>
          <p:nvPr/>
        </p:nvSpPr>
        <p:spPr>
          <a:xfrm>
            <a:off x="-297785" y="2515870"/>
            <a:ext cx="3357600" cy="335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2"/>
          <p:cNvSpPr/>
          <p:nvPr/>
        </p:nvSpPr>
        <p:spPr>
          <a:xfrm>
            <a:off x="6978940" y="-752172"/>
            <a:ext cx="3857700" cy="385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1" name="Google Shape;501;p32"/>
          <p:cNvGrpSpPr/>
          <p:nvPr/>
        </p:nvGrpSpPr>
        <p:grpSpPr>
          <a:xfrm>
            <a:off x="-639635" y="2545358"/>
            <a:ext cx="1584069" cy="1615186"/>
            <a:chOff x="238125" y="2189800"/>
            <a:chExt cx="1119325" cy="1119325"/>
          </a:xfrm>
        </p:grpSpPr>
        <p:sp>
          <p:nvSpPr>
            <p:cNvPr id="502" name="Google Shape;502;p32"/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4" name="Google Shape;514;p32"/>
          <p:cNvSpPr/>
          <p:nvPr/>
        </p:nvSpPr>
        <p:spPr>
          <a:xfrm>
            <a:off x="1816525" y="2840038"/>
            <a:ext cx="366534" cy="366534"/>
          </a:xfrm>
          <a:custGeom>
            <a:avLst/>
            <a:gdLst/>
            <a:ahLst/>
            <a:cxnLst/>
            <a:rect l="l" t="t" r="r" b="b"/>
            <a:pathLst>
              <a:path w="9085" h="9085" extrusionOk="0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2"/>
          <p:cNvSpPr/>
          <p:nvPr/>
        </p:nvSpPr>
        <p:spPr>
          <a:xfrm>
            <a:off x="1998938" y="3780000"/>
            <a:ext cx="481995" cy="481995"/>
          </a:xfrm>
          <a:custGeom>
            <a:avLst/>
            <a:gdLst/>
            <a:ahLst/>
            <a:cxnLst/>
            <a:rect l="l" t="t" r="r" b="b"/>
            <a:pathLst>
              <a:path w="13248" h="13248" extrusionOk="0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2"/>
          <p:cNvSpPr/>
          <p:nvPr/>
        </p:nvSpPr>
        <p:spPr>
          <a:xfrm>
            <a:off x="8396627" y="2669627"/>
            <a:ext cx="481962" cy="481962"/>
          </a:xfrm>
          <a:custGeom>
            <a:avLst/>
            <a:gdLst/>
            <a:ahLst/>
            <a:cxnLst/>
            <a:rect l="l" t="t" r="r" b="b"/>
            <a:pathLst>
              <a:path w="13248" h="13248" extrusionOk="0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32"/>
          <p:cNvGrpSpPr/>
          <p:nvPr/>
        </p:nvGrpSpPr>
        <p:grpSpPr>
          <a:xfrm>
            <a:off x="6860470" y="540012"/>
            <a:ext cx="765153" cy="765068"/>
            <a:chOff x="1451675" y="2190025"/>
            <a:chExt cx="184650" cy="184625"/>
          </a:xfrm>
        </p:grpSpPr>
        <p:sp>
          <p:nvSpPr>
            <p:cNvPr id="518" name="Google Shape;518;p32"/>
            <p:cNvSpPr/>
            <p:nvPr/>
          </p:nvSpPr>
          <p:spPr>
            <a:xfrm>
              <a:off x="1591925" y="2190025"/>
              <a:ext cx="44400" cy="44400"/>
            </a:xfrm>
            <a:custGeom>
              <a:avLst/>
              <a:gdLst/>
              <a:ahLst/>
              <a:cxnLst/>
              <a:rect l="l" t="t" r="r" b="b"/>
              <a:pathLst>
                <a:path w="1776" h="1776" extrusionOk="0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1522750" y="2259200"/>
              <a:ext cx="44400" cy="44350"/>
            </a:xfrm>
            <a:custGeom>
              <a:avLst/>
              <a:gdLst/>
              <a:ahLst/>
              <a:cxnLst/>
              <a:rect l="l" t="t" r="r" b="b"/>
              <a:pathLst>
                <a:path w="1776" h="1774" extrusionOk="0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1451675" y="2330300"/>
              <a:ext cx="44350" cy="44350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498;p32"/>
          <p:cNvSpPr txBox="1">
            <a:spLocks/>
          </p:cNvSpPr>
          <p:nvPr/>
        </p:nvSpPr>
        <p:spPr>
          <a:xfrm flipH="1">
            <a:off x="3059815" y="2668125"/>
            <a:ext cx="5303520" cy="1858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tr-TR" sz="1800" dirty="0" smtClean="0">
                <a:solidFill>
                  <a:schemeClr val="tx1"/>
                </a:solidFill>
                <a:latin typeface="Raleway Light" charset="-94"/>
              </a:rPr>
              <a:t>Algoritmanın çalışma sürecinde, karıncalar tarafından güncellenen </a:t>
            </a:r>
            <a:r>
              <a:rPr lang="tr-TR" sz="1800" dirty="0" err="1" smtClean="0">
                <a:solidFill>
                  <a:schemeClr val="tx1"/>
                </a:solidFill>
                <a:latin typeface="Raleway Light" charset="-94"/>
              </a:rPr>
              <a:t>feromon</a:t>
            </a:r>
            <a:r>
              <a:rPr lang="tr-TR" sz="1800" dirty="0" smtClean="0">
                <a:solidFill>
                  <a:schemeClr val="tx1"/>
                </a:solidFill>
                <a:latin typeface="Raleway Light" charset="-94"/>
              </a:rPr>
              <a:t> izleriyle iyi bir çözümünün bulunması için bilgi oluşturulmakta ve </a:t>
            </a:r>
            <a:r>
              <a:rPr lang="tr-TR" sz="1800" dirty="0" smtClean="0">
                <a:solidFill>
                  <a:schemeClr val="accent1"/>
                </a:solidFill>
                <a:latin typeface="Raleway Light" charset="-94"/>
              </a:rPr>
              <a:t>her </a:t>
            </a:r>
            <a:r>
              <a:rPr lang="tr-TR" sz="1800" dirty="0" err="1" smtClean="0">
                <a:solidFill>
                  <a:schemeClr val="accent1"/>
                </a:solidFill>
                <a:latin typeface="Raleway Light" charset="-94"/>
              </a:rPr>
              <a:t>iterasyonda</a:t>
            </a:r>
            <a:r>
              <a:rPr lang="tr-TR" sz="1800" dirty="0" smtClean="0">
                <a:solidFill>
                  <a:schemeClr val="accent1"/>
                </a:solidFill>
                <a:latin typeface="Raleway Light" charset="-94"/>
              </a:rPr>
              <a:t> bu bilgiler güncellenmektedir.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Light"/>
              <a:buNone/>
              <a:tabLst/>
              <a:defRPr/>
            </a:pPr>
            <a:r>
              <a:rPr kumimoji="0" lang="tr-TR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</a:p>
        </p:txBody>
      </p:sp>
      <p:sp>
        <p:nvSpPr>
          <p:cNvPr id="30" name="29 Oval"/>
          <p:cNvSpPr/>
          <p:nvPr/>
        </p:nvSpPr>
        <p:spPr>
          <a:xfrm>
            <a:off x="7807569" y="724486"/>
            <a:ext cx="1188720" cy="1160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27" name="Picture 3" descr="C:\Users\furka\Downloads\ant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69350" y="675249"/>
            <a:ext cx="977706" cy="9777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1"/>
          <p:cNvSpPr txBox="1">
            <a:spLocks noGrp="1"/>
          </p:cNvSpPr>
          <p:nvPr>
            <p:ph type="title" idx="15"/>
          </p:nvPr>
        </p:nvSpPr>
        <p:spPr>
          <a:xfrm>
            <a:off x="941566" y="0"/>
            <a:ext cx="4857253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ALGORİTMA ADIMLARI</a:t>
            </a:r>
            <a:endParaRPr dirty="0"/>
          </a:p>
        </p:txBody>
      </p:sp>
      <p:sp>
        <p:nvSpPr>
          <p:cNvPr id="455" name="Google Shape;455;p31"/>
          <p:cNvSpPr txBox="1">
            <a:spLocks noGrp="1"/>
          </p:cNvSpPr>
          <p:nvPr>
            <p:ph type="title" idx="3"/>
          </p:nvPr>
        </p:nvSpPr>
        <p:spPr>
          <a:xfrm>
            <a:off x="485794" y="3286357"/>
            <a:ext cx="1328100" cy="2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/>
          </a:p>
        </p:txBody>
      </p:sp>
      <p:sp>
        <p:nvSpPr>
          <p:cNvPr id="456" name="Google Shape;456;p31"/>
          <p:cNvSpPr/>
          <p:nvPr/>
        </p:nvSpPr>
        <p:spPr>
          <a:xfrm>
            <a:off x="-665481" y="3971195"/>
            <a:ext cx="2770200" cy="2770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/>
          <p:cNvSpPr/>
          <p:nvPr/>
        </p:nvSpPr>
        <p:spPr>
          <a:xfrm>
            <a:off x="5887855" y="-2020640"/>
            <a:ext cx="3857700" cy="385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31"/>
          <p:cNvGrpSpPr/>
          <p:nvPr/>
        </p:nvGrpSpPr>
        <p:grpSpPr>
          <a:xfrm>
            <a:off x="-559663" y="3166708"/>
            <a:ext cx="1119325" cy="1119325"/>
            <a:chOff x="238125" y="2189800"/>
            <a:chExt cx="1119325" cy="1119325"/>
          </a:xfrm>
        </p:grpSpPr>
        <p:sp>
          <p:nvSpPr>
            <p:cNvPr id="459" name="Google Shape;459;p31"/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1"/>
          <p:cNvGrpSpPr/>
          <p:nvPr/>
        </p:nvGrpSpPr>
        <p:grpSpPr>
          <a:xfrm>
            <a:off x="8230335" y="899707"/>
            <a:ext cx="1563851" cy="1563813"/>
            <a:chOff x="2817100" y="2404400"/>
            <a:chExt cx="1024200" cy="1024175"/>
          </a:xfrm>
        </p:grpSpPr>
        <p:sp>
          <p:nvSpPr>
            <p:cNvPr id="472" name="Google Shape;472;p31"/>
            <p:cNvSpPr/>
            <p:nvPr/>
          </p:nvSpPr>
          <p:spPr>
            <a:xfrm>
              <a:off x="2817100" y="2404400"/>
              <a:ext cx="1024200" cy="1024175"/>
            </a:xfrm>
            <a:custGeom>
              <a:avLst/>
              <a:gdLst/>
              <a:ahLst/>
              <a:cxnLst/>
              <a:rect l="l" t="t" r="r" b="b"/>
              <a:pathLst>
                <a:path w="40968" h="40967" extrusionOk="0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2938350" y="2525675"/>
              <a:ext cx="781700" cy="781650"/>
            </a:xfrm>
            <a:custGeom>
              <a:avLst/>
              <a:gdLst/>
              <a:ahLst/>
              <a:cxnLst/>
              <a:rect l="l" t="t" r="r" b="b"/>
              <a:pathLst>
                <a:path w="31268" h="31266" extrusionOk="0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3061000" y="2648275"/>
              <a:ext cx="536400" cy="536425"/>
            </a:xfrm>
            <a:custGeom>
              <a:avLst/>
              <a:gdLst/>
              <a:ahLst/>
              <a:cxnLst/>
              <a:rect l="l" t="t" r="r" b="b"/>
              <a:pathLst>
                <a:path w="21456" h="21457" extrusionOk="0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31"/>
          <p:cNvGrpSpPr/>
          <p:nvPr/>
        </p:nvGrpSpPr>
        <p:grpSpPr>
          <a:xfrm flipH="1">
            <a:off x="-595922" y="-149350"/>
            <a:ext cx="1191844" cy="1185575"/>
            <a:chOff x="3966050" y="1968250"/>
            <a:chExt cx="769975" cy="765925"/>
          </a:xfrm>
        </p:grpSpPr>
        <p:sp>
          <p:nvSpPr>
            <p:cNvPr id="476" name="Google Shape;476;p31"/>
            <p:cNvSpPr/>
            <p:nvPr/>
          </p:nvSpPr>
          <p:spPr>
            <a:xfrm>
              <a:off x="3966050" y="1968250"/>
              <a:ext cx="697250" cy="693200"/>
            </a:xfrm>
            <a:custGeom>
              <a:avLst/>
              <a:gdLst/>
              <a:ahLst/>
              <a:cxnLst/>
              <a:rect l="l" t="t" r="r" b="b"/>
              <a:pathLst>
                <a:path w="27890" h="27728" extrusionOk="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4002400" y="2004625"/>
              <a:ext cx="697250" cy="693175"/>
            </a:xfrm>
            <a:custGeom>
              <a:avLst/>
              <a:gdLst/>
              <a:ahLst/>
              <a:cxnLst/>
              <a:rect l="l" t="t" r="r" b="b"/>
              <a:pathLst>
                <a:path w="27890" h="27727" extrusionOk="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4038750" y="2040975"/>
              <a:ext cx="697275" cy="693200"/>
            </a:xfrm>
            <a:custGeom>
              <a:avLst/>
              <a:gdLst/>
              <a:ahLst/>
              <a:cxnLst/>
              <a:rect l="l" t="t" r="r" b="b"/>
              <a:pathLst>
                <a:path w="27891" h="27728" extrusionOk="0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9" name="Google Shape;479;p31"/>
          <p:cNvSpPr/>
          <p:nvPr/>
        </p:nvSpPr>
        <p:spPr>
          <a:xfrm>
            <a:off x="8092800" y="540000"/>
            <a:ext cx="331200" cy="331200"/>
          </a:xfrm>
          <a:custGeom>
            <a:avLst/>
            <a:gdLst/>
            <a:ahLst/>
            <a:cxnLst/>
            <a:rect l="l" t="t" r="r" b="b"/>
            <a:pathLst>
              <a:path w="13248" h="13248" extrusionOk="0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1"/>
          <p:cNvSpPr/>
          <p:nvPr/>
        </p:nvSpPr>
        <p:spPr>
          <a:xfrm>
            <a:off x="7408925" y="208800"/>
            <a:ext cx="480936" cy="480936"/>
          </a:xfrm>
          <a:custGeom>
            <a:avLst/>
            <a:gdLst/>
            <a:ahLst/>
            <a:cxnLst/>
            <a:rect l="l" t="t" r="r" b="b"/>
            <a:pathLst>
              <a:path w="13248" h="13248" extrusionOk="0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1"/>
          <p:cNvSpPr txBox="1">
            <a:spLocks noGrp="1"/>
          </p:cNvSpPr>
          <p:nvPr>
            <p:ph type="title"/>
          </p:nvPr>
        </p:nvSpPr>
        <p:spPr>
          <a:xfrm>
            <a:off x="500277" y="1185528"/>
            <a:ext cx="1328100" cy="2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/>
          </a:p>
        </p:txBody>
      </p:sp>
      <p:sp>
        <p:nvSpPr>
          <p:cNvPr id="482" name="Google Shape;482;p31"/>
          <p:cNvSpPr txBox="1">
            <a:spLocks noGrp="1"/>
          </p:cNvSpPr>
          <p:nvPr>
            <p:ph type="title" idx="2"/>
          </p:nvPr>
        </p:nvSpPr>
        <p:spPr>
          <a:xfrm>
            <a:off x="507897" y="2270575"/>
            <a:ext cx="1328100" cy="2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/>
          </a:p>
        </p:txBody>
      </p:sp>
      <p:sp>
        <p:nvSpPr>
          <p:cNvPr id="483" name="Google Shape;483;p31"/>
          <p:cNvSpPr txBox="1">
            <a:spLocks noGrp="1"/>
          </p:cNvSpPr>
          <p:nvPr>
            <p:ph type="title" idx="4"/>
          </p:nvPr>
        </p:nvSpPr>
        <p:spPr>
          <a:xfrm>
            <a:off x="4858986" y="2706274"/>
            <a:ext cx="1328100" cy="2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/>
          </a:p>
        </p:txBody>
      </p:sp>
      <p:sp>
        <p:nvSpPr>
          <p:cNvPr id="484" name="Google Shape;484;p31"/>
          <p:cNvSpPr txBox="1">
            <a:spLocks noGrp="1"/>
          </p:cNvSpPr>
          <p:nvPr>
            <p:ph type="subTitle" idx="1"/>
          </p:nvPr>
        </p:nvSpPr>
        <p:spPr>
          <a:xfrm flipH="1">
            <a:off x="2010658" y="775443"/>
            <a:ext cx="2721361" cy="5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smtClean="0"/>
              <a:t>PARAMETRE</a:t>
            </a:r>
            <a:r>
              <a:rPr lang="tr-TR" sz="1800" dirty="0" smtClean="0"/>
              <a:t> BELİRLE</a:t>
            </a:r>
            <a:endParaRPr sz="1800" dirty="0"/>
          </a:p>
        </p:txBody>
      </p:sp>
      <p:sp>
        <p:nvSpPr>
          <p:cNvPr id="485" name="Google Shape;485;p31"/>
          <p:cNvSpPr txBox="1">
            <a:spLocks noGrp="1"/>
          </p:cNvSpPr>
          <p:nvPr>
            <p:ph type="subTitle" idx="5"/>
          </p:nvPr>
        </p:nvSpPr>
        <p:spPr>
          <a:xfrm>
            <a:off x="2004426" y="1223710"/>
            <a:ext cx="4650755" cy="488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tr-TR" dirty="0" err="1" smtClean="0"/>
              <a:t>İterasyon</a:t>
            </a:r>
            <a:r>
              <a:rPr lang="tr-TR" dirty="0" smtClean="0"/>
              <a:t> sayısı, karınca sayısı, başlangıç </a:t>
            </a:r>
            <a:r>
              <a:rPr lang="tr-TR" dirty="0" err="1" smtClean="0"/>
              <a:t>feromon</a:t>
            </a:r>
            <a:r>
              <a:rPr lang="tr-TR" dirty="0" smtClean="0"/>
              <a:t> seviyesi, </a:t>
            </a:r>
            <a:r>
              <a:rPr lang="tr-TR" dirty="0" err="1" smtClean="0"/>
              <a:t>rho</a:t>
            </a:r>
            <a:r>
              <a:rPr lang="tr-TR" dirty="0" smtClean="0"/>
              <a:t>, </a:t>
            </a:r>
            <a:r>
              <a:rPr lang="tr-TR" dirty="0" err="1" smtClean="0"/>
              <a:t>alpha</a:t>
            </a:r>
            <a:r>
              <a:rPr lang="tr-TR" dirty="0" smtClean="0"/>
              <a:t>, beta</a:t>
            </a:r>
            <a:endParaRPr/>
          </a:p>
        </p:txBody>
      </p:sp>
      <p:sp>
        <p:nvSpPr>
          <p:cNvPr id="486" name="Google Shape;486;p31"/>
          <p:cNvSpPr txBox="1">
            <a:spLocks noGrp="1"/>
          </p:cNvSpPr>
          <p:nvPr>
            <p:ph type="subTitle" idx="6"/>
          </p:nvPr>
        </p:nvSpPr>
        <p:spPr>
          <a:xfrm flipH="1">
            <a:off x="2025822" y="1955637"/>
            <a:ext cx="3689177" cy="5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smtClean="0"/>
              <a:t>KARINCALAR HEDEFE ULAŞANA KADAR</a:t>
            </a:r>
            <a:endParaRPr sz="1600" dirty="0"/>
          </a:p>
        </p:txBody>
      </p:sp>
      <p:sp>
        <p:nvSpPr>
          <p:cNvPr id="487" name="Google Shape;487;p31"/>
          <p:cNvSpPr txBox="1">
            <a:spLocks noGrp="1"/>
          </p:cNvSpPr>
          <p:nvPr>
            <p:ph type="subTitle" idx="7"/>
          </p:nvPr>
        </p:nvSpPr>
        <p:spPr>
          <a:xfrm>
            <a:off x="2018921" y="2435688"/>
            <a:ext cx="3193903" cy="651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tr-TR" dirty="0" smtClean="0"/>
              <a:t>Olasılık dağılımı ile çözüm oluştur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tr-TR" dirty="0" err="1" smtClean="0"/>
              <a:t>Feromonları</a:t>
            </a:r>
            <a:r>
              <a:rPr lang="tr-TR" dirty="0" smtClean="0"/>
              <a:t> güncelle</a:t>
            </a:r>
            <a:endParaRPr dirty="0"/>
          </a:p>
        </p:txBody>
      </p:sp>
      <p:sp>
        <p:nvSpPr>
          <p:cNvPr id="488" name="Google Shape;488;p31"/>
          <p:cNvSpPr txBox="1">
            <a:spLocks noGrp="1"/>
          </p:cNvSpPr>
          <p:nvPr>
            <p:ph type="subTitle" idx="8"/>
          </p:nvPr>
        </p:nvSpPr>
        <p:spPr>
          <a:xfrm flipH="1">
            <a:off x="2067704" y="3084955"/>
            <a:ext cx="2354100" cy="4819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smtClean="0"/>
              <a:t>FEROMON GÜNCELLE</a:t>
            </a:r>
            <a:endParaRPr sz="1600" dirty="0"/>
          </a:p>
        </p:txBody>
      </p:sp>
      <p:sp>
        <p:nvSpPr>
          <p:cNvPr id="489" name="Google Shape;489;p31"/>
          <p:cNvSpPr txBox="1">
            <a:spLocks noGrp="1"/>
          </p:cNvSpPr>
          <p:nvPr>
            <p:ph type="subTitle" idx="9"/>
          </p:nvPr>
        </p:nvSpPr>
        <p:spPr>
          <a:xfrm>
            <a:off x="2067535" y="3430719"/>
            <a:ext cx="2354100" cy="492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Yalnızca en uygun yolun </a:t>
            </a:r>
            <a:r>
              <a:rPr lang="tr-TR" dirty="0" err="1" smtClean="0"/>
              <a:t>feromon</a:t>
            </a:r>
            <a:r>
              <a:rPr lang="tr-TR" dirty="0" smtClean="0"/>
              <a:t> seviyesini güncelle</a:t>
            </a:r>
            <a:endParaRPr dirty="0"/>
          </a:p>
        </p:txBody>
      </p:sp>
      <p:sp>
        <p:nvSpPr>
          <p:cNvPr id="490" name="Google Shape;490;p31"/>
          <p:cNvSpPr txBox="1">
            <a:spLocks noGrp="1"/>
          </p:cNvSpPr>
          <p:nvPr>
            <p:ph type="subTitle" idx="13"/>
          </p:nvPr>
        </p:nvSpPr>
        <p:spPr>
          <a:xfrm flipH="1">
            <a:off x="6365230" y="2234436"/>
            <a:ext cx="2354100" cy="7648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smtClean="0"/>
              <a:t>KOŞUL KONTROLÜ</a:t>
            </a:r>
            <a:endParaRPr sz="1600"/>
          </a:p>
        </p:txBody>
      </p:sp>
      <p:sp>
        <p:nvSpPr>
          <p:cNvPr id="491" name="Google Shape;491;p31"/>
          <p:cNvSpPr txBox="1">
            <a:spLocks noGrp="1"/>
          </p:cNvSpPr>
          <p:nvPr>
            <p:ph type="subTitle" idx="14"/>
          </p:nvPr>
        </p:nvSpPr>
        <p:spPr>
          <a:xfrm>
            <a:off x="6365100" y="2819322"/>
            <a:ext cx="2354100" cy="735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tr-TR" dirty="0" smtClean="0"/>
              <a:t>Sona erme koşulları sağlanmıyorsa Adım 2'ye dön</a:t>
            </a:r>
            <a:endParaRPr/>
          </a:p>
        </p:txBody>
      </p:sp>
      <p:cxnSp>
        <p:nvCxnSpPr>
          <p:cNvPr id="492" name="Google Shape;492;p31"/>
          <p:cNvCxnSpPr/>
          <p:nvPr/>
        </p:nvCxnSpPr>
        <p:spPr>
          <a:xfrm rot="5400000">
            <a:off x="421022" y="2423314"/>
            <a:ext cx="2992584" cy="9388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3" name="Google Shape;493;p31"/>
          <p:cNvCxnSpPr/>
          <p:nvPr/>
        </p:nvCxnSpPr>
        <p:spPr>
          <a:xfrm rot="5400000">
            <a:off x="4768131" y="3245033"/>
            <a:ext cx="3021513" cy="368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483;p31"/>
          <p:cNvSpPr txBox="1">
            <a:spLocks/>
          </p:cNvSpPr>
          <p:nvPr/>
        </p:nvSpPr>
        <p:spPr>
          <a:xfrm>
            <a:off x="4867007" y="3855577"/>
            <a:ext cx="1328100" cy="2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Raleway Black"/>
              <a:buNone/>
              <a:tabLst/>
              <a:defRPr/>
            </a:pPr>
            <a:r>
              <a:rPr kumimoji="0" lang="en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Raleway Light"/>
                <a:ea typeface="Raleway Light"/>
                <a:cs typeface="Raleway Light"/>
                <a:sym typeface="Raleway Light"/>
              </a:rPr>
              <a:t>0</a:t>
            </a:r>
            <a:r>
              <a:rPr kumimoji="0" lang="tr-TR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Raleway Light"/>
                <a:ea typeface="Raleway Light"/>
                <a:cs typeface="Raleway Light"/>
                <a:sym typeface="Raleway Light"/>
              </a:rPr>
              <a:t>5</a:t>
            </a:r>
            <a:endParaRPr kumimoji="0" lang="en" sz="56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6" name="Google Shape;490;p31"/>
          <p:cNvSpPr txBox="1">
            <a:spLocks/>
          </p:cNvSpPr>
          <p:nvPr/>
        </p:nvSpPr>
        <p:spPr>
          <a:xfrm flipH="1">
            <a:off x="6373251" y="3383739"/>
            <a:ext cx="2354100" cy="76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aleway ExtraBold"/>
              <a:buNone/>
              <a:tabLst/>
              <a:defRPr/>
            </a:pPr>
            <a:r>
              <a:rPr lang="tr-TR" sz="1600" b="1" dirty="0" smtClean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ROTAYI GÖSTER</a:t>
            </a:r>
            <a:endParaRPr kumimoji="0" lang="tr-TR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" name="Google Shape;491;p31"/>
          <p:cNvSpPr txBox="1">
            <a:spLocks/>
          </p:cNvSpPr>
          <p:nvPr/>
        </p:nvSpPr>
        <p:spPr>
          <a:xfrm>
            <a:off x="6373121" y="3968625"/>
            <a:ext cx="2354100" cy="73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800"/>
            </a:pPr>
            <a:r>
              <a:rPr lang="tr-TR" dirty="0" smtClean="0">
                <a:solidFill>
                  <a:schemeClr val="tx1"/>
                </a:solidFill>
                <a:latin typeface="Raleway Light" charset="-94"/>
              </a:rPr>
              <a:t>En yüksek </a:t>
            </a:r>
            <a:r>
              <a:rPr lang="tr-TR" dirty="0" err="1" smtClean="0">
                <a:solidFill>
                  <a:schemeClr val="tx1"/>
                </a:solidFill>
                <a:latin typeface="Raleway Light" charset="-94"/>
              </a:rPr>
              <a:t>feromon</a:t>
            </a:r>
            <a:r>
              <a:rPr lang="tr-TR" dirty="0" smtClean="0">
                <a:solidFill>
                  <a:schemeClr val="tx1"/>
                </a:solidFill>
                <a:latin typeface="Raleway Light" charset="-94"/>
              </a:rPr>
              <a:t> seviyesini içeren çözümü göster</a:t>
            </a:r>
            <a:r>
              <a:rPr lang="tr-TR" dirty="0" smtClean="0">
                <a:solidFill>
                  <a:schemeClr val="tx1"/>
                </a:solidFill>
                <a:latin typeface="Raleway Light" charset="-94"/>
                <a:ea typeface="Raleway Light"/>
                <a:cs typeface="Raleway Light"/>
                <a:sym typeface="Raleway Light"/>
              </a:rPr>
              <a:t> </a:t>
            </a:r>
            <a:endParaRPr kumimoji="0" lang="tr-TR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aleway Light" charset="-94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3"/>
          <p:cNvSpPr txBox="1">
            <a:spLocks noGrp="1"/>
          </p:cNvSpPr>
          <p:nvPr>
            <p:ph type="ctrTitle"/>
          </p:nvPr>
        </p:nvSpPr>
        <p:spPr>
          <a:xfrm>
            <a:off x="3886663" y="189913"/>
            <a:ext cx="3796200" cy="9036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PROBLEM</a:t>
            </a:r>
            <a:endParaRPr/>
          </a:p>
        </p:txBody>
      </p:sp>
      <p:sp>
        <p:nvSpPr>
          <p:cNvPr id="527" name="Google Shape;527;p33"/>
          <p:cNvSpPr txBox="1">
            <a:spLocks noGrp="1"/>
          </p:cNvSpPr>
          <p:nvPr>
            <p:ph type="subTitle" idx="1"/>
          </p:nvPr>
        </p:nvSpPr>
        <p:spPr>
          <a:xfrm>
            <a:off x="538554" y="3051076"/>
            <a:ext cx="4624290" cy="1753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Karınca kolonisi optimizasyonu ile aynı nokta üzerinden tekrar geçmemek şartı ile en kısa yolun hesaplanması ve bulunması.</a:t>
            </a:r>
            <a:endParaRPr/>
          </a:p>
        </p:txBody>
      </p:sp>
      <p:cxnSp>
        <p:nvCxnSpPr>
          <p:cNvPr id="529" name="Google Shape;529;p33"/>
          <p:cNvCxnSpPr/>
          <p:nvPr/>
        </p:nvCxnSpPr>
        <p:spPr>
          <a:xfrm rot="5400000">
            <a:off x="1955980" y="580490"/>
            <a:ext cx="1901888" cy="1227779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0" name="Google Shape;530;p33"/>
          <p:cNvSpPr/>
          <p:nvPr/>
        </p:nvSpPr>
        <p:spPr>
          <a:xfrm>
            <a:off x="-799125" y="-1576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3"/>
          <p:cNvSpPr/>
          <p:nvPr/>
        </p:nvSpPr>
        <p:spPr>
          <a:xfrm>
            <a:off x="6785350" y="3269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2" name="Google Shape;532;p33"/>
          <p:cNvGrpSpPr/>
          <p:nvPr/>
        </p:nvGrpSpPr>
        <p:grpSpPr>
          <a:xfrm>
            <a:off x="1995506" y="-713429"/>
            <a:ext cx="1227358" cy="1253431"/>
            <a:chOff x="441625" y="885600"/>
            <a:chExt cx="1100375" cy="1123750"/>
          </a:xfrm>
        </p:grpSpPr>
        <p:sp>
          <p:nvSpPr>
            <p:cNvPr id="533" name="Google Shape;533;p33"/>
            <p:cNvSpPr/>
            <p:nvPr/>
          </p:nvSpPr>
          <p:spPr>
            <a:xfrm>
              <a:off x="891050" y="890200"/>
              <a:ext cx="29600" cy="9950"/>
            </a:xfrm>
            <a:custGeom>
              <a:avLst/>
              <a:gdLst/>
              <a:ahLst/>
              <a:cxnLst/>
              <a:rect l="l" t="t" r="r" b="b"/>
              <a:pathLst>
                <a:path w="1184" h="398" extrusionOk="0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974350" y="885600"/>
              <a:ext cx="36425" cy="14550"/>
            </a:xfrm>
            <a:custGeom>
              <a:avLst/>
              <a:gdLst/>
              <a:ahLst/>
              <a:cxnLst/>
              <a:rect l="l" t="t" r="r" b="b"/>
              <a:pathLst>
                <a:path w="1457" h="582" extrusionOk="0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1064500" y="890150"/>
              <a:ext cx="29625" cy="10000"/>
            </a:xfrm>
            <a:custGeom>
              <a:avLst/>
              <a:gdLst/>
              <a:ahLst/>
              <a:cxnLst/>
              <a:rect l="l" t="t" r="r" b="b"/>
              <a:pathLst>
                <a:path w="1185" h="400" extrusionOk="0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7069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7954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8838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9722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10607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11491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12375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6185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7069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7954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8838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9722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10607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11491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12375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1326000" y="10512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530075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6185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7069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7954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8838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9722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10607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11491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12375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1326000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1414450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457100" y="12415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530075" y="1239900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619975" y="12399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70695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7954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8838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973725" y="12399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10607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11491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123755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1327475" y="123995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1414450" y="1239900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1504325" y="12415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441625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530075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6185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7069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7954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8838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9722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10607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11491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12375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132600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141445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150285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441625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530075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619975" y="14286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70695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7954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8838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973725" y="14286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10607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11491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123755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1327475" y="142865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1414450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1502850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441625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530075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619975" y="152300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70695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7954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8838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973725" y="152300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10607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11491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123755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1327475" y="152300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1414450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1502850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457100" y="16173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530075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6185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7069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7954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8838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9722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10607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11491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12375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1326000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1414450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1504325" y="16173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530075" y="171172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619975" y="1711725"/>
              <a:ext cx="37700" cy="37700"/>
            </a:xfrm>
            <a:custGeom>
              <a:avLst/>
              <a:gdLst/>
              <a:ahLst/>
              <a:cxnLst/>
              <a:rect l="l" t="t" r="r" b="b"/>
              <a:pathLst>
                <a:path w="1508" h="1508" extrusionOk="0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70695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7954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8838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973725" y="1711725"/>
              <a:ext cx="37700" cy="37700"/>
            </a:xfrm>
            <a:custGeom>
              <a:avLst/>
              <a:gdLst/>
              <a:ahLst/>
              <a:cxnLst/>
              <a:rect l="l" t="t" r="r" b="b"/>
              <a:pathLst>
                <a:path w="1508" h="1508" extrusionOk="0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10607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11491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123755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1327475" y="1711725"/>
              <a:ext cx="37675" cy="37700"/>
            </a:xfrm>
            <a:custGeom>
              <a:avLst/>
              <a:gdLst/>
              <a:ahLst/>
              <a:cxnLst/>
              <a:rect l="l" t="t" r="r" b="b"/>
              <a:pathLst>
                <a:path w="1507" h="1508" extrusionOk="0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1414450" y="171172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6185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7069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7954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8838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9722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10607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11491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12375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1326000" y="1806075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7069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7954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8838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9722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10607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11491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12375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891050" y="1994825"/>
              <a:ext cx="29600" cy="9975"/>
            </a:xfrm>
            <a:custGeom>
              <a:avLst/>
              <a:gdLst/>
              <a:ahLst/>
              <a:cxnLst/>
              <a:rect l="l" t="t" r="r" b="b"/>
              <a:pathLst>
                <a:path w="1184" h="399" extrusionOk="0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974350" y="1994825"/>
              <a:ext cx="36425" cy="14525"/>
            </a:xfrm>
            <a:custGeom>
              <a:avLst/>
              <a:gdLst/>
              <a:ahLst/>
              <a:cxnLst/>
              <a:rect l="l" t="t" r="r" b="b"/>
              <a:pathLst>
                <a:path w="1457" h="581" extrusionOk="0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1064500" y="1994850"/>
              <a:ext cx="29625" cy="9950"/>
            </a:xfrm>
            <a:custGeom>
              <a:avLst/>
              <a:gdLst/>
              <a:ahLst/>
              <a:cxnLst/>
              <a:rect l="l" t="t" r="r" b="b"/>
              <a:pathLst>
                <a:path w="1185" h="398" extrusionOk="0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33"/>
          <p:cNvGrpSpPr/>
          <p:nvPr/>
        </p:nvGrpSpPr>
        <p:grpSpPr>
          <a:xfrm>
            <a:off x="5710791" y="4269988"/>
            <a:ext cx="1502706" cy="1502670"/>
            <a:chOff x="2817100" y="2404400"/>
            <a:chExt cx="1024200" cy="1024175"/>
          </a:xfrm>
        </p:grpSpPr>
        <p:sp>
          <p:nvSpPr>
            <p:cNvPr id="659" name="Google Shape;659;p33"/>
            <p:cNvSpPr/>
            <p:nvPr/>
          </p:nvSpPr>
          <p:spPr>
            <a:xfrm>
              <a:off x="2817100" y="2404400"/>
              <a:ext cx="1024200" cy="1024175"/>
            </a:xfrm>
            <a:custGeom>
              <a:avLst/>
              <a:gdLst/>
              <a:ahLst/>
              <a:cxnLst/>
              <a:rect l="l" t="t" r="r" b="b"/>
              <a:pathLst>
                <a:path w="40968" h="40967" extrusionOk="0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2938350" y="2525675"/>
              <a:ext cx="781700" cy="781650"/>
            </a:xfrm>
            <a:custGeom>
              <a:avLst/>
              <a:gdLst/>
              <a:ahLst/>
              <a:cxnLst/>
              <a:rect l="l" t="t" r="r" b="b"/>
              <a:pathLst>
                <a:path w="31268" h="31266" extrusionOk="0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3061000" y="2648275"/>
              <a:ext cx="536400" cy="536425"/>
            </a:xfrm>
            <a:custGeom>
              <a:avLst/>
              <a:gdLst/>
              <a:ahLst/>
              <a:cxnLst/>
              <a:rect l="l" t="t" r="r" b="b"/>
              <a:pathLst>
                <a:path w="21456" h="21457" extrusionOk="0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33"/>
          <p:cNvSpPr/>
          <p:nvPr/>
        </p:nvSpPr>
        <p:spPr>
          <a:xfrm>
            <a:off x="1867050" y="864725"/>
            <a:ext cx="752800" cy="686125"/>
          </a:xfrm>
          <a:custGeom>
            <a:avLst/>
            <a:gdLst/>
            <a:ahLst/>
            <a:cxnLst/>
            <a:rect l="l" t="t" r="r" b="b"/>
            <a:pathLst>
              <a:path w="30112" h="27445" extrusionOk="0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3" name="Google Shape;663;p33"/>
          <p:cNvGrpSpPr/>
          <p:nvPr/>
        </p:nvGrpSpPr>
        <p:grpSpPr>
          <a:xfrm>
            <a:off x="8777306" y="2751596"/>
            <a:ext cx="1227358" cy="1253431"/>
            <a:chOff x="441625" y="885600"/>
            <a:chExt cx="1100375" cy="1123750"/>
          </a:xfrm>
        </p:grpSpPr>
        <p:sp>
          <p:nvSpPr>
            <p:cNvPr id="664" name="Google Shape;664;p33"/>
            <p:cNvSpPr/>
            <p:nvPr/>
          </p:nvSpPr>
          <p:spPr>
            <a:xfrm>
              <a:off x="891050" y="890200"/>
              <a:ext cx="29600" cy="9950"/>
            </a:xfrm>
            <a:custGeom>
              <a:avLst/>
              <a:gdLst/>
              <a:ahLst/>
              <a:cxnLst/>
              <a:rect l="l" t="t" r="r" b="b"/>
              <a:pathLst>
                <a:path w="1184" h="398" extrusionOk="0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974350" y="885600"/>
              <a:ext cx="36425" cy="14550"/>
            </a:xfrm>
            <a:custGeom>
              <a:avLst/>
              <a:gdLst/>
              <a:ahLst/>
              <a:cxnLst/>
              <a:rect l="l" t="t" r="r" b="b"/>
              <a:pathLst>
                <a:path w="1457" h="582" extrusionOk="0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1064500" y="890150"/>
              <a:ext cx="29625" cy="10000"/>
            </a:xfrm>
            <a:custGeom>
              <a:avLst/>
              <a:gdLst/>
              <a:ahLst/>
              <a:cxnLst/>
              <a:rect l="l" t="t" r="r" b="b"/>
              <a:pathLst>
                <a:path w="1185" h="400" extrusionOk="0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7069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7954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8838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9722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10607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11491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12375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6185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7069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7954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8838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9722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10607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11491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12375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1326000" y="10512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530075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6185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7069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7954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8838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9722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10607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11491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12375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1326000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1414450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457100" y="12415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530075" y="1239900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619975" y="12399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70695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7954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8838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973725" y="12399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10607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11491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123755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1327475" y="123995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1414450" y="1239900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1504325" y="12415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441625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530075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6185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7069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7954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8838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9722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10607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11491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12375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132600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141445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150285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441625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530075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619975" y="14286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70695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7954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8838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973725" y="14286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10607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11491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123755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1327475" y="142865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1414450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1502850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441625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530075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619975" y="152300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70695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7954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8838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973725" y="152300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10607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11491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123755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1327475" y="152300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414450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502850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457100" y="16173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530075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6185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7069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7954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8838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9722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10607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11491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12375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1326000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1414450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1504325" y="16173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530075" y="171172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619975" y="1711725"/>
              <a:ext cx="37700" cy="37700"/>
            </a:xfrm>
            <a:custGeom>
              <a:avLst/>
              <a:gdLst/>
              <a:ahLst/>
              <a:cxnLst/>
              <a:rect l="l" t="t" r="r" b="b"/>
              <a:pathLst>
                <a:path w="1508" h="1508" extrusionOk="0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70695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7954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8838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973725" y="1711725"/>
              <a:ext cx="37700" cy="37700"/>
            </a:xfrm>
            <a:custGeom>
              <a:avLst/>
              <a:gdLst/>
              <a:ahLst/>
              <a:cxnLst/>
              <a:rect l="l" t="t" r="r" b="b"/>
              <a:pathLst>
                <a:path w="1508" h="1508" extrusionOk="0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10607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11491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123755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1327475" y="1711725"/>
              <a:ext cx="37675" cy="37700"/>
            </a:xfrm>
            <a:custGeom>
              <a:avLst/>
              <a:gdLst/>
              <a:ahLst/>
              <a:cxnLst/>
              <a:rect l="l" t="t" r="r" b="b"/>
              <a:pathLst>
                <a:path w="1507" h="1508" extrusionOk="0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1414450" y="171172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6185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7069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7954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8838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9722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3"/>
            <p:cNvSpPr/>
            <p:nvPr/>
          </p:nvSpPr>
          <p:spPr>
            <a:xfrm>
              <a:off x="10607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3"/>
            <p:cNvSpPr/>
            <p:nvPr/>
          </p:nvSpPr>
          <p:spPr>
            <a:xfrm>
              <a:off x="11491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3"/>
            <p:cNvSpPr/>
            <p:nvPr/>
          </p:nvSpPr>
          <p:spPr>
            <a:xfrm>
              <a:off x="12375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3"/>
            <p:cNvSpPr/>
            <p:nvPr/>
          </p:nvSpPr>
          <p:spPr>
            <a:xfrm>
              <a:off x="1326000" y="1806075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7069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7954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8838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9722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10607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11491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12375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3"/>
            <p:cNvSpPr/>
            <p:nvPr/>
          </p:nvSpPr>
          <p:spPr>
            <a:xfrm>
              <a:off x="891050" y="1994825"/>
              <a:ext cx="29600" cy="9975"/>
            </a:xfrm>
            <a:custGeom>
              <a:avLst/>
              <a:gdLst/>
              <a:ahLst/>
              <a:cxnLst/>
              <a:rect l="l" t="t" r="r" b="b"/>
              <a:pathLst>
                <a:path w="1184" h="399" extrusionOk="0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3"/>
            <p:cNvSpPr/>
            <p:nvPr/>
          </p:nvSpPr>
          <p:spPr>
            <a:xfrm>
              <a:off x="974350" y="1994825"/>
              <a:ext cx="36425" cy="14525"/>
            </a:xfrm>
            <a:custGeom>
              <a:avLst/>
              <a:gdLst/>
              <a:ahLst/>
              <a:cxnLst/>
              <a:rect l="l" t="t" r="r" b="b"/>
              <a:pathLst>
                <a:path w="1457" h="581" extrusionOk="0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1064500" y="1994850"/>
              <a:ext cx="29625" cy="9950"/>
            </a:xfrm>
            <a:custGeom>
              <a:avLst/>
              <a:gdLst/>
              <a:ahLst/>
              <a:cxnLst/>
              <a:rect l="l" t="t" r="r" b="b"/>
              <a:pathLst>
                <a:path w="1185" h="398" extrusionOk="0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9" name="Google Shape;789;p33"/>
          <p:cNvSpPr/>
          <p:nvPr/>
        </p:nvSpPr>
        <p:spPr>
          <a:xfrm>
            <a:off x="8424000" y="2249602"/>
            <a:ext cx="423793" cy="423793"/>
          </a:xfrm>
          <a:custGeom>
            <a:avLst/>
            <a:gdLst/>
            <a:ahLst/>
            <a:cxnLst/>
            <a:rect l="l" t="t" r="r" b="b"/>
            <a:pathLst>
              <a:path w="9085" h="9085" extrusionOk="0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527;p33"/>
          <p:cNvSpPr txBox="1">
            <a:spLocks/>
          </p:cNvSpPr>
          <p:nvPr/>
        </p:nvSpPr>
        <p:spPr>
          <a:xfrm>
            <a:off x="2976953" y="980781"/>
            <a:ext cx="4624290" cy="175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None/>
              <a:tabLst/>
              <a:defRPr/>
            </a:pP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Raleway Light"/>
                <a:ea typeface="Raleway Light"/>
                <a:cs typeface="Raleway Light"/>
                <a:sym typeface="Raleway Light"/>
              </a:rPr>
              <a:t>Turistik</a:t>
            </a:r>
            <a:r>
              <a:rPr kumimoji="0" lang="tr-TR" sz="1800" b="0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Raleway Light"/>
                <a:ea typeface="Raleway Light"/>
                <a:cs typeface="Raleway Light"/>
                <a:sym typeface="Raleway Light"/>
              </a:rPr>
              <a:t> gezilerde gezilecek noktaların iyi planlanamaması </a:t>
            </a:r>
            <a:r>
              <a:rPr lang="tr-TR" sz="1800" dirty="0" smtClean="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sonucu </a:t>
            </a:r>
            <a:r>
              <a:rPr kumimoji="0" lang="tr-TR" sz="1800" b="0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Raleway Light"/>
                <a:ea typeface="Raleway Light"/>
                <a:cs typeface="Raleway Light"/>
                <a:sym typeface="Raleway Light"/>
              </a:rPr>
              <a:t>zaman ve maliyetten kayıp yaşanması.</a:t>
            </a:r>
            <a:endParaRPr kumimoji="0" lang="tr-TR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1" name="Google Shape;526;p33"/>
          <p:cNvSpPr txBox="1">
            <a:spLocks/>
          </p:cNvSpPr>
          <p:nvPr/>
        </p:nvSpPr>
        <p:spPr>
          <a:xfrm>
            <a:off x="1288829" y="2311790"/>
            <a:ext cx="3796200" cy="903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tabLst/>
              <a:defRPr/>
            </a:pPr>
            <a:r>
              <a:rPr lang="tr-TR" sz="4800" dirty="0" smtClean="0">
                <a:solidFill>
                  <a:schemeClr val="accent1"/>
                </a:solidFill>
                <a:latin typeface="Raleway Black"/>
                <a:ea typeface="Raleway Black"/>
                <a:cs typeface="Raleway Black"/>
                <a:sym typeface="Raleway Black"/>
              </a:rPr>
              <a:t>ÇÖZÜM</a:t>
            </a:r>
            <a:endParaRPr kumimoji="0" lang="tr-TR" sz="4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cxnSp>
        <p:nvCxnSpPr>
          <p:cNvPr id="272" name="Google Shape;529;p33"/>
          <p:cNvCxnSpPr/>
          <p:nvPr/>
        </p:nvCxnSpPr>
        <p:spPr>
          <a:xfrm rot="5400000">
            <a:off x="3775402" y="3173635"/>
            <a:ext cx="1901888" cy="1227779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0"/>
          <p:cNvSpPr/>
          <p:nvPr/>
        </p:nvSpPr>
        <p:spPr>
          <a:xfrm>
            <a:off x="6041800" y="-2738700"/>
            <a:ext cx="4308900" cy="430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0"/>
          <p:cNvSpPr/>
          <p:nvPr/>
        </p:nvSpPr>
        <p:spPr>
          <a:xfrm>
            <a:off x="-2778925" y="2302525"/>
            <a:ext cx="3706800" cy="3706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435;p30"/>
          <p:cNvGrpSpPr/>
          <p:nvPr/>
        </p:nvGrpSpPr>
        <p:grpSpPr>
          <a:xfrm>
            <a:off x="6167809" y="-329767"/>
            <a:ext cx="1478069" cy="1478069"/>
            <a:chOff x="238125" y="2189800"/>
            <a:chExt cx="1119325" cy="1119325"/>
          </a:xfrm>
        </p:grpSpPr>
        <p:sp>
          <p:nvSpPr>
            <p:cNvPr id="436" name="Google Shape;436;p30"/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0"/>
          <p:cNvSpPr/>
          <p:nvPr/>
        </p:nvSpPr>
        <p:spPr>
          <a:xfrm>
            <a:off x="-561825" y="2133478"/>
            <a:ext cx="876861" cy="799130"/>
          </a:xfrm>
          <a:custGeom>
            <a:avLst/>
            <a:gdLst/>
            <a:ahLst/>
            <a:cxnLst/>
            <a:rect l="l" t="t" r="r" b="b"/>
            <a:pathLst>
              <a:path w="30112" h="27445" extrusionOk="0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0"/>
          <p:cNvSpPr/>
          <p:nvPr/>
        </p:nvSpPr>
        <p:spPr>
          <a:xfrm>
            <a:off x="-54325" y="3178902"/>
            <a:ext cx="634008" cy="577786"/>
          </a:xfrm>
          <a:custGeom>
            <a:avLst/>
            <a:gdLst/>
            <a:ahLst/>
            <a:cxnLst/>
            <a:rect l="l" t="t" r="r" b="b"/>
            <a:pathLst>
              <a:path w="30112" h="27445" extrusionOk="0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8" name="Picture 2" descr="C:\Users\furka\Desktop\nokt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5433" y="924560"/>
            <a:ext cx="5473368" cy="3812540"/>
          </a:xfrm>
          <a:prstGeom prst="rect">
            <a:avLst/>
          </a:prstGeom>
          <a:noFill/>
        </p:spPr>
      </p:pic>
      <p:sp>
        <p:nvSpPr>
          <p:cNvPr id="26" name="Google Shape;454;p31"/>
          <p:cNvSpPr txBox="1">
            <a:spLocks noGrp="1"/>
          </p:cNvSpPr>
          <p:nvPr>
            <p:ph type="title" idx="4294967295"/>
          </p:nvPr>
        </p:nvSpPr>
        <p:spPr>
          <a:xfrm>
            <a:off x="606286" y="325120"/>
            <a:ext cx="4857253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b="1" dirty="0" smtClean="0">
                <a:solidFill>
                  <a:schemeClr val="tx1"/>
                </a:solidFill>
                <a:latin typeface="Raleway Light" charset="-94"/>
              </a:rPr>
              <a:t>GEZİLMEK İSTENEN NOKTALAR </a:t>
            </a:r>
            <a:endParaRPr sz="2400" b="1">
              <a:solidFill>
                <a:schemeClr val="tx1"/>
              </a:solidFill>
              <a:latin typeface="Raleway Light" charset="-94"/>
            </a:endParaRPr>
          </a:p>
        </p:txBody>
      </p:sp>
      <p:sp>
        <p:nvSpPr>
          <p:cNvPr id="27" name="26 Metin kutusu"/>
          <p:cNvSpPr txBox="1"/>
          <p:nvPr/>
        </p:nvSpPr>
        <p:spPr>
          <a:xfrm>
            <a:off x="2235200" y="4480560"/>
            <a:ext cx="501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tx1"/>
                </a:solidFill>
                <a:latin typeface="Raleway Light" charset="-94"/>
              </a:rPr>
              <a:t>Samsun  İli  Gezilmesi  Gereken  Yerler</a:t>
            </a:r>
            <a:endParaRPr lang="tr-TR" dirty="0">
              <a:solidFill>
                <a:schemeClr val="tx1"/>
              </a:solidFill>
              <a:latin typeface="Raleway Light" charset="-9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furka\Desktop\kod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13361" y="845129"/>
            <a:ext cx="16723361" cy="3497953"/>
          </a:xfrm>
          <a:prstGeom prst="rect">
            <a:avLst/>
          </a:prstGeom>
          <a:noFill/>
        </p:spPr>
      </p:pic>
      <p:sp>
        <p:nvSpPr>
          <p:cNvPr id="433" name="Google Shape;433;p30"/>
          <p:cNvSpPr/>
          <p:nvPr/>
        </p:nvSpPr>
        <p:spPr>
          <a:xfrm>
            <a:off x="6989550" y="-2921580"/>
            <a:ext cx="4308900" cy="430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0"/>
          <p:cNvSpPr/>
          <p:nvPr/>
        </p:nvSpPr>
        <p:spPr>
          <a:xfrm>
            <a:off x="-2778925" y="2302525"/>
            <a:ext cx="3706800" cy="3706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435;p30"/>
          <p:cNvGrpSpPr/>
          <p:nvPr/>
        </p:nvGrpSpPr>
        <p:grpSpPr>
          <a:xfrm>
            <a:off x="7115559" y="-512647"/>
            <a:ext cx="1478069" cy="1478069"/>
            <a:chOff x="238125" y="2189800"/>
            <a:chExt cx="1119325" cy="1119325"/>
          </a:xfrm>
        </p:grpSpPr>
        <p:sp>
          <p:nvSpPr>
            <p:cNvPr id="436" name="Google Shape;436;p30"/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0"/>
          <p:cNvSpPr/>
          <p:nvPr/>
        </p:nvSpPr>
        <p:spPr>
          <a:xfrm>
            <a:off x="-561825" y="2133478"/>
            <a:ext cx="876861" cy="799130"/>
          </a:xfrm>
          <a:custGeom>
            <a:avLst/>
            <a:gdLst/>
            <a:ahLst/>
            <a:cxnLst/>
            <a:rect l="l" t="t" r="r" b="b"/>
            <a:pathLst>
              <a:path w="30112" h="27445" extrusionOk="0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0"/>
          <p:cNvSpPr/>
          <p:nvPr/>
        </p:nvSpPr>
        <p:spPr>
          <a:xfrm>
            <a:off x="-54325" y="3178902"/>
            <a:ext cx="634008" cy="577786"/>
          </a:xfrm>
          <a:custGeom>
            <a:avLst/>
            <a:gdLst/>
            <a:ahLst/>
            <a:cxnLst/>
            <a:rect l="l" t="t" r="r" b="b"/>
            <a:pathLst>
              <a:path w="30112" h="27445" extrusionOk="0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54;p31"/>
          <p:cNvSpPr txBox="1">
            <a:spLocks noGrp="1"/>
          </p:cNvSpPr>
          <p:nvPr>
            <p:ph type="title" idx="4294967295"/>
          </p:nvPr>
        </p:nvSpPr>
        <p:spPr>
          <a:xfrm>
            <a:off x="972046" y="4013200"/>
            <a:ext cx="8171954" cy="1005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b="1" dirty="0" err="1" smtClean="0">
                <a:solidFill>
                  <a:schemeClr val="tx1"/>
                </a:solidFill>
                <a:latin typeface="Raleway Light" charset="-94"/>
              </a:rPr>
              <a:t>Kordinatlar</a:t>
            </a:r>
            <a:r>
              <a:rPr lang="tr-TR" sz="2400" b="1" dirty="0" smtClean="0">
                <a:solidFill>
                  <a:schemeClr val="tx1"/>
                </a:solidFill>
                <a:latin typeface="Raleway Light" charset="-94"/>
              </a:rPr>
              <a:t> alındıktan sonra algoritma değerleri verilerek </a:t>
            </a:r>
            <a:r>
              <a:rPr lang="tr-TR" sz="2400" b="1" dirty="0" err="1" smtClean="0">
                <a:solidFill>
                  <a:schemeClr val="accent1"/>
                </a:solidFill>
                <a:latin typeface="Raleway Light" charset="-94"/>
              </a:rPr>
              <a:t>solve</a:t>
            </a:r>
            <a:r>
              <a:rPr lang="tr-TR" sz="2400" b="1" dirty="0" smtClean="0">
                <a:solidFill>
                  <a:schemeClr val="tx1"/>
                </a:solidFill>
                <a:latin typeface="Raleway Light" charset="-94"/>
              </a:rPr>
              <a:t> </a:t>
            </a:r>
            <a:r>
              <a:rPr lang="tr-TR" sz="2400" b="1" dirty="0" err="1" smtClean="0">
                <a:solidFill>
                  <a:schemeClr val="tx1"/>
                </a:solidFill>
                <a:latin typeface="Raleway Light" charset="-94"/>
              </a:rPr>
              <a:t>methodu</a:t>
            </a:r>
            <a:r>
              <a:rPr lang="tr-TR" sz="2400" b="1" dirty="0" smtClean="0">
                <a:solidFill>
                  <a:schemeClr val="tx1"/>
                </a:solidFill>
                <a:latin typeface="Raleway Light" charset="-94"/>
              </a:rPr>
              <a:t> ile çözüm başlatılıyor</a:t>
            </a:r>
            <a:endParaRPr sz="2400" b="1">
              <a:solidFill>
                <a:schemeClr val="tx1"/>
              </a:solidFill>
              <a:latin typeface="Raleway Light" charset="-94"/>
            </a:endParaRPr>
          </a:p>
        </p:txBody>
      </p:sp>
      <p:sp>
        <p:nvSpPr>
          <p:cNvPr id="23" name="Google Shape;454;p31"/>
          <p:cNvSpPr txBox="1">
            <a:spLocks noGrp="1"/>
          </p:cNvSpPr>
          <p:nvPr>
            <p:ph type="title" idx="4294967295"/>
          </p:nvPr>
        </p:nvSpPr>
        <p:spPr>
          <a:xfrm>
            <a:off x="230366" y="121920"/>
            <a:ext cx="6861314" cy="1005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b="1" dirty="0" err="1" smtClean="0">
                <a:solidFill>
                  <a:schemeClr val="tx1"/>
                </a:solidFill>
                <a:latin typeface="Raleway Light" charset="-94"/>
              </a:rPr>
              <a:t>Kordinatlar</a:t>
            </a:r>
            <a:r>
              <a:rPr lang="tr-TR" sz="2400" b="1" dirty="0" smtClean="0">
                <a:solidFill>
                  <a:schemeClr val="tx1"/>
                </a:solidFill>
                <a:latin typeface="Raleway Light" charset="-94"/>
              </a:rPr>
              <a:t> düzenlenerek </a:t>
            </a:r>
            <a:r>
              <a:rPr lang="tr-TR" sz="2400" b="1" dirty="0" err="1" smtClean="0">
                <a:solidFill>
                  <a:schemeClr val="tx1"/>
                </a:solidFill>
                <a:latin typeface="Raleway Light" charset="-94"/>
              </a:rPr>
              <a:t>graf</a:t>
            </a:r>
            <a:r>
              <a:rPr lang="tr-TR" sz="2400" b="1" dirty="0" smtClean="0">
                <a:solidFill>
                  <a:schemeClr val="tx1"/>
                </a:solidFill>
                <a:latin typeface="Raleway Light" charset="-94"/>
              </a:rPr>
              <a:t> şekline getirildi</a:t>
            </a:r>
            <a:endParaRPr sz="2400" b="1">
              <a:solidFill>
                <a:schemeClr val="tx1"/>
              </a:solidFill>
              <a:latin typeface="Raleway Light" charset="-9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furka\Desktop\kod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1437" y="651847"/>
            <a:ext cx="11019448" cy="4404946"/>
          </a:xfrm>
          <a:prstGeom prst="rect">
            <a:avLst/>
          </a:prstGeom>
          <a:noFill/>
        </p:spPr>
      </p:pic>
      <p:sp>
        <p:nvSpPr>
          <p:cNvPr id="434" name="Google Shape;434;p30"/>
          <p:cNvSpPr/>
          <p:nvPr/>
        </p:nvSpPr>
        <p:spPr>
          <a:xfrm>
            <a:off x="-2850362" y="2309669"/>
            <a:ext cx="3706800" cy="3706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0"/>
          <p:cNvSpPr/>
          <p:nvPr/>
        </p:nvSpPr>
        <p:spPr>
          <a:xfrm>
            <a:off x="-633262" y="2140622"/>
            <a:ext cx="876861" cy="799130"/>
          </a:xfrm>
          <a:custGeom>
            <a:avLst/>
            <a:gdLst/>
            <a:ahLst/>
            <a:cxnLst/>
            <a:rect l="l" t="t" r="r" b="b"/>
            <a:pathLst>
              <a:path w="30112" h="27445" extrusionOk="0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0"/>
          <p:cNvSpPr/>
          <p:nvPr/>
        </p:nvSpPr>
        <p:spPr>
          <a:xfrm>
            <a:off x="-125762" y="3186046"/>
            <a:ext cx="634008" cy="577786"/>
          </a:xfrm>
          <a:custGeom>
            <a:avLst/>
            <a:gdLst/>
            <a:ahLst/>
            <a:cxnLst/>
            <a:rect l="l" t="t" r="r" b="b"/>
            <a:pathLst>
              <a:path w="30112" h="27445" extrusionOk="0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54;p31"/>
          <p:cNvSpPr txBox="1">
            <a:spLocks noGrp="1"/>
          </p:cNvSpPr>
          <p:nvPr>
            <p:ph type="title" idx="4294967295"/>
          </p:nvPr>
        </p:nvSpPr>
        <p:spPr>
          <a:xfrm>
            <a:off x="545009" y="200184"/>
            <a:ext cx="5652274" cy="924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b="1" dirty="0" err="1" smtClean="0">
                <a:solidFill>
                  <a:schemeClr val="accent1"/>
                </a:solidFill>
                <a:latin typeface="Raleway Light" charset="-94"/>
              </a:rPr>
              <a:t>Solve</a:t>
            </a:r>
            <a:r>
              <a:rPr lang="tr-TR" sz="2400" b="1" dirty="0" smtClean="0">
                <a:solidFill>
                  <a:schemeClr val="tx1"/>
                </a:solidFill>
                <a:latin typeface="Raleway Light" charset="-94"/>
              </a:rPr>
              <a:t> </a:t>
            </a:r>
            <a:r>
              <a:rPr lang="tr-TR" sz="2400" b="1" dirty="0" err="1" smtClean="0">
                <a:solidFill>
                  <a:schemeClr val="tx1"/>
                </a:solidFill>
                <a:latin typeface="Raleway Light" charset="-94"/>
              </a:rPr>
              <a:t>Methodu</a:t>
            </a:r>
            <a:r>
              <a:rPr lang="tr-TR" sz="2400" b="1" dirty="0" smtClean="0">
                <a:solidFill>
                  <a:schemeClr val="tx1"/>
                </a:solidFill>
                <a:latin typeface="Raleway Light" charset="-94"/>
              </a:rPr>
              <a:t> Çalışması</a:t>
            </a:r>
            <a:endParaRPr sz="2400" b="1">
              <a:solidFill>
                <a:schemeClr val="tx1"/>
              </a:solidFill>
              <a:latin typeface="Raleway Light" charset="-94"/>
            </a:endParaRPr>
          </a:p>
        </p:txBody>
      </p:sp>
      <p:sp>
        <p:nvSpPr>
          <p:cNvPr id="433" name="Google Shape;433;p30"/>
          <p:cNvSpPr/>
          <p:nvPr/>
        </p:nvSpPr>
        <p:spPr>
          <a:xfrm>
            <a:off x="5970363" y="-2731556"/>
            <a:ext cx="4308900" cy="430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435;p30"/>
          <p:cNvGrpSpPr/>
          <p:nvPr/>
        </p:nvGrpSpPr>
        <p:grpSpPr>
          <a:xfrm>
            <a:off x="6096372" y="-322623"/>
            <a:ext cx="1478069" cy="1478069"/>
            <a:chOff x="238125" y="2189800"/>
            <a:chExt cx="1119325" cy="1119325"/>
          </a:xfrm>
        </p:grpSpPr>
        <p:sp>
          <p:nvSpPr>
            <p:cNvPr id="436" name="Google Shape;436;p30"/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Dikdörtgen 2"/>
          <p:cNvSpPr/>
          <p:nvPr/>
        </p:nvSpPr>
        <p:spPr>
          <a:xfrm>
            <a:off x="6091529" y="1538645"/>
            <a:ext cx="4161155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Metin kutusu 3"/>
          <p:cNvSpPr txBox="1"/>
          <p:nvPr/>
        </p:nvSpPr>
        <p:spPr>
          <a:xfrm>
            <a:off x="6434189" y="1550092"/>
            <a:ext cx="390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dirty="0" smtClean="0">
                <a:solidFill>
                  <a:schemeClr val="tx1"/>
                </a:solidFill>
                <a:latin typeface="Raleway Bold" pitchFamily="2" charset="-94"/>
              </a:rPr>
              <a:t>ALGORİTMA İŞLEYİŞİ </a:t>
            </a:r>
          </a:p>
        </p:txBody>
      </p:sp>
      <p:sp>
        <p:nvSpPr>
          <p:cNvPr id="23" name="Metin kutusu 22"/>
          <p:cNvSpPr txBox="1"/>
          <p:nvPr/>
        </p:nvSpPr>
        <p:spPr>
          <a:xfrm>
            <a:off x="6449243" y="2010068"/>
            <a:ext cx="39039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tx1"/>
                </a:solidFill>
                <a:latin typeface="Raleway Bold" pitchFamily="2" charset="-94"/>
              </a:rPr>
              <a:t>Olasılığa Dayalı Yol Seçimi</a:t>
            </a:r>
          </a:p>
          <a:p>
            <a:endParaRPr lang="tr-TR" dirty="0" smtClean="0">
              <a:solidFill>
                <a:schemeClr val="tx1"/>
              </a:solidFill>
              <a:latin typeface="Raleway Bold" pitchFamily="2" charset="-94"/>
            </a:endParaRPr>
          </a:p>
          <a:p>
            <a:r>
              <a:rPr lang="tr-TR" dirty="0" err="1" smtClean="0">
                <a:solidFill>
                  <a:schemeClr val="tx1"/>
                </a:solidFill>
                <a:latin typeface="Raleway Bold" pitchFamily="2" charset="-94"/>
              </a:rPr>
              <a:t>Feromon</a:t>
            </a:r>
            <a:r>
              <a:rPr lang="tr-TR" dirty="0" smtClean="0">
                <a:solidFill>
                  <a:schemeClr val="tx1"/>
                </a:solidFill>
                <a:latin typeface="Raleway Bold" pitchFamily="2" charset="-94"/>
              </a:rPr>
              <a:t> Güncellemesi</a:t>
            </a:r>
          </a:p>
        </p:txBody>
      </p:sp>
      <p:sp>
        <p:nvSpPr>
          <p:cNvPr id="7" name="Sağ Ok 6"/>
          <p:cNvSpPr/>
          <p:nvPr/>
        </p:nvSpPr>
        <p:spPr>
          <a:xfrm>
            <a:off x="6253082" y="2095231"/>
            <a:ext cx="265487" cy="16225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Sağ Ok 26"/>
          <p:cNvSpPr/>
          <p:nvPr/>
        </p:nvSpPr>
        <p:spPr>
          <a:xfrm>
            <a:off x="6252239" y="2527091"/>
            <a:ext cx="265487" cy="16225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F27EB2"/>
      </a:accent1>
      <a:accent2>
        <a:srgbClr val="559ABA"/>
      </a:accent2>
      <a:accent3>
        <a:srgbClr val="D2DFE9"/>
      </a:accent3>
      <a:accent4>
        <a:srgbClr val="EF5DA2"/>
      </a:accent4>
      <a:accent5>
        <a:srgbClr val="101632"/>
      </a:accent5>
      <a:accent6>
        <a:srgbClr val="BAC2E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356</Words>
  <Application>Microsoft Office PowerPoint</Application>
  <PresentationFormat>Ekran Gösterisi (16:9)</PresentationFormat>
  <Paragraphs>62</Paragraphs>
  <Slides>12</Slides>
  <Notes>12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23" baseType="lpstr">
      <vt:lpstr>Raleway Black</vt:lpstr>
      <vt:lpstr>Raleway</vt:lpstr>
      <vt:lpstr>Catamaran</vt:lpstr>
      <vt:lpstr>Arial</vt:lpstr>
      <vt:lpstr>Raleway ExtraBold</vt:lpstr>
      <vt:lpstr>Raleway Medium</vt:lpstr>
      <vt:lpstr>Raleway Light</vt:lpstr>
      <vt:lpstr>Fira Sans Extra Condensed Medium</vt:lpstr>
      <vt:lpstr>Nunito Light</vt:lpstr>
      <vt:lpstr>Raleway Bold</vt:lpstr>
      <vt:lpstr>Advertising Agency by Slidesgo</vt:lpstr>
      <vt:lpstr>KARINCA  KOLONİSİ OPTİMİZASYONU</vt:lpstr>
      <vt:lpstr>Sürü Zekası Kavramı  ( Swarm Intelligence )</vt:lpstr>
      <vt:lpstr>Karınca Koloni Optimizasyonu </vt:lpstr>
      <vt:lpstr>PowerPoint Sunusu</vt:lpstr>
      <vt:lpstr>ALGORİTMA ADIMLARI</vt:lpstr>
      <vt:lpstr>PROBLEM</vt:lpstr>
      <vt:lpstr>GEZİLMEK İSTENEN NOKTALAR </vt:lpstr>
      <vt:lpstr>Kordinatlar alındıktan sonra algoritma değerleri verilerek solve methodu ile çözüm başlatılıyor</vt:lpstr>
      <vt:lpstr>Solve Methodu Çalışması</vt:lpstr>
      <vt:lpstr>_select_next methodu ile karıncanın gideceği bir sonraki yol belirlenir</vt:lpstr>
      <vt:lpstr>_update_pheromone_delta Methodu Çalışması</vt:lpstr>
      <vt:lpstr>OPTİMİZASYON DOĞRULTUSUNDA  EN KISA YOL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KARINCA  KOLONİSİ OPTİMİZASYONU</dc:title>
  <cp:lastModifiedBy>Furkan ayyıldız</cp:lastModifiedBy>
  <cp:revision>43</cp:revision>
  <dcterms:modified xsi:type="dcterms:W3CDTF">2022-06-08T07:00:06Z</dcterms:modified>
</cp:coreProperties>
</file>