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B377E-4F52-4AD0-991A-9F20AE1F46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58A05-7869-4953-938C-2F591B96A642}">
      <dgm:prSet/>
      <dgm:spPr/>
      <dgm:t>
        <a:bodyPr/>
        <a:lstStyle/>
        <a:p>
          <a:r>
            <a:rPr lang="en-US"/>
            <a:t>Heatmap so we can see the correlation</a:t>
          </a:r>
        </a:p>
      </dgm:t>
    </dgm:pt>
    <dgm:pt modelId="{36F3B31A-EE5C-410B-89D1-BFF922D5AB5C}" type="parTrans" cxnId="{CC65A1E7-D495-4914-9BDF-795EE3C4E6E1}">
      <dgm:prSet/>
      <dgm:spPr/>
      <dgm:t>
        <a:bodyPr/>
        <a:lstStyle/>
        <a:p>
          <a:endParaRPr lang="en-US"/>
        </a:p>
      </dgm:t>
    </dgm:pt>
    <dgm:pt modelId="{1F08DC1F-25A2-42A1-9BFF-2CF208F3DBE2}" type="sibTrans" cxnId="{CC65A1E7-D495-4914-9BDF-795EE3C4E6E1}">
      <dgm:prSet/>
      <dgm:spPr/>
      <dgm:t>
        <a:bodyPr/>
        <a:lstStyle/>
        <a:p>
          <a:endParaRPr lang="en-US"/>
        </a:p>
      </dgm:t>
    </dgm:pt>
    <dgm:pt modelId="{6DA04A7C-0656-4A2B-93DA-47FFA27B102A}">
      <dgm:prSet/>
      <dgm:spPr/>
      <dgm:t>
        <a:bodyPr/>
        <a:lstStyle/>
        <a:p>
          <a:r>
            <a:rPr lang="en-US" dirty="0"/>
            <a:t>We can see a weak correlation between rainy weeks and hours worked </a:t>
          </a:r>
        </a:p>
      </dgm:t>
    </dgm:pt>
    <dgm:pt modelId="{F70FBEDC-12C8-4B3F-BB55-716DCC0B274D}" type="parTrans" cxnId="{334AC145-62AC-4AFC-AA3D-7684C43CC9DE}">
      <dgm:prSet/>
      <dgm:spPr/>
      <dgm:t>
        <a:bodyPr/>
        <a:lstStyle/>
        <a:p>
          <a:endParaRPr lang="en-US"/>
        </a:p>
      </dgm:t>
    </dgm:pt>
    <dgm:pt modelId="{E45D56C7-B8D5-464C-9BDA-151C40476893}" type="sibTrans" cxnId="{334AC145-62AC-4AFC-AA3D-7684C43CC9DE}">
      <dgm:prSet/>
      <dgm:spPr/>
      <dgm:t>
        <a:bodyPr/>
        <a:lstStyle/>
        <a:p>
          <a:endParaRPr lang="en-US"/>
        </a:p>
      </dgm:t>
    </dgm:pt>
    <dgm:pt modelId="{E3B27BF0-7637-44AE-91AA-E885FB17079F}">
      <dgm:prSet/>
      <dgm:spPr/>
      <dgm:t>
        <a:bodyPr/>
        <a:lstStyle/>
        <a:p>
          <a:r>
            <a:rPr lang="en-US" dirty="0"/>
            <a:t>We can also see a strong correlation between hot weeks and rainy weeks</a:t>
          </a:r>
        </a:p>
      </dgm:t>
    </dgm:pt>
    <dgm:pt modelId="{D74E853F-4C46-42A2-97F2-DCAD30E25058}" type="parTrans" cxnId="{40FBF2B8-9D31-4ECB-8803-A4C74CD9EF7A}">
      <dgm:prSet/>
      <dgm:spPr/>
      <dgm:t>
        <a:bodyPr/>
        <a:lstStyle/>
        <a:p>
          <a:endParaRPr lang="en-US"/>
        </a:p>
      </dgm:t>
    </dgm:pt>
    <dgm:pt modelId="{7FC835EA-74EB-4CA3-8E6E-4CFF18003B49}" type="sibTrans" cxnId="{40FBF2B8-9D31-4ECB-8803-A4C74CD9EF7A}">
      <dgm:prSet/>
      <dgm:spPr/>
      <dgm:t>
        <a:bodyPr/>
        <a:lstStyle/>
        <a:p>
          <a:endParaRPr lang="en-US"/>
        </a:p>
      </dgm:t>
    </dgm:pt>
    <dgm:pt modelId="{337DB3FD-5785-4E89-9959-38B1DD4274DC}" type="pres">
      <dgm:prSet presAssocID="{FD7B377E-4F52-4AD0-991A-9F20AE1F46BC}" presName="linear" presStyleCnt="0">
        <dgm:presLayoutVars>
          <dgm:animLvl val="lvl"/>
          <dgm:resizeHandles val="exact"/>
        </dgm:presLayoutVars>
      </dgm:prSet>
      <dgm:spPr/>
    </dgm:pt>
    <dgm:pt modelId="{9BC4F0FD-36D9-480A-BEC4-727A53237BFA}" type="pres">
      <dgm:prSet presAssocID="{69658A05-7869-4953-938C-2F591B96A6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485E1D-CC39-4F47-9426-F449A4D34BF0}" type="pres">
      <dgm:prSet presAssocID="{1F08DC1F-25A2-42A1-9BFF-2CF208F3DBE2}" presName="spacer" presStyleCnt="0"/>
      <dgm:spPr/>
    </dgm:pt>
    <dgm:pt modelId="{74D96282-6AF0-46B7-A881-DD2F1FE254FC}" type="pres">
      <dgm:prSet presAssocID="{6DA04A7C-0656-4A2B-93DA-47FFA27B10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566998-B32C-4C40-8DEA-E22C79EF65A7}" type="pres">
      <dgm:prSet presAssocID="{E45D56C7-B8D5-464C-9BDA-151C40476893}" presName="spacer" presStyleCnt="0"/>
      <dgm:spPr/>
    </dgm:pt>
    <dgm:pt modelId="{04E62A1A-1ED9-4AF6-A4C3-B067FD48D3E0}" type="pres">
      <dgm:prSet presAssocID="{E3B27BF0-7637-44AE-91AA-E885FB1707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10D42E-A13B-4632-859C-DC30BB03D277}" type="presOf" srcId="{6DA04A7C-0656-4A2B-93DA-47FFA27B102A}" destId="{74D96282-6AF0-46B7-A881-DD2F1FE254FC}" srcOrd="0" destOrd="0" presId="urn:microsoft.com/office/officeart/2005/8/layout/vList2"/>
    <dgm:cxn modelId="{5C531530-0B2D-438E-97F7-7654486C3E2C}" type="presOf" srcId="{69658A05-7869-4953-938C-2F591B96A642}" destId="{9BC4F0FD-36D9-480A-BEC4-727A53237BFA}" srcOrd="0" destOrd="0" presId="urn:microsoft.com/office/officeart/2005/8/layout/vList2"/>
    <dgm:cxn modelId="{72814F63-3F28-4C48-A57D-216D52559ACE}" type="presOf" srcId="{E3B27BF0-7637-44AE-91AA-E885FB17079F}" destId="{04E62A1A-1ED9-4AF6-A4C3-B067FD48D3E0}" srcOrd="0" destOrd="0" presId="urn:microsoft.com/office/officeart/2005/8/layout/vList2"/>
    <dgm:cxn modelId="{334AC145-62AC-4AFC-AA3D-7684C43CC9DE}" srcId="{FD7B377E-4F52-4AD0-991A-9F20AE1F46BC}" destId="{6DA04A7C-0656-4A2B-93DA-47FFA27B102A}" srcOrd="1" destOrd="0" parTransId="{F70FBEDC-12C8-4B3F-BB55-716DCC0B274D}" sibTransId="{E45D56C7-B8D5-464C-9BDA-151C40476893}"/>
    <dgm:cxn modelId="{219FB17F-048F-488A-89B9-E3CB8967F3C3}" type="presOf" srcId="{FD7B377E-4F52-4AD0-991A-9F20AE1F46BC}" destId="{337DB3FD-5785-4E89-9959-38B1DD4274DC}" srcOrd="0" destOrd="0" presId="urn:microsoft.com/office/officeart/2005/8/layout/vList2"/>
    <dgm:cxn modelId="{40FBF2B8-9D31-4ECB-8803-A4C74CD9EF7A}" srcId="{FD7B377E-4F52-4AD0-991A-9F20AE1F46BC}" destId="{E3B27BF0-7637-44AE-91AA-E885FB17079F}" srcOrd="2" destOrd="0" parTransId="{D74E853F-4C46-42A2-97F2-DCAD30E25058}" sibTransId="{7FC835EA-74EB-4CA3-8E6E-4CFF18003B49}"/>
    <dgm:cxn modelId="{CC65A1E7-D495-4914-9BDF-795EE3C4E6E1}" srcId="{FD7B377E-4F52-4AD0-991A-9F20AE1F46BC}" destId="{69658A05-7869-4953-938C-2F591B96A642}" srcOrd="0" destOrd="0" parTransId="{36F3B31A-EE5C-410B-89D1-BFF922D5AB5C}" sibTransId="{1F08DC1F-25A2-42A1-9BFF-2CF208F3DBE2}"/>
    <dgm:cxn modelId="{A0552459-1719-4C9A-B234-B11F6321248F}" type="presParOf" srcId="{337DB3FD-5785-4E89-9959-38B1DD4274DC}" destId="{9BC4F0FD-36D9-480A-BEC4-727A53237BFA}" srcOrd="0" destOrd="0" presId="urn:microsoft.com/office/officeart/2005/8/layout/vList2"/>
    <dgm:cxn modelId="{3EF89D08-B97D-43E1-AE69-27E7E0DAABEA}" type="presParOf" srcId="{337DB3FD-5785-4E89-9959-38B1DD4274DC}" destId="{22485E1D-CC39-4F47-9426-F449A4D34BF0}" srcOrd="1" destOrd="0" presId="urn:microsoft.com/office/officeart/2005/8/layout/vList2"/>
    <dgm:cxn modelId="{56A89F8B-6995-4899-B8CC-9DE8B14F2785}" type="presParOf" srcId="{337DB3FD-5785-4E89-9959-38B1DD4274DC}" destId="{74D96282-6AF0-46B7-A881-DD2F1FE254FC}" srcOrd="2" destOrd="0" presId="urn:microsoft.com/office/officeart/2005/8/layout/vList2"/>
    <dgm:cxn modelId="{BC32102F-7F11-494C-AD2A-1D60D5C94D48}" type="presParOf" srcId="{337DB3FD-5785-4E89-9959-38B1DD4274DC}" destId="{89566998-B32C-4C40-8DEA-E22C79EF65A7}" srcOrd="3" destOrd="0" presId="urn:microsoft.com/office/officeart/2005/8/layout/vList2"/>
    <dgm:cxn modelId="{0AF4885D-28D0-429F-8EEC-C9281390447F}" type="presParOf" srcId="{337DB3FD-5785-4E89-9959-38B1DD4274DC}" destId="{04E62A1A-1ED9-4AF6-A4C3-B067FD48D3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4F0FD-36D9-480A-BEC4-727A53237BFA}">
      <dsp:nvSpPr>
        <dsp:cNvPr id="0" name=""/>
        <dsp:cNvSpPr/>
      </dsp:nvSpPr>
      <dsp:spPr>
        <a:xfrm>
          <a:off x="0" y="332554"/>
          <a:ext cx="2884348" cy="1859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Heatmap so we can see the correlation</a:t>
          </a:r>
        </a:p>
      </dsp:txBody>
      <dsp:txXfrm>
        <a:off x="90784" y="423338"/>
        <a:ext cx="2702780" cy="1678147"/>
      </dsp:txXfrm>
    </dsp:sp>
    <dsp:sp modelId="{74D96282-6AF0-46B7-A881-DD2F1FE254FC}">
      <dsp:nvSpPr>
        <dsp:cNvPr id="0" name=""/>
        <dsp:cNvSpPr/>
      </dsp:nvSpPr>
      <dsp:spPr>
        <a:xfrm>
          <a:off x="0" y="2255629"/>
          <a:ext cx="2884348" cy="1859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can see a weak correlation between rainy weeks and hours worked </a:t>
          </a:r>
        </a:p>
      </dsp:txBody>
      <dsp:txXfrm>
        <a:off x="90784" y="2346413"/>
        <a:ext cx="2702780" cy="1678147"/>
      </dsp:txXfrm>
    </dsp:sp>
    <dsp:sp modelId="{04E62A1A-1ED9-4AF6-A4C3-B067FD48D3E0}">
      <dsp:nvSpPr>
        <dsp:cNvPr id="0" name=""/>
        <dsp:cNvSpPr/>
      </dsp:nvSpPr>
      <dsp:spPr>
        <a:xfrm>
          <a:off x="0" y="4178705"/>
          <a:ext cx="2884348" cy="1859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can also see a strong correlation between hot weeks and rainy weeks</a:t>
          </a:r>
        </a:p>
      </dsp:txBody>
      <dsp:txXfrm>
        <a:off x="90784" y="4269489"/>
        <a:ext cx="2702780" cy="1678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8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9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4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2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441CF992-F51E-86E8-1133-5FF08770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12" r="11944" b="-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1011-1593-B5A8-CA27-515A1E7B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4" y="1340360"/>
            <a:ext cx="3729162" cy="339111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Weather and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26502-978F-C048-3B5A-AEA4A6D9D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Furkan Emre </a:t>
            </a:r>
            <a:r>
              <a:rPr lang="en-US" sz="2400" dirty="0" err="1">
                <a:solidFill>
                  <a:schemeClr val="tx1"/>
                </a:solidFill>
              </a:rPr>
              <a:t>Babad</a:t>
            </a:r>
            <a:r>
              <a:rPr lang="tr-TR" sz="2400" dirty="0">
                <a:solidFill>
                  <a:schemeClr val="tx1"/>
                </a:solidFill>
              </a:rPr>
              <a:t>ağ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6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 shot of a graph&#10;&#10;Description automatically generated">
            <a:extLst>
              <a:ext uri="{FF2B5EF4-FFF2-40B4-BE49-F238E27FC236}">
                <a16:creationId xmlns:a16="http://schemas.microsoft.com/office/drawing/2014/main" id="{ED80286E-CE62-F578-742C-569B7C9156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643192" y="1447243"/>
            <a:ext cx="6909386" cy="39556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321C3-40A8-78F3-ED0E-8BCDAE0A4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scatter plot so we can visualize it better</a:t>
            </a:r>
          </a:p>
        </p:txBody>
      </p:sp>
    </p:spTree>
    <p:extLst>
      <p:ext uri="{BB962C8B-B14F-4D97-AF65-F5344CB8AC3E}">
        <p14:creationId xmlns:p14="http://schemas.microsoft.com/office/powerpoint/2010/main" val="243104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AEA0D-17ED-EB89-9E8D-781F8D24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09DEA-4BDB-5301-8F5E-D10525D5F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400" dirty="0">
                <a:solidFill>
                  <a:srgbClr val="FFFFFF"/>
                </a:solidFill>
              </a:rPr>
              <a:t>I found that in weeks with more rainy days I got more time, and this also shows that there was more foot traffic indoors.</a:t>
            </a:r>
          </a:p>
        </p:txBody>
      </p:sp>
    </p:spTree>
    <p:extLst>
      <p:ext uri="{BB962C8B-B14F-4D97-AF65-F5344CB8AC3E}">
        <p14:creationId xmlns:p14="http://schemas.microsoft.com/office/powerpoint/2010/main" val="268355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1AD421-1F46-4BBA-2C25-93B128C6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516428" cy="178196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means that we fail to reject  the hypothesis</a:t>
            </a:r>
          </a:p>
        </p:txBody>
      </p:sp>
      <p:pic>
        <p:nvPicPr>
          <p:cNvPr id="3076" name="Picture 4" descr="Health benefits of clapping hands – Rishi Hospital">
            <a:extLst>
              <a:ext uri="{FF2B5EF4-FFF2-40B4-BE49-F238E27FC236}">
                <a16:creationId xmlns:a16="http://schemas.microsoft.com/office/drawing/2014/main" id="{F972C29F-5A0C-F872-5C03-46BA526C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193" y="619331"/>
            <a:ext cx="4917542" cy="27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miley Face Emoji Thumbs up Happy Emotion Encouraging Expression Cute  Digital Connection Vinyl Sticker Decal for Laptop, Car Bumper, Helmet - Etsy">
            <a:extLst>
              <a:ext uri="{FF2B5EF4-FFF2-40B4-BE49-F238E27FC236}">
                <a16:creationId xmlns:a16="http://schemas.microsoft.com/office/drawing/2014/main" id="{F2686CCC-9A00-5677-2FB7-F615D732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8066" y="3509433"/>
            <a:ext cx="2771795" cy="277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1C41-505D-2532-AC94-BBA04E99E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0412" y="3509433"/>
            <a:ext cx="4602152" cy="3715424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400" dirty="0"/>
              <a:t>This is because p value is higher than 0.05</a:t>
            </a:r>
          </a:p>
        </p:txBody>
      </p:sp>
    </p:spTree>
    <p:extLst>
      <p:ext uri="{BB962C8B-B14F-4D97-AF65-F5344CB8AC3E}">
        <p14:creationId xmlns:p14="http://schemas.microsoft.com/office/powerpoint/2010/main" val="155605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404B4-00F9-0E6E-0B2F-42ABD525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96" y="2334601"/>
            <a:ext cx="9792208" cy="1527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seeing my work</a:t>
            </a:r>
          </a:p>
        </p:txBody>
      </p:sp>
    </p:spTree>
    <p:extLst>
      <p:ext uri="{BB962C8B-B14F-4D97-AF65-F5344CB8AC3E}">
        <p14:creationId xmlns:p14="http://schemas.microsoft.com/office/powerpoint/2010/main" val="24306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0ADA-48FD-0507-D2D9-9D8EA272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Hypothesis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E1872-8E4A-8D7D-BBDF-B23A10DA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During rainy weeks, I observed that I worked longer hours and served more customers at the shops where I worked, as people preferred indoor spaces like shopping malls and coffee shops to stay dry.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9526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7545-90A1-B36D-55E3-BA391DF9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85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/>
              <a:t>My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522B3-7E35-E98E-7A5F-481F9E4C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086" y="2083293"/>
            <a:ext cx="4663440" cy="640080"/>
          </a:xfrm>
        </p:spPr>
        <p:txBody>
          <a:bodyPr>
            <a:normAutofit/>
          </a:bodyPr>
          <a:lstStyle/>
          <a:p>
            <a:r>
              <a:rPr lang="en-US" sz="2400" b="0" dirty="0"/>
              <a:t>Paycheck data(hours worked)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A40C5-61E5-D801-F373-27F4AB50A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7467" y="1926385"/>
            <a:ext cx="6490419" cy="640080"/>
          </a:xfrm>
        </p:spPr>
        <p:txBody>
          <a:bodyPr>
            <a:noAutofit/>
          </a:bodyPr>
          <a:lstStyle/>
          <a:p>
            <a:r>
              <a:rPr lang="en-US" sz="2400" b="0" dirty="0"/>
              <a:t>Weather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A88ECA-A687-4867-0985-2B86C774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26" y="2792472"/>
            <a:ext cx="4179526" cy="282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D75D0-F338-CDF6-828A-FC98E2A2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63" y="2792472"/>
            <a:ext cx="4797518" cy="28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9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CC34E14-7009-4770-92C3-8FA9DFFC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7F09AB8-ED40-4351-A581-146415B87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77B2BA5B-1894-4AF7-A31A-68B310384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F8292AA-2164-4B18-AEBD-CC13F4CA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92E3DD6-EE3F-4714-B087-11DF4E1FB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1D1A2-3FF5-0D45-D090-44E15BDA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865" y="2476602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Work Data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B8B2C1-56D3-48CF-B950-1C2F68E19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81A7B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D37A8D7-D2CC-4162-895A-C3ECA645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81A7B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ffeeshop Greenhouse Effect Amsterdam ">
            <a:extLst>
              <a:ext uri="{FF2B5EF4-FFF2-40B4-BE49-F238E27FC236}">
                <a16:creationId xmlns:a16="http://schemas.microsoft.com/office/drawing/2014/main" id="{5B15F239-7B5E-DFD2-B909-7ACBF4166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5" r="21610" b="1"/>
          <a:stretch/>
        </p:blipFill>
        <p:spPr bwMode="auto">
          <a:xfrm>
            <a:off x="8245165" y="3209731"/>
            <a:ext cx="3716680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thing Store Photos, Download The BEST Free Clothing Store Stock Photos &amp;  HD Images">
            <a:extLst>
              <a:ext uri="{FF2B5EF4-FFF2-40B4-BE49-F238E27FC236}">
                <a16:creationId xmlns:a16="http://schemas.microsoft.com/office/drawing/2014/main" id="{968E41CA-FA7F-AC06-9DBF-5BA2285B8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4" r="4587" b="-3"/>
          <a:stretch/>
        </p:blipFill>
        <p:spPr bwMode="auto">
          <a:xfrm>
            <a:off x="6013956" y="282258"/>
            <a:ext cx="3950144" cy="3749831"/>
          </a:xfrm>
          <a:custGeom>
            <a:avLst/>
            <a:gdLst/>
            <a:ahLst/>
            <a:cxnLst/>
            <a:rect l="l" t="t" r="r" b="b"/>
            <a:pathLst>
              <a:path w="3950144" h="3749831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1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A0B6C-B8B5-6EF1-F419-00B634DB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569626"/>
            <a:ext cx="6909386" cy="563537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9F8E6C20-0352-926A-EFFB-4FB199FC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work data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F42C2B2-3034-B161-3D7C-3F6CE0FC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0024" y="4708186"/>
            <a:ext cx="3238829" cy="149681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plotted for each week how many hours did I worked.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94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t Rain Stock Illustrations – 20,588 Hot Rain Stock Illustrations, Vectors  &amp; Clipart - Dreamstime">
            <a:extLst>
              <a:ext uri="{FF2B5EF4-FFF2-40B4-BE49-F238E27FC236}">
                <a16:creationId xmlns:a16="http://schemas.microsoft.com/office/drawing/2014/main" id="{2140DD16-259B-5E32-B601-1024D059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9" r="9091" b="37015"/>
          <a:stretch/>
        </p:blipFill>
        <p:spPr bwMode="auto">
          <a:xfrm>
            <a:off x="-1866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80A5D2-4D5E-3556-672A-BFCFDF66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35" y="2265498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Weather data</a:t>
            </a:r>
          </a:p>
        </p:txBody>
      </p:sp>
    </p:spTree>
    <p:extLst>
      <p:ext uri="{BB962C8B-B14F-4D97-AF65-F5344CB8AC3E}">
        <p14:creationId xmlns:p14="http://schemas.microsoft.com/office/powerpoint/2010/main" val="406108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81EC51FD-1FAF-53B0-4433-7AE16547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77" y="638908"/>
            <a:ext cx="6909386" cy="556609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1BF01F-67D6-751D-C4C1-2A316AC9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3" y="1258397"/>
            <a:ext cx="3238829" cy="2950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Weather data for rain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3B24B-2BE5-2D55-86ED-BFD8ECEF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0024" y="4708186"/>
            <a:ext cx="3238829" cy="149681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Then i plotted how many times it rained every week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4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4FCB03-38BB-2173-CDEF-CDAD328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 weather data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0FDDA0-6B47-1B3F-B9F3-8D0DDE50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93396"/>
            <a:ext cx="5060992" cy="2581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ADD5DF-FA15-DE51-F0EE-AF859A93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509884"/>
            <a:ext cx="5060992" cy="27708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3778F-A21E-7E94-6262-92E1620C9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6137" y="2303563"/>
            <a:ext cx="4602152" cy="3715424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tr-TR" sz="2400" dirty="0"/>
              <a:t>I also plotted data for hot </a:t>
            </a:r>
            <a:r>
              <a:rPr lang="en-US" sz="2400" dirty="0"/>
              <a:t>weeks</a:t>
            </a:r>
            <a:r>
              <a:rPr lang="tr-TR" sz="2400" dirty="0"/>
              <a:t> </a:t>
            </a:r>
            <a:r>
              <a:rPr lang="en-US" sz="2400" dirty="0"/>
              <a:t>(the days in which max temperature exceeds 30C) and cloudy  weeks.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400" dirty="0"/>
              <a:t>In same format as rain data, it shows how many times these parameters occurred per week.</a:t>
            </a:r>
          </a:p>
        </p:txBody>
      </p:sp>
    </p:spTree>
    <p:extLst>
      <p:ext uri="{BB962C8B-B14F-4D97-AF65-F5344CB8AC3E}">
        <p14:creationId xmlns:p14="http://schemas.microsoft.com/office/powerpoint/2010/main" val="183444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F393FDE-DD10-F3A6-305F-B673670B7A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643192" y="464695"/>
            <a:ext cx="6909386" cy="573373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extBox 7">
            <a:extLst>
              <a:ext uri="{FF2B5EF4-FFF2-40B4-BE49-F238E27FC236}">
                <a16:creationId xmlns:a16="http://schemas.microsoft.com/office/drawing/2014/main" id="{20205126-1FCE-E5F7-8477-82DCA9640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455823"/>
              </p:ext>
            </p:extLst>
          </p:nvPr>
        </p:nvGraphicFramePr>
        <p:xfrm>
          <a:off x="8751728" y="487025"/>
          <a:ext cx="2884349" cy="637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9898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221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Sagona Book</vt:lpstr>
      <vt:lpstr>Sagona ExtraLight</vt:lpstr>
      <vt:lpstr>SavonVTI</vt:lpstr>
      <vt:lpstr>Weather and WORK</vt:lpstr>
      <vt:lpstr>Hypothesis</vt:lpstr>
      <vt:lpstr>My Dataset</vt:lpstr>
      <vt:lpstr>Work Data</vt:lpstr>
      <vt:lpstr>My work data</vt:lpstr>
      <vt:lpstr>Weather data</vt:lpstr>
      <vt:lpstr>Weather data for rain</vt:lpstr>
      <vt:lpstr>Extra weather data</vt:lpstr>
      <vt:lpstr>PowerPoint Presentation</vt:lpstr>
      <vt:lpstr>PowerPoint Presentation</vt:lpstr>
      <vt:lpstr>Conclusion</vt:lpstr>
      <vt:lpstr>This means that we fail to reject  the hypothesis</vt:lpstr>
      <vt:lpstr>Thanks for seeing my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babadağ</dc:creator>
  <cp:lastModifiedBy>furkan babadağ</cp:lastModifiedBy>
  <cp:revision>1</cp:revision>
  <dcterms:created xsi:type="dcterms:W3CDTF">2025-01-09T10:23:26Z</dcterms:created>
  <dcterms:modified xsi:type="dcterms:W3CDTF">2025-01-09T20:05:13Z</dcterms:modified>
</cp:coreProperties>
</file>