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BCA81E6-C7F1-4850-A020-9445AD475F86}" type="datetimeFigureOut">
              <a:rPr lang="tr-TR" smtClean="0"/>
              <a:t>15.12.2022</a:t>
            </a:fld>
            <a:endParaRPr lang="tr-T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177DE2E-B012-4CB7-A8B1-A09EDDE71EC2}" type="slidenum">
              <a:rPr lang="tr-TR" smtClean="0"/>
              <a:t>‹#›</a:t>
            </a:fld>
            <a:endParaRPr lang="tr-TR"/>
          </a:p>
        </p:txBody>
      </p:sp>
    </p:spTree>
    <p:extLst>
      <p:ext uri="{BB962C8B-B14F-4D97-AF65-F5344CB8AC3E}">
        <p14:creationId xmlns:p14="http://schemas.microsoft.com/office/powerpoint/2010/main" val="105434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BCA81E6-C7F1-4850-A020-9445AD475F86}"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379329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BCA81E6-C7F1-4850-A020-9445AD475F86}" type="datetimeFigureOut">
              <a:rPr lang="tr-TR" smtClean="0"/>
              <a:t>15.12.2022</a:t>
            </a:fld>
            <a:endParaRPr lang="tr-TR"/>
          </a:p>
        </p:txBody>
      </p:sp>
      <p:sp>
        <p:nvSpPr>
          <p:cNvPr id="5" name="Footer Placeholder 4"/>
          <p:cNvSpPr>
            <a:spLocks noGrp="1"/>
          </p:cNvSpPr>
          <p:nvPr>
            <p:ph type="ftr" sz="quarter" idx="11"/>
          </p:nvPr>
        </p:nvSpPr>
        <p:spPr>
          <a:xfrm>
            <a:off x="774923" y="5951811"/>
            <a:ext cx="7896279" cy="365125"/>
          </a:xfrm>
        </p:spPr>
        <p:txBody>
          <a:bodyPr/>
          <a:lstStyle/>
          <a:p>
            <a:endParaRPr lang="tr-T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177DE2E-B012-4CB7-A8B1-A09EDDE71EC2}" type="slidenum">
              <a:rPr lang="tr-TR" smtClean="0"/>
              <a:t>‹#›</a:t>
            </a:fld>
            <a:endParaRPr lang="tr-TR"/>
          </a:p>
        </p:txBody>
      </p:sp>
    </p:spTree>
    <p:extLst>
      <p:ext uri="{BB962C8B-B14F-4D97-AF65-F5344CB8AC3E}">
        <p14:creationId xmlns:p14="http://schemas.microsoft.com/office/powerpoint/2010/main" val="286683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BCA81E6-C7F1-4850-A020-9445AD475F86}"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558300" y="5956137"/>
            <a:ext cx="1052508" cy="365125"/>
          </a:xfrm>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240534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BCA81E6-C7F1-4850-A020-9445AD475F86}" type="datetimeFigureOut">
              <a:rPr lang="tr-TR" smtClean="0"/>
              <a:t>15.12.2022</a:t>
            </a:fld>
            <a:endParaRPr lang="tr-T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177DE2E-B012-4CB7-A8B1-A09EDDE71EC2}" type="slidenum">
              <a:rPr lang="tr-TR" smtClean="0"/>
              <a:t>‹#›</a:t>
            </a:fld>
            <a:endParaRPr lang="tr-TR"/>
          </a:p>
        </p:txBody>
      </p:sp>
    </p:spTree>
    <p:extLst>
      <p:ext uri="{BB962C8B-B14F-4D97-AF65-F5344CB8AC3E}">
        <p14:creationId xmlns:p14="http://schemas.microsoft.com/office/powerpoint/2010/main" val="152628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BCA81E6-C7F1-4850-A020-9445AD475F86}"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21202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BCA81E6-C7F1-4850-A020-9445AD475F86}"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167019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BCA81E6-C7F1-4850-A020-9445AD475F86}"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11355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A81E6-C7F1-4850-A020-9445AD475F86}"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382319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BCA81E6-C7F1-4850-A020-9445AD475F86}" type="datetimeFigureOut">
              <a:rPr lang="tr-TR" smtClean="0"/>
              <a:t>15.12.2022</a:t>
            </a:fld>
            <a:endParaRPr lang="tr-T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177DE2E-B012-4CB7-A8B1-A09EDDE71EC2}" type="slidenum">
              <a:rPr lang="tr-TR" smtClean="0"/>
              <a:t>‹#›</a:t>
            </a:fld>
            <a:endParaRPr lang="tr-TR"/>
          </a:p>
        </p:txBody>
      </p:sp>
    </p:spTree>
    <p:extLst>
      <p:ext uri="{BB962C8B-B14F-4D97-AF65-F5344CB8AC3E}">
        <p14:creationId xmlns:p14="http://schemas.microsoft.com/office/powerpoint/2010/main" val="114252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BCA81E6-C7F1-4850-A020-9445AD475F86}"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177DE2E-B012-4CB7-A8B1-A09EDDE71EC2}" type="slidenum">
              <a:rPr lang="tr-TR" smtClean="0"/>
              <a:t>‹#›</a:t>
            </a:fld>
            <a:endParaRPr lang="tr-TR"/>
          </a:p>
        </p:txBody>
      </p:sp>
    </p:spTree>
    <p:extLst>
      <p:ext uri="{BB962C8B-B14F-4D97-AF65-F5344CB8AC3E}">
        <p14:creationId xmlns:p14="http://schemas.microsoft.com/office/powerpoint/2010/main" val="145790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BCA81E6-C7F1-4850-A020-9445AD475F86}" type="datetimeFigureOut">
              <a:rPr lang="tr-TR" smtClean="0"/>
              <a:t>15.12.2022</a:t>
            </a:fld>
            <a:endParaRPr lang="tr-T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tr-T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177DE2E-B012-4CB7-A8B1-A09EDDE71EC2}" type="slidenum">
              <a:rPr lang="tr-TR" smtClean="0"/>
              <a:t>‹#›</a:t>
            </a:fld>
            <a:endParaRPr lang="tr-T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312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2563494" y="1349870"/>
            <a:ext cx="7081024" cy="1107996"/>
          </a:xfrm>
          <a:prstGeom prst="rect">
            <a:avLst/>
          </a:prstGeom>
          <a:noFill/>
        </p:spPr>
        <p:txBody>
          <a:bodyPr wrap="square" rtlCol="0">
            <a:spAutoFit/>
          </a:bodyPr>
          <a:lstStyle/>
          <a:p>
            <a:r>
              <a:rPr lang="tr-TR" sz="6600" dirty="0" smtClean="0"/>
              <a:t>GÖRÜNTÜ İŞLEME</a:t>
            </a:r>
            <a:endParaRPr lang="tr-TR" sz="6600" dirty="0"/>
          </a:p>
        </p:txBody>
      </p:sp>
      <p:sp>
        <p:nvSpPr>
          <p:cNvPr id="5" name="Dikdörtgen 4"/>
          <p:cNvSpPr/>
          <p:nvPr/>
        </p:nvSpPr>
        <p:spPr>
          <a:xfrm>
            <a:off x="2350763" y="3620221"/>
            <a:ext cx="7506486" cy="2554545"/>
          </a:xfrm>
          <a:prstGeom prst="rect">
            <a:avLst/>
          </a:prstGeom>
        </p:spPr>
        <p:txBody>
          <a:bodyPr wrap="square">
            <a:spAutoFit/>
          </a:bodyPr>
          <a:lstStyle/>
          <a:p>
            <a:pPr algn="ctr"/>
            <a:r>
              <a:rPr lang="tr-TR" sz="4000" dirty="0">
                <a:solidFill>
                  <a:schemeClr val="bg1"/>
                </a:solidFill>
              </a:rPr>
              <a:t>Görüntü işleme teknikleri ve kümeleme yöntemleri kullanılarak fındık meyvesinin tespit ve sınıflandırılması </a:t>
            </a:r>
          </a:p>
        </p:txBody>
      </p:sp>
    </p:spTree>
    <p:extLst>
      <p:ext uri="{BB962C8B-B14F-4D97-AF65-F5344CB8AC3E}">
        <p14:creationId xmlns:p14="http://schemas.microsoft.com/office/powerpoint/2010/main" val="242357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27538" y="668216"/>
            <a:ext cx="11980985" cy="1077218"/>
          </a:xfrm>
          <a:prstGeom prst="rect">
            <a:avLst/>
          </a:prstGeom>
          <a:noFill/>
        </p:spPr>
        <p:txBody>
          <a:bodyPr wrap="square" rtlCol="0">
            <a:spAutoFit/>
          </a:bodyPr>
          <a:lstStyle/>
          <a:p>
            <a:r>
              <a:rPr lang="tr-TR" sz="3200" dirty="0" smtClean="0">
                <a:solidFill>
                  <a:schemeClr val="bg1"/>
                </a:solidFill>
              </a:rPr>
              <a:t>Sınıflandırma </a:t>
            </a:r>
            <a:r>
              <a:rPr lang="tr-TR" sz="3200" dirty="0">
                <a:solidFill>
                  <a:schemeClr val="bg1"/>
                </a:solidFill>
              </a:rPr>
              <a:t>işlemi aşamasına ait </a:t>
            </a:r>
            <a:r>
              <a:rPr lang="tr-TR" sz="3200" dirty="0" smtClean="0">
                <a:solidFill>
                  <a:schemeClr val="bg1"/>
                </a:solidFill>
              </a:rPr>
              <a:t>adımlar </a:t>
            </a:r>
          </a:p>
          <a:p>
            <a:r>
              <a:rPr lang="tr-TR" sz="3200" dirty="0" smtClean="0">
                <a:solidFill>
                  <a:schemeClr val="bg1"/>
                </a:solidFill>
              </a:rPr>
              <a:t>(</a:t>
            </a:r>
            <a:r>
              <a:rPr lang="tr-TR" sz="3200" dirty="0">
                <a:solidFill>
                  <a:schemeClr val="bg1"/>
                </a:solidFill>
              </a:rPr>
              <a:t>Classification stage steps) </a:t>
            </a:r>
          </a:p>
        </p:txBody>
      </p:sp>
      <p:sp>
        <p:nvSpPr>
          <p:cNvPr id="2" name="Dikdörtgen 1"/>
          <p:cNvSpPr/>
          <p:nvPr/>
        </p:nvSpPr>
        <p:spPr>
          <a:xfrm>
            <a:off x="1535723" y="1984820"/>
            <a:ext cx="9495692" cy="1477328"/>
          </a:xfrm>
          <a:prstGeom prst="rect">
            <a:avLst/>
          </a:prstGeom>
        </p:spPr>
        <p:txBody>
          <a:bodyPr wrap="square">
            <a:spAutoFit/>
          </a:bodyPr>
          <a:lstStyle/>
          <a:p>
            <a:pPr algn="ctr">
              <a:lnSpc>
                <a:spcPct val="150000"/>
              </a:lnSpc>
            </a:pPr>
            <a:r>
              <a:rPr lang="tr-TR" sz="2000" dirty="0" smtClean="0"/>
              <a:t>Ortamda </a:t>
            </a:r>
            <a:r>
              <a:rPr lang="tr-TR" sz="2000" dirty="0"/>
              <a:t>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p>
        </p:txBody>
      </p:sp>
      <p:sp>
        <p:nvSpPr>
          <p:cNvPr id="3" name="Dikdörtgen 2"/>
          <p:cNvSpPr/>
          <p:nvPr/>
        </p:nvSpPr>
        <p:spPr>
          <a:xfrm>
            <a:off x="2896263" y="3877380"/>
            <a:ext cx="6774611" cy="707886"/>
          </a:xfrm>
          <a:prstGeom prst="rect">
            <a:avLst/>
          </a:prstGeom>
        </p:spPr>
        <p:txBody>
          <a:bodyPr wrap="none">
            <a:spAutoFit/>
          </a:bodyPr>
          <a:lstStyle/>
          <a:p>
            <a:pPr marL="457200" indent="-457200">
              <a:buFont typeface="+mj-lt"/>
              <a:buAutoNum type="arabicPeriod"/>
            </a:pPr>
            <a:r>
              <a:rPr lang="tr-TR" sz="2000" dirty="0"/>
              <a:t>Ortalama tabanlı sınıflandırma (Meanbased classification</a:t>
            </a:r>
            <a:r>
              <a:rPr lang="tr-TR" sz="2000" dirty="0" smtClean="0"/>
              <a:t>)</a:t>
            </a:r>
          </a:p>
          <a:p>
            <a:pPr marL="457200" indent="-457200">
              <a:buFont typeface="+mj-lt"/>
              <a:buAutoNum type="arabicPeriod"/>
            </a:pPr>
            <a:r>
              <a:rPr lang="en-US" sz="2000" dirty="0"/>
              <a:t>K-means kümeleme yöntemi (K-means clustering method) </a:t>
            </a:r>
            <a:endParaRPr lang="tr-TR" sz="2000" dirty="0"/>
          </a:p>
        </p:txBody>
      </p:sp>
    </p:spTree>
    <p:extLst>
      <p:ext uri="{BB962C8B-B14F-4D97-AF65-F5344CB8AC3E}">
        <p14:creationId xmlns:p14="http://schemas.microsoft.com/office/powerpoint/2010/main" val="116809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539261" y="797170"/>
            <a:ext cx="11980985" cy="646331"/>
          </a:xfrm>
          <a:prstGeom prst="rect">
            <a:avLst/>
          </a:prstGeom>
          <a:noFill/>
        </p:spPr>
        <p:txBody>
          <a:bodyPr wrap="square" rtlCol="0">
            <a:spAutoFit/>
          </a:bodyPr>
          <a:lstStyle/>
          <a:p>
            <a:r>
              <a:rPr lang="en-US" sz="3600" dirty="0">
                <a:solidFill>
                  <a:schemeClr val="bg1"/>
                </a:solidFill>
              </a:rPr>
              <a:t>K-means kümeleme yöntemi (K-means clustering method)</a:t>
            </a:r>
            <a:endParaRPr lang="tr-TR" sz="3600" dirty="0">
              <a:solidFill>
                <a:schemeClr val="bg1"/>
              </a:solidFill>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52" y="2003547"/>
            <a:ext cx="2981325" cy="4257675"/>
          </a:xfrm>
          <a:prstGeom prst="rect">
            <a:avLst/>
          </a:prstGeom>
        </p:spPr>
      </p:pic>
      <p:sp>
        <p:nvSpPr>
          <p:cNvPr id="7" name="Dikdörtgen 6"/>
          <p:cNvSpPr/>
          <p:nvPr/>
        </p:nvSpPr>
        <p:spPr>
          <a:xfrm>
            <a:off x="3880338" y="2003547"/>
            <a:ext cx="7784123" cy="4708981"/>
          </a:xfrm>
          <a:prstGeom prst="rect">
            <a:avLst/>
          </a:prstGeom>
        </p:spPr>
        <p:txBody>
          <a:bodyPr wrap="square">
            <a:spAutoFit/>
          </a:bodyPr>
          <a:lstStyle/>
          <a:p>
            <a:pPr marL="342900" indent="-342900">
              <a:lnSpc>
                <a:spcPct val="150000"/>
              </a:lnSpc>
              <a:buAutoNum type="arabicPeriod"/>
            </a:pPr>
            <a:r>
              <a:rPr lang="tr-TR" sz="2000" dirty="0" smtClean="0"/>
              <a:t>İlk </a:t>
            </a:r>
            <a:r>
              <a:rPr lang="tr-TR" sz="2000" dirty="0"/>
              <a:t>olarak, K adet küme için rastgele başlangıç küme merkezleri belirlenmektedir, </a:t>
            </a:r>
            <a:endParaRPr lang="tr-TR" sz="2000" dirty="0" smtClean="0"/>
          </a:p>
          <a:p>
            <a:pPr marL="342900" indent="-342900">
              <a:lnSpc>
                <a:spcPct val="150000"/>
              </a:lnSpc>
              <a:buAutoNum type="arabicPeriod"/>
            </a:pPr>
            <a:r>
              <a:rPr lang="tr-TR" sz="2000" dirty="0" smtClean="0"/>
              <a:t>2</a:t>
            </a:r>
            <a:r>
              <a:rPr lang="tr-TR" sz="2000" dirty="0"/>
              <a:t>. Her nesnenin seçilmiş olan küme merkez noktalarına olan uzaklığı hesaplanmaktadır. Küme merkez noktalarına olan uzaklıklarına göre tüm nesneler k adet kümeden en yakın olan kümeye yerleştirilmektedir, </a:t>
            </a:r>
            <a:endParaRPr lang="tr-TR" sz="2000" dirty="0" smtClean="0"/>
          </a:p>
          <a:p>
            <a:pPr marL="342900" indent="-342900">
              <a:lnSpc>
                <a:spcPct val="150000"/>
              </a:lnSpc>
              <a:buAutoNum type="arabicPeriod"/>
            </a:pPr>
            <a:r>
              <a:rPr lang="tr-TR" sz="2000" dirty="0" smtClean="0"/>
              <a:t>3</a:t>
            </a:r>
            <a:r>
              <a:rPr lang="tr-TR" sz="2000" dirty="0"/>
              <a:t>. Yeni oluşan kümelerin merkez noktaları, o kümedeki tüm nesnelerin ortalama değerlerinden elde edilmiş veriye göre değiştirilmektedir, </a:t>
            </a:r>
            <a:endParaRPr lang="tr-TR" sz="2000" dirty="0" smtClean="0"/>
          </a:p>
          <a:p>
            <a:pPr marL="342900" indent="-342900">
              <a:lnSpc>
                <a:spcPct val="150000"/>
              </a:lnSpc>
              <a:buAutoNum type="arabicPeriod"/>
            </a:pPr>
            <a:r>
              <a:rPr lang="tr-TR" sz="2000" dirty="0" smtClean="0"/>
              <a:t>4</a:t>
            </a:r>
            <a:r>
              <a:rPr lang="tr-TR" sz="2000" dirty="0"/>
              <a:t>. Küme merkez noktaları sabit olmadığı sürece 2. ve 3. adımlar tekrarlanmaktadır</a:t>
            </a:r>
          </a:p>
        </p:txBody>
      </p:sp>
    </p:spTree>
    <p:extLst>
      <p:ext uri="{BB962C8B-B14F-4D97-AF65-F5344CB8AC3E}">
        <p14:creationId xmlns:p14="http://schemas.microsoft.com/office/powerpoint/2010/main" val="8033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96423" y="782488"/>
            <a:ext cx="3142207" cy="769441"/>
          </a:xfrm>
          <a:prstGeom prst="rect">
            <a:avLst/>
          </a:prstGeom>
        </p:spPr>
        <p:txBody>
          <a:bodyPr wrap="none">
            <a:spAutoFit/>
          </a:bodyPr>
          <a:lstStyle/>
          <a:p>
            <a:r>
              <a:rPr lang="tr-TR" sz="4400" dirty="0" smtClean="0">
                <a:solidFill>
                  <a:schemeClr val="bg1"/>
                </a:solidFill>
              </a:rPr>
              <a:t>SONUÇLAR</a:t>
            </a:r>
            <a:endParaRPr lang="tr-TR" sz="4400" dirty="0">
              <a:solidFill>
                <a:schemeClr val="bg1"/>
              </a:solidFill>
            </a:endParaRPr>
          </a:p>
        </p:txBody>
      </p:sp>
      <p:sp>
        <p:nvSpPr>
          <p:cNvPr id="4" name="Dikdörtgen 3"/>
          <p:cNvSpPr/>
          <p:nvPr/>
        </p:nvSpPr>
        <p:spPr>
          <a:xfrm>
            <a:off x="1510823" y="2365280"/>
            <a:ext cx="9319846" cy="3274871"/>
          </a:xfrm>
          <a:prstGeom prst="rect">
            <a:avLst/>
          </a:prstGeom>
        </p:spPr>
        <p:txBody>
          <a:bodyPr wrap="square">
            <a:spAutoFit/>
          </a:bodyPr>
          <a:lstStyle/>
          <a:p>
            <a:pPr algn="ctr">
              <a:lnSpc>
                <a:spcPct val="150000"/>
              </a:lnSpc>
            </a:pPr>
            <a:r>
              <a:rPr lang="tr-TR" sz="2000" dirty="0"/>
              <a:t>O</a:t>
            </a:r>
            <a:r>
              <a:rPr lang="tr-TR" sz="2000" dirty="0" smtClean="0"/>
              <a:t>rtamda </a:t>
            </a:r>
            <a:r>
              <a:rPr lang="tr-TR" sz="2000" dirty="0"/>
              <a:t>bulunan nesnelerin tespit ve sınıflandırılmasına yönelik çalışma sunulmaktadır. </a:t>
            </a:r>
            <a:r>
              <a:rPr lang="tr-TR" sz="2000" dirty="0" smtClean="0"/>
              <a:t>Makalenin</a:t>
            </a:r>
            <a:r>
              <a:rPr lang="tr-TR" sz="2000" dirty="0"/>
              <a:t>, deneysel çalışma bölümünde örnekleme işlemi için fındık meyvesi kullanılmaktadır. Çalışma ortamında bulunan fındık meyveleri gerçek zamanlı olarak %100 başarımla tespit edilmektedir. Ortalama tabanlı ve K-</a:t>
            </a:r>
            <a:r>
              <a:rPr lang="tr-TR" sz="2000" dirty="0" err="1"/>
              <a:t>means</a:t>
            </a:r>
            <a:r>
              <a:rPr lang="tr-TR" sz="2000" dirty="0"/>
              <a:t> kümeleme yöntemleri kullanılarak fındık meyvelerinin küçük, orta ve büyük olarak sınıflandırılması gerçekleştirilmektedir. Yapılan deneysel çalışmalarda, </a:t>
            </a:r>
            <a:r>
              <a:rPr lang="tr-TR" sz="2000" dirty="0" err="1"/>
              <a:t>gerçeklenen</a:t>
            </a:r>
            <a:r>
              <a:rPr lang="tr-TR" sz="2000" dirty="0"/>
              <a:t> iki algoritma ile sınıflandırmanın %90 ile %100 oranlarında benzerlik gösterdiği tespit edilmektedir. </a:t>
            </a:r>
          </a:p>
        </p:txBody>
      </p:sp>
    </p:spTree>
    <p:extLst>
      <p:ext uri="{BB962C8B-B14F-4D97-AF65-F5344CB8AC3E}">
        <p14:creationId xmlns:p14="http://schemas.microsoft.com/office/powerpoint/2010/main" val="178153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957755" y="2513655"/>
            <a:ext cx="8253046" cy="3323987"/>
          </a:xfrm>
          <a:prstGeom prst="rect">
            <a:avLst/>
          </a:prstGeom>
        </p:spPr>
        <p:txBody>
          <a:bodyPr wrap="square">
            <a:spAutoFit/>
          </a:bodyPr>
          <a:lstStyle/>
          <a:p>
            <a:pPr>
              <a:lnSpc>
                <a:spcPct val="150000"/>
              </a:lnSpc>
            </a:pPr>
            <a:r>
              <a:rPr lang="tr-TR" sz="2000" dirty="0"/>
              <a:t>Bilgisayarlı görmenin yaygınlaşması sonucunda, tarım alanında </a:t>
            </a:r>
            <a:r>
              <a:rPr lang="tr-TR" sz="2000" dirty="0" smtClean="0"/>
              <a:t>ürün kalitesini artırmaya yönelik bir çok çalışma yapılmaktadır.  Ayrıca </a:t>
            </a:r>
            <a:r>
              <a:rPr lang="tr-TR" sz="2000" dirty="0"/>
              <a:t>tarım </a:t>
            </a:r>
            <a:r>
              <a:rPr lang="tr-TR" sz="2000" dirty="0" smtClean="0"/>
              <a:t>alanında görüntü </a:t>
            </a:r>
            <a:r>
              <a:rPr lang="tr-TR" sz="2000" dirty="0"/>
              <a:t>işleme </a:t>
            </a:r>
            <a:r>
              <a:rPr lang="tr-TR" sz="2000" dirty="0" smtClean="0"/>
              <a:t>tekniklerini kullanarak meyveler </a:t>
            </a:r>
            <a:r>
              <a:rPr lang="tr-TR" sz="2000" dirty="0"/>
              <a:t>sınıflandırılmakta ve özellikleri belirlenmektedir. Bu özelliklerin belirlenmesinde sayısal görüntü analizi, sınıflama, kümeleme gibi yöntemler kullanılarak, araştırılan nesnelerin boyut, cins veya kalite </a:t>
            </a:r>
            <a:r>
              <a:rPr lang="tr-TR" sz="2000" dirty="0" smtClean="0"/>
              <a:t>bakımından sınıflandırılması gerçekleşmektedir. Yaygın olarak K-</a:t>
            </a:r>
            <a:r>
              <a:rPr lang="tr-TR" sz="2000" dirty="0" err="1" smtClean="0"/>
              <a:t>Means</a:t>
            </a:r>
            <a:r>
              <a:rPr lang="tr-TR" sz="2000" dirty="0" smtClean="0"/>
              <a:t> algoritması kullanılmaktadır.</a:t>
            </a:r>
            <a:endParaRPr lang="tr-TR" sz="2000" dirty="0"/>
          </a:p>
        </p:txBody>
      </p:sp>
      <p:sp>
        <p:nvSpPr>
          <p:cNvPr id="5" name="Metin kutusu 4"/>
          <p:cNvSpPr txBox="1"/>
          <p:nvPr/>
        </p:nvSpPr>
        <p:spPr>
          <a:xfrm>
            <a:off x="550986" y="832339"/>
            <a:ext cx="5533292" cy="769441"/>
          </a:xfrm>
          <a:prstGeom prst="rect">
            <a:avLst/>
          </a:prstGeom>
          <a:noFill/>
        </p:spPr>
        <p:txBody>
          <a:bodyPr wrap="square" rtlCol="0">
            <a:spAutoFit/>
          </a:bodyPr>
          <a:lstStyle/>
          <a:p>
            <a:r>
              <a:rPr lang="tr-TR" sz="4400" dirty="0" smtClean="0">
                <a:solidFill>
                  <a:schemeClr val="bg1"/>
                </a:solidFill>
              </a:rPr>
              <a:t>GİRİŞ</a:t>
            </a:r>
            <a:endParaRPr lang="tr-TR" sz="4400" dirty="0">
              <a:solidFill>
                <a:schemeClr val="bg1"/>
              </a:solidFill>
            </a:endParaRPr>
          </a:p>
        </p:txBody>
      </p:sp>
    </p:spTree>
    <p:extLst>
      <p:ext uri="{BB962C8B-B14F-4D97-AF65-F5344CB8AC3E}">
        <p14:creationId xmlns:p14="http://schemas.microsoft.com/office/powerpoint/2010/main" val="284724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50986" y="2434248"/>
            <a:ext cx="7854462" cy="2400657"/>
          </a:xfrm>
          <a:prstGeom prst="rect">
            <a:avLst/>
          </a:prstGeom>
        </p:spPr>
        <p:txBody>
          <a:bodyPr wrap="square">
            <a:spAutoFit/>
          </a:bodyPr>
          <a:lstStyle/>
          <a:p>
            <a:pPr>
              <a:lnSpc>
                <a:spcPct val="150000"/>
              </a:lnSpc>
            </a:pPr>
            <a:r>
              <a:rPr lang="tr-TR" sz="2000" dirty="0"/>
              <a:t>Önerilen sistemin ilk aşamasında kameradan alınan görüntü üzerinde, görüntü ön işleme adımı uygulanmaktadır. İkinci aşamada, ortamda bulunan nesneler tespit edilmekte ve nesnelere ait veriler bilgi veritabanına </a:t>
            </a:r>
            <a:r>
              <a:rPr lang="tr-TR" sz="2000" dirty="0" smtClean="0"/>
              <a:t>aktarılmaktadır. Son </a:t>
            </a:r>
            <a:r>
              <a:rPr lang="tr-TR" sz="2000" dirty="0"/>
              <a:t>aşamada ise bilgi veritabanı kullanılarak nesnelerin sınıflandırılması gerçekleştirilmektedir.</a:t>
            </a:r>
          </a:p>
        </p:txBody>
      </p:sp>
      <p:sp>
        <p:nvSpPr>
          <p:cNvPr id="6" name="Metin kutusu 5"/>
          <p:cNvSpPr txBox="1"/>
          <p:nvPr/>
        </p:nvSpPr>
        <p:spPr>
          <a:xfrm>
            <a:off x="550986" y="832339"/>
            <a:ext cx="5533292" cy="769441"/>
          </a:xfrm>
          <a:prstGeom prst="rect">
            <a:avLst/>
          </a:prstGeom>
          <a:noFill/>
        </p:spPr>
        <p:txBody>
          <a:bodyPr wrap="square" rtlCol="0">
            <a:spAutoFit/>
          </a:bodyPr>
          <a:lstStyle/>
          <a:p>
            <a:r>
              <a:rPr lang="tr-TR" sz="4400" dirty="0" smtClean="0">
                <a:solidFill>
                  <a:schemeClr val="bg1"/>
                </a:solidFill>
              </a:rPr>
              <a:t>GİRİŞ</a:t>
            </a:r>
            <a:endParaRPr lang="tr-TR" sz="4400" dirty="0">
              <a:solidFill>
                <a:schemeClr val="bg1"/>
              </a:solidFill>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448" y="2011240"/>
            <a:ext cx="3095625" cy="4476750"/>
          </a:xfrm>
          <a:prstGeom prst="rect">
            <a:avLst/>
          </a:prstGeom>
        </p:spPr>
      </p:pic>
    </p:spTree>
    <p:extLst>
      <p:ext uri="{BB962C8B-B14F-4D97-AF65-F5344CB8AC3E}">
        <p14:creationId xmlns:p14="http://schemas.microsoft.com/office/powerpoint/2010/main" val="42120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550986" y="832339"/>
            <a:ext cx="11641014" cy="769441"/>
          </a:xfrm>
          <a:prstGeom prst="rect">
            <a:avLst/>
          </a:prstGeom>
          <a:noFill/>
        </p:spPr>
        <p:txBody>
          <a:bodyPr wrap="square" rtlCol="0">
            <a:spAutoFit/>
          </a:bodyPr>
          <a:lstStyle/>
          <a:p>
            <a:r>
              <a:rPr lang="tr-TR" sz="4400" dirty="0">
                <a:solidFill>
                  <a:schemeClr val="bg1"/>
                </a:solidFill>
              </a:rPr>
              <a:t>ÖNERİLEN YÖNTEM (PROPOSED METHOD)</a:t>
            </a:r>
          </a:p>
        </p:txBody>
      </p:sp>
      <p:sp>
        <p:nvSpPr>
          <p:cNvPr id="8" name="Dikdörtgen 7"/>
          <p:cNvSpPr/>
          <p:nvPr/>
        </p:nvSpPr>
        <p:spPr>
          <a:xfrm>
            <a:off x="550986" y="2011240"/>
            <a:ext cx="6096000" cy="4247317"/>
          </a:xfrm>
          <a:prstGeom prst="rect">
            <a:avLst/>
          </a:prstGeom>
        </p:spPr>
        <p:txBody>
          <a:bodyPr>
            <a:spAutoFit/>
          </a:bodyPr>
          <a:lstStyle/>
          <a:p>
            <a:pPr>
              <a:lnSpc>
                <a:spcPct val="150000"/>
              </a:lnSpc>
            </a:pPr>
            <a:r>
              <a:rPr lang="tr-TR" sz="2000" b="1" dirty="0" smtClean="0"/>
              <a:t>AŞAMA 1</a:t>
            </a:r>
          </a:p>
          <a:p>
            <a:pPr>
              <a:lnSpc>
                <a:spcPct val="150000"/>
              </a:lnSpc>
            </a:pPr>
            <a:r>
              <a:rPr lang="tr-TR" sz="2000" dirty="0" smtClean="0"/>
              <a:t>Nesnelerin </a:t>
            </a:r>
            <a:r>
              <a:rPr lang="tr-TR" sz="2000" dirty="0"/>
              <a:t>bulunduğu ortamdan alınan görüntü, </a:t>
            </a:r>
            <a:r>
              <a:rPr lang="tr-TR" sz="2000" dirty="0" smtClean="0"/>
              <a:t>“</a:t>
            </a:r>
            <a:r>
              <a:rPr lang="tr-TR" sz="2000" dirty="0"/>
              <a:t>Görüntü Ön İşleme” işlemine tabi tutulmaktadır. </a:t>
            </a:r>
            <a:endParaRPr lang="tr-TR" sz="2000" dirty="0" smtClean="0"/>
          </a:p>
          <a:p>
            <a:pPr>
              <a:lnSpc>
                <a:spcPct val="150000"/>
              </a:lnSpc>
            </a:pPr>
            <a:r>
              <a:rPr lang="tr-TR" sz="2000" b="1" dirty="0" smtClean="0"/>
              <a:t>AŞAMA 2</a:t>
            </a:r>
          </a:p>
          <a:p>
            <a:pPr>
              <a:lnSpc>
                <a:spcPct val="150000"/>
              </a:lnSpc>
            </a:pPr>
            <a:r>
              <a:rPr lang="tr-TR" sz="2000" dirty="0" smtClean="0"/>
              <a:t> </a:t>
            </a:r>
            <a:r>
              <a:rPr lang="tr-TR" sz="2000" dirty="0"/>
              <a:t>“Nesne Bulma ve Özellik Çıkarımı İşlemi” ile ortamdaki nesnelerin, boyut ve alan gibi özellikleri çıkartılmaktadır</a:t>
            </a:r>
            <a:r>
              <a:rPr lang="tr-TR" sz="2000" dirty="0" smtClean="0"/>
              <a:t>.</a:t>
            </a:r>
          </a:p>
          <a:p>
            <a:pPr>
              <a:lnSpc>
                <a:spcPct val="150000"/>
              </a:lnSpc>
            </a:pPr>
            <a:r>
              <a:rPr lang="tr-TR" sz="2000" b="1" dirty="0" smtClean="0"/>
              <a:t>AŞAMA 3</a:t>
            </a:r>
          </a:p>
          <a:p>
            <a:pPr>
              <a:lnSpc>
                <a:spcPct val="150000"/>
              </a:lnSpc>
            </a:pPr>
            <a:r>
              <a:rPr lang="tr-TR" sz="2000" dirty="0" smtClean="0"/>
              <a:t>Aşama </a:t>
            </a:r>
            <a:r>
              <a:rPr lang="tr-TR" sz="2000" dirty="0"/>
              <a:t>2’de elde edilen veriler kullanılarak her bir nesnenin sınıflandırılması gerçekleştirilmektedir.</a:t>
            </a:r>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448" y="2011240"/>
            <a:ext cx="3095625" cy="4476750"/>
          </a:xfrm>
          <a:prstGeom prst="rect">
            <a:avLst/>
          </a:prstGeom>
        </p:spPr>
      </p:pic>
    </p:spTree>
    <p:extLst>
      <p:ext uri="{BB962C8B-B14F-4D97-AF65-F5344CB8AC3E}">
        <p14:creationId xmlns:p14="http://schemas.microsoft.com/office/powerpoint/2010/main" val="114093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10308" y="867509"/>
            <a:ext cx="12145108" cy="646331"/>
          </a:xfrm>
          <a:prstGeom prst="rect">
            <a:avLst/>
          </a:prstGeom>
          <a:noFill/>
        </p:spPr>
        <p:txBody>
          <a:bodyPr wrap="square" rtlCol="0">
            <a:spAutoFit/>
          </a:bodyPr>
          <a:lstStyle/>
          <a:p>
            <a:r>
              <a:rPr lang="tr-TR" sz="3600" dirty="0" smtClean="0">
                <a:solidFill>
                  <a:schemeClr val="bg1"/>
                </a:solidFill>
              </a:rPr>
              <a:t>GÖRÜNTÜ ÖN İŞLEME AŞAMASI (IMAGE PROCESSİNG) </a:t>
            </a:r>
            <a:endParaRPr lang="tr-TR" sz="3600" dirty="0">
              <a:solidFill>
                <a:schemeClr val="bg1"/>
              </a:solidFill>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8" y="1976121"/>
            <a:ext cx="3285973" cy="4541910"/>
          </a:xfrm>
          <a:prstGeom prst="rect">
            <a:avLst/>
          </a:prstGeom>
        </p:spPr>
      </p:pic>
      <p:sp>
        <p:nvSpPr>
          <p:cNvPr id="3" name="Dikdörtgen 2"/>
          <p:cNvSpPr/>
          <p:nvPr/>
        </p:nvSpPr>
        <p:spPr>
          <a:xfrm>
            <a:off x="3696281" y="1892585"/>
            <a:ext cx="8464061" cy="2862322"/>
          </a:xfrm>
          <a:prstGeom prst="rect">
            <a:avLst/>
          </a:prstGeom>
        </p:spPr>
        <p:txBody>
          <a:bodyPr wrap="square">
            <a:spAutoFit/>
          </a:bodyPr>
          <a:lstStyle/>
          <a:p>
            <a:pPr>
              <a:lnSpc>
                <a:spcPct val="150000"/>
              </a:lnSpc>
            </a:pPr>
            <a:r>
              <a:rPr lang="tr-TR" sz="2000" dirty="0"/>
              <a:t>Filtre uygulama adımında, </a:t>
            </a:r>
            <a:r>
              <a:rPr lang="tr-TR" sz="2000" dirty="0" smtClean="0"/>
              <a:t>çekirdek matris görüntü üzerinde gezdirilerek görüntü </a:t>
            </a:r>
            <a:r>
              <a:rPr lang="tr-TR" sz="2000" dirty="0"/>
              <a:t>üzerinde yer alan tuz biber gürültülerinin giderilmesi ve resimde yer alan gereksiz ayrıntıların azaltılması sağlanmaktadır. </a:t>
            </a:r>
            <a:r>
              <a:rPr lang="tr-TR" sz="2000" dirty="0" smtClean="0"/>
              <a:t> Çekirdek </a:t>
            </a:r>
            <a:r>
              <a:rPr lang="tr-TR" sz="2000" dirty="0"/>
              <a:t>matrisin boyutlarının büyük seçilmesi, görüntü üzerindeki gürültüleri </a:t>
            </a:r>
            <a:r>
              <a:rPr lang="tr-TR" sz="2000" dirty="0" smtClean="0"/>
              <a:t>azaltırken,  bulanıklaştırma yapmaktadır</a:t>
            </a:r>
            <a:r>
              <a:rPr lang="tr-TR" sz="2000" dirty="0"/>
              <a:t>. Çalışmada ortalama filtre uygulaması için seçilen çekirdek matris, denklem 1’de sunulmaktadır. </a:t>
            </a:r>
          </a:p>
        </p:txBody>
      </p:sp>
    </p:spTree>
    <p:extLst>
      <p:ext uri="{BB962C8B-B14F-4D97-AF65-F5344CB8AC3E}">
        <p14:creationId xmlns:p14="http://schemas.microsoft.com/office/powerpoint/2010/main" val="249613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8" y="5037647"/>
            <a:ext cx="5327772" cy="1532403"/>
          </a:xfrm>
          <a:prstGeom prst="rect">
            <a:avLst/>
          </a:prstGeom>
        </p:spPr>
      </p:pic>
      <p:sp>
        <p:nvSpPr>
          <p:cNvPr id="5" name="Metin kutusu 4"/>
          <p:cNvSpPr txBox="1"/>
          <p:nvPr/>
        </p:nvSpPr>
        <p:spPr>
          <a:xfrm>
            <a:off x="410308" y="867509"/>
            <a:ext cx="12145108" cy="646331"/>
          </a:xfrm>
          <a:prstGeom prst="rect">
            <a:avLst/>
          </a:prstGeom>
          <a:noFill/>
        </p:spPr>
        <p:txBody>
          <a:bodyPr wrap="square" rtlCol="0">
            <a:spAutoFit/>
          </a:bodyPr>
          <a:lstStyle/>
          <a:p>
            <a:r>
              <a:rPr lang="tr-TR" sz="3600" dirty="0" smtClean="0">
                <a:solidFill>
                  <a:schemeClr val="bg1"/>
                </a:solidFill>
              </a:rPr>
              <a:t>GÖRÜNTÜ ÖN İŞLEME AŞAMASI (IMAGE PROCESSİNG) </a:t>
            </a:r>
            <a:endParaRPr lang="tr-TR" sz="3600" dirty="0">
              <a:solidFill>
                <a:schemeClr val="bg1"/>
              </a:solidFill>
            </a:endParaRPr>
          </a:p>
        </p:txBody>
      </p:sp>
      <p:sp>
        <p:nvSpPr>
          <p:cNvPr id="2" name="Dikdörtgen 1"/>
          <p:cNvSpPr/>
          <p:nvPr/>
        </p:nvSpPr>
        <p:spPr>
          <a:xfrm>
            <a:off x="410309" y="2075415"/>
            <a:ext cx="5591906" cy="2862322"/>
          </a:xfrm>
          <a:prstGeom prst="rect">
            <a:avLst/>
          </a:prstGeom>
        </p:spPr>
        <p:txBody>
          <a:bodyPr wrap="square">
            <a:spAutoFit/>
          </a:bodyPr>
          <a:lstStyle/>
          <a:p>
            <a:pPr>
              <a:lnSpc>
                <a:spcPct val="150000"/>
              </a:lnSpc>
            </a:pPr>
            <a:r>
              <a:rPr lang="tr-TR" sz="2000" dirty="0"/>
              <a:t>K, </a:t>
            </a:r>
            <a:r>
              <a:rPr lang="tr-TR" sz="2000" dirty="0" err="1"/>
              <a:t>NxN</a:t>
            </a:r>
            <a:r>
              <a:rPr lang="tr-TR" sz="2000" dirty="0"/>
              <a:t>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p>
        </p:txBody>
      </p:sp>
      <p:sp>
        <p:nvSpPr>
          <p:cNvPr id="6" name="Dikdörtgen 5"/>
          <p:cNvSpPr/>
          <p:nvPr/>
        </p:nvSpPr>
        <p:spPr>
          <a:xfrm>
            <a:off x="6096000" y="2075415"/>
            <a:ext cx="5697415" cy="2862322"/>
          </a:xfrm>
          <a:prstGeom prst="rect">
            <a:avLst/>
          </a:prstGeom>
        </p:spPr>
        <p:txBody>
          <a:bodyPr wrap="square">
            <a:spAutoFit/>
          </a:bodyPr>
          <a:lstStyle/>
          <a:p>
            <a:pPr>
              <a:lnSpc>
                <a:spcPct val="150000"/>
              </a:lnSpc>
            </a:pPr>
            <a:r>
              <a:rPr lang="tr-TR" sz="2000" dirty="0"/>
              <a:t>Filtreleme işleminden sonra renkli görüntünün, grileştirilmesi adımı gerçekleştirilmektedir. </a:t>
            </a:r>
            <a:r>
              <a:rPr lang="tr-TR" sz="2000" dirty="0" smtClean="0"/>
              <a:t>Denklemde</a:t>
            </a:r>
            <a:r>
              <a:rPr lang="tr-TR" sz="2000" dirty="0"/>
              <a:t>, IG grileştirilmiş yeni görüntü matrisini , I RK I , I RY I ve I IRM sırasıyla filtrelenmiş renkli görüntüdeki kırmızı, yeşil ve mavi renk değerini ifade </a:t>
            </a:r>
            <a:r>
              <a:rPr lang="tr-TR" sz="2000" dirty="0" smtClean="0"/>
              <a:t>etmektedir.</a:t>
            </a:r>
            <a:endParaRPr lang="tr-TR" sz="2000"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34" y="5228448"/>
            <a:ext cx="5697481" cy="541728"/>
          </a:xfrm>
          <a:prstGeom prst="rect">
            <a:avLst/>
          </a:prstGeom>
        </p:spPr>
      </p:pic>
    </p:spTree>
    <p:extLst>
      <p:ext uri="{BB962C8B-B14F-4D97-AF65-F5344CB8AC3E}">
        <p14:creationId xmlns:p14="http://schemas.microsoft.com/office/powerpoint/2010/main" val="266544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3416" y="2017765"/>
            <a:ext cx="6096000" cy="1423082"/>
          </a:xfrm>
          <a:prstGeom prst="rect">
            <a:avLst/>
          </a:prstGeom>
        </p:spPr>
        <p:txBody>
          <a:bodyPr>
            <a:spAutoFit/>
          </a:bodyPr>
          <a:lstStyle/>
          <a:p>
            <a:pPr>
              <a:lnSpc>
                <a:spcPct val="150000"/>
              </a:lnSpc>
            </a:pPr>
            <a:r>
              <a:rPr lang="tr-TR" sz="2000" dirty="0" smtClean="0"/>
              <a:t>Griye çevrilen görüntü </a:t>
            </a:r>
            <a:r>
              <a:rPr lang="tr-TR" sz="2000" dirty="0"/>
              <a:t>üzerinde, eşikleme işlemi uygulanarak sadece ilgili nesnelere ait yer alan bölümler </a:t>
            </a:r>
            <a:r>
              <a:rPr lang="tr-TR" sz="2000" dirty="0" smtClean="0"/>
              <a:t>kullanılır.</a:t>
            </a:r>
            <a:endParaRPr lang="tr-TR" sz="2000"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3" y="3541258"/>
            <a:ext cx="4976521" cy="945539"/>
          </a:xfrm>
          <a:prstGeom prst="rect">
            <a:avLst/>
          </a:prstGeom>
        </p:spPr>
      </p:pic>
      <p:sp>
        <p:nvSpPr>
          <p:cNvPr id="5" name="Dikdörtgen 4"/>
          <p:cNvSpPr/>
          <p:nvPr/>
        </p:nvSpPr>
        <p:spPr>
          <a:xfrm>
            <a:off x="6178062" y="2017765"/>
            <a:ext cx="6096000" cy="2862322"/>
          </a:xfrm>
          <a:prstGeom prst="rect">
            <a:avLst/>
          </a:prstGeom>
        </p:spPr>
        <p:txBody>
          <a:bodyPr>
            <a:spAutoFit/>
          </a:bodyPr>
          <a:lstStyle/>
          <a:p>
            <a:pPr>
              <a:lnSpc>
                <a:spcPct val="150000"/>
              </a:lnSpc>
            </a:pPr>
            <a:r>
              <a:rPr lang="tr-TR" sz="2000" dirty="0"/>
              <a:t>Eşikleme işleminden sonra </a:t>
            </a:r>
            <a:r>
              <a:rPr lang="tr-TR" sz="2000" dirty="0" smtClean="0"/>
              <a:t>oluşturulan siyah beyaz görüntüde siyah </a:t>
            </a:r>
            <a:r>
              <a:rPr lang="tr-TR" sz="2000" dirty="0"/>
              <a:t>bölgelerde istenmeyen beyaz noktalar, beyaz bölgelerde istenmeyen siyah noktalar bulunmaktadır. G</a:t>
            </a:r>
            <a:r>
              <a:rPr lang="tr-TR" sz="2000" dirty="0" smtClean="0"/>
              <a:t>örüntü </a:t>
            </a:r>
            <a:r>
              <a:rPr lang="tr-TR" sz="2000" dirty="0"/>
              <a:t>üzerinde, aşındırma (erosion) ve genişleme (dilation) morfolojik işlemleri </a:t>
            </a:r>
            <a:r>
              <a:rPr lang="tr-TR" sz="2000" dirty="0" smtClean="0"/>
              <a:t>uygulanarak bu istenmeyen noktalardan </a:t>
            </a:r>
            <a:r>
              <a:rPr lang="tr-TR" sz="2000" dirty="0" err="1" smtClean="0"/>
              <a:t>kurtulunur</a:t>
            </a:r>
            <a:r>
              <a:rPr lang="tr-TR" sz="2000" dirty="0" smtClean="0"/>
              <a:t>.</a:t>
            </a:r>
            <a:endParaRPr lang="tr-TR" sz="2000" dirty="0"/>
          </a:p>
        </p:txBody>
      </p:sp>
      <p:sp>
        <p:nvSpPr>
          <p:cNvPr id="6" name="Metin kutusu 5"/>
          <p:cNvSpPr txBox="1"/>
          <p:nvPr/>
        </p:nvSpPr>
        <p:spPr>
          <a:xfrm>
            <a:off x="410308" y="867509"/>
            <a:ext cx="12145108" cy="646331"/>
          </a:xfrm>
          <a:prstGeom prst="rect">
            <a:avLst/>
          </a:prstGeom>
          <a:noFill/>
        </p:spPr>
        <p:txBody>
          <a:bodyPr wrap="square" rtlCol="0">
            <a:spAutoFit/>
          </a:bodyPr>
          <a:lstStyle/>
          <a:p>
            <a:r>
              <a:rPr lang="tr-TR" sz="3600" dirty="0" smtClean="0">
                <a:solidFill>
                  <a:schemeClr val="bg1"/>
                </a:solidFill>
              </a:rPr>
              <a:t>GÖRÜNTÜ ÖN İŞLEME AŞAMASI (IMAGE PROCESSİNG) </a:t>
            </a:r>
            <a:endParaRPr lang="tr-TR" sz="3600" dirty="0">
              <a:solidFill>
                <a:schemeClr val="bg1"/>
              </a:solidFill>
            </a:endParaRPr>
          </a:p>
        </p:txBody>
      </p:sp>
    </p:spTree>
    <p:extLst>
      <p:ext uri="{BB962C8B-B14F-4D97-AF65-F5344CB8AC3E}">
        <p14:creationId xmlns:p14="http://schemas.microsoft.com/office/powerpoint/2010/main" val="326941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177" y="2296119"/>
            <a:ext cx="4242072" cy="3910735"/>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93" y="2296119"/>
            <a:ext cx="4416669" cy="3910735"/>
          </a:xfrm>
          <a:prstGeom prst="rect">
            <a:avLst/>
          </a:prstGeom>
        </p:spPr>
      </p:pic>
      <p:sp>
        <p:nvSpPr>
          <p:cNvPr id="5" name="Metin kutusu 4"/>
          <p:cNvSpPr txBox="1"/>
          <p:nvPr/>
        </p:nvSpPr>
        <p:spPr>
          <a:xfrm>
            <a:off x="410308" y="867509"/>
            <a:ext cx="12145108" cy="646331"/>
          </a:xfrm>
          <a:prstGeom prst="rect">
            <a:avLst/>
          </a:prstGeom>
          <a:noFill/>
        </p:spPr>
        <p:txBody>
          <a:bodyPr wrap="square" rtlCol="0">
            <a:spAutoFit/>
          </a:bodyPr>
          <a:lstStyle/>
          <a:p>
            <a:r>
              <a:rPr lang="tr-TR" sz="3600" dirty="0" smtClean="0">
                <a:solidFill>
                  <a:schemeClr val="bg1"/>
                </a:solidFill>
              </a:rPr>
              <a:t>GÖRÜNTÜ ÖN İŞLEME AŞAMASI (IMAGE PROCESSİNG) </a:t>
            </a:r>
            <a:endParaRPr lang="tr-TR" sz="3600" dirty="0">
              <a:solidFill>
                <a:schemeClr val="bg1"/>
              </a:solidFill>
            </a:endParaRPr>
          </a:p>
        </p:txBody>
      </p:sp>
    </p:spTree>
    <p:extLst>
      <p:ext uri="{BB962C8B-B14F-4D97-AF65-F5344CB8AC3E}">
        <p14:creationId xmlns:p14="http://schemas.microsoft.com/office/powerpoint/2010/main" val="164602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433754" y="609601"/>
            <a:ext cx="12145108" cy="1200329"/>
          </a:xfrm>
          <a:prstGeom prst="rect">
            <a:avLst/>
          </a:prstGeom>
          <a:noFill/>
        </p:spPr>
        <p:txBody>
          <a:bodyPr wrap="square" rtlCol="0">
            <a:spAutoFit/>
          </a:bodyPr>
          <a:lstStyle/>
          <a:p>
            <a:r>
              <a:rPr lang="tr-TR" sz="3600" dirty="0">
                <a:solidFill>
                  <a:schemeClr val="bg1"/>
                </a:solidFill>
              </a:rPr>
              <a:t>Nesne bulma ve özellik çıkarımı işlemi aşaması (Object detection and feature extraction stage) </a:t>
            </a:r>
            <a:endParaRPr lang="tr-TR" sz="3600" dirty="0">
              <a:solidFill>
                <a:schemeClr val="bg1"/>
              </a:solidFill>
            </a:endParaRPr>
          </a:p>
        </p:txBody>
      </p:sp>
      <p:sp>
        <p:nvSpPr>
          <p:cNvPr id="5" name="Dikdörtgen 4"/>
          <p:cNvSpPr/>
          <p:nvPr/>
        </p:nvSpPr>
        <p:spPr>
          <a:xfrm>
            <a:off x="586155" y="2078559"/>
            <a:ext cx="5462954" cy="3785652"/>
          </a:xfrm>
          <a:prstGeom prst="rect">
            <a:avLst/>
          </a:prstGeom>
        </p:spPr>
        <p:txBody>
          <a:bodyPr wrap="square">
            <a:spAutoFit/>
          </a:bodyPr>
          <a:lstStyle/>
          <a:p>
            <a:pPr>
              <a:lnSpc>
                <a:spcPct val="150000"/>
              </a:lnSpc>
            </a:pPr>
            <a:r>
              <a:rPr lang="tr-TR" sz="2000" dirty="0"/>
              <a:t>Nesne bulma ve özellik çıkarımı işlemi aşamasında, görüntü ön işleme aşamasından geçirilerek elde edilen ikili görüntü üzerinde nesnelerin bulunması ve her bir nesneye ait özelliklerin çıkarımı işlemleri gerçekleştirilmektedir. Her bir nesneye ait dış hatlar ve nesne numaraları belirlendikten sonra, nesnenin alanını hesaplamak için moment alma işlemi </a:t>
            </a:r>
            <a:r>
              <a:rPr lang="tr-TR" sz="2000" dirty="0" smtClean="0"/>
              <a:t>gerçekleştirilmektedir</a:t>
            </a:r>
            <a:endParaRPr lang="tr-TR" sz="2000" dirty="0"/>
          </a:p>
        </p:txBody>
      </p:sp>
      <p:sp>
        <p:nvSpPr>
          <p:cNvPr id="6" name="Dikdörtgen 5"/>
          <p:cNvSpPr/>
          <p:nvPr/>
        </p:nvSpPr>
        <p:spPr>
          <a:xfrm>
            <a:off x="6424246" y="2078559"/>
            <a:ext cx="5427784" cy="3323987"/>
          </a:xfrm>
          <a:prstGeom prst="rect">
            <a:avLst/>
          </a:prstGeom>
        </p:spPr>
        <p:txBody>
          <a:bodyPr wrap="square">
            <a:spAutoFit/>
          </a:bodyPr>
          <a:lstStyle/>
          <a:p>
            <a:pPr>
              <a:lnSpc>
                <a:spcPct val="150000"/>
              </a:lnSpc>
            </a:pPr>
            <a:r>
              <a:rPr lang="tr-TR" sz="2000" dirty="0"/>
              <a:t>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a:t>
            </a:r>
          </a:p>
        </p:txBody>
      </p:sp>
    </p:spTree>
    <p:extLst>
      <p:ext uri="{BB962C8B-B14F-4D97-AF65-F5344CB8AC3E}">
        <p14:creationId xmlns:p14="http://schemas.microsoft.com/office/powerpoint/2010/main" val="2838183906"/>
      </p:ext>
    </p:extLst>
  </p:cSld>
  <p:clrMapOvr>
    <a:masterClrMapping/>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Kar Payı</Template>
  <TotalTime>55</TotalTime>
  <Words>738</Words>
  <Application>Microsoft Office PowerPoint</Application>
  <PresentationFormat>Geniş ekran</PresentationFormat>
  <Paragraphs>37</Paragraphs>
  <Slides>12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12</vt:i4>
      </vt:variant>
    </vt:vector>
  </HeadingPairs>
  <TitlesOfParts>
    <vt:vector size="15" baseType="lpstr">
      <vt:lpstr>Gill Sans MT</vt:lpstr>
      <vt:lpstr>Wingdings 2</vt:lpstr>
      <vt:lpstr>Kar Payı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PC</cp:lastModifiedBy>
  <cp:revision>7</cp:revision>
  <dcterms:created xsi:type="dcterms:W3CDTF">2022-12-15T18:35:10Z</dcterms:created>
  <dcterms:modified xsi:type="dcterms:W3CDTF">2022-12-15T19:30:29Z</dcterms:modified>
</cp:coreProperties>
</file>