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0FDC-BF0D-4355-8C32-A6079948D7D6}" type="datetimeFigureOut">
              <a:rPr lang="tr-TR" smtClean="0"/>
              <a:t>15.12.2022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8EE3E-931A-4566-9A4A-831AB5E6FF7F}" type="slidenum">
              <a:rPr lang="tr-TR" smtClean="0"/>
              <a:t>‹#›</a:t>
            </a:fld>
            <a:endParaRPr lang="tr-TR"/>
          </a:p>
        </p:txBody>
      </p:sp>
    </p:spTree>
    <p:extLst>
      <p:ext uri="{BB962C8B-B14F-4D97-AF65-F5344CB8AC3E}">
        <p14:creationId xmlns:p14="http://schemas.microsoft.com/office/powerpoint/2010/main" val="3876874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948EE3E-931A-4566-9A4A-831AB5E6FF7F}" type="slidenum">
              <a:rPr lang="tr-TR" smtClean="0"/>
              <a:t>1</a:t>
            </a:fld>
            <a:endParaRPr lang="tr-TR"/>
          </a:p>
        </p:txBody>
      </p:sp>
    </p:spTree>
    <p:extLst>
      <p:ext uri="{BB962C8B-B14F-4D97-AF65-F5344CB8AC3E}">
        <p14:creationId xmlns:p14="http://schemas.microsoft.com/office/powerpoint/2010/main" val="144882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59F6726-12AD-4BD0-A32E-567A88969C9D}" type="datetimeFigureOut">
              <a:rPr lang="tr-TR" smtClean="0"/>
              <a:t>15.12.2022</a:t>
            </a:fld>
            <a:endParaRPr lang="tr-T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tr-T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A0225F9-5818-4BA8-86CA-A7BC921E25B6}" type="slidenum">
              <a:rPr lang="tr-TR" smtClean="0"/>
              <a:t>‹#›</a:t>
            </a:fld>
            <a:endParaRPr lang="tr-TR"/>
          </a:p>
        </p:txBody>
      </p:sp>
    </p:spTree>
    <p:extLst>
      <p:ext uri="{BB962C8B-B14F-4D97-AF65-F5344CB8AC3E}">
        <p14:creationId xmlns:p14="http://schemas.microsoft.com/office/powerpoint/2010/main" val="1784928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59F6726-12AD-4BD0-A32E-567A88969C9D}"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A0225F9-5818-4BA8-86CA-A7BC921E25B6}" type="slidenum">
              <a:rPr lang="tr-TR" smtClean="0"/>
              <a:t>‹#›</a:t>
            </a:fld>
            <a:endParaRPr lang="tr-TR"/>
          </a:p>
        </p:txBody>
      </p:sp>
    </p:spTree>
    <p:extLst>
      <p:ext uri="{BB962C8B-B14F-4D97-AF65-F5344CB8AC3E}">
        <p14:creationId xmlns:p14="http://schemas.microsoft.com/office/powerpoint/2010/main" val="72931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59F6726-12AD-4BD0-A32E-567A88969C9D}" type="datetimeFigureOut">
              <a:rPr lang="tr-TR" smtClean="0"/>
              <a:t>15.12.2022</a:t>
            </a:fld>
            <a:endParaRPr lang="tr-TR"/>
          </a:p>
        </p:txBody>
      </p:sp>
      <p:sp>
        <p:nvSpPr>
          <p:cNvPr id="5" name="Footer Placeholder 4"/>
          <p:cNvSpPr>
            <a:spLocks noGrp="1"/>
          </p:cNvSpPr>
          <p:nvPr>
            <p:ph type="ftr" sz="quarter" idx="11"/>
          </p:nvPr>
        </p:nvSpPr>
        <p:spPr>
          <a:xfrm>
            <a:off x="774923" y="5951811"/>
            <a:ext cx="7896279" cy="365125"/>
          </a:xfrm>
        </p:spPr>
        <p:txBody>
          <a:bodyPr/>
          <a:lstStyle/>
          <a:p>
            <a:endParaRPr lang="tr-T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A0225F9-5818-4BA8-86CA-A7BC921E25B6}" type="slidenum">
              <a:rPr lang="tr-TR" smtClean="0"/>
              <a:t>‹#›</a:t>
            </a:fld>
            <a:endParaRPr lang="tr-TR"/>
          </a:p>
        </p:txBody>
      </p:sp>
    </p:spTree>
    <p:extLst>
      <p:ext uri="{BB962C8B-B14F-4D97-AF65-F5344CB8AC3E}">
        <p14:creationId xmlns:p14="http://schemas.microsoft.com/office/powerpoint/2010/main" val="216092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59F6726-12AD-4BD0-A32E-567A88969C9D}"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558300" y="5956137"/>
            <a:ext cx="1052508" cy="365125"/>
          </a:xfrm>
        </p:spPr>
        <p:txBody>
          <a:bodyPr/>
          <a:lstStyle/>
          <a:p>
            <a:fld id="{BA0225F9-5818-4BA8-86CA-A7BC921E25B6}" type="slidenum">
              <a:rPr lang="tr-TR" smtClean="0"/>
              <a:t>‹#›</a:t>
            </a:fld>
            <a:endParaRPr lang="tr-TR"/>
          </a:p>
        </p:txBody>
      </p:sp>
    </p:spTree>
    <p:extLst>
      <p:ext uri="{BB962C8B-B14F-4D97-AF65-F5344CB8AC3E}">
        <p14:creationId xmlns:p14="http://schemas.microsoft.com/office/powerpoint/2010/main" val="95354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59F6726-12AD-4BD0-A32E-567A88969C9D}" type="datetimeFigureOut">
              <a:rPr lang="tr-TR" smtClean="0"/>
              <a:t>15.12.2022</a:t>
            </a:fld>
            <a:endParaRPr lang="tr-T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A0225F9-5818-4BA8-86CA-A7BC921E25B6}" type="slidenum">
              <a:rPr lang="tr-TR" smtClean="0"/>
              <a:t>‹#›</a:t>
            </a:fld>
            <a:endParaRPr lang="tr-TR"/>
          </a:p>
        </p:txBody>
      </p:sp>
    </p:spTree>
    <p:extLst>
      <p:ext uri="{BB962C8B-B14F-4D97-AF65-F5344CB8AC3E}">
        <p14:creationId xmlns:p14="http://schemas.microsoft.com/office/powerpoint/2010/main" val="49277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59F6726-12AD-4BD0-A32E-567A88969C9D}"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A0225F9-5818-4BA8-86CA-A7BC921E25B6}" type="slidenum">
              <a:rPr lang="tr-TR" smtClean="0"/>
              <a:t>‹#›</a:t>
            </a:fld>
            <a:endParaRPr lang="tr-TR"/>
          </a:p>
        </p:txBody>
      </p:sp>
    </p:spTree>
    <p:extLst>
      <p:ext uri="{BB962C8B-B14F-4D97-AF65-F5344CB8AC3E}">
        <p14:creationId xmlns:p14="http://schemas.microsoft.com/office/powerpoint/2010/main" val="37679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59F6726-12AD-4BD0-A32E-567A88969C9D}"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A0225F9-5818-4BA8-86CA-A7BC921E25B6}" type="slidenum">
              <a:rPr lang="tr-TR" smtClean="0"/>
              <a:t>‹#›</a:t>
            </a:fld>
            <a:endParaRPr lang="tr-TR"/>
          </a:p>
        </p:txBody>
      </p:sp>
    </p:spTree>
    <p:extLst>
      <p:ext uri="{BB962C8B-B14F-4D97-AF65-F5344CB8AC3E}">
        <p14:creationId xmlns:p14="http://schemas.microsoft.com/office/powerpoint/2010/main" val="23627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59F6726-12AD-4BD0-A32E-567A88969C9D}"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A0225F9-5818-4BA8-86CA-A7BC921E25B6}" type="slidenum">
              <a:rPr lang="tr-TR" smtClean="0"/>
              <a:t>‹#›</a:t>
            </a:fld>
            <a:endParaRPr lang="tr-TR"/>
          </a:p>
        </p:txBody>
      </p:sp>
    </p:spTree>
    <p:extLst>
      <p:ext uri="{BB962C8B-B14F-4D97-AF65-F5344CB8AC3E}">
        <p14:creationId xmlns:p14="http://schemas.microsoft.com/office/powerpoint/2010/main" val="224657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F6726-12AD-4BD0-A32E-567A88969C9D}"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A0225F9-5818-4BA8-86CA-A7BC921E25B6}" type="slidenum">
              <a:rPr lang="tr-TR" smtClean="0"/>
              <a:t>‹#›</a:t>
            </a:fld>
            <a:endParaRPr lang="tr-TR"/>
          </a:p>
        </p:txBody>
      </p:sp>
    </p:spTree>
    <p:extLst>
      <p:ext uri="{BB962C8B-B14F-4D97-AF65-F5344CB8AC3E}">
        <p14:creationId xmlns:p14="http://schemas.microsoft.com/office/powerpoint/2010/main" val="290140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59F6726-12AD-4BD0-A32E-567A88969C9D}" type="datetimeFigureOut">
              <a:rPr lang="tr-TR" smtClean="0"/>
              <a:t>15.12.2022</a:t>
            </a:fld>
            <a:endParaRPr lang="tr-T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A0225F9-5818-4BA8-86CA-A7BC921E25B6}" type="slidenum">
              <a:rPr lang="tr-TR" smtClean="0"/>
              <a:t>‹#›</a:t>
            </a:fld>
            <a:endParaRPr lang="tr-TR"/>
          </a:p>
        </p:txBody>
      </p:sp>
    </p:spTree>
    <p:extLst>
      <p:ext uri="{BB962C8B-B14F-4D97-AF65-F5344CB8AC3E}">
        <p14:creationId xmlns:p14="http://schemas.microsoft.com/office/powerpoint/2010/main" val="260780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59F6726-12AD-4BD0-A32E-567A88969C9D}"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A0225F9-5818-4BA8-86CA-A7BC921E25B6}" type="slidenum">
              <a:rPr lang="tr-TR" smtClean="0"/>
              <a:t>‹#›</a:t>
            </a:fld>
            <a:endParaRPr lang="tr-TR"/>
          </a:p>
        </p:txBody>
      </p:sp>
    </p:spTree>
    <p:extLst>
      <p:ext uri="{BB962C8B-B14F-4D97-AF65-F5344CB8AC3E}">
        <p14:creationId xmlns:p14="http://schemas.microsoft.com/office/powerpoint/2010/main" val="280076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59F6726-12AD-4BD0-A32E-567A88969C9D}" type="datetimeFigureOut">
              <a:rPr lang="tr-TR" smtClean="0"/>
              <a:t>15.12.2022</a:t>
            </a:fld>
            <a:endParaRPr lang="tr-T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tr-T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A0225F9-5818-4BA8-86CA-A7BC921E25B6}" type="slidenum">
              <a:rPr lang="tr-TR" smtClean="0"/>
              <a:t>‹#›</a:t>
            </a:fld>
            <a:endParaRPr lang="tr-T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21769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350763" y="3620221"/>
            <a:ext cx="7506486" cy="1938992"/>
          </a:xfrm>
          <a:prstGeom prst="rect">
            <a:avLst/>
          </a:prstGeom>
        </p:spPr>
        <p:txBody>
          <a:bodyPr wrap="square">
            <a:spAutoFit/>
          </a:bodyPr>
          <a:lstStyle/>
          <a:p>
            <a:pPr algn="ctr"/>
            <a:r>
              <a:rPr lang="tr-TR" sz="4000" dirty="0">
                <a:solidFill>
                  <a:schemeClr val="bg1"/>
                </a:solidFill>
              </a:rPr>
              <a:t>Retina kan damarlarını çıkarmak için eşikleme temelli morfolojik bir yöntem</a:t>
            </a:r>
          </a:p>
        </p:txBody>
      </p:sp>
      <p:sp>
        <p:nvSpPr>
          <p:cNvPr id="5" name="Metin kutusu 4"/>
          <p:cNvSpPr txBox="1"/>
          <p:nvPr/>
        </p:nvSpPr>
        <p:spPr>
          <a:xfrm>
            <a:off x="2563494" y="1349870"/>
            <a:ext cx="7081024" cy="1107996"/>
          </a:xfrm>
          <a:prstGeom prst="rect">
            <a:avLst/>
          </a:prstGeom>
          <a:noFill/>
        </p:spPr>
        <p:txBody>
          <a:bodyPr wrap="square" rtlCol="0">
            <a:spAutoFit/>
          </a:bodyPr>
          <a:lstStyle/>
          <a:p>
            <a:r>
              <a:rPr lang="tr-TR" sz="6600" dirty="0" smtClean="0"/>
              <a:t>GÖRÜNTÜ İŞLEME</a:t>
            </a:r>
            <a:endParaRPr lang="tr-TR" sz="6600" dirty="0"/>
          </a:p>
        </p:txBody>
      </p:sp>
    </p:spTree>
    <p:extLst>
      <p:ext uri="{BB962C8B-B14F-4D97-AF65-F5344CB8AC3E}">
        <p14:creationId xmlns:p14="http://schemas.microsoft.com/office/powerpoint/2010/main" val="321441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550986" y="832339"/>
            <a:ext cx="5533292" cy="769441"/>
          </a:xfrm>
          <a:prstGeom prst="rect">
            <a:avLst/>
          </a:prstGeom>
          <a:noFill/>
        </p:spPr>
        <p:txBody>
          <a:bodyPr wrap="square" rtlCol="0">
            <a:spAutoFit/>
          </a:bodyPr>
          <a:lstStyle/>
          <a:p>
            <a:r>
              <a:rPr lang="tr-TR" sz="4400" dirty="0" smtClean="0">
                <a:solidFill>
                  <a:schemeClr val="bg1"/>
                </a:solidFill>
              </a:rPr>
              <a:t>GİRİŞ</a:t>
            </a:r>
            <a:endParaRPr lang="tr-TR" sz="4400" dirty="0">
              <a:solidFill>
                <a:schemeClr val="bg1"/>
              </a:solidFill>
            </a:endParaRPr>
          </a:p>
        </p:txBody>
      </p:sp>
      <p:sp>
        <p:nvSpPr>
          <p:cNvPr id="5" name="Dikdörtgen 4"/>
          <p:cNvSpPr/>
          <p:nvPr/>
        </p:nvSpPr>
        <p:spPr>
          <a:xfrm>
            <a:off x="550986" y="1867213"/>
            <a:ext cx="8475784" cy="4708981"/>
          </a:xfrm>
          <a:prstGeom prst="rect">
            <a:avLst/>
          </a:prstGeom>
        </p:spPr>
        <p:txBody>
          <a:bodyPr wrap="square">
            <a:spAutoFit/>
          </a:bodyPr>
          <a:lstStyle/>
          <a:p>
            <a:pPr>
              <a:lnSpc>
                <a:spcPct val="150000"/>
              </a:lnSpc>
            </a:pPr>
            <a:r>
              <a:rPr lang="tr-TR" sz="2000" dirty="0"/>
              <a:t>Diyabete bağlı retina bozuklukları kişilerde körlüğe sebep olan ve Diyabetik </a:t>
            </a:r>
            <a:r>
              <a:rPr lang="tr-TR" sz="2000" dirty="0" err="1"/>
              <a:t>Retinopati</a:t>
            </a:r>
            <a:r>
              <a:rPr lang="tr-TR" sz="2000" dirty="0"/>
              <a:t>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 </a:t>
            </a:r>
            <a:r>
              <a:rPr lang="tr-TR" sz="2000" dirty="0" smtClean="0"/>
              <a:t>Literatürde </a:t>
            </a:r>
            <a:r>
              <a:rPr lang="tr-TR" sz="2000" dirty="0"/>
              <a:t>retina damar bölütleme işlemi işin geleneksel yöntemler ve son zamanlarda popüler hale gelen derin öğrenme yöntemleri </a:t>
            </a:r>
            <a:r>
              <a:rPr lang="tr-TR" sz="2000" dirty="0" smtClean="0"/>
              <a:t>önerilmiştir. Bu </a:t>
            </a:r>
            <a:r>
              <a:rPr lang="tr-TR" sz="2000" dirty="0"/>
              <a:t>makalede geleneksel bir yöntem olan morfolojik tabanlı bir yöntem </a:t>
            </a:r>
            <a:r>
              <a:rPr lang="tr-TR" sz="2000" dirty="0" smtClean="0"/>
              <a:t>kullanılmıştır</a:t>
            </a:r>
            <a:endParaRPr lang="tr-TR" sz="2000" dirty="0"/>
          </a:p>
        </p:txBody>
      </p:sp>
    </p:spTree>
    <p:extLst>
      <p:ext uri="{BB962C8B-B14F-4D97-AF65-F5344CB8AC3E}">
        <p14:creationId xmlns:p14="http://schemas.microsoft.com/office/powerpoint/2010/main" val="170784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550986" y="832339"/>
            <a:ext cx="5533292" cy="769441"/>
          </a:xfrm>
          <a:prstGeom prst="rect">
            <a:avLst/>
          </a:prstGeom>
          <a:noFill/>
        </p:spPr>
        <p:txBody>
          <a:bodyPr wrap="square" rtlCol="0">
            <a:spAutoFit/>
          </a:bodyPr>
          <a:lstStyle/>
          <a:p>
            <a:r>
              <a:rPr lang="tr-TR" sz="4400" dirty="0" smtClean="0">
                <a:solidFill>
                  <a:schemeClr val="bg1"/>
                </a:solidFill>
              </a:rPr>
              <a:t>MATERYAL VE METOT</a:t>
            </a:r>
            <a:endParaRPr lang="tr-TR" sz="4400" dirty="0">
              <a:solidFill>
                <a:schemeClr val="bg1"/>
              </a:solidFill>
            </a:endParaRPr>
          </a:p>
        </p:txBody>
      </p:sp>
      <p:sp>
        <p:nvSpPr>
          <p:cNvPr id="5" name="Dikdörtgen 4"/>
          <p:cNvSpPr/>
          <p:nvPr/>
        </p:nvSpPr>
        <p:spPr>
          <a:xfrm>
            <a:off x="427893" y="2366951"/>
            <a:ext cx="11312769" cy="2862322"/>
          </a:xfrm>
          <a:prstGeom prst="rect">
            <a:avLst/>
          </a:prstGeom>
        </p:spPr>
        <p:txBody>
          <a:bodyPr wrap="square">
            <a:spAutoFit/>
          </a:bodyPr>
          <a:lstStyle/>
          <a:p>
            <a:pPr marL="457200" indent="-457200">
              <a:lnSpc>
                <a:spcPct val="150000"/>
              </a:lnSpc>
              <a:buFont typeface="+mj-lt"/>
              <a:buAutoNum type="arabicPeriod"/>
            </a:pPr>
            <a:r>
              <a:rPr lang="tr-TR" sz="2000" dirty="0" smtClean="0"/>
              <a:t>Morfolojik işlemler:  </a:t>
            </a:r>
            <a:r>
              <a:rPr lang="tr-TR" sz="2000" dirty="0"/>
              <a:t>Morfolojik işlemlerin temel amacı, görüntünün temel özelliklerini korumak ve görüntüyü basitleştirmektir. </a:t>
            </a:r>
            <a:endParaRPr lang="tr-TR" sz="2000" dirty="0" smtClean="0"/>
          </a:p>
          <a:p>
            <a:pPr marL="457200" indent="-457200">
              <a:lnSpc>
                <a:spcPct val="150000"/>
              </a:lnSpc>
              <a:buFont typeface="+mj-lt"/>
              <a:buAutoNum type="arabicPeriod"/>
            </a:pPr>
            <a:r>
              <a:rPr lang="tr-TR" sz="2000" dirty="0" smtClean="0"/>
              <a:t>Eşikleme yöntemleri:  </a:t>
            </a:r>
            <a:r>
              <a:rPr lang="tr-TR" sz="2000" dirty="0"/>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a:t>
            </a:r>
          </a:p>
        </p:txBody>
      </p:sp>
    </p:spTree>
    <p:extLst>
      <p:ext uri="{BB962C8B-B14F-4D97-AF65-F5344CB8AC3E}">
        <p14:creationId xmlns:p14="http://schemas.microsoft.com/office/powerpoint/2010/main" val="35929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83037" y="2084839"/>
            <a:ext cx="6614952" cy="499752"/>
          </a:xfrm>
          <a:prstGeom prst="rect">
            <a:avLst/>
          </a:prstGeom>
        </p:spPr>
        <p:txBody>
          <a:bodyPr wrap="none">
            <a:spAutoFit/>
          </a:bodyPr>
          <a:lstStyle/>
          <a:p>
            <a:pPr>
              <a:lnSpc>
                <a:spcPct val="150000"/>
              </a:lnSpc>
            </a:pPr>
            <a:r>
              <a:rPr lang="tr-TR" sz="2000" b="1" dirty="0"/>
              <a:t>Bu çalışmada kullanılan eşikleme yöntemleri şöyledir; </a:t>
            </a:r>
          </a:p>
        </p:txBody>
      </p:sp>
      <p:sp>
        <p:nvSpPr>
          <p:cNvPr id="5" name="Metin kutusu 4"/>
          <p:cNvSpPr txBox="1"/>
          <p:nvPr/>
        </p:nvSpPr>
        <p:spPr>
          <a:xfrm>
            <a:off x="550986" y="832339"/>
            <a:ext cx="5533292" cy="769441"/>
          </a:xfrm>
          <a:prstGeom prst="rect">
            <a:avLst/>
          </a:prstGeom>
          <a:noFill/>
        </p:spPr>
        <p:txBody>
          <a:bodyPr wrap="square" rtlCol="0">
            <a:spAutoFit/>
          </a:bodyPr>
          <a:lstStyle/>
          <a:p>
            <a:r>
              <a:rPr lang="tr-TR" sz="4400" dirty="0" smtClean="0">
                <a:solidFill>
                  <a:schemeClr val="bg1"/>
                </a:solidFill>
              </a:rPr>
              <a:t>MATERYAL VE METOT</a:t>
            </a:r>
            <a:endParaRPr lang="tr-TR" sz="4400" dirty="0">
              <a:solidFill>
                <a:schemeClr val="bg1"/>
              </a:solidFill>
            </a:endParaRPr>
          </a:p>
        </p:txBody>
      </p:sp>
      <p:sp>
        <p:nvSpPr>
          <p:cNvPr id="6" name="Dikdörtgen 5"/>
          <p:cNvSpPr/>
          <p:nvPr/>
        </p:nvSpPr>
        <p:spPr>
          <a:xfrm>
            <a:off x="383036" y="2683804"/>
            <a:ext cx="11070409" cy="3785652"/>
          </a:xfrm>
          <a:prstGeom prst="rect">
            <a:avLst/>
          </a:prstGeom>
        </p:spPr>
        <p:txBody>
          <a:bodyPr wrap="square">
            <a:spAutoFit/>
          </a:bodyPr>
          <a:lstStyle/>
          <a:p>
            <a:pPr marL="342900" indent="-342900">
              <a:lnSpc>
                <a:spcPct val="150000"/>
              </a:lnSpc>
              <a:buFont typeface="+mj-lt"/>
              <a:buAutoNum type="arabicPeriod"/>
            </a:pPr>
            <a:r>
              <a:rPr lang="tr-TR" sz="2000" dirty="0"/>
              <a:t>Çok seviyeli </a:t>
            </a:r>
            <a:r>
              <a:rPr lang="tr-TR" sz="2000" dirty="0" smtClean="0"/>
              <a:t>eşikleme: </a:t>
            </a:r>
            <a:r>
              <a:rPr lang="tr-TR" sz="2000" dirty="0"/>
              <a:t>Gri ölçekli görüntüyü birkaç farklı bölgeye ayırabilen bir </a:t>
            </a:r>
            <a:r>
              <a:rPr lang="tr-TR" sz="2000" dirty="0" smtClean="0"/>
              <a:t>işlemdir.</a:t>
            </a:r>
          </a:p>
          <a:p>
            <a:pPr marL="342900" indent="-342900">
              <a:lnSpc>
                <a:spcPct val="150000"/>
              </a:lnSpc>
              <a:buFont typeface="+mj-lt"/>
              <a:buAutoNum type="arabicPeriod"/>
            </a:pPr>
            <a:r>
              <a:rPr lang="tr-TR" sz="2000" dirty="0" smtClean="0"/>
              <a:t>Maksimum </a:t>
            </a:r>
            <a:r>
              <a:rPr lang="tr-TR" sz="2000" dirty="0"/>
              <a:t>entropi tabanlı </a:t>
            </a:r>
            <a:r>
              <a:rPr lang="tr-TR" sz="2000" dirty="0" smtClean="0"/>
              <a:t>eşikleme: Otsu’nun </a:t>
            </a:r>
            <a:r>
              <a:rPr lang="tr-TR" sz="2000" dirty="0"/>
              <a:t>eşikleme algoritmasından farklı olarak B</a:t>
            </a:r>
            <a:r>
              <a:rPr lang="tr-TR" sz="2000" dirty="0" smtClean="0"/>
              <a:t>u </a:t>
            </a:r>
            <a:r>
              <a:rPr lang="tr-TR" sz="2000" dirty="0"/>
              <a:t>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a:t>
            </a:r>
            <a:r>
              <a:rPr lang="tr-TR" sz="2000" dirty="0" smtClean="0"/>
              <a:t>hesaplanır.  </a:t>
            </a:r>
          </a:p>
          <a:p>
            <a:pPr marL="342900" indent="-342900">
              <a:lnSpc>
                <a:spcPct val="150000"/>
              </a:lnSpc>
              <a:buFont typeface="+mj-lt"/>
              <a:buAutoNum type="arabicPeriod"/>
            </a:pPr>
            <a:r>
              <a:rPr lang="tr-TR" sz="2000" dirty="0" smtClean="0"/>
              <a:t>Bulanık </a:t>
            </a:r>
            <a:r>
              <a:rPr lang="tr-TR" sz="2000" dirty="0"/>
              <a:t>mantık tabanlı </a:t>
            </a:r>
            <a:r>
              <a:rPr lang="tr-TR" sz="2000" dirty="0" smtClean="0"/>
              <a:t>eşikleme:  </a:t>
            </a:r>
            <a:r>
              <a:rPr lang="tr-TR" sz="2000" dirty="0"/>
              <a:t>Bulanık kümeleme bir yumuşak kümeleme tekniğidir. Bu kümeleme yöntemi, nesnelerin kümelere olan aitliğini ifade etmek için bir derece kavramı </a:t>
            </a:r>
            <a:r>
              <a:rPr lang="tr-TR" sz="2000" dirty="0" smtClean="0"/>
              <a:t>kullanır. Her </a:t>
            </a:r>
            <a:r>
              <a:rPr lang="tr-TR" sz="2000" dirty="0"/>
              <a:t>nesne için, toplam derece 1’dir. </a:t>
            </a:r>
          </a:p>
        </p:txBody>
      </p:sp>
    </p:spTree>
    <p:extLst>
      <p:ext uri="{BB962C8B-B14F-4D97-AF65-F5344CB8AC3E}">
        <p14:creationId xmlns:p14="http://schemas.microsoft.com/office/powerpoint/2010/main" val="245334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550985" y="832339"/>
            <a:ext cx="6729046" cy="769441"/>
          </a:xfrm>
          <a:prstGeom prst="rect">
            <a:avLst/>
          </a:prstGeom>
          <a:noFill/>
        </p:spPr>
        <p:txBody>
          <a:bodyPr wrap="square" rtlCol="0">
            <a:spAutoFit/>
          </a:bodyPr>
          <a:lstStyle/>
          <a:p>
            <a:r>
              <a:rPr lang="tr-TR" sz="4400" dirty="0" smtClean="0">
                <a:solidFill>
                  <a:schemeClr val="bg1"/>
                </a:solidFill>
              </a:rPr>
              <a:t>KULLANILAN  YÖNTEM</a:t>
            </a:r>
            <a:endParaRPr lang="tr-TR" sz="4400" dirty="0">
              <a:solidFill>
                <a:schemeClr val="bg1"/>
              </a:solidFill>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516" y="1854078"/>
            <a:ext cx="2886075" cy="4791075"/>
          </a:xfrm>
          <a:prstGeom prst="rect">
            <a:avLst/>
          </a:prstGeom>
        </p:spPr>
      </p:pic>
      <p:sp>
        <p:nvSpPr>
          <p:cNvPr id="6" name="Dikdörtgen 5"/>
          <p:cNvSpPr/>
          <p:nvPr/>
        </p:nvSpPr>
        <p:spPr>
          <a:xfrm>
            <a:off x="550985" y="2525652"/>
            <a:ext cx="6096000" cy="2400657"/>
          </a:xfrm>
          <a:prstGeom prst="rect">
            <a:avLst/>
          </a:prstGeom>
        </p:spPr>
        <p:txBody>
          <a:bodyPr>
            <a:spAutoFit/>
          </a:bodyPr>
          <a:lstStyle/>
          <a:p>
            <a:pPr>
              <a:lnSpc>
                <a:spcPct val="150000"/>
              </a:lnSpc>
            </a:pPr>
            <a:r>
              <a:rPr lang="tr-TR" sz="2000" dirty="0"/>
              <a:t>Önerilen yöntemde, veri setinde bulunan fundus görüntülerine ait damarların bölütlenmesi sağlanmıştır. Öncelikle, veri setinde bulunan görüntüler RGB renk uzayından gri ölçekli görüntülere dönüştürülür. Gri ölçekli görüntülerin tersi üzerinde önerilen sistem uygulanır. </a:t>
            </a:r>
          </a:p>
        </p:txBody>
      </p:sp>
    </p:spTree>
    <p:extLst>
      <p:ext uri="{BB962C8B-B14F-4D97-AF65-F5344CB8AC3E}">
        <p14:creationId xmlns:p14="http://schemas.microsoft.com/office/powerpoint/2010/main" val="408331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550985" y="832339"/>
            <a:ext cx="6729046" cy="769441"/>
          </a:xfrm>
          <a:prstGeom prst="rect">
            <a:avLst/>
          </a:prstGeom>
          <a:noFill/>
        </p:spPr>
        <p:txBody>
          <a:bodyPr wrap="square" rtlCol="0">
            <a:spAutoFit/>
          </a:bodyPr>
          <a:lstStyle/>
          <a:p>
            <a:r>
              <a:rPr lang="tr-TR" sz="4400" dirty="0" smtClean="0">
                <a:solidFill>
                  <a:schemeClr val="bg1"/>
                </a:solidFill>
              </a:rPr>
              <a:t>MORFOLOJİK İŞLEMLER</a:t>
            </a:r>
            <a:endParaRPr lang="tr-TR" sz="4400" dirty="0">
              <a:solidFill>
                <a:schemeClr val="bg1"/>
              </a:solidFill>
            </a:endParaRPr>
          </a:p>
        </p:txBody>
      </p:sp>
      <p:sp>
        <p:nvSpPr>
          <p:cNvPr id="5" name="Dikdörtgen 4"/>
          <p:cNvSpPr/>
          <p:nvPr/>
        </p:nvSpPr>
        <p:spPr>
          <a:xfrm>
            <a:off x="550985" y="2158443"/>
            <a:ext cx="11066584" cy="2400657"/>
          </a:xfrm>
          <a:prstGeom prst="rect">
            <a:avLst/>
          </a:prstGeom>
        </p:spPr>
        <p:txBody>
          <a:bodyPr wrap="square">
            <a:spAutoFit/>
          </a:bodyPr>
          <a:lstStyle/>
          <a:p>
            <a:pPr>
              <a:lnSpc>
                <a:spcPct val="150000"/>
              </a:lnSpc>
            </a:pPr>
            <a:r>
              <a:rPr lang="tr-TR" sz="2000" dirty="0" smtClean="0"/>
              <a:t>Retina </a:t>
            </a:r>
            <a:r>
              <a:rPr lang="tr-TR" sz="2000" dirty="0"/>
              <a:t>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a:t>
            </a:r>
            <a:r>
              <a:rPr lang="tr-TR" sz="2000" dirty="0" smtClean="0"/>
              <a:t>. Oluşturulan </a:t>
            </a:r>
            <a:r>
              <a:rPr lang="tr-TR" sz="2000" dirty="0"/>
              <a:t>bu disk gri ölçekli görüntünün tersine uygulanarak morfolojik açma işlemi yapılmış olur</a:t>
            </a:r>
            <a:r>
              <a:rPr lang="tr-TR" sz="2000" dirty="0" smtClean="0"/>
              <a:t>. </a:t>
            </a:r>
            <a:r>
              <a:rPr lang="tr-TR" sz="2000" dirty="0"/>
              <a:t>Oluşturulan bu çizgisel yapı elemanı gri ölçekli görüntünün tersine uygulanarak üst-şapka ve alt-şapka dönüşümleri tamamlanmış olur. </a:t>
            </a: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508" y="4657349"/>
            <a:ext cx="3752850" cy="1647825"/>
          </a:xfrm>
          <a:prstGeom prst="rect">
            <a:avLst/>
          </a:prstGeom>
        </p:spPr>
      </p:pic>
    </p:spTree>
    <p:extLst>
      <p:ext uri="{BB962C8B-B14F-4D97-AF65-F5344CB8AC3E}">
        <p14:creationId xmlns:p14="http://schemas.microsoft.com/office/powerpoint/2010/main" val="332022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144" y="2638792"/>
            <a:ext cx="4502394" cy="2447924"/>
          </a:xfr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61" y="2638791"/>
            <a:ext cx="3876675" cy="2447925"/>
          </a:xfrm>
          <a:prstGeom prst="rect">
            <a:avLst/>
          </a:prstGeom>
        </p:spPr>
      </p:pic>
      <p:sp>
        <p:nvSpPr>
          <p:cNvPr id="7" name="Metin kutusu 6"/>
          <p:cNvSpPr txBox="1"/>
          <p:nvPr/>
        </p:nvSpPr>
        <p:spPr>
          <a:xfrm>
            <a:off x="550985" y="832339"/>
            <a:ext cx="6729046" cy="769441"/>
          </a:xfrm>
          <a:prstGeom prst="rect">
            <a:avLst/>
          </a:prstGeom>
          <a:noFill/>
        </p:spPr>
        <p:txBody>
          <a:bodyPr wrap="square" rtlCol="0">
            <a:spAutoFit/>
          </a:bodyPr>
          <a:lstStyle/>
          <a:p>
            <a:r>
              <a:rPr lang="tr-TR" sz="4400" dirty="0" smtClean="0">
                <a:solidFill>
                  <a:schemeClr val="bg1"/>
                </a:solidFill>
              </a:rPr>
              <a:t>MORFOLOJİK İŞLEMLER</a:t>
            </a:r>
            <a:endParaRPr lang="tr-TR" sz="4400" dirty="0">
              <a:solidFill>
                <a:schemeClr val="bg1"/>
              </a:solidFill>
            </a:endParaRPr>
          </a:p>
        </p:txBody>
      </p:sp>
    </p:spTree>
    <p:extLst>
      <p:ext uri="{BB962C8B-B14F-4D97-AF65-F5344CB8AC3E}">
        <p14:creationId xmlns:p14="http://schemas.microsoft.com/office/powerpoint/2010/main" val="5953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550985" y="832339"/>
            <a:ext cx="6729046" cy="769441"/>
          </a:xfrm>
          <a:prstGeom prst="rect">
            <a:avLst/>
          </a:prstGeom>
          <a:noFill/>
        </p:spPr>
        <p:txBody>
          <a:bodyPr wrap="square" rtlCol="0">
            <a:spAutoFit/>
          </a:bodyPr>
          <a:lstStyle/>
          <a:p>
            <a:r>
              <a:rPr lang="tr-TR" sz="4400" dirty="0" smtClean="0">
                <a:solidFill>
                  <a:schemeClr val="bg1"/>
                </a:solidFill>
              </a:rPr>
              <a:t>BÖLÜTLEME SONUÇLARI</a:t>
            </a:r>
            <a:endParaRPr lang="tr-TR" sz="4400" dirty="0">
              <a:solidFill>
                <a:schemeClr val="bg1"/>
              </a:solidFill>
            </a:endParaRPr>
          </a:p>
        </p:txBody>
      </p:sp>
      <p:sp>
        <p:nvSpPr>
          <p:cNvPr id="6" name="Dikdörtgen 5"/>
          <p:cNvSpPr/>
          <p:nvPr/>
        </p:nvSpPr>
        <p:spPr>
          <a:xfrm>
            <a:off x="550985" y="2010904"/>
            <a:ext cx="6096000" cy="4193071"/>
          </a:xfrm>
          <a:prstGeom prst="rect">
            <a:avLst/>
          </a:prstGeom>
        </p:spPr>
        <p:txBody>
          <a:bodyPr>
            <a:spAutoFit/>
          </a:bodyPr>
          <a:lstStyle/>
          <a:p>
            <a:pPr>
              <a:lnSpc>
                <a:spcPct val="150000"/>
              </a:lnSpc>
            </a:pPr>
            <a:r>
              <a:rPr lang="tr-TR" sz="2000" dirty="0"/>
              <a:t>Üç farklı eşikleme algoritması iyileştirilmiş fundus görüntüleri üzerinde uygulanarak damar piksellerinin bölütlenmesi sağlanmıştır. İyileştirilmiş görüntüler eşikleme </a:t>
            </a:r>
            <a:r>
              <a:rPr lang="tr-TR" sz="2000" dirty="0" smtClean="0"/>
              <a:t>işlemine </a:t>
            </a:r>
            <a:r>
              <a:rPr lang="tr-TR" sz="2000" dirty="0"/>
              <a:t>tabi tutulduktan sonra çıktı görüntüleri üzerinde performans iyileştirilmesi yapılmıştır. Performans iyileştirme yönteminde damara ait olmayan damar benzeri görüntüler morfolojik işlemler kullanılarak yok edilmiştir. </a:t>
            </a:r>
            <a:r>
              <a:rPr lang="tr-TR" sz="2000" dirty="0" smtClean="0"/>
              <a:t>Şekil </a:t>
            </a:r>
            <a:r>
              <a:rPr lang="tr-TR" sz="2000" dirty="0"/>
              <a:t>6’da eşikleme algoritmalarının performans iyileştirme sonuçları görsel olarak sunulmuştur. </a:t>
            </a: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8338" y="2297688"/>
            <a:ext cx="4630616" cy="3978303"/>
          </a:xfrm>
          <a:prstGeom prst="rect">
            <a:avLst/>
          </a:prstGeom>
        </p:spPr>
      </p:pic>
      <p:sp>
        <p:nvSpPr>
          <p:cNvPr id="8" name="Metin kutusu 7"/>
          <p:cNvSpPr txBox="1"/>
          <p:nvPr/>
        </p:nvSpPr>
        <p:spPr>
          <a:xfrm>
            <a:off x="7157673" y="1957574"/>
            <a:ext cx="879231" cy="246221"/>
          </a:xfrm>
          <a:prstGeom prst="rect">
            <a:avLst/>
          </a:prstGeom>
          <a:noFill/>
        </p:spPr>
        <p:txBody>
          <a:bodyPr wrap="square" rtlCol="0">
            <a:spAutoFit/>
          </a:bodyPr>
          <a:lstStyle/>
          <a:p>
            <a:r>
              <a:rPr lang="tr-TR" sz="1000" dirty="0" smtClean="0"/>
              <a:t>Orijinal</a:t>
            </a:r>
            <a:endParaRPr lang="tr-TR" sz="1000" dirty="0"/>
          </a:p>
        </p:txBody>
      </p:sp>
      <p:sp>
        <p:nvSpPr>
          <p:cNvPr id="9" name="Metin kutusu 8"/>
          <p:cNvSpPr txBox="1"/>
          <p:nvPr/>
        </p:nvSpPr>
        <p:spPr>
          <a:xfrm>
            <a:off x="10607188" y="1889234"/>
            <a:ext cx="879231" cy="400110"/>
          </a:xfrm>
          <a:prstGeom prst="rect">
            <a:avLst/>
          </a:prstGeom>
          <a:noFill/>
        </p:spPr>
        <p:txBody>
          <a:bodyPr wrap="square" rtlCol="0">
            <a:spAutoFit/>
          </a:bodyPr>
          <a:lstStyle/>
          <a:p>
            <a:r>
              <a:rPr lang="tr-TR" sz="1000" dirty="0"/>
              <a:t>Çoklu Eşikleme</a:t>
            </a:r>
          </a:p>
        </p:txBody>
      </p:sp>
      <p:sp>
        <p:nvSpPr>
          <p:cNvPr id="10" name="Metin kutusu 9"/>
          <p:cNvSpPr txBox="1"/>
          <p:nvPr/>
        </p:nvSpPr>
        <p:spPr>
          <a:xfrm>
            <a:off x="9243646" y="1803686"/>
            <a:ext cx="1082189" cy="553998"/>
          </a:xfrm>
          <a:prstGeom prst="rect">
            <a:avLst/>
          </a:prstGeom>
          <a:noFill/>
        </p:spPr>
        <p:txBody>
          <a:bodyPr wrap="square" rtlCol="0">
            <a:spAutoFit/>
          </a:bodyPr>
          <a:lstStyle/>
          <a:p>
            <a:pPr algn="ctr"/>
            <a:r>
              <a:rPr lang="tr-TR" sz="1000" dirty="0"/>
              <a:t>Maksimum Entropi Tabanlı Eşikleme </a:t>
            </a:r>
          </a:p>
        </p:txBody>
      </p:sp>
      <p:sp>
        <p:nvSpPr>
          <p:cNvPr id="11" name="Metin kutusu 10"/>
          <p:cNvSpPr txBox="1"/>
          <p:nvPr/>
        </p:nvSpPr>
        <p:spPr>
          <a:xfrm>
            <a:off x="7977645" y="1880630"/>
            <a:ext cx="1353924" cy="400110"/>
          </a:xfrm>
          <a:prstGeom prst="rect">
            <a:avLst/>
          </a:prstGeom>
          <a:noFill/>
        </p:spPr>
        <p:txBody>
          <a:bodyPr wrap="square" rtlCol="0">
            <a:spAutoFit/>
          </a:bodyPr>
          <a:lstStyle/>
          <a:p>
            <a:pPr algn="ctr"/>
            <a:r>
              <a:rPr lang="tr-TR" sz="1000" dirty="0" smtClean="0"/>
              <a:t>Bulanık </a:t>
            </a:r>
            <a:r>
              <a:rPr lang="tr-TR" sz="1000" dirty="0"/>
              <a:t>Mantık Tabanlı </a:t>
            </a:r>
            <a:endParaRPr lang="tr-TR" sz="1000" dirty="0" smtClean="0"/>
          </a:p>
          <a:p>
            <a:pPr algn="ctr"/>
            <a:r>
              <a:rPr lang="tr-TR" sz="1000" dirty="0" smtClean="0"/>
              <a:t>Eşikleme</a:t>
            </a:r>
            <a:endParaRPr lang="tr-TR" sz="1000" dirty="0"/>
          </a:p>
        </p:txBody>
      </p:sp>
    </p:spTree>
    <p:extLst>
      <p:ext uri="{BB962C8B-B14F-4D97-AF65-F5344CB8AC3E}">
        <p14:creationId xmlns:p14="http://schemas.microsoft.com/office/powerpoint/2010/main" val="245944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550985" y="832339"/>
            <a:ext cx="6729046" cy="769441"/>
          </a:xfrm>
          <a:prstGeom prst="rect">
            <a:avLst/>
          </a:prstGeom>
          <a:noFill/>
        </p:spPr>
        <p:txBody>
          <a:bodyPr wrap="square" rtlCol="0">
            <a:spAutoFit/>
          </a:bodyPr>
          <a:lstStyle/>
          <a:p>
            <a:r>
              <a:rPr lang="tr-TR" sz="4400" dirty="0" smtClean="0">
                <a:solidFill>
                  <a:schemeClr val="bg1"/>
                </a:solidFill>
              </a:rPr>
              <a:t>SONUÇLAR</a:t>
            </a:r>
            <a:endParaRPr lang="tr-TR" sz="4400" dirty="0">
              <a:solidFill>
                <a:schemeClr val="bg1"/>
              </a:solidFill>
            </a:endParaRPr>
          </a:p>
        </p:txBody>
      </p:sp>
      <p:sp>
        <p:nvSpPr>
          <p:cNvPr id="5" name="Dikdörtgen 4"/>
          <p:cNvSpPr/>
          <p:nvPr/>
        </p:nvSpPr>
        <p:spPr>
          <a:xfrm>
            <a:off x="398583" y="2078229"/>
            <a:ext cx="9612923" cy="2400657"/>
          </a:xfrm>
          <a:prstGeom prst="rect">
            <a:avLst/>
          </a:prstGeom>
        </p:spPr>
        <p:txBody>
          <a:bodyPr wrap="square">
            <a:spAutoFit/>
          </a:bodyPr>
          <a:lstStyle/>
          <a:p>
            <a:pPr>
              <a:lnSpc>
                <a:spcPct val="150000"/>
              </a:lnSpc>
            </a:pPr>
            <a:r>
              <a:rPr lang="tr-TR" sz="2000" dirty="0"/>
              <a:t>Bu </a:t>
            </a:r>
            <a:r>
              <a:rPr lang="tr-TR" sz="2000" dirty="0" smtClean="0"/>
              <a:t>makalede morfolojik </a:t>
            </a:r>
            <a:r>
              <a:rPr lang="tr-TR" sz="2000" dirty="0"/>
              <a:t>işlemlere dayalı bir damar iyileştirme yöntemi kullanılmıştır. Damar iyileştirme aşamasından sonra Çoklu Eşikleme, Bulanık Mantık Tabanlı Eşikleme ve Maksimum Eşikleme yöntemleri kullanılarak damar bölütlemesi yapılmıştır. </a:t>
            </a:r>
            <a:r>
              <a:rPr lang="tr-TR" sz="2000" dirty="0" smtClean="0"/>
              <a:t>Eşikleme </a:t>
            </a:r>
            <a:r>
              <a:rPr lang="tr-TR" sz="2000" dirty="0"/>
              <a:t>yöntemleri, doğası ne olursa olsun tüm veriler üzerinde kullanılabilir. </a:t>
            </a:r>
            <a:r>
              <a:rPr lang="tr-TR" sz="2000" dirty="0" smtClean="0"/>
              <a:t>Bu </a:t>
            </a:r>
            <a:r>
              <a:rPr lang="tr-TR" sz="2000" dirty="0"/>
              <a:t>makalede elde edilen deneysel sonuçlar tatmin edici bir seviyededir. Önerilen yöntem geliştirilmeye </a:t>
            </a:r>
            <a:r>
              <a:rPr lang="tr-TR" sz="2000" dirty="0" smtClean="0"/>
              <a:t>açıktır</a:t>
            </a:r>
            <a:endParaRPr lang="tr-TR" sz="2000" dirty="0"/>
          </a:p>
        </p:txBody>
      </p:sp>
    </p:spTree>
    <p:extLst>
      <p:ext uri="{BB962C8B-B14F-4D97-AF65-F5344CB8AC3E}">
        <p14:creationId xmlns:p14="http://schemas.microsoft.com/office/powerpoint/2010/main" val="380693266"/>
      </p:ext>
    </p:extLst>
  </p:cSld>
  <p:clrMapOvr>
    <a:masterClrMapping/>
  </p:clrMapOvr>
</p:sld>
</file>

<file path=ppt/theme/theme1.xml><?xml version="1.0" encoding="utf-8"?>
<a:theme xmlns:a="http://schemas.openxmlformats.org/drawingml/2006/main" name="Kar Payı">
  <a:themeElements>
    <a:clrScheme name="Kar Payı">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Kar Pay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ar Payı">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Kar Payı</Template>
  <TotalTime>130</TotalTime>
  <Words>527</Words>
  <Application>Microsoft Office PowerPoint</Application>
  <PresentationFormat>Geniş ekran</PresentationFormat>
  <Paragraphs>27</Paragraphs>
  <Slides>9</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Calibri</vt:lpstr>
      <vt:lpstr>Gill Sans MT</vt:lpstr>
      <vt:lpstr>Wingdings 2</vt:lpstr>
      <vt:lpstr>Kar Payı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PC</dc:creator>
  <cp:lastModifiedBy>PC</cp:lastModifiedBy>
  <cp:revision>6</cp:revision>
  <dcterms:created xsi:type="dcterms:W3CDTF">2022-12-15T18:26:29Z</dcterms:created>
  <dcterms:modified xsi:type="dcterms:W3CDTF">2022-12-15T20:36:48Z</dcterms:modified>
</cp:coreProperties>
</file>