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70" autoAdjust="0"/>
  </p:normalViewPr>
  <p:slideViewPr>
    <p:cSldViewPr snapToGrid="0">
      <p:cViewPr>
        <p:scale>
          <a:sx n="100" d="100"/>
          <a:sy n="100" d="100"/>
        </p:scale>
        <p:origin x="95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73BB718E-052B-4A3B-9CF3-8DE494B3EE48}"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306507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3BB718E-052B-4A3B-9CF3-8DE494B3EE48}"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147222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3BB718E-052B-4A3B-9CF3-8DE494B3EE48}"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106635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3BB718E-052B-4A3B-9CF3-8DE494B3EE48}"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215935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73BB718E-052B-4A3B-9CF3-8DE494B3EE48}"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103370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3BB718E-052B-4A3B-9CF3-8DE494B3EE48}" type="datetimeFigureOut">
              <a:rPr lang="tr-TR" smtClean="0"/>
              <a:t>11.12.2022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6236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3BB718E-052B-4A3B-9CF3-8DE494B3EE48}" type="datetimeFigureOut">
              <a:rPr lang="tr-TR" smtClean="0"/>
              <a:t>11.12.2022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413847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3BB718E-052B-4A3B-9CF3-8DE494B3EE48}" type="datetimeFigureOut">
              <a:rPr lang="tr-TR" smtClean="0"/>
              <a:t>11.12.2022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57318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3BB718E-052B-4A3B-9CF3-8DE494B3EE48}" type="datetimeFigureOut">
              <a:rPr lang="tr-TR" smtClean="0"/>
              <a:t>11.12.2022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371051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3BB718E-052B-4A3B-9CF3-8DE494B3EE48}" type="datetimeFigureOut">
              <a:rPr lang="tr-TR" smtClean="0"/>
              <a:t>11.12.2022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285868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3BB718E-052B-4A3B-9CF3-8DE494B3EE48}" type="datetimeFigureOut">
              <a:rPr lang="tr-TR" smtClean="0"/>
              <a:t>11.12.2022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72669A-C7E1-4F77-B649-B054FA292839}" type="slidenum">
              <a:rPr lang="tr-TR" smtClean="0"/>
              <a:t>‹#›</a:t>
            </a:fld>
            <a:endParaRPr lang="tr-TR"/>
          </a:p>
        </p:txBody>
      </p:sp>
    </p:spTree>
    <p:extLst>
      <p:ext uri="{BB962C8B-B14F-4D97-AF65-F5344CB8AC3E}">
        <p14:creationId xmlns:p14="http://schemas.microsoft.com/office/powerpoint/2010/main" val="150867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B718E-052B-4A3B-9CF3-8DE494B3EE48}" type="datetimeFigureOut">
              <a:rPr lang="tr-TR" smtClean="0"/>
              <a:t>11.12.2022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2669A-C7E1-4F77-B649-B054FA292839}" type="slidenum">
              <a:rPr lang="tr-TR" smtClean="0"/>
              <a:t>‹#›</a:t>
            </a:fld>
            <a:endParaRPr lang="tr-TR"/>
          </a:p>
        </p:txBody>
      </p:sp>
    </p:spTree>
    <p:extLst>
      <p:ext uri="{BB962C8B-B14F-4D97-AF65-F5344CB8AC3E}">
        <p14:creationId xmlns:p14="http://schemas.microsoft.com/office/powerpoint/2010/main" val="18065358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2"/>
            <a:ext cx="9144000" cy="3614229"/>
          </a:xfrm>
        </p:spPr>
        <p:txBody>
          <a:bodyPr>
            <a:normAutofit fontScale="90000"/>
          </a:bodyPr>
          <a:lstStyle/>
          <a:p>
            <a:r>
              <a:rPr lang="tr-TR" b="1" u="sng" dirty="0" smtClean="0"/>
              <a:t/>
            </a:r>
            <a:br>
              <a:rPr lang="tr-TR" b="1" u="sng" dirty="0" smtClean="0"/>
            </a:br>
            <a:r>
              <a:rPr lang="tr-TR" b="1" u="sng" dirty="0"/>
              <a:t/>
            </a:r>
            <a:br>
              <a:rPr lang="tr-TR" b="1" u="sng" dirty="0"/>
            </a:br>
            <a:r>
              <a:rPr lang="tr-TR" b="1" u="sng" dirty="0" smtClean="0"/>
              <a:t/>
            </a:r>
            <a:br>
              <a:rPr lang="tr-TR" b="1" u="sng" dirty="0" smtClean="0"/>
            </a:br>
            <a:r>
              <a:rPr lang="tr-TR" b="1" u="sng" dirty="0" smtClean="0"/>
              <a:t>RETİNA KAN DAMARLARINI ÇIKARMAK İÇİN EŞİKLEME TEMELLİ MORFOLOJİK BİR YÖNTEM </a:t>
            </a:r>
            <a:endParaRPr lang="tr-TR" b="1" u="sng" dirty="0"/>
          </a:p>
        </p:txBody>
      </p:sp>
      <p:sp>
        <p:nvSpPr>
          <p:cNvPr id="3" name="Alt Başlık 2"/>
          <p:cNvSpPr>
            <a:spLocks noGrp="1"/>
          </p:cNvSpPr>
          <p:nvPr>
            <p:ph type="subTitle" idx="1"/>
          </p:nvPr>
        </p:nvSpPr>
        <p:spPr>
          <a:xfrm>
            <a:off x="1524000" y="5212080"/>
            <a:ext cx="9144000" cy="45719"/>
          </a:xfrm>
        </p:spPr>
        <p:txBody>
          <a:bodyPr>
            <a:normAutofit fontScale="25000" lnSpcReduction="20000"/>
          </a:bodyPr>
          <a:lstStyle/>
          <a:p>
            <a:endParaRPr lang="tr-TR" dirty="0"/>
          </a:p>
        </p:txBody>
      </p:sp>
    </p:spTree>
    <p:extLst>
      <p:ext uri="{BB962C8B-B14F-4D97-AF65-F5344CB8AC3E}">
        <p14:creationId xmlns:p14="http://schemas.microsoft.com/office/powerpoint/2010/main" val="3690336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19100"/>
            <a:ext cx="10515600" cy="6324600"/>
          </a:xfrm>
        </p:spPr>
        <p:txBody>
          <a:bodyPr>
            <a:normAutofit/>
          </a:bodyPr>
          <a:lstStyle/>
          <a:p>
            <a:r>
              <a:rPr lang="tr-TR" dirty="0" smtClean="0"/>
              <a:t>Çok seviyeli </a:t>
            </a:r>
            <a:r>
              <a:rPr lang="tr-TR" dirty="0" err="1" smtClean="0"/>
              <a:t>eşikleme</a:t>
            </a:r>
            <a:r>
              <a:rPr lang="tr-TR" dirty="0" smtClean="0"/>
              <a:t>: Gri ölçekli görüntüyü birkaç farklı bölgeye ayırabilen bir işlemdir. </a:t>
            </a:r>
          </a:p>
          <a:p>
            <a:endParaRPr lang="tr-TR" dirty="0"/>
          </a:p>
          <a:p>
            <a:endParaRPr lang="tr-TR" dirty="0" smtClean="0"/>
          </a:p>
          <a:p>
            <a:endParaRPr lang="tr-TR" dirty="0"/>
          </a:p>
          <a:p>
            <a:r>
              <a:rPr lang="tr-TR" dirty="0" smtClean="0"/>
              <a:t>Maksimum </a:t>
            </a:r>
            <a:r>
              <a:rPr lang="tr-TR" dirty="0" err="1" smtClean="0"/>
              <a:t>entropi</a:t>
            </a:r>
            <a:r>
              <a:rPr lang="tr-TR" dirty="0" smtClean="0"/>
              <a:t> tabanlı </a:t>
            </a:r>
            <a:r>
              <a:rPr lang="tr-TR" dirty="0" err="1" smtClean="0"/>
              <a:t>eşikleme</a:t>
            </a:r>
            <a:r>
              <a:rPr lang="tr-TR" dirty="0" smtClean="0"/>
              <a:t> </a:t>
            </a:r>
            <a:r>
              <a:rPr lang="tr-TR" dirty="0" err="1" smtClean="0"/>
              <a:t>Entopi</a:t>
            </a:r>
            <a:r>
              <a:rPr lang="tr-TR" dirty="0" smtClean="0"/>
              <a:t> yöntemlerine bağlı </a:t>
            </a:r>
            <a:r>
              <a:rPr lang="tr-TR" dirty="0" err="1" smtClean="0"/>
              <a:t>eşikleme</a:t>
            </a:r>
            <a:r>
              <a:rPr lang="tr-TR" dirty="0" smtClean="0"/>
              <a:t> işlemi araştırmacılar tarafından tercih edilen bir yöntemdir. </a:t>
            </a:r>
            <a:r>
              <a:rPr lang="tr-TR" dirty="0" err="1" smtClean="0"/>
              <a:t>Otsu’nun</a:t>
            </a:r>
            <a:r>
              <a:rPr lang="tr-TR" dirty="0" smtClean="0"/>
              <a:t> </a:t>
            </a:r>
            <a:r>
              <a:rPr lang="tr-TR" dirty="0" err="1" smtClean="0"/>
              <a:t>eşikleme</a:t>
            </a:r>
            <a:r>
              <a:rPr lang="tr-TR" dirty="0" smtClean="0"/>
              <a:t> algoritmasından farklı olarak sınıflar arasındaki </a:t>
            </a:r>
            <a:r>
              <a:rPr lang="tr-TR" dirty="0" err="1" smtClean="0"/>
              <a:t>varyansı</a:t>
            </a:r>
            <a:r>
              <a:rPr lang="tr-TR" dirty="0" smtClean="0"/>
              <a:t> maksimize etmek ya da sınıf içi </a:t>
            </a:r>
            <a:r>
              <a:rPr lang="tr-TR" dirty="0" err="1" smtClean="0"/>
              <a:t>varyansı</a:t>
            </a:r>
            <a:r>
              <a:rPr lang="tr-TR" dirty="0" smtClean="0"/>
              <a:t> minimize etmek yerine sınıflar arası </a:t>
            </a:r>
            <a:r>
              <a:rPr lang="tr-TR" dirty="0" err="1" smtClean="0"/>
              <a:t>entropi</a:t>
            </a:r>
            <a:r>
              <a:rPr lang="tr-TR" dirty="0" smtClean="0"/>
              <a:t> maksimize edilir. Ardından, </a:t>
            </a:r>
            <a:r>
              <a:rPr lang="tr-TR" dirty="0" err="1" smtClean="0"/>
              <a:t>entropinin</a:t>
            </a:r>
            <a:r>
              <a:rPr lang="tr-TR" dirty="0" smtClean="0"/>
              <a:t> toplamını maksimize eden bir optimum eşik değeri hesaplanır.	</a:t>
            </a:r>
            <a:endParaRPr lang="tr-TR" dirty="0"/>
          </a:p>
        </p:txBody>
      </p:sp>
      <p:pic>
        <p:nvPicPr>
          <p:cNvPr id="4" name="Resim 3"/>
          <p:cNvPicPr>
            <a:picLocks noChangeAspect="1"/>
          </p:cNvPicPr>
          <p:nvPr/>
        </p:nvPicPr>
        <p:blipFill>
          <a:blip r:embed="rId2"/>
          <a:stretch>
            <a:fillRect/>
          </a:stretch>
        </p:blipFill>
        <p:spPr>
          <a:xfrm>
            <a:off x="4381276" y="1128632"/>
            <a:ext cx="3200847" cy="1152686"/>
          </a:xfrm>
          <a:prstGeom prst="rect">
            <a:avLst/>
          </a:prstGeom>
        </p:spPr>
      </p:pic>
      <p:pic>
        <p:nvPicPr>
          <p:cNvPr id="5" name="Resim 4"/>
          <p:cNvPicPr>
            <a:picLocks noChangeAspect="1"/>
          </p:cNvPicPr>
          <p:nvPr/>
        </p:nvPicPr>
        <p:blipFill>
          <a:blip r:embed="rId3"/>
          <a:stretch>
            <a:fillRect/>
          </a:stretch>
        </p:blipFill>
        <p:spPr>
          <a:xfrm>
            <a:off x="4268525" y="5271820"/>
            <a:ext cx="3218126" cy="1471880"/>
          </a:xfrm>
          <a:prstGeom prst="rect">
            <a:avLst/>
          </a:prstGeom>
        </p:spPr>
      </p:pic>
    </p:spTree>
    <p:extLst>
      <p:ext uri="{BB962C8B-B14F-4D97-AF65-F5344CB8AC3E}">
        <p14:creationId xmlns:p14="http://schemas.microsoft.com/office/powerpoint/2010/main" val="8772609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00050"/>
            <a:ext cx="10515600" cy="5776913"/>
          </a:xfrm>
        </p:spPr>
        <p:txBody>
          <a:bodyPr/>
          <a:lstStyle/>
          <a:p>
            <a:r>
              <a:rPr lang="tr-TR" dirty="0" smtClean="0"/>
              <a:t>Bulanık mantık tabanlı </a:t>
            </a:r>
            <a:r>
              <a:rPr lang="tr-TR" dirty="0" err="1" smtClean="0"/>
              <a:t>eşikleme</a:t>
            </a:r>
            <a:r>
              <a:rPr lang="tr-TR" dirty="0" smtClean="0"/>
              <a:t> :</a:t>
            </a:r>
          </a:p>
          <a:p>
            <a:r>
              <a:rPr lang="tr-TR" dirty="0" smtClean="0"/>
              <a:t>Bulanık kümeleme bir yumuşak kümeleme tekniğidir. Bu kümeleme yöntemi, nesnelerin kümelere olan aitliğini ifade etmek için bir derece kavramı kullanır. Her nesne için, toplam derece 1’dir. her pikselin üyelik değerini hesaplamak için kullanılır. </a:t>
            </a:r>
          </a:p>
          <a:p>
            <a:endParaRPr lang="tr-TR" dirty="0"/>
          </a:p>
        </p:txBody>
      </p:sp>
      <p:pic>
        <p:nvPicPr>
          <p:cNvPr id="4" name="Resim 3"/>
          <p:cNvPicPr>
            <a:picLocks noChangeAspect="1"/>
          </p:cNvPicPr>
          <p:nvPr/>
        </p:nvPicPr>
        <p:blipFill>
          <a:blip r:embed="rId2"/>
          <a:stretch>
            <a:fillRect/>
          </a:stretch>
        </p:blipFill>
        <p:spPr>
          <a:xfrm>
            <a:off x="7619657" y="2200106"/>
            <a:ext cx="2419693" cy="1191089"/>
          </a:xfrm>
          <a:prstGeom prst="rect">
            <a:avLst/>
          </a:prstGeom>
        </p:spPr>
      </p:pic>
    </p:spTree>
    <p:extLst>
      <p:ext uri="{BB962C8B-B14F-4D97-AF65-F5344CB8AC3E}">
        <p14:creationId xmlns:p14="http://schemas.microsoft.com/office/powerpoint/2010/main" val="1507626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85750"/>
            <a:ext cx="10515600" cy="5891213"/>
          </a:xfrm>
        </p:spPr>
        <p:txBody>
          <a:bodyPr/>
          <a:lstStyle/>
          <a:p>
            <a:r>
              <a:rPr lang="tr-TR" dirty="0" smtClean="0"/>
              <a:t>Önerilen yöntemde, veri setinde bulunan </a:t>
            </a:r>
            <a:r>
              <a:rPr lang="tr-TR" dirty="0" err="1" smtClean="0"/>
              <a:t>fundus</a:t>
            </a:r>
            <a:r>
              <a:rPr lang="tr-TR" dirty="0" smtClean="0"/>
              <a:t> görüntülerine ait damarların </a:t>
            </a:r>
            <a:r>
              <a:rPr lang="tr-TR" dirty="0" err="1" smtClean="0"/>
              <a:t>bölütlenmesi</a:t>
            </a:r>
            <a:r>
              <a:rPr lang="tr-TR" dirty="0" smtClean="0"/>
              <a:t> sağlanmıştır. Öncelikle, veri setinde bulunan görüntüler RGB renk uzayından gri ölçekli görüntülere dönüştürülür. Gri ölçekli görüntülerin tersi üzerinde önerilen sistem uygulanır.</a:t>
            </a:r>
          </a:p>
          <a:p>
            <a:endParaRPr lang="tr-TR" dirty="0"/>
          </a:p>
        </p:txBody>
      </p:sp>
      <p:pic>
        <p:nvPicPr>
          <p:cNvPr id="4" name="Resim 3"/>
          <p:cNvPicPr>
            <a:picLocks noChangeAspect="1"/>
          </p:cNvPicPr>
          <p:nvPr/>
        </p:nvPicPr>
        <p:blipFill>
          <a:blip r:embed="rId2"/>
          <a:stretch>
            <a:fillRect/>
          </a:stretch>
        </p:blipFill>
        <p:spPr>
          <a:xfrm>
            <a:off x="4838142" y="2073531"/>
            <a:ext cx="3458133" cy="1609678"/>
          </a:xfrm>
          <a:prstGeom prst="rect">
            <a:avLst/>
          </a:prstGeom>
        </p:spPr>
      </p:pic>
      <p:pic>
        <p:nvPicPr>
          <p:cNvPr id="5" name="Resim 4"/>
          <p:cNvPicPr>
            <a:picLocks noChangeAspect="1"/>
          </p:cNvPicPr>
          <p:nvPr/>
        </p:nvPicPr>
        <p:blipFill>
          <a:blip r:embed="rId3"/>
          <a:stretch>
            <a:fillRect/>
          </a:stretch>
        </p:blipFill>
        <p:spPr>
          <a:xfrm>
            <a:off x="838200" y="2073531"/>
            <a:ext cx="3048000" cy="4496775"/>
          </a:xfrm>
          <a:prstGeom prst="rect">
            <a:avLst/>
          </a:prstGeom>
        </p:spPr>
      </p:pic>
    </p:spTree>
    <p:extLst>
      <p:ext uri="{BB962C8B-B14F-4D97-AF65-F5344CB8AC3E}">
        <p14:creationId xmlns:p14="http://schemas.microsoft.com/office/powerpoint/2010/main" val="1676498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57175"/>
            <a:ext cx="10515600" cy="5919788"/>
          </a:xfrm>
        </p:spPr>
        <p:txBody>
          <a:bodyPr/>
          <a:lstStyle/>
          <a:p>
            <a:r>
              <a:rPr lang="tr-TR" dirty="0" smtClean="0"/>
              <a:t>Morfolojik işlemler Retina kan damarları, retina arka planına göre daha koyu görünürler. </a:t>
            </a:r>
          </a:p>
          <a:p>
            <a:r>
              <a:rPr lang="tr-TR" dirty="0" smtClean="0"/>
              <a:t>Ancak, bazı durumlarda kan damarlarının merkez çizgisi bölgesinde parlaklık görünür. Bu görünüm yansımalardan kaynaklanmaktadır. Bu durumu ortadan kaldırmak için ilk önce morfolojik açma işlemi uygulanır. </a:t>
            </a:r>
          </a:p>
          <a:p>
            <a:r>
              <a:rPr lang="tr-TR" dirty="0" smtClean="0"/>
              <a:t>Morfolojik açma işlemi için yarıçapı 21 olan bir disk oluşturulur. Oluşturulan bu disk gri ölçekli görüntünün tersine uygulanarak morfolojik açma işlemi yapılmış olur. </a:t>
            </a:r>
          </a:p>
          <a:p>
            <a:r>
              <a:rPr lang="tr-TR" dirty="0" smtClean="0"/>
              <a:t>Daha sonra uzunluğu 21 olan bir çizgisel yapı elemanı oluşturulur. Oluşturulan bu çizgisel yapı elemanı gri ölçekli görüntünün tersine uygulanarak üst-şapka ve alt-şapka dönüşümleri tamamlanmış olur</a:t>
            </a:r>
            <a:endParaRPr lang="tr-TR" dirty="0"/>
          </a:p>
        </p:txBody>
      </p:sp>
      <p:pic>
        <p:nvPicPr>
          <p:cNvPr id="4" name="Resim 3"/>
          <p:cNvPicPr>
            <a:picLocks noChangeAspect="1"/>
          </p:cNvPicPr>
          <p:nvPr/>
        </p:nvPicPr>
        <p:blipFill>
          <a:blip r:embed="rId2"/>
          <a:stretch>
            <a:fillRect/>
          </a:stretch>
        </p:blipFill>
        <p:spPr>
          <a:xfrm>
            <a:off x="2066925" y="5345967"/>
            <a:ext cx="7810500" cy="1512033"/>
          </a:xfrm>
          <a:prstGeom prst="rect">
            <a:avLst/>
          </a:prstGeom>
        </p:spPr>
      </p:pic>
    </p:spTree>
    <p:extLst>
      <p:ext uri="{BB962C8B-B14F-4D97-AF65-F5344CB8AC3E}">
        <p14:creationId xmlns:p14="http://schemas.microsoft.com/office/powerpoint/2010/main" val="20567547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2565999" y="1825625"/>
            <a:ext cx="7060002" cy="4351338"/>
          </a:xfrm>
          <a:prstGeom prst="rect">
            <a:avLst/>
          </a:prstGeom>
        </p:spPr>
      </p:pic>
    </p:spTree>
    <p:extLst>
      <p:ext uri="{BB962C8B-B14F-4D97-AF65-F5344CB8AC3E}">
        <p14:creationId xmlns:p14="http://schemas.microsoft.com/office/powerpoint/2010/main" val="1715750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47675"/>
            <a:ext cx="10515600" cy="5729288"/>
          </a:xfrm>
        </p:spPr>
        <p:txBody>
          <a:bodyPr/>
          <a:lstStyle/>
          <a:p>
            <a:r>
              <a:rPr lang="tr-TR" dirty="0" smtClean="0"/>
              <a:t>Uygulanan yöntem, DRIVE veri seti üzerinde hem test hem eğitim veri kümesi üzerinde denenmiş olup toplamda 40 görüntü üzerinde çalıştırılmıştır. </a:t>
            </a:r>
            <a:endParaRPr lang="tr-TR" dirty="0"/>
          </a:p>
        </p:txBody>
      </p:sp>
      <p:pic>
        <p:nvPicPr>
          <p:cNvPr id="4" name="Resim 3"/>
          <p:cNvPicPr>
            <a:picLocks noChangeAspect="1"/>
          </p:cNvPicPr>
          <p:nvPr/>
        </p:nvPicPr>
        <p:blipFill>
          <a:blip r:embed="rId2"/>
          <a:stretch>
            <a:fillRect/>
          </a:stretch>
        </p:blipFill>
        <p:spPr>
          <a:xfrm>
            <a:off x="838200" y="1909254"/>
            <a:ext cx="4405874" cy="3988750"/>
          </a:xfrm>
          <a:prstGeom prst="rect">
            <a:avLst/>
          </a:prstGeom>
        </p:spPr>
      </p:pic>
      <p:pic>
        <p:nvPicPr>
          <p:cNvPr id="5" name="Resim 4"/>
          <p:cNvPicPr>
            <a:picLocks noChangeAspect="1"/>
          </p:cNvPicPr>
          <p:nvPr/>
        </p:nvPicPr>
        <p:blipFill>
          <a:blip r:embed="rId3"/>
          <a:stretch>
            <a:fillRect/>
          </a:stretch>
        </p:blipFill>
        <p:spPr>
          <a:xfrm>
            <a:off x="7300488" y="1523463"/>
            <a:ext cx="3586588" cy="4535153"/>
          </a:xfrm>
          <a:prstGeom prst="rect">
            <a:avLst/>
          </a:prstGeom>
        </p:spPr>
      </p:pic>
    </p:spTree>
    <p:extLst>
      <p:ext uri="{BB962C8B-B14F-4D97-AF65-F5344CB8AC3E}">
        <p14:creationId xmlns:p14="http://schemas.microsoft.com/office/powerpoint/2010/main" val="2302102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81000"/>
            <a:ext cx="10515600" cy="5795963"/>
          </a:xfrm>
        </p:spPr>
        <p:txBody>
          <a:bodyPr/>
          <a:lstStyle/>
          <a:p>
            <a:r>
              <a:rPr lang="tr-TR" dirty="0" smtClean="0"/>
              <a:t>Tablo 1’de verilen sonuçların alandaki birkaç yaygın yöntemden daha iyi performans gösterdiği görülebilir. DRIVE veri setindeki 40 görüntüye ait üç </a:t>
            </a:r>
            <a:r>
              <a:rPr lang="tr-TR" dirty="0" err="1" smtClean="0"/>
              <a:t>eşikleme</a:t>
            </a:r>
            <a:r>
              <a:rPr lang="tr-TR" dirty="0" smtClean="0"/>
              <a:t> yönteminin eşik değeri Tablo 2’de gösterilmiştir. Yapılan çalışmanın diğer geleneksel yöntemlerle karşılaştırılması Tablo 3’de verilmiştir.</a:t>
            </a:r>
          </a:p>
        </p:txBody>
      </p:sp>
      <p:pic>
        <p:nvPicPr>
          <p:cNvPr id="4" name="Resim 3"/>
          <p:cNvPicPr>
            <a:picLocks noChangeAspect="1"/>
          </p:cNvPicPr>
          <p:nvPr/>
        </p:nvPicPr>
        <p:blipFill>
          <a:blip r:embed="rId2"/>
          <a:stretch>
            <a:fillRect/>
          </a:stretch>
        </p:blipFill>
        <p:spPr>
          <a:xfrm>
            <a:off x="725655" y="2362200"/>
            <a:ext cx="5370345" cy="4191000"/>
          </a:xfrm>
          <a:prstGeom prst="rect">
            <a:avLst/>
          </a:prstGeom>
        </p:spPr>
      </p:pic>
      <p:pic>
        <p:nvPicPr>
          <p:cNvPr id="5" name="Resim 4"/>
          <p:cNvPicPr>
            <a:picLocks noChangeAspect="1"/>
          </p:cNvPicPr>
          <p:nvPr/>
        </p:nvPicPr>
        <p:blipFill>
          <a:blip r:embed="rId3"/>
          <a:stretch>
            <a:fillRect/>
          </a:stretch>
        </p:blipFill>
        <p:spPr>
          <a:xfrm>
            <a:off x="6891036" y="2709471"/>
            <a:ext cx="4748514" cy="3989836"/>
          </a:xfrm>
          <a:prstGeom prst="rect">
            <a:avLst/>
          </a:prstGeom>
        </p:spPr>
      </p:pic>
    </p:spTree>
    <p:extLst>
      <p:ext uri="{BB962C8B-B14F-4D97-AF65-F5344CB8AC3E}">
        <p14:creationId xmlns:p14="http://schemas.microsoft.com/office/powerpoint/2010/main" val="3544882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2556968" y="2053159"/>
            <a:ext cx="7078063" cy="3896269"/>
          </a:xfrm>
          <a:prstGeom prst="rect">
            <a:avLst/>
          </a:prstGeom>
        </p:spPr>
      </p:pic>
    </p:spTree>
    <p:extLst>
      <p:ext uri="{BB962C8B-B14F-4D97-AF65-F5344CB8AC3E}">
        <p14:creationId xmlns:p14="http://schemas.microsoft.com/office/powerpoint/2010/main" val="1334849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47675"/>
            <a:ext cx="10515600" cy="5729288"/>
          </a:xfrm>
        </p:spPr>
        <p:txBody>
          <a:bodyPr/>
          <a:lstStyle/>
          <a:p>
            <a:r>
              <a:rPr lang="tr-TR" dirty="0" smtClean="0"/>
              <a:t>Bu makalede, paylaşıma açık olarak sunulan DRIVE veri seti üzerinde morfolojik işlemlere dayalı bir damar iyileştirme yöntemi kullanılmıştır</a:t>
            </a:r>
          </a:p>
          <a:p>
            <a:r>
              <a:rPr lang="tr-TR" dirty="0" smtClean="0"/>
              <a:t>Bu yöntem temelde morfolojik işlemlere dayanmış olsa da asıl amaç </a:t>
            </a:r>
            <a:r>
              <a:rPr lang="tr-TR" dirty="0" err="1" smtClean="0"/>
              <a:t>eşikleme</a:t>
            </a:r>
            <a:r>
              <a:rPr lang="tr-TR" dirty="0" smtClean="0"/>
              <a:t> algoritmalarının yöntem üzerindeki performanslarının karşılaştırılmasıdır.</a:t>
            </a:r>
          </a:p>
          <a:p>
            <a:r>
              <a:rPr lang="tr-TR" dirty="0" err="1" smtClean="0"/>
              <a:t>Eşikleme</a:t>
            </a:r>
            <a:r>
              <a:rPr lang="tr-TR" dirty="0" smtClean="0"/>
              <a:t> yöntemleri, doğası ne olursa olsun tüm veriler üzerinde kullanılabilir. Ancak, farklı </a:t>
            </a:r>
            <a:r>
              <a:rPr lang="tr-TR" dirty="0" err="1" smtClean="0"/>
              <a:t>eşikleme</a:t>
            </a:r>
            <a:r>
              <a:rPr lang="tr-TR" dirty="0" smtClean="0"/>
              <a:t> yöntemlerinin aynı iyileştirilmiş görüntü üzerinde farklı sonuçlar verdiği gözlemlenmiştir. </a:t>
            </a:r>
            <a:endParaRPr lang="tr-TR" dirty="0"/>
          </a:p>
        </p:txBody>
      </p:sp>
    </p:spTree>
    <p:extLst>
      <p:ext uri="{BB962C8B-B14F-4D97-AF65-F5344CB8AC3E}">
        <p14:creationId xmlns:p14="http://schemas.microsoft.com/office/powerpoint/2010/main" val="2401021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4530725"/>
          </a:xfrm>
        </p:spPr>
        <p:txBody>
          <a:bodyPr>
            <a:normAutofit/>
          </a:bodyPr>
          <a:lstStyle/>
          <a:p>
            <a:r>
              <a:rPr lang="tr-TR" b="1" u="sng" dirty="0" smtClean="0"/>
              <a:t>GÖRÜNTÜ İŞLEME TEKNİKLERİ ve KÜMELEME YÖNTEMLERİ KULLANILARAK FINDIK MEYESİNİN TESPİT ve SINIFLANDIRILMASI </a:t>
            </a:r>
            <a:endParaRPr lang="tr-TR" b="1" u="sng" dirty="0"/>
          </a:p>
        </p:txBody>
      </p:sp>
    </p:spTree>
    <p:extLst>
      <p:ext uri="{BB962C8B-B14F-4D97-AF65-F5344CB8AC3E}">
        <p14:creationId xmlns:p14="http://schemas.microsoft.com/office/powerpoint/2010/main" val="4042553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74320"/>
            <a:ext cx="10515600" cy="5902643"/>
          </a:xfrm>
        </p:spPr>
        <p:txBody>
          <a:bodyPr/>
          <a:lstStyle/>
          <a:p>
            <a:r>
              <a:rPr lang="tr-TR" dirty="0" smtClean="0"/>
              <a:t>Son yıllarda, diyabete bağlı retina hastalığı körlüğün önde gelen nedenlerinden biri haline gelmiştir. Bu hastalığın önüne geçebilmek için retina ağ yapısının doğru </a:t>
            </a:r>
            <a:r>
              <a:rPr lang="tr-TR" dirty="0" err="1" smtClean="0"/>
              <a:t>bölütlenmesi</a:t>
            </a:r>
            <a:r>
              <a:rPr lang="tr-TR" dirty="0" smtClean="0"/>
              <a:t> gerekir. Retina ağ yapısının doğru ve hızlı </a:t>
            </a:r>
            <a:r>
              <a:rPr lang="tr-TR" dirty="0" err="1" smtClean="0"/>
              <a:t>bölütlenmesi</a:t>
            </a:r>
            <a:r>
              <a:rPr lang="tr-TR" dirty="0" smtClean="0"/>
              <a:t> için bilgisayar destekli tanı sistemlerine ihtiyaç duyulur. </a:t>
            </a:r>
          </a:p>
          <a:p>
            <a:r>
              <a:rPr lang="tr-TR" dirty="0" smtClean="0"/>
              <a:t>Retina damar ağ yapısını </a:t>
            </a:r>
            <a:r>
              <a:rPr lang="tr-TR" dirty="0" err="1" smtClean="0"/>
              <a:t>bölütlemek</a:t>
            </a:r>
            <a:r>
              <a:rPr lang="tr-TR" dirty="0" smtClean="0"/>
              <a:t> için morfolojik işlemlere dayalı bir yöntem retina görüntüleri üzerine uygulanmıştır. Morfolojik işlemlerin uygulandığı </a:t>
            </a:r>
            <a:r>
              <a:rPr lang="tr-TR" dirty="0" err="1" smtClean="0"/>
              <a:t>fundus</a:t>
            </a:r>
            <a:r>
              <a:rPr lang="tr-TR" dirty="0" smtClean="0"/>
              <a:t> görüntüsüne üç farklı </a:t>
            </a:r>
            <a:r>
              <a:rPr lang="tr-TR" dirty="0" err="1" smtClean="0"/>
              <a:t>eşikleme</a:t>
            </a:r>
            <a:r>
              <a:rPr lang="tr-TR" dirty="0" smtClean="0"/>
              <a:t> yöntemi uygulanmıştır. </a:t>
            </a:r>
          </a:p>
          <a:p>
            <a:r>
              <a:rPr lang="tr-TR" dirty="0" smtClean="0"/>
              <a:t>Bu </a:t>
            </a:r>
            <a:r>
              <a:rPr lang="tr-TR" dirty="0" err="1" smtClean="0"/>
              <a:t>eşikleme</a:t>
            </a:r>
            <a:r>
              <a:rPr lang="tr-TR" dirty="0" smtClean="0"/>
              <a:t> yöntemleri; Çoklu </a:t>
            </a:r>
            <a:r>
              <a:rPr lang="tr-TR" dirty="0" err="1" smtClean="0"/>
              <a:t>Eşikleme</a:t>
            </a:r>
            <a:r>
              <a:rPr lang="tr-TR" dirty="0" smtClean="0"/>
              <a:t>, Maksimum </a:t>
            </a:r>
            <a:r>
              <a:rPr lang="tr-TR" dirty="0" err="1" smtClean="0"/>
              <a:t>Entropi</a:t>
            </a:r>
            <a:r>
              <a:rPr lang="tr-TR" dirty="0" smtClean="0"/>
              <a:t> Tabanlı </a:t>
            </a:r>
            <a:r>
              <a:rPr lang="tr-TR" dirty="0" err="1" smtClean="0"/>
              <a:t>Eşikleme</a:t>
            </a:r>
            <a:r>
              <a:rPr lang="tr-TR" dirty="0" smtClean="0"/>
              <a:t> ve Bulanık Kümeleme Tabanlı </a:t>
            </a:r>
            <a:r>
              <a:rPr lang="tr-TR" dirty="0" err="1" smtClean="0"/>
              <a:t>Eşikleme</a:t>
            </a:r>
            <a:r>
              <a:rPr lang="tr-TR" dirty="0" smtClean="0"/>
              <a:t> yöntemleridir. </a:t>
            </a:r>
            <a:r>
              <a:rPr lang="tr-TR" dirty="0" err="1" smtClean="0"/>
              <a:t>Eşikleme</a:t>
            </a:r>
            <a:r>
              <a:rPr lang="tr-TR" dirty="0" smtClean="0"/>
              <a:t> sonucunda </a:t>
            </a:r>
            <a:r>
              <a:rPr lang="tr-TR" dirty="0" err="1" smtClean="0"/>
              <a:t>bölütlenmiş</a:t>
            </a:r>
            <a:r>
              <a:rPr lang="tr-TR" dirty="0" smtClean="0"/>
              <a:t> damar görüntüleri elde edilmiştir.</a:t>
            </a:r>
            <a:endParaRPr lang="tr-TR" dirty="0"/>
          </a:p>
        </p:txBody>
      </p:sp>
    </p:spTree>
    <p:extLst>
      <p:ext uri="{BB962C8B-B14F-4D97-AF65-F5344CB8AC3E}">
        <p14:creationId xmlns:p14="http://schemas.microsoft.com/office/powerpoint/2010/main" val="1350494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57225" y="457200"/>
            <a:ext cx="10515600" cy="6086475"/>
          </a:xfrm>
        </p:spPr>
        <p:txBody>
          <a:bodyPr/>
          <a:lstStyle/>
          <a:p>
            <a:r>
              <a:rPr lang="tr-TR" dirty="0" smtClean="0"/>
              <a:t>Görüntü işleme ve bilgisayarlı görme uygulamaları son yıllarda ciddi bir artış göstermektedir. </a:t>
            </a:r>
          </a:p>
          <a:p>
            <a:r>
              <a:rPr lang="tr-TR" dirty="0" smtClean="0"/>
              <a:t>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endParaRPr lang="tr-TR" dirty="0"/>
          </a:p>
        </p:txBody>
      </p:sp>
    </p:spTree>
    <p:extLst>
      <p:ext uri="{BB962C8B-B14F-4D97-AF65-F5344CB8AC3E}">
        <p14:creationId xmlns:p14="http://schemas.microsoft.com/office/powerpoint/2010/main" val="6276184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81000"/>
            <a:ext cx="10515600" cy="5795963"/>
          </a:xfrm>
        </p:spPr>
        <p:txBody>
          <a:bodyPr/>
          <a:lstStyle/>
          <a:p>
            <a:r>
              <a:rPr lang="tr-TR" dirty="0" smtClean="0"/>
              <a:t>Görüntü ön işleme aşamasında, kameradan alınan görüntü üzerinde sırasıyla filtreleme, resmin grileştirilmesi ve ikili resme çevrilmesi işlemleri uygulanmaktadır.</a:t>
            </a:r>
          </a:p>
          <a:p>
            <a:endParaRPr lang="tr-TR" dirty="0"/>
          </a:p>
        </p:txBody>
      </p:sp>
      <p:pic>
        <p:nvPicPr>
          <p:cNvPr id="4" name="Resim 3"/>
          <p:cNvPicPr>
            <a:picLocks noChangeAspect="1"/>
          </p:cNvPicPr>
          <p:nvPr/>
        </p:nvPicPr>
        <p:blipFill>
          <a:blip r:embed="rId2"/>
          <a:stretch>
            <a:fillRect/>
          </a:stretch>
        </p:blipFill>
        <p:spPr>
          <a:xfrm>
            <a:off x="447324" y="1800225"/>
            <a:ext cx="5029902" cy="4920164"/>
          </a:xfrm>
          <a:prstGeom prst="rect">
            <a:avLst/>
          </a:prstGeom>
        </p:spPr>
      </p:pic>
    </p:spTree>
    <p:extLst>
      <p:ext uri="{BB962C8B-B14F-4D97-AF65-F5344CB8AC3E}">
        <p14:creationId xmlns:p14="http://schemas.microsoft.com/office/powerpoint/2010/main" val="3780461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23849"/>
            <a:ext cx="10515600" cy="5853113"/>
          </a:xfrm>
        </p:spPr>
        <p:txBody>
          <a:bodyPr/>
          <a:lstStyle/>
          <a:p>
            <a:r>
              <a:rPr lang="tr-TR" dirty="0" smtClean="0"/>
              <a:t>Gri olarak elde edilen görüntü üzerinde, </a:t>
            </a:r>
            <a:r>
              <a:rPr lang="tr-TR" dirty="0" err="1" smtClean="0"/>
              <a:t>eşikleme</a:t>
            </a:r>
            <a:r>
              <a:rPr lang="tr-TR" dirty="0" smtClean="0"/>
              <a:t> işlemi uygulanarak sadece ilgili nesnelere ait yer alan bölümler kullanılmaktadır. </a:t>
            </a:r>
            <a:r>
              <a:rPr lang="tr-TR" dirty="0" err="1" smtClean="0"/>
              <a:t>Eşikleme</a:t>
            </a:r>
            <a:r>
              <a:rPr lang="tr-TR" dirty="0" smtClean="0"/>
              <a:t> işleminde kullanılan en küçük (</a:t>
            </a:r>
            <a:r>
              <a:rPr lang="tr-TR" dirty="0" err="1" smtClean="0"/>
              <a:t>min</a:t>
            </a:r>
            <a:r>
              <a:rPr lang="tr-TR" dirty="0" smtClean="0"/>
              <a:t>) ve en büyük değerler (</a:t>
            </a:r>
            <a:r>
              <a:rPr lang="tr-TR" dirty="0" err="1" smtClean="0"/>
              <a:t>max</a:t>
            </a:r>
            <a:r>
              <a:rPr lang="tr-TR" dirty="0" smtClean="0"/>
              <a:t>) deneysel çalışmalar sonucunda belirlenmektedir. Gri görüntü içerisinde yer alan piksel değerleri </a:t>
            </a:r>
            <a:r>
              <a:rPr lang="tr-TR" dirty="0" err="1" smtClean="0"/>
              <a:t>min</a:t>
            </a:r>
            <a:r>
              <a:rPr lang="tr-TR" dirty="0" smtClean="0"/>
              <a:t> ve </a:t>
            </a:r>
            <a:r>
              <a:rPr lang="tr-TR" dirty="0" err="1" smtClean="0"/>
              <a:t>max</a:t>
            </a:r>
            <a:r>
              <a:rPr lang="tr-TR" dirty="0" smtClean="0"/>
              <a:t> değerleri arasında bulunup bulunmadığı karşılaştırılarak, ikili görüntü için yeni değer ataması gerçekleştirilmektedir.</a:t>
            </a:r>
          </a:p>
          <a:p>
            <a:endParaRPr lang="tr-TR" dirty="0"/>
          </a:p>
        </p:txBody>
      </p:sp>
      <p:pic>
        <p:nvPicPr>
          <p:cNvPr id="4" name="Resim 3"/>
          <p:cNvPicPr>
            <a:picLocks noChangeAspect="1"/>
          </p:cNvPicPr>
          <p:nvPr/>
        </p:nvPicPr>
        <p:blipFill>
          <a:blip r:embed="rId2"/>
          <a:stretch>
            <a:fillRect/>
          </a:stretch>
        </p:blipFill>
        <p:spPr>
          <a:xfrm>
            <a:off x="2576182" y="3717129"/>
            <a:ext cx="6810822" cy="1397795"/>
          </a:xfrm>
          <a:prstGeom prst="rect">
            <a:avLst/>
          </a:prstGeom>
        </p:spPr>
      </p:pic>
    </p:spTree>
    <p:extLst>
      <p:ext uri="{BB962C8B-B14F-4D97-AF65-F5344CB8AC3E}">
        <p14:creationId xmlns:p14="http://schemas.microsoft.com/office/powerpoint/2010/main" val="211139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71525" y="263525"/>
            <a:ext cx="10515600" cy="6356350"/>
          </a:xfrm>
        </p:spPr>
        <p:txBody>
          <a:bodyPr/>
          <a:lstStyle/>
          <a:p>
            <a:r>
              <a:rPr lang="tr-TR" dirty="0" err="1" smtClean="0"/>
              <a:t>Eşikleme</a:t>
            </a:r>
            <a:r>
              <a:rPr lang="tr-TR" dirty="0" smtClean="0"/>
              <a:t> işleminden sonra siyah ve beyaz renkleri içeren görüntü oluşturulmaktadır. </a:t>
            </a:r>
          </a:p>
          <a:p>
            <a:r>
              <a:rPr lang="tr-TR" dirty="0" smtClean="0"/>
              <a:t>Görüntü içerisinde, siyah bölgelerde istenmeyen beyaz noktalar, beyaz bölgelerde istenmeyen siyah noktalar bulunmaktadır. </a:t>
            </a:r>
          </a:p>
          <a:p>
            <a:r>
              <a:rPr lang="tr-TR" dirty="0" smtClean="0"/>
              <a:t>Elde edilen ikili görüntü üzerinde yer alan gürültüleri silmek amacıyla morfolojik işlem uygulanmaktadır.</a:t>
            </a:r>
            <a:endParaRPr lang="tr-TR" dirty="0"/>
          </a:p>
        </p:txBody>
      </p:sp>
      <p:pic>
        <p:nvPicPr>
          <p:cNvPr id="4" name="Resim 3"/>
          <p:cNvPicPr>
            <a:picLocks noChangeAspect="1"/>
          </p:cNvPicPr>
          <p:nvPr/>
        </p:nvPicPr>
        <p:blipFill>
          <a:blip r:embed="rId2"/>
          <a:stretch>
            <a:fillRect/>
          </a:stretch>
        </p:blipFill>
        <p:spPr>
          <a:xfrm>
            <a:off x="4319400" y="2971431"/>
            <a:ext cx="3419850" cy="3359215"/>
          </a:xfrm>
          <a:prstGeom prst="rect">
            <a:avLst/>
          </a:prstGeom>
        </p:spPr>
      </p:pic>
    </p:spTree>
    <p:extLst>
      <p:ext uri="{BB962C8B-B14F-4D97-AF65-F5344CB8AC3E}">
        <p14:creationId xmlns:p14="http://schemas.microsoft.com/office/powerpoint/2010/main" val="2815302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52425"/>
            <a:ext cx="10515600" cy="5824538"/>
          </a:xfrm>
        </p:spPr>
        <p:txBody>
          <a:bodyPr/>
          <a:lstStyle/>
          <a:p>
            <a:r>
              <a:rPr lang="tr-TR" dirty="0"/>
              <a:t>F</a:t>
            </a:r>
            <a:r>
              <a:rPr lang="tr-TR" dirty="0" smtClean="0"/>
              <a:t>iltreleme, grileştirme, </a:t>
            </a:r>
            <a:r>
              <a:rPr lang="tr-TR" dirty="0" err="1" smtClean="0"/>
              <a:t>eşikleme</a:t>
            </a:r>
            <a:r>
              <a:rPr lang="tr-TR" dirty="0" smtClean="0"/>
              <a:t> ve morfolojik işlemlerin kameradan alınan ham görüntüye uygulanması sonucunda oluşan görüntü sunulmaktadır. Elde edilen görüntü ile ortam da bulunan nesnelere ait kenarların belirlenmekte ve özellik çıkarımı için hazır duruma getirilmektedir.</a:t>
            </a:r>
            <a:endParaRPr lang="tr-TR" dirty="0"/>
          </a:p>
        </p:txBody>
      </p:sp>
      <p:pic>
        <p:nvPicPr>
          <p:cNvPr id="4" name="Resim 3"/>
          <p:cNvPicPr>
            <a:picLocks noChangeAspect="1"/>
          </p:cNvPicPr>
          <p:nvPr/>
        </p:nvPicPr>
        <p:blipFill>
          <a:blip r:embed="rId2"/>
          <a:stretch>
            <a:fillRect/>
          </a:stretch>
        </p:blipFill>
        <p:spPr>
          <a:xfrm>
            <a:off x="4097952" y="2447584"/>
            <a:ext cx="3996095" cy="3810057"/>
          </a:xfrm>
          <a:prstGeom prst="rect">
            <a:avLst/>
          </a:prstGeom>
        </p:spPr>
      </p:pic>
    </p:spTree>
    <p:extLst>
      <p:ext uri="{BB962C8B-B14F-4D97-AF65-F5344CB8AC3E}">
        <p14:creationId xmlns:p14="http://schemas.microsoft.com/office/powerpoint/2010/main" val="841917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28625"/>
            <a:ext cx="10515600" cy="5748338"/>
          </a:xfrm>
        </p:spPr>
        <p:txBody>
          <a:bodyPr/>
          <a:lstStyle/>
          <a:p>
            <a:pPr marL="514350" indent="-514350">
              <a:buAutoNum type="arabicPeriod"/>
            </a:pPr>
            <a:r>
              <a:rPr lang="tr-TR" dirty="0" smtClean="0"/>
              <a:t>İlk olarak, K adet küme için rastgele başlangıç küme merkezleri belirlenmektedir,</a:t>
            </a:r>
          </a:p>
          <a:p>
            <a:pPr marL="514350" indent="-514350">
              <a:buAutoNum type="arabicPeriod"/>
            </a:pPr>
            <a:r>
              <a:rPr lang="tr-TR" dirty="0" smtClean="0"/>
              <a:t> 2. Her nesnenin seçilmiş olan küme merkez noktalarına olan uzaklığı hesaplanmaktadır. Küme merkez noktalarına olan uzaklıklarına göre tüm nesneler k adet kümeden en yakın olan kümeye yerleştirilmektedir, </a:t>
            </a:r>
          </a:p>
          <a:p>
            <a:pPr marL="514350" indent="-514350">
              <a:buAutoNum type="arabicPeriod"/>
            </a:pPr>
            <a:r>
              <a:rPr lang="tr-TR" dirty="0" smtClean="0"/>
              <a:t>3. Yeni oluşan kümelerin merkez noktaları, o kümedeki tüm nesnelerin ortalama değerlerinden elde edilmiş veriye göre değiştirilmektedir, </a:t>
            </a:r>
          </a:p>
          <a:p>
            <a:pPr marL="514350" indent="-514350">
              <a:buAutoNum type="arabicPeriod"/>
            </a:pPr>
            <a:r>
              <a:rPr lang="tr-TR" dirty="0" smtClean="0"/>
              <a:t>4. Küme merkez noktaları sabit olmadığı sürece 2. ve 3. adımlar tekrarlanmaktadır.</a:t>
            </a:r>
            <a:endParaRPr lang="tr-TR" dirty="0"/>
          </a:p>
        </p:txBody>
      </p:sp>
    </p:spTree>
    <p:extLst>
      <p:ext uri="{BB962C8B-B14F-4D97-AF65-F5344CB8AC3E}">
        <p14:creationId xmlns:p14="http://schemas.microsoft.com/office/powerpoint/2010/main" val="22442729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81075" y="485775"/>
            <a:ext cx="10515600" cy="5872163"/>
          </a:xfrm>
        </p:spPr>
        <p:txBody>
          <a:bodyPr>
            <a:normAutofit lnSpcReduction="10000"/>
          </a:bodyPr>
          <a:lstStyle/>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smtClean="0"/>
          </a:p>
          <a:p>
            <a:endParaRPr lang="tr-TR" dirty="0"/>
          </a:p>
          <a:p>
            <a:r>
              <a:rPr lang="tr-TR" dirty="0" smtClean="0"/>
              <a:t>Kümeleme işlemi nesnelerin birbirleri ile olan benzerlik veya </a:t>
            </a:r>
            <a:r>
              <a:rPr lang="tr-TR" dirty="0" err="1" smtClean="0"/>
              <a:t>benzemezliklerine</a:t>
            </a:r>
            <a:r>
              <a:rPr lang="tr-TR" dirty="0" smtClean="0"/>
              <a:t> göre gerçekleştirilmektedir. Benzerlik ve </a:t>
            </a:r>
            <a:r>
              <a:rPr lang="tr-TR" dirty="0" err="1" smtClean="0"/>
              <a:t>benzemezlik</a:t>
            </a:r>
            <a:r>
              <a:rPr lang="tr-TR" dirty="0" smtClean="0"/>
              <a:t> ölçümlerinde en yaygın olarak kullanılan mesafe ölçüm yöntemleri </a:t>
            </a:r>
            <a:r>
              <a:rPr lang="tr-TR" dirty="0" err="1" smtClean="0"/>
              <a:t>Euclidean</a:t>
            </a:r>
            <a:r>
              <a:rPr lang="tr-TR" dirty="0" smtClean="0"/>
              <a:t>, Manhattan ve </a:t>
            </a:r>
            <a:r>
              <a:rPr lang="tr-TR" dirty="0" err="1" smtClean="0"/>
              <a:t>Minkowski</a:t>
            </a:r>
            <a:r>
              <a:rPr lang="tr-TR" dirty="0" smtClean="0"/>
              <a:t> yöntemleridir. </a:t>
            </a:r>
            <a:endParaRPr lang="tr-TR" dirty="0"/>
          </a:p>
        </p:txBody>
      </p:sp>
      <p:pic>
        <p:nvPicPr>
          <p:cNvPr id="5" name="Resim 4"/>
          <p:cNvPicPr>
            <a:picLocks noChangeAspect="1"/>
          </p:cNvPicPr>
          <p:nvPr/>
        </p:nvPicPr>
        <p:blipFill>
          <a:blip r:embed="rId2"/>
          <a:stretch>
            <a:fillRect/>
          </a:stretch>
        </p:blipFill>
        <p:spPr>
          <a:xfrm>
            <a:off x="3571522" y="-52874"/>
            <a:ext cx="5048955" cy="4558199"/>
          </a:xfrm>
          <a:prstGeom prst="rect">
            <a:avLst/>
          </a:prstGeom>
        </p:spPr>
      </p:pic>
    </p:spTree>
    <p:extLst>
      <p:ext uri="{BB962C8B-B14F-4D97-AF65-F5344CB8AC3E}">
        <p14:creationId xmlns:p14="http://schemas.microsoft.com/office/powerpoint/2010/main" val="13452197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2081106" y="1825625"/>
            <a:ext cx="8029788" cy="4351338"/>
          </a:xfrm>
          <a:prstGeom prst="rect">
            <a:avLst/>
          </a:prstGeom>
        </p:spPr>
      </p:pic>
    </p:spTree>
    <p:extLst>
      <p:ext uri="{BB962C8B-B14F-4D97-AF65-F5344CB8AC3E}">
        <p14:creationId xmlns:p14="http://schemas.microsoft.com/office/powerpoint/2010/main" val="3524145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09550"/>
            <a:ext cx="10515600" cy="5967413"/>
          </a:xfrm>
        </p:spPr>
        <p:txBody>
          <a:bodyPr/>
          <a:lstStyle/>
          <a:p>
            <a:r>
              <a:rPr lang="tr-TR" dirty="0" smtClean="0"/>
              <a:t>Bu işlemden sonra görüntü ön işleme aşamasına geçilmektedir. Görüntü ön işleme aşamasında, resim üzerinde filtreleme, grileştirme, </a:t>
            </a:r>
            <a:r>
              <a:rPr lang="tr-TR" dirty="0" err="1" smtClean="0"/>
              <a:t>eşikleşme</a:t>
            </a:r>
            <a:r>
              <a:rPr lang="tr-TR" dirty="0" smtClean="0"/>
              <a:t> ve morfolojik işlem uygulanmaktadır. </a:t>
            </a:r>
          </a:p>
          <a:p>
            <a:r>
              <a:rPr lang="tr-TR" dirty="0" smtClean="0"/>
              <a:t>Bu görüntü nesne bulma ve özellik belirleme aşamasına girdi olarak verilmektedir. Ortamda bulunan ve ilgilenilen nesnelerin dış hatları belirlenmektedir.</a:t>
            </a:r>
          </a:p>
          <a:p>
            <a:r>
              <a:rPr lang="tr-TR" dirty="0" smtClean="0"/>
              <a:t> Çalışmada kullanılacak alan, çap, yarıçap ve merkez noktasına ait koordinatlar elde </a:t>
            </a:r>
            <a:r>
              <a:rPr lang="tr-TR" dirty="0" err="1" smtClean="0"/>
              <a:t>edilmektedir.Ortamda</a:t>
            </a:r>
            <a:r>
              <a:rPr lang="tr-TR" dirty="0" smtClean="0"/>
              <a:t> bulunan nesnelerin dış hatları ve indis numaraları sunulmaktadır</a:t>
            </a:r>
            <a:endParaRPr lang="tr-TR" dirty="0"/>
          </a:p>
        </p:txBody>
      </p:sp>
    </p:spTree>
    <p:extLst>
      <p:ext uri="{BB962C8B-B14F-4D97-AF65-F5344CB8AC3E}">
        <p14:creationId xmlns:p14="http://schemas.microsoft.com/office/powerpoint/2010/main" val="4007899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23850"/>
            <a:ext cx="10515600" cy="5853113"/>
          </a:xfrm>
        </p:spPr>
        <p:txBody>
          <a:bodyPr/>
          <a:lstStyle/>
          <a:p>
            <a:r>
              <a:rPr lang="tr-TR" dirty="0" smtClean="0"/>
              <a:t>Ortalama tabanlı ve K-</a:t>
            </a:r>
            <a:r>
              <a:rPr lang="tr-TR" dirty="0" err="1" smtClean="0"/>
              <a:t>means</a:t>
            </a:r>
            <a:r>
              <a:rPr lang="tr-TR" dirty="0" smtClean="0"/>
              <a:t> algoritmasına göre kümeleme işleminde, piksel cinsinden bulunan alan değerleri kullanılarak küme merkezleri elde edilmektedir. Küme merkezleri elde edilirken çalışma ortamına 150 adet fındık yerleştirilerek bilgi </a:t>
            </a:r>
            <a:r>
              <a:rPr lang="tr-TR" dirty="0" err="1" smtClean="0"/>
              <a:t>veritabanı</a:t>
            </a:r>
            <a:r>
              <a:rPr lang="tr-TR" dirty="0" smtClean="0"/>
              <a:t> oluşturulmaktadır. Ortalama tabanlı ve K-</a:t>
            </a:r>
            <a:r>
              <a:rPr lang="tr-TR" dirty="0" err="1" smtClean="0"/>
              <a:t>means</a:t>
            </a:r>
            <a:r>
              <a:rPr lang="tr-TR" dirty="0" smtClean="0"/>
              <a:t> algoritmaları kullanılarak elde edilen küme aşağıdadır.</a:t>
            </a:r>
            <a:endParaRPr lang="tr-TR" dirty="0"/>
          </a:p>
        </p:txBody>
      </p:sp>
      <p:pic>
        <p:nvPicPr>
          <p:cNvPr id="4" name="Resim 3"/>
          <p:cNvPicPr>
            <a:picLocks noChangeAspect="1"/>
          </p:cNvPicPr>
          <p:nvPr/>
        </p:nvPicPr>
        <p:blipFill>
          <a:blip r:embed="rId2"/>
          <a:stretch>
            <a:fillRect/>
          </a:stretch>
        </p:blipFill>
        <p:spPr>
          <a:xfrm>
            <a:off x="3376254" y="3250406"/>
            <a:ext cx="5134692" cy="2372056"/>
          </a:xfrm>
          <a:prstGeom prst="rect">
            <a:avLst/>
          </a:prstGeom>
        </p:spPr>
      </p:pic>
    </p:spTree>
    <p:extLst>
      <p:ext uri="{BB962C8B-B14F-4D97-AF65-F5344CB8AC3E}">
        <p14:creationId xmlns:p14="http://schemas.microsoft.com/office/powerpoint/2010/main" val="2722237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37744"/>
            <a:ext cx="10515600" cy="6163056"/>
          </a:xfrm>
        </p:spPr>
        <p:txBody>
          <a:bodyPr/>
          <a:lstStyle/>
          <a:p>
            <a:r>
              <a:rPr lang="tr-TR" dirty="0" err="1" smtClean="0"/>
              <a:t>Soares</a:t>
            </a:r>
            <a:r>
              <a:rPr lang="tr-TR" dirty="0" smtClean="0"/>
              <a:t> vd.  tarafından retina görüntülerinin piksel parlaklık değerleri üzerinde faklı ölçeklerde </a:t>
            </a:r>
            <a:r>
              <a:rPr lang="tr-TR" dirty="0" err="1" smtClean="0"/>
              <a:t>Gabor</a:t>
            </a:r>
            <a:r>
              <a:rPr lang="tr-TR" dirty="0" smtClean="0"/>
              <a:t>-Dalgacık dönüşümü uygulanmıştır. Elde edilen farklı ölçekteki </a:t>
            </a:r>
            <a:r>
              <a:rPr lang="tr-TR" dirty="0" err="1" smtClean="0"/>
              <a:t>GaborDalgacık</a:t>
            </a:r>
            <a:r>
              <a:rPr lang="tr-TR" dirty="0" smtClean="0"/>
              <a:t> dönüşüm çıktıları özellik olarak kullanılmıştır. </a:t>
            </a:r>
          </a:p>
          <a:p>
            <a:r>
              <a:rPr lang="tr-TR" dirty="0" smtClean="0"/>
              <a:t>Daha sonra tüm görüntüye </a:t>
            </a:r>
            <a:r>
              <a:rPr lang="tr-TR" dirty="0" err="1" smtClean="0"/>
              <a:t>Bayes</a:t>
            </a:r>
            <a:r>
              <a:rPr lang="tr-TR" dirty="0" smtClean="0"/>
              <a:t> Sınıflandırıcı uygulanarak </a:t>
            </a:r>
            <a:r>
              <a:rPr lang="tr-TR" dirty="0" err="1" smtClean="0"/>
              <a:t>fundus</a:t>
            </a:r>
            <a:r>
              <a:rPr lang="tr-TR" dirty="0" smtClean="0"/>
              <a:t> görüntüleri damar ya da damar olmayan bölgelere ayrılmıştır. </a:t>
            </a:r>
            <a:r>
              <a:rPr lang="tr-TR" dirty="0" err="1" smtClean="0"/>
              <a:t>Niemeijer</a:t>
            </a:r>
            <a:r>
              <a:rPr lang="tr-TR" dirty="0" smtClean="0"/>
              <a:t> vd., piksel sınıflandırma yöntemini önermişlerdir. </a:t>
            </a:r>
          </a:p>
          <a:p>
            <a:r>
              <a:rPr lang="tr-TR" dirty="0" smtClean="0"/>
              <a:t>Önerdikleri bu sistemde Matematiksel Morfoloji, Bölge Büyütme, Eşleştirilmiş Filtre ve Doğrulama Tabanlı Yerel Eşik yaklaşımı karşılaştırılmıştır.</a:t>
            </a:r>
            <a:endParaRPr lang="tr-TR" dirty="0"/>
          </a:p>
        </p:txBody>
      </p:sp>
    </p:spTree>
    <p:extLst>
      <p:ext uri="{BB962C8B-B14F-4D97-AF65-F5344CB8AC3E}">
        <p14:creationId xmlns:p14="http://schemas.microsoft.com/office/powerpoint/2010/main" val="3057436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52425"/>
            <a:ext cx="10515600" cy="5824538"/>
          </a:xfrm>
        </p:spPr>
        <p:txBody>
          <a:bodyPr/>
          <a:lstStyle/>
          <a:p>
            <a:r>
              <a:rPr lang="tr-TR" dirty="0" smtClean="0"/>
              <a:t>Örnek çalışmada ortamda bulunan 25 adet fındık önerilen yöntem kullanılarak %100 başarım oranı ile tespit edilmektedir. Ayrıca, çalışmanın yöntem kısmında sunulan kümeleme metotlarına göre fındıklar ayrıştırılmaktadır.</a:t>
            </a:r>
          </a:p>
          <a:p>
            <a:endParaRPr lang="tr-TR" dirty="0"/>
          </a:p>
        </p:txBody>
      </p:sp>
      <p:pic>
        <p:nvPicPr>
          <p:cNvPr id="4" name="Resim 3"/>
          <p:cNvPicPr>
            <a:picLocks noChangeAspect="1"/>
          </p:cNvPicPr>
          <p:nvPr/>
        </p:nvPicPr>
        <p:blipFill>
          <a:blip r:embed="rId2"/>
          <a:stretch>
            <a:fillRect/>
          </a:stretch>
        </p:blipFill>
        <p:spPr>
          <a:xfrm>
            <a:off x="3533417" y="1962149"/>
            <a:ext cx="5376828" cy="4772026"/>
          </a:xfrm>
          <a:prstGeom prst="rect">
            <a:avLst/>
          </a:prstGeom>
        </p:spPr>
      </p:pic>
    </p:spTree>
    <p:extLst>
      <p:ext uri="{BB962C8B-B14F-4D97-AF65-F5344CB8AC3E}">
        <p14:creationId xmlns:p14="http://schemas.microsoft.com/office/powerpoint/2010/main" val="98513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09575"/>
            <a:ext cx="10515600" cy="5767388"/>
          </a:xfrm>
        </p:spPr>
        <p:txBody>
          <a:bodyPr/>
          <a:lstStyle/>
          <a:p>
            <a:r>
              <a:rPr lang="tr-TR" dirty="0" smtClean="0"/>
              <a:t>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dirty="0" err="1" smtClean="0"/>
              <a:t>Kmeans</a:t>
            </a:r>
            <a:r>
              <a:rPr lang="tr-TR" dirty="0" smtClean="0"/>
              <a:t> ve ortalama tabanlı kümeleme yöntemleri ile elde edilen sınıflama sonuçlarının birbirine benzerlik oranı %90 ile %100 arasında bulunmaktadır.</a:t>
            </a:r>
            <a:endParaRPr lang="tr-TR" dirty="0"/>
          </a:p>
        </p:txBody>
      </p:sp>
      <p:pic>
        <p:nvPicPr>
          <p:cNvPr id="4" name="Resim 3"/>
          <p:cNvPicPr>
            <a:picLocks noChangeAspect="1"/>
          </p:cNvPicPr>
          <p:nvPr/>
        </p:nvPicPr>
        <p:blipFill>
          <a:blip r:embed="rId2"/>
          <a:stretch>
            <a:fillRect/>
          </a:stretch>
        </p:blipFill>
        <p:spPr>
          <a:xfrm>
            <a:off x="504056" y="3293269"/>
            <a:ext cx="11012437" cy="2915057"/>
          </a:xfrm>
          <a:prstGeom prst="rect">
            <a:avLst/>
          </a:prstGeom>
        </p:spPr>
      </p:pic>
    </p:spTree>
    <p:extLst>
      <p:ext uri="{BB962C8B-B14F-4D97-AF65-F5344CB8AC3E}">
        <p14:creationId xmlns:p14="http://schemas.microsoft.com/office/powerpoint/2010/main" val="31760059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52475" y="257175"/>
            <a:ext cx="10515600" cy="6215063"/>
          </a:xfrm>
        </p:spPr>
        <p:txBody>
          <a:bodyPr/>
          <a:lstStyle/>
          <a:p>
            <a:r>
              <a:rPr lang="tr-TR" dirty="0" smtClean="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a:t>
            </a:r>
          </a:p>
          <a:p>
            <a:r>
              <a:rPr lang="tr-TR" dirty="0" smtClean="0"/>
              <a:t>Önerilen yöntemin ilk aşaması olan görüntü ön işleme bölümünde kameradan alınan görüntü üzerinde filtreleme, grileştirme, ikili resme çevirme ve morfolojik işlemler uygulanmaktadır. </a:t>
            </a:r>
          </a:p>
          <a:p>
            <a:r>
              <a:rPr lang="tr-TR" dirty="0" smtClean="0"/>
              <a:t>Nesne tespiti ve özellik çıkarımı aşamasında ise, ortamda yer alan nesnelerin bulunması ve alan, boyut ve konum gibi özellik bilgileri elde edilmektedir.</a:t>
            </a:r>
            <a:endParaRPr lang="tr-TR" dirty="0"/>
          </a:p>
        </p:txBody>
      </p:sp>
    </p:spTree>
    <p:extLst>
      <p:ext uri="{BB962C8B-B14F-4D97-AF65-F5344CB8AC3E}">
        <p14:creationId xmlns:p14="http://schemas.microsoft.com/office/powerpoint/2010/main" val="28311670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14325"/>
            <a:ext cx="10515600" cy="5862638"/>
          </a:xfrm>
        </p:spPr>
        <p:txBody>
          <a:bodyPr/>
          <a:lstStyle/>
          <a:p>
            <a:r>
              <a:rPr lang="tr-TR" dirty="0" smtClean="0"/>
              <a:t>Ortalama tabanlı ve K-</a:t>
            </a:r>
            <a:r>
              <a:rPr lang="tr-TR" dirty="0" err="1" smtClean="0"/>
              <a:t>means</a:t>
            </a:r>
            <a:r>
              <a:rPr lang="tr-TR" dirty="0" smtClean="0"/>
              <a:t> kümeleme yöntemleri kullanılarak fındık meyvelerinin küçük, orta ve büyük olarak sınıflandırılması gerçekleştirilmektedir. </a:t>
            </a:r>
          </a:p>
          <a:p>
            <a:r>
              <a:rPr lang="tr-TR" dirty="0" smtClean="0"/>
              <a:t>Yapılan deneysel çalışmalarda, </a:t>
            </a:r>
            <a:r>
              <a:rPr lang="tr-TR" dirty="0" err="1" smtClean="0"/>
              <a:t>gerçeklenen</a:t>
            </a:r>
            <a:r>
              <a:rPr lang="tr-TR" dirty="0" smtClean="0"/>
              <a:t> iki algoritma ile sınıflandırmanın %90 ile %100 oranlarında benzerlik gösterdiği tespit edilmektedir.</a:t>
            </a:r>
          </a:p>
          <a:p>
            <a:r>
              <a:rPr lang="tr-TR" dirty="0" smtClean="0"/>
              <a:t>Ayrıca, tek kart bilgisayar sistemleri üzerinde </a:t>
            </a:r>
            <a:r>
              <a:rPr lang="tr-TR" dirty="0" err="1" smtClean="0"/>
              <a:t>gerçeklenebilir</a:t>
            </a:r>
            <a:r>
              <a:rPr lang="tr-TR" dirty="0" smtClean="0"/>
              <a:t> olarak hazırlanmıştır. Sonuç olarak, gömülü sistem uygulamaları için uygun olup, yüksek performans ve düşük maliyetli olarak gerçekleştirilmiştir. </a:t>
            </a:r>
          </a:p>
          <a:p>
            <a:r>
              <a:rPr lang="tr-TR" dirty="0" smtClean="0"/>
              <a:t>Önerilen yöntemin deneysel çalışmasında farklı nesneler kullanılarak tespit ve sınıflandırma işlemleri de gerçekleştirilebilmektedir.</a:t>
            </a:r>
            <a:endParaRPr lang="tr-TR" dirty="0"/>
          </a:p>
        </p:txBody>
      </p:sp>
    </p:spTree>
    <p:extLst>
      <p:ext uri="{BB962C8B-B14F-4D97-AF65-F5344CB8AC3E}">
        <p14:creationId xmlns:p14="http://schemas.microsoft.com/office/powerpoint/2010/main" val="4145018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84048"/>
            <a:ext cx="10515600" cy="5792915"/>
          </a:xfrm>
        </p:spPr>
        <p:txBody>
          <a:bodyPr/>
          <a:lstStyle/>
          <a:p>
            <a:r>
              <a:rPr lang="tr-TR" dirty="0" smtClean="0"/>
              <a:t>Diego </a:t>
            </a:r>
            <a:r>
              <a:rPr lang="tr-TR" dirty="0" err="1" smtClean="0"/>
              <a:t>Marín</a:t>
            </a:r>
            <a:r>
              <a:rPr lang="tr-TR" dirty="0" smtClean="0"/>
              <a:t> tarafından </a:t>
            </a:r>
            <a:r>
              <a:rPr lang="tr-TR" dirty="0" err="1" smtClean="0"/>
              <a:t>fundus</a:t>
            </a:r>
            <a:r>
              <a:rPr lang="tr-TR" dirty="0" smtClean="0"/>
              <a:t> görüntüsündeki her pikselden yedi boyutlu bir özellik vektörü çıkarılmıştır. Çıkarılan özellikler sinir ağı kullanılarak sınıflandırılmıştır.</a:t>
            </a:r>
          </a:p>
          <a:p>
            <a:r>
              <a:rPr lang="tr-TR" dirty="0" smtClean="0"/>
              <a:t> Sınıflandırma aşamasında öncelikle tespit edilen piksellerin boşlukları doldurulmuş, daha sonra hatalı tespit edilen damar pikselleri damar olmayan olarak yeniden sınıflandırılmıştır. </a:t>
            </a:r>
            <a:endParaRPr lang="tr-TR" dirty="0"/>
          </a:p>
        </p:txBody>
      </p:sp>
    </p:spTree>
    <p:extLst>
      <p:ext uri="{BB962C8B-B14F-4D97-AF65-F5344CB8AC3E}">
        <p14:creationId xmlns:p14="http://schemas.microsoft.com/office/powerpoint/2010/main" val="5741230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73736"/>
            <a:ext cx="10515600" cy="6003227"/>
          </a:xfrm>
        </p:spPr>
        <p:txBody>
          <a:bodyPr/>
          <a:lstStyle/>
          <a:p>
            <a:r>
              <a:rPr lang="tr-TR" dirty="0" smtClean="0"/>
              <a:t>M. Elena </a:t>
            </a:r>
            <a:r>
              <a:rPr lang="tr-TR" dirty="0" err="1" smtClean="0"/>
              <a:t>Martinez-Perez</a:t>
            </a:r>
            <a:r>
              <a:rPr lang="tr-TR" dirty="0" smtClean="0"/>
              <a:t> tarafından </a:t>
            </a:r>
            <a:r>
              <a:rPr lang="tr-TR" dirty="0" err="1" smtClean="0"/>
              <a:t>hessian</a:t>
            </a:r>
            <a:r>
              <a:rPr lang="tr-TR" dirty="0" smtClean="0"/>
              <a:t> matrisinin </a:t>
            </a:r>
            <a:r>
              <a:rPr lang="tr-TR" dirty="0" err="1" smtClean="0"/>
              <a:t>özdeğer</a:t>
            </a:r>
            <a:r>
              <a:rPr lang="tr-TR" dirty="0" smtClean="0"/>
              <a:t> analizine dayanan bir çizgi geliştirme filtresi önerilmiştir. </a:t>
            </a:r>
          </a:p>
          <a:p>
            <a:r>
              <a:rPr lang="tr-TR" dirty="0" smtClean="0"/>
              <a:t>Daha sonra </a:t>
            </a:r>
            <a:r>
              <a:rPr lang="tr-TR" dirty="0" err="1" smtClean="0"/>
              <a:t>gradyan</a:t>
            </a:r>
            <a:r>
              <a:rPr lang="tr-TR" dirty="0" smtClean="0"/>
              <a:t> büyüklüğü ve temel eğrilik kullanılarak özellik çıkarılmıştır. Bu iki özellik damar veya arka plan olarak sınıflandırılması için Bölge Büyütme yaklaşımında kullanılmıştır.</a:t>
            </a:r>
          </a:p>
          <a:p>
            <a:endParaRPr lang="tr-TR" dirty="0"/>
          </a:p>
          <a:p>
            <a:r>
              <a:rPr lang="tr-TR" dirty="0" err="1" smtClean="0"/>
              <a:t>Sven</a:t>
            </a:r>
            <a:r>
              <a:rPr lang="tr-TR" dirty="0" smtClean="0"/>
              <a:t> </a:t>
            </a:r>
            <a:r>
              <a:rPr lang="tr-TR" dirty="0" err="1" smtClean="0"/>
              <a:t>Holm</a:t>
            </a:r>
            <a:r>
              <a:rPr lang="tr-TR" dirty="0" smtClean="0"/>
              <a:t>  tarafından damar </a:t>
            </a:r>
            <a:r>
              <a:rPr lang="tr-TR" dirty="0" err="1" smtClean="0"/>
              <a:t>bölütleme</a:t>
            </a:r>
            <a:r>
              <a:rPr lang="tr-TR" dirty="0" smtClean="0"/>
              <a:t> için iki paralel yöntem önerilmiştir. Bu yöntemlerden ilki sadece </a:t>
            </a:r>
            <a:r>
              <a:rPr lang="tr-TR" dirty="0" err="1" smtClean="0"/>
              <a:t>fundus</a:t>
            </a:r>
            <a:r>
              <a:rPr lang="tr-TR" dirty="0" smtClean="0"/>
              <a:t> görüntünün piksel yoğunluğunu kullanarak damar ve damar olmayan pikselleri bölütlere ayırmaktadır. </a:t>
            </a:r>
          </a:p>
          <a:p>
            <a:r>
              <a:rPr lang="tr-TR" dirty="0" smtClean="0"/>
              <a:t>İkinci yöntem ise tamamen damar yoğunluğunu kullanarak </a:t>
            </a:r>
            <a:r>
              <a:rPr lang="tr-TR" dirty="0" err="1" smtClean="0"/>
              <a:t>fundus</a:t>
            </a:r>
            <a:r>
              <a:rPr lang="tr-TR" dirty="0" smtClean="0"/>
              <a:t> görüntülerinde yerel gürültüyü azaltıp damar </a:t>
            </a:r>
            <a:r>
              <a:rPr lang="tr-TR" dirty="0" err="1" smtClean="0"/>
              <a:t>bölütlemeyi</a:t>
            </a:r>
            <a:r>
              <a:rPr lang="tr-TR" dirty="0" smtClean="0"/>
              <a:t> sağlayan birkaç adımdan oluşmaktadır.</a:t>
            </a:r>
            <a:endParaRPr lang="tr-TR" dirty="0"/>
          </a:p>
        </p:txBody>
      </p:sp>
    </p:spTree>
    <p:extLst>
      <p:ext uri="{BB962C8B-B14F-4D97-AF65-F5344CB8AC3E}">
        <p14:creationId xmlns:p14="http://schemas.microsoft.com/office/powerpoint/2010/main" val="15856244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56616"/>
            <a:ext cx="10515600" cy="5820347"/>
          </a:xfrm>
        </p:spPr>
        <p:txBody>
          <a:bodyPr/>
          <a:lstStyle/>
          <a:p>
            <a:r>
              <a:rPr lang="tr-TR" dirty="0" err="1" smtClean="0"/>
              <a:t>Chengzhang</a:t>
            </a:r>
            <a:r>
              <a:rPr lang="tr-TR" dirty="0" smtClean="0"/>
              <a:t> </a:t>
            </a:r>
            <a:r>
              <a:rPr lang="tr-TR" dirty="0" err="1" smtClean="0"/>
              <a:t>Zhu</a:t>
            </a:r>
            <a:r>
              <a:rPr lang="tr-TR" dirty="0" smtClean="0"/>
              <a:t>  tarafından Aşırı Öğrenme Makinesine dayalı denetimli bir yöntem önerilmiştir. </a:t>
            </a:r>
            <a:r>
              <a:rPr lang="tr-TR" dirty="0" err="1" smtClean="0"/>
              <a:t>Bölütleme</a:t>
            </a:r>
            <a:r>
              <a:rPr lang="tr-TR" dirty="0" smtClean="0"/>
              <a:t> aşamasında, </a:t>
            </a:r>
            <a:r>
              <a:rPr lang="tr-TR" dirty="0" err="1" smtClean="0"/>
              <a:t>bölütleme</a:t>
            </a:r>
            <a:r>
              <a:rPr lang="tr-TR" dirty="0" smtClean="0"/>
              <a:t> görüntüsünden çıkarılan özellik vektörü eğitim aşamasında elde edilen sınıflandırıcının girişi olarak kullanılmıştır. </a:t>
            </a:r>
          </a:p>
          <a:p>
            <a:r>
              <a:rPr lang="tr-TR" dirty="0" smtClean="0"/>
              <a:t>Eğitim aşaması için, eğitim görüntüsünün her pikselinden bir özellik vektörü çıkarılmıştır. Sınıflandırıcının çıktısı, ikili retina damar </a:t>
            </a:r>
            <a:r>
              <a:rPr lang="tr-TR" dirty="0" err="1" smtClean="0"/>
              <a:t>bölütleme</a:t>
            </a:r>
            <a:r>
              <a:rPr lang="tr-TR" dirty="0" smtClean="0"/>
              <a:t> sonucu olmuştur. </a:t>
            </a:r>
          </a:p>
          <a:p>
            <a:r>
              <a:rPr lang="tr-TR" dirty="0" err="1" smtClean="0"/>
              <a:t>Jingliang</a:t>
            </a:r>
            <a:r>
              <a:rPr lang="tr-TR" dirty="0" smtClean="0"/>
              <a:t> </a:t>
            </a:r>
            <a:r>
              <a:rPr lang="tr-TR" dirty="0" err="1" smtClean="0"/>
              <a:t>Zhao</a:t>
            </a:r>
            <a:r>
              <a:rPr lang="tr-TR" dirty="0" smtClean="0"/>
              <a:t> v tarafından öncelikli olarak </a:t>
            </a:r>
            <a:r>
              <a:rPr lang="tr-TR" dirty="0" err="1" smtClean="0"/>
              <a:t>fundus</a:t>
            </a:r>
            <a:r>
              <a:rPr lang="tr-TR" dirty="0" smtClean="0"/>
              <a:t> görüntüler üzerinde görüntü iyileştirilmesi yapılmıştır. İyileştirilmiş görüntüler üzerinde Süper Piksel  yöntemi uygulanmış ve </a:t>
            </a:r>
            <a:r>
              <a:rPr lang="tr-TR" dirty="0" err="1" smtClean="0"/>
              <a:t>bölütleme</a:t>
            </a:r>
            <a:r>
              <a:rPr lang="tr-TR" dirty="0" smtClean="0"/>
              <a:t> gerçekleştirilmiştir.</a:t>
            </a:r>
          </a:p>
          <a:p>
            <a:r>
              <a:rPr lang="tr-TR" dirty="0" smtClean="0"/>
              <a:t> Ardından otomatik olarak seçilen düğüm noktalarından damar takibine başlanmış ve belirlenen durma kriterine ulaşıldığında takip işlemi sonlanmıştır. </a:t>
            </a:r>
            <a:endParaRPr lang="tr-TR" dirty="0"/>
          </a:p>
        </p:txBody>
      </p:sp>
    </p:spTree>
    <p:extLst>
      <p:ext uri="{BB962C8B-B14F-4D97-AF65-F5344CB8AC3E}">
        <p14:creationId xmlns:p14="http://schemas.microsoft.com/office/powerpoint/2010/main" val="439906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10896"/>
            <a:ext cx="10515600" cy="5866067"/>
          </a:xfrm>
        </p:spPr>
        <p:txBody>
          <a:bodyPr/>
          <a:lstStyle/>
          <a:p>
            <a:r>
              <a:rPr lang="tr-TR" dirty="0" smtClean="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dirty="0" err="1" smtClean="0"/>
              <a:t>bölütleyen</a:t>
            </a:r>
            <a:r>
              <a:rPr lang="tr-TR" dirty="0" smtClean="0"/>
              <a:t> morfolojik tabanlı bir yöntem önerilmiştir.</a:t>
            </a:r>
          </a:p>
          <a:p>
            <a:r>
              <a:rPr lang="tr-TR" dirty="0" smtClean="0"/>
              <a:t>Bu yöntemde, ilk önce RGB renk uzayındaki görüntüler gri ölçekli görüntülere dönüştürülmüştür. Daha sonra, gri ölçekli görüntünün tersi üzerinde üst-şapka, alt-şapka ve morfolojik açma yöntemi uygulanmıştır.</a:t>
            </a:r>
          </a:p>
          <a:p>
            <a:r>
              <a:rPr lang="tr-TR" dirty="0" smtClean="0"/>
              <a:t>Morfolojik üst ve alt şapka yöntemin kullanılması ile retina damalarının belirginleştirilmesi sağlanmıştır. </a:t>
            </a:r>
          </a:p>
          <a:p>
            <a:r>
              <a:rPr lang="tr-TR" dirty="0" smtClean="0"/>
              <a:t>Belirginleştirilmiş retina görüntülerini </a:t>
            </a:r>
            <a:r>
              <a:rPr lang="tr-TR" dirty="0" err="1" smtClean="0"/>
              <a:t>bölütlemek</a:t>
            </a:r>
            <a:r>
              <a:rPr lang="tr-TR" dirty="0" smtClean="0"/>
              <a:t> için üç farklı </a:t>
            </a:r>
            <a:r>
              <a:rPr lang="tr-TR" dirty="0" err="1" smtClean="0"/>
              <a:t>eşikleme</a:t>
            </a:r>
            <a:r>
              <a:rPr lang="tr-TR" dirty="0" smtClean="0"/>
              <a:t> yöntemi kullanılmıştır.  </a:t>
            </a:r>
            <a:endParaRPr lang="tr-TR" dirty="0"/>
          </a:p>
        </p:txBody>
      </p:sp>
    </p:spTree>
    <p:extLst>
      <p:ext uri="{BB962C8B-B14F-4D97-AF65-F5344CB8AC3E}">
        <p14:creationId xmlns:p14="http://schemas.microsoft.com/office/powerpoint/2010/main" val="1690545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01168"/>
            <a:ext cx="10515600" cy="6318504"/>
          </a:xfrm>
        </p:spPr>
        <p:txBody>
          <a:bodyPr/>
          <a:lstStyle/>
          <a:p>
            <a:r>
              <a:rPr lang="tr-TR" dirty="0" smtClean="0"/>
              <a:t>Maksimum </a:t>
            </a:r>
            <a:r>
              <a:rPr lang="tr-TR" dirty="0" err="1" smtClean="0"/>
              <a:t>Entropi</a:t>
            </a:r>
            <a:r>
              <a:rPr lang="tr-TR" dirty="0" smtClean="0"/>
              <a:t> Tabanlı </a:t>
            </a:r>
            <a:r>
              <a:rPr lang="tr-TR" dirty="0" err="1" smtClean="0"/>
              <a:t>Eşikleme</a:t>
            </a:r>
            <a:r>
              <a:rPr lang="tr-TR" dirty="0" smtClean="0"/>
              <a:t> yöntemi ve Bulanık Kümeleme Tabanlı </a:t>
            </a:r>
            <a:r>
              <a:rPr lang="tr-TR" dirty="0" err="1" smtClean="0"/>
              <a:t>Eşikleme</a:t>
            </a:r>
            <a:r>
              <a:rPr lang="tr-TR" dirty="0" smtClean="0"/>
              <a:t> yöntemidir. </a:t>
            </a:r>
          </a:p>
          <a:p>
            <a:r>
              <a:rPr lang="tr-TR" dirty="0" smtClean="0"/>
              <a:t>Önerilen yöntem literatürdeki diğer geleneksel yöntemlerle de kıyaslanabilir olması için halka açık olarak sunulan DRIVE veri seti üzerinde test edilmiştir. Bu makalede, literatürdeki mevcut çalışmalardan farklı olarak retina </a:t>
            </a:r>
            <a:r>
              <a:rPr lang="tr-TR" dirty="0" err="1" smtClean="0"/>
              <a:t>fundus</a:t>
            </a:r>
            <a:r>
              <a:rPr lang="tr-TR" dirty="0" smtClean="0"/>
              <a:t> görüntüleri üzerinde farklı eşik algoritmalarının kıyaslanması yapılmıştır.</a:t>
            </a:r>
          </a:p>
          <a:p>
            <a:endParaRPr lang="tr-TR" dirty="0"/>
          </a:p>
        </p:txBody>
      </p:sp>
    </p:spTree>
    <p:extLst>
      <p:ext uri="{BB962C8B-B14F-4D97-AF65-F5344CB8AC3E}">
        <p14:creationId xmlns:p14="http://schemas.microsoft.com/office/powerpoint/2010/main" val="668496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66700"/>
            <a:ext cx="10515600" cy="5910263"/>
          </a:xfrm>
        </p:spPr>
        <p:txBody>
          <a:bodyPr/>
          <a:lstStyle/>
          <a:p>
            <a:pPr marL="0" indent="0">
              <a:buNone/>
            </a:pPr>
            <a:r>
              <a:rPr lang="tr-TR" dirty="0" smtClean="0"/>
              <a:t>MORFOLOJİK İŞLEMLER</a:t>
            </a:r>
          </a:p>
          <a:p>
            <a:r>
              <a:rPr lang="tr-TR" dirty="0" smtClean="0"/>
              <a:t>Morfolojik işlemlerin temel amacı, görüntünün temel özelliklerini korumak ve görüntüyü basitleştirmektir. Bu çalışmada, üst-şapka ve alt-şapka dönüşümleri kan damarlarına belirginlik kazandırmak için kullanılır. </a:t>
            </a:r>
            <a:r>
              <a:rPr lang="tr-TR" dirty="0" err="1" smtClean="0"/>
              <a:t>Üstşapka</a:t>
            </a:r>
            <a:r>
              <a:rPr lang="tr-TR" dirty="0" smtClean="0"/>
              <a:t> dönüşümü, bir giriş görüntüsüne morfolojik açma işlemi uygulandıktan sonra uygulama sonucunun orijinal giriş görüntüsünden çıkarılması </a:t>
            </a:r>
            <a:r>
              <a:rPr lang="tr-TR" dirty="0" err="1" smtClean="0"/>
              <a:t>işlemidir.Alt</a:t>
            </a:r>
            <a:r>
              <a:rPr lang="tr-TR" dirty="0" smtClean="0"/>
              <a:t>-şapka dönüşümü, bir giriş görüntüsüne morfolojik bir kapama işlemi uygulandıktan sonra uygulama sonucunun orijinal giriş görüntüsünden çıkarılması işlemidir.</a:t>
            </a:r>
            <a:endParaRPr lang="tr-TR" dirty="0"/>
          </a:p>
        </p:txBody>
      </p:sp>
      <p:pic>
        <p:nvPicPr>
          <p:cNvPr id="4" name="Resim 3"/>
          <p:cNvPicPr>
            <a:picLocks noChangeAspect="1"/>
          </p:cNvPicPr>
          <p:nvPr/>
        </p:nvPicPr>
        <p:blipFill>
          <a:blip r:embed="rId2"/>
          <a:stretch>
            <a:fillRect/>
          </a:stretch>
        </p:blipFill>
        <p:spPr>
          <a:xfrm>
            <a:off x="4738534" y="4595729"/>
            <a:ext cx="2200582" cy="1190791"/>
          </a:xfrm>
          <a:prstGeom prst="rect">
            <a:avLst/>
          </a:prstGeom>
        </p:spPr>
      </p:pic>
    </p:spTree>
    <p:extLst>
      <p:ext uri="{BB962C8B-B14F-4D97-AF65-F5344CB8AC3E}">
        <p14:creationId xmlns:p14="http://schemas.microsoft.com/office/powerpoint/2010/main" val="9279199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TotalTime>
  <Words>1698</Words>
  <Application>Microsoft Office PowerPoint</Application>
  <PresentationFormat>Geniş ekran</PresentationFormat>
  <Paragraphs>79</Paragraphs>
  <Slides>33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33</vt:i4>
      </vt:variant>
    </vt:vector>
  </HeadingPairs>
  <TitlesOfParts>
    <vt:vector size="37" baseType="lpstr">
      <vt:lpstr>Arial</vt:lpstr>
      <vt:lpstr>Calibri</vt:lpstr>
      <vt:lpstr>Calibri Light</vt:lpstr>
      <vt:lpstr>Office Teması</vt:lpstr>
      <vt:lpstr>   RETİNA KAN DAMARLARINI ÇIKARMAK İÇİN EŞİKLEME TEMELLİ MORFOLOJİK BİR YÖNTEM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GÖRÜNTÜ İŞLEME TEKNİKLERİ ve KÜMELEME YÖNTEMLERİ KULLANILARAK FINDIK MEYESİNİN TESPİT ve SINIFLANDIRILMASI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RETİNA KAN DAMARLARINI ÇIKARMAK İÇİN EŞİKLEME TEMELLİ MORFOLOJİK BİR YÖNTEM </dc:title>
  <dc:creator>furkan baysal</dc:creator>
  <cp:lastModifiedBy>furkan baysal</cp:lastModifiedBy>
  <cp:revision>9</cp:revision>
  <dcterms:created xsi:type="dcterms:W3CDTF">2022-12-11T06:50:11Z</dcterms:created>
  <dcterms:modified xsi:type="dcterms:W3CDTF">2022-12-11T08:02:42Z</dcterms:modified>
</cp:coreProperties>
</file>