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31253F3-48A8-45AF-ABAA-E3E62F49F5AD}" type="datetimeFigureOut">
              <a:rPr lang="tr-TR" smtClean="0"/>
              <a:t>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025CA5-3242-49D8-8B80-693DA962D62D}" type="slidenum">
              <a:rPr lang="tr-TR" smtClean="0"/>
              <a:t>‹#›</a:t>
            </a:fld>
            <a:endParaRPr lang="tr-TR"/>
          </a:p>
        </p:txBody>
      </p:sp>
    </p:spTree>
    <p:extLst>
      <p:ext uri="{BB962C8B-B14F-4D97-AF65-F5344CB8AC3E}">
        <p14:creationId xmlns:p14="http://schemas.microsoft.com/office/powerpoint/2010/main" val="235218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31253F3-48A8-45AF-ABAA-E3E62F49F5AD}" type="datetimeFigureOut">
              <a:rPr lang="tr-TR" smtClean="0"/>
              <a:t>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025CA5-3242-49D8-8B80-693DA962D62D}" type="slidenum">
              <a:rPr lang="tr-TR" smtClean="0"/>
              <a:t>‹#›</a:t>
            </a:fld>
            <a:endParaRPr lang="tr-TR"/>
          </a:p>
        </p:txBody>
      </p:sp>
    </p:spTree>
    <p:extLst>
      <p:ext uri="{BB962C8B-B14F-4D97-AF65-F5344CB8AC3E}">
        <p14:creationId xmlns:p14="http://schemas.microsoft.com/office/powerpoint/2010/main" val="330121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31253F3-48A8-45AF-ABAA-E3E62F49F5AD}" type="datetimeFigureOut">
              <a:rPr lang="tr-TR" smtClean="0"/>
              <a:t>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025CA5-3242-49D8-8B80-693DA962D62D}" type="slidenum">
              <a:rPr lang="tr-TR" smtClean="0"/>
              <a:t>‹#›</a:t>
            </a:fld>
            <a:endParaRPr lang="tr-TR"/>
          </a:p>
        </p:txBody>
      </p:sp>
    </p:spTree>
    <p:extLst>
      <p:ext uri="{BB962C8B-B14F-4D97-AF65-F5344CB8AC3E}">
        <p14:creationId xmlns:p14="http://schemas.microsoft.com/office/powerpoint/2010/main" val="406732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31253F3-48A8-45AF-ABAA-E3E62F49F5AD}" type="datetimeFigureOut">
              <a:rPr lang="tr-TR" smtClean="0"/>
              <a:t>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025CA5-3242-49D8-8B80-693DA962D62D}" type="slidenum">
              <a:rPr lang="tr-TR" smtClean="0"/>
              <a:t>‹#›</a:t>
            </a:fld>
            <a:endParaRPr lang="tr-TR"/>
          </a:p>
        </p:txBody>
      </p:sp>
    </p:spTree>
    <p:extLst>
      <p:ext uri="{BB962C8B-B14F-4D97-AF65-F5344CB8AC3E}">
        <p14:creationId xmlns:p14="http://schemas.microsoft.com/office/powerpoint/2010/main" val="421576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31253F3-48A8-45AF-ABAA-E3E62F49F5AD}" type="datetimeFigureOut">
              <a:rPr lang="tr-TR" smtClean="0"/>
              <a:t>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025CA5-3242-49D8-8B80-693DA962D62D}" type="slidenum">
              <a:rPr lang="tr-TR" smtClean="0"/>
              <a:t>‹#›</a:t>
            </a:fld>
            <a:endParaRPr lang="tr-TR"/>
          </a:p>
        </p:txBody>
      </p:sp>
    </p:spTree>
    <p:extLst>
      <p:ext uri="{BB962C8B-B14F-4D97-AF65-F5344CB8AC3E}">
        <p14:creationId xmlns:p14="http://schemas.microsoft.com/office/powerpoint/2010/main" val="134149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31253F3-48A8-45AF-ABAA-E3E62F49F5AD}" type="datetimeFigureOut">
              <a:rPr lang="tr-TR" smtClean="0"/>
              <a:t>6.11.2022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4025CA5-3242-49D8-8B80-693DA962D62D}" type="slidenum">
              <a:rPr lang="tr-TR" smtClean="0"/>
              <a:t>‹#›</a:t>
            </a:fld>
            <a:endParaRPr lang="tr-TR"/>
          </a:p>
        </p:txBody>
      </p:sp>
    </p:spTree>
    <p:extLst>
      <p:ext uri="{BB962C8B-B14F-4D97-AF65-F5344CB8AC3E}">
        <p14:creationId xmlns:p14="http://schemas.microsoft.com/office/powerpoint/2010/main" val="203705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31253F3-48A8-45AF-ABAA-E3E62F49F5AD}" type="datetimeFigureOut">
              <a:rPr lang="tr-TR" smtClean="0"/>
              <a:t>6.11.2022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4025CA5-3242-49D8-8B80-693DA962D62D}" type="slidenum">
              <a:rPr lang="tr-TR" smtClean="0"/>
              <a:t>‹#›</a:t>
            </a:fld>
            <a:endParaRPr lang="tr-TR"/>
          </a:p>
        </p:txBody>
      </p:sp>
    </p:spTree>
    <p:extLst>
      <p:ext uri="{BB962C8B-B14F-4D97-AF65-F5344CB8AC3E}">
        <p14:creationId xmlns:p14="http://schemas.microsoft.com/office/powerpoint/2010/main" val="241452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31253F3-48A8-45AF-ABAA-E3E62F49F5AD}" type="datetimeFigureOut">
              <a:rPr lang="tr-TR" smtClean="0"/>
              <a:t>6.11.2022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4025CA5-3242-49D8-8B80-693DA962D62D}" type="slidenum">
              <a:rPr lang="tr-TR" smtClean="0"/>
              <a:t>‹#›</a:t>
            </a:fld>
            <a:endParaRPr lang="tr-TR"/>
          </a:p>
        </p:txBody>
      </p:sp>
    </p:spTree>
    <p:extLst>
      <p:ext uri="{BB962C8B-B14F-4D97-AF65-F5344CB8AC3E}">
        <p14:creationId xmlns:p14="http://schemas.microsoft.com/office/powerpoint/2010/main" val="167418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31253F3-48A8-45AF-ABAA-E3E62F49F5AD}" type="datetimeFigureOut">
              <a:rPr lang="tr-TR" smtClean="0"/>
              <a:t>6.11.2022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4025CA5-3242-49D8-8B80-693DA962D62D}" type="slidenum">
              <a:rPr lang="tr-TR" smtClean="0"/>
              <a:t>‹#›</a:t>
            </a:fld>
            <a:endParaRPr lang="tr-TR"/>
          </a:p>
        </p:txBody>
      </p:sp>
    </p:spTree>
    <p:extLst>
      <p:ext uri="{BB962C8B-B14F-4D97-AF65-F5344CB8AC3E}">
        <p14:creationId xmlns:p14="http://schemas.microsoft.com/office/powerpoint/2010/main" val="228848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31253F3-48A8-45AF-ABAA-E3E62F49F5AD}" type="datetimeFigureOut">
              <a:rPr lang="tr-TR" smtClean="0"/>
              <a:t>6.11.2022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4025CA5-3242-49D8-8B80-693DA962D62D}" type="slidenum">
              <a:rPr lang="tr-TR" smtClean="0"/>
              <a:t>‹#›</a:t>
            </a:fld>
            <a:endParaRPr lang="tr-TR"/>
          </a:p>
        </p:txBody>
      </p:sp>
    </p:spTree>
    <p:extLst>
      <p:ext uri="{BB962C8B-B14F-4D97-AF65-F5344CB8AC3E}">
        <p14:creationId xmlns:p14="http://schemas.microsoft.com/office/powerpoint/2010/main" val="314126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31253F3-48A8-45AF-ABAA-E3E62F49F5AD}" type="datetimeFigureOut">
              <a:rPr lang="tr-TR" smtClean="0"/>
              <a:t>6.11.2022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4025CA5-3242-49D8-8B80-693DA962D62D}" type="slidenum">
              <a:rPr lang="tr-TR" smtClean="0"/>
              <a:t>‹#›</a:t>
            </a:fld>
            <a:endParaRPr lang="tr-TR"/>
          </a:p>
        </p:txBody>
      </p:sp>
    </p:spTree>
    <p:extLst>
      <p:ext uri="{BB962C8B-B14F-4D97-AF65-F5344CB8AC3E}">
        <p14:creationId xmlns:p14="http://schemas.microsoft.com/office/powerpoint/2010/main" val="197479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253F3-48A8-45AF-ABAA-E3E62F49F5AD}" type="datetimeFigureOut">
              <a:rPr lang="tr-TR" smtClean="0"/>
              <a:t>6.11.2022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25CA5-3242-49D8-8B80-693DA962D62D}" type="slidenum">
              <a:rPr lang="tr-TR" smtClean="0"/>
              <a:t>‹#›</a:t>
            </a:fld>
            <a:endParaRPr lang="tr-TR"/>
          </a:p>
        </p:txBody>
      </p:sp>
    </p:spTree>
    <p:extLst>
      <p:ext uri="{BB962C8B-B14F-4D97-AF65-F5344CB8AC3E}">
        <p14:creationId xmlns:p14="http://schemas.microsoft.com/office/powerpoint/2010/main" val="454006519"/>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1602549"/>
          </a:xfrm>
        </p:spPr>
        <p:txBody>
          <a:bodyPr>
            <a:normAutofit fontScale="90000"/>
          </a:bodyPr>
          <a:lstStyle/>
          <a:p>
            <a:r>
              <a:rPr lang="tr-TR" dirty="0" smtClean="0"/>
              <a:t>GÖRÜNTÜ İŞLEME</a:t>
            </a:r>
            <a:br>
              <a:rPr lang="tr-TR" dirty="0" smtClean="0"/>
            </a:br>
            <a:endParaRPr lang="tr-TR" dirty="0"/>
          </a:p>
        </p:txBody>
      </p:sp>
      <p:sp>
        <p:nvSpPr>
          <p:cNvPr id="3" name="Alt Başlık 2"/>
          <p:cNvSpPr>
            <a:spLocks noGrp="1"/>
          </p:cNvSpPr>
          <p:nvPr>
            <p:ph type="subTitle" idx="1"/>
          </p:nvPr>
        </p:nvSpPr>
        <p:spPr>
          <a:xfrm>
            <a:off x="1414272" y="2724912"/>
            <a:ext cx="9144000" cy="1655762"/>
          </a:xfrm>
        </p:spPr>
        <p:txBody>
          <a:bodyPr>
            <a:normAutofit/>
          </a:bodyPr>
          <a:lstStyle/>
          <a:p>
            <a:r>
              <a:rPr lang="tr-TR" sz="3200" dirty="0" smtClean="0"/>
              <a:t>Ekmeğin kalitesi</a:t>
            </a:r>
          </a:p>
          <a:p>
            <a:endParaRPr lang="tr-TR" sz="3200" dirty="0" smtClean="0"/>
          </a:p>
          <a:p>
            <a:endParaRPr lang="tr-TR" sz="3200" dirty="0"/>
          </a:p>
          <a:p>
            <a:endParaRPr lang="tr-TR" sz="3200" dirty="0"/>
          </a:p>
        </p:txBody>
      </p:sp>
    </p:spTree>
    <p:extLst>
      <p:ext uri="{BB962C8B-B14F-4D97-AF65-F5344CB8AC3E}">
        <p14:creationId xmlns:p14="http://schemas.microsoft.com/office/powerpoint/2010/main" val="1574523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8016"/>
            <a:ext cx="10515600" cy="6048947"/>
          </a:xfrm>
        </p:spPr>
        <p:txBody>
          <a:bodyPr/>
          <a:lstStyle/>
          <a:p>
            <a:r>
              <a:rPr lang="tr-TR" dirty="0" smtClean="0"/>
              <a:t>Çalışmada ayrıca </a:t>
            </a:r>
            <a:r>
              <a:rPr lang="tr-TR" dirty="0" err="1" smtClean="0"/>
              <a:t>Matlab</a:t>
            </a:r>
            <a:r>
              <a:rPr lang="tr-TR" dirty="0" smtClean="0"/>
              <a:t> GUI </a:t>
            </a:r>
            <a:r>
              <a:rPr lang="tr-TR" dirty="0" err="1" smtClean="0"/>
              <a:t>arayüz</a:t>
            </a:r>
            <a:r>
              <a:rPr lang="tr-TR" dirty="0" smtClean="0"/>
              <a:t> programı kullanılarak, ekmek doku/gözenek </a:t>
            </a:r>
            <a:r>
              <a:rPr lang="tr-TR" dirty="0" err="1" smtClean="0"/>
              <a:t>bölütleme</a:t>
            </a:r>
            <a:r>
              <a:rPr lang="tr-TR" dirty="0" smtClean="0"/>
              <a:t>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a:t>
            </a:r>
          </a:p>
          <a:p>
            <a:endParaRPr lang="tr-TR" dirty="0"/>
          </a:p>
        </p:txBody>
      </p:sp>
      <p:pic>
        <p:nvPicPr>
          <p:cNvPr id="4" name="Resim 3"/>
          <p:cNvPicPr>
            <a:picLocks noChangeAspect="1"/>
          </p:cNvPicPr>
          <p:nvPr/>
        </p:nvPicPr>
        <p:blipFill>
          <a:blip r:embed="rId2"/>
          <a:stretch>
            <a:fillRect/>
          </a:stretch>
        </p:blipFill>
        <p:spPr>
          <a:xfrm>
            <a:off x="1555350" y="2773849"/>
            <a:ext cx="3905795" cy="3029373"/>
          </a:xfrm>
          <a:prstGeom prst="rect">
            <a:avLst/>
          </a:prstGeom>
        </p:spPr>
      </p:pic>
      <p:pic>
        <p:nvPicPr>
          <p:cNvPr id="5" name="Resim 4"/>
          <p:cNvPicPr>
            <a:picLocks noChangeAspect="1"/>
          </p:cNvPicPr>
          <p:nvPr/>
        </p:nvPicPr>
        <p:blipFill>
          <a:blip r:embed="rId3"/>
          <a:stretch>
            <a:fillRect/>
          </a:stretch>
        </p:blipFill>
        <p:spPr>
          <a:xfrm>
            <a:off x="6676373" y="2773849"/>
            <a:ext cx="3886742" cy="3105583"/>
          </a:xfrm>
          <a:prstGeom prst="rect">
            <a:avLst/>
          </a:prstGeom>
        </p:spPr>
      </p:pic>
    </p:spTree>
    <p:extLst>
      <p:ext uri="{BB962C8B-B14F-4D97-AF65-F5344CB8AC3E}">
        <p14:creationId xmlns:p14="http://schemas.microsoft.com/office/powerpoint/2010/main" val="30517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73736"/>
            <a:ext cx="10515600" cy="6003227"/>
          </a:xfrm>
        </p:spPr>
        <p:txBody>
          <a:bodyPr>
            <a:normAutofit/>
          </a:bodyPr>
          <a:lstStyle/>
          <a:p>
            <a:endParaRPr lang="tr-TR" dirty="0" smtClean="0"/>
          </a:p>
          <a:p>
            <a:r>
              <a:rPr lang="tr-TR" dirty="0" smtClean="0"/>
              <a:t>Yapılan çalışmada görüntü işleme teknikleri kullanılarak ekmek gözenekleri </a:t>
            </a:r>
            <a:r>
              <a:rPr lang="tr-TR" dirty="0" err="1" smtClean="0"/>
              <a:t>bölütlenmiştir</a:t>
            </a:r>
            <a:r>
              <a:rPr lang="tr-TR" dirty="0" smtClean="0"/>
              <a:t>. Bu sayede ekmek doku özellikleri belirlenerek katkı maddesinin cinsine, miktarına bağlı olarak ekmek yapısında meydana gelen değişimler ve gözeneklere ait sayısal veriler elde edilerek belirlenmiştir. </a:t>
            </a:r>
          </a:p>
          <a:p>
            <a:endParaRPr lang="tr-TR" dirty="0"/>
          </a:p>
          <a:p>
            <a:r>
              <a:rPr lang="tr-TR" dirty="0" smtClean="0"/>
              <a:t>Görüntü işleme bir çok alanda kullanılan bir </a:t>
            </a:r>
            <a:r>
              <a:rPr lang="tr-TR" dirty="0" err="1" smtClean="0"/>
              <a:t>teknlojidir</a:t>
            </a:r>
            <a:r>
              <a:rPr lang="tr-TR" dirty="0" smtClean="0"/>
              <a:t>.</a:t>
            </a:r>
            <a:r>
              <a:rPr lang="tr-TR" dirty="0"/>
              <a:t> Günümüzde askeri alanlarda, güvenlik ve </a:t>
            </a:r>
            <a:r>
              <a:rPr lang="tr-TR" dirty="0" err="1"/>
              <a:t>kriminal</a:t>
            </a:r>
            <a:r>
              <a:rPr lang="tr-TR" dirty="0"/>
              <a:t> analizlerde, robotik, trafik, gazete, haritalama uygulamalarında etkin olarak </a:t>
            </a:r>
            <a:r>
              <a:rPr lang="tr-TR" dirty="0" smtClean="0"/>
              <a:t>kullanılmaktadır.</a:t>
            </a:r>
          </a:p>
          <a:p>
            <a:endParaRPr lang="tr-TR" dirty="0"/>
          </a:p>
        </p:txBody>
      </p:sp>
    </p:spTree>
    <p:extLst>
      <p:ext uri="{BB962C8B-B14F-4D97-AF65-F5344CB8AC3E}">
        <p14:creationId xmlns:p14="http://schemas.microsoft.com/office/powerpoint/2010/main" val="3067420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16924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4746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V="1">
            <a:off x="838200" y="319406"/>
            <a:ext cx="10515600" cy="45719"/>
          </a:xfrm>
        </p:spPr>
        <p:txBody>
          <a:bodyPr>
            <a:normAutofit fontScale="90000"/>
          </a:bodyPr>
          <a:lstStyle/>
          <a:p>
            <a:endParaRPr lang="tr-TR"/>
          </a:p>
        </p:txBody>
      </p:sp>
      <p:sp>
        <p:nvSpPr>
          <p:cNvPr id="3" name="İçerik Yer Tutucusu 2"/>
          <p:cNvSpPr>
            <a:spLocks noGrp="1"/>
          </p:cNvSpPr>
          <p:nvPr>
            <p:ph idx="1"/>
          </p:nvPr>
        </p:nvSpPr>
        <p:spPr>
          <a:xfrm>
            <a:off x="838200" y="539496"/>
            <a:ext cx="10515600" cy="5637467"/>
          </a:xfrm>
        </p:spPr>
        <p:txBody>
          <a:bodyPr/>
          <a:lstStyle/>
          <a:p>
            <a:r>
              <a:rPr lang="tr-TR" dirty="0" smtClean="0"/>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 Bu bayatlama sürecinde ekmeğin fiziksel yapısında çeşitli değişmeler meydana gelmektedir.</a:t>
            </a:r>
          </a:p>
          <a:p>
            <a:pPr marL="0" indent="0">
              <a:buNone/>
            </a:pPr>
            <a:endParaRPr lang="tr-TR" dirty="0" smtClean="0"/>
          </a:p>
          <a:p>
            <a:r>
              <a:rPr lang="tr-TR" dirty="0" smtClean="0"/>
              <a:t>Gelişen görüntü işleme teknikleriyle birlikte ekmek kalite analizlerinin daha ucuz, hızlı ve güvenilir şekilde yapılabilmesi sağlanmaya çalışılmaktadır. </a:t>
            </a:r>
            <a:endParaRPr lang="tr-TR" dirty="0"/>
          </a:p>
        </p:txBody>
      </p:sp>
    </p:spTree>
    <p:extLst>
      <p:ext uri="{BB962C8B-B14F-4D97-AF65-F5344CB8AC3E}">
        <p14:creationId xmlns:p14="http://schemas.microsoft.com/office/powerpoint/2010/main" val="3809080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V="1">
            <a:off x="838200" y="319406"/>
            <a:ext cx="10515600" cy="45719"/>
          </a:xfrm>
        </p:spPr>
        <p:txBody>
          <a:bodyPr>
            <a:normAutofit fontScale="90000"/>
          </a:bodyPr>
          <a:lstStyle/>
          <a:p>
            <a:endParaRPr lang="tr-TR" dirty="0"/>
          </a:p>
        </p:txBody>
      </p:sp>
      <p:sp>
        <p:nvSpPr>
          <p:cNvPr id="3" name="İçerik Yer Tutucusu 2"/>
          <p:cNvSpPr>
            <a:spLocks noGrp="1"/>
          </p:cNvSpPr>
          <p:nvPr>
            <p:ph idx="1"/>
          </p:nvPr>
        </p:nvSpPr>
        <p:spPr>
          <a:xfrm>
            <a:off x="838200" y="512063"/>
            <a:ext cx="10515600" cy="5664899"/>
          </a:xfrm>
        </p:spPr>
        <p:txBody>
          <a:bodyPr/>
          <a:lstStyle/>
          <a:p>
            <a:r>
              <a:rPr lang="tr-TR" dirty="0" smtClean="0"/>
              <a:t>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a:t>
            </a:r>
          </a:p>
          <a:p>
            <a:endParaRPr lang="tr-TR" dirty="0"/>
          </a:p>
          <a:p>
            <a:r>
              <a:rPr lang="tr-TR" dirty="0" smtClean="0"/>
              <a:t>Ekmek dilimlerinin incelenmesinde bir çok farklı yöntem ile çalışma yapılmıştır.</a:t>
            </a:r>
          </a:p>
          <a:p>
            <a:endParaRPr lang="tr-TR" dirty="0"/>
          </a:p>
          <a:p>
            <a:r>
              <a:rPr lang="nl-NL" dirty="0" smtClean="0"/>
              <a:t>2. DENEYSEL METOT (EXPERIMENTAL METHOD) </a:t>
            </a:r>
            <a:r>
              <a:rPr lang="tr-TR" dirty="0" smtClean="0"/>
              <a:t> örneklemesi ile durumu özetleyelim.</a:t>
            </a:r>
          </a:p>
          <a:p>
            <a:endParaRPr lang="tr-TR" dirty="0"/>
          </a:p>
        </p:txBody>
      </p:sp>
    </p:spTree>
    <p:extLst>
      <p:ext uri="{BB962C8B-B14F-4D97-AF65-F5344CB8AC3E}">
        <p14:creationId xmlns:p14="http://schemas.microsoft.com/office/powerpoint/2010/main" val="2201205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V="1">
            <a:off x="838200" y="319406"/>
            <a:ext cx="10515600" cy="45719"/>
          </a:xfrm>
        </p:spPr>
        <p:txBody>
          <a:bodyPr>
            <a:normAutofit fontScale="90000"/>
          </a:bodyPr>
          <a:lstStyle/>
          <a:p>
            <a:endParaRPr lang="tr-TR" dirty="0"/>
          </a:p>
        </p:txBody>
      </p:sp>
      <p:sp>
        <p:nvSpPr>
          <p:cNvPr id="3" name="İçerik Yer Tutucusu 2"/>
          <p:cNvSpPr>
            <a:spLocks noGrp="1"/>
          </p:cNvSpPr>
          <p:nvPr>
            <p:ph idx="1"/>
          </p:nvPr>
        </p:nvSpPr>
        <p:spPr>
          <a:xfrm>
            <a:off x="838200" y="502920"/>
            <a:ext cx="10515600" cy="5674043"/>
          </a:xfrm>
        </p:spPr>
        <p:txBody>
          <a:bodyPr/>
          <a:lstStyle/>
          <a:p>
            <a:r>
              <a:rPr lang="tr-TR" dirty="0" smtClean="0"/>
              <a:t>Çalışmada kullanılan ekmek kesit alan görüntüleri doğrudan ekmek yapım yöntemiyle elde </a:t>
            </a:r>
            <a:r>
              <a:rPr lang="tr-TR" dirty="0" err="1" smtClean="0"/>
              <a:t>edilmiştir.Ekmek</a:t>
            </a:r>
            <a:r>
              <a:rPr lang="tr-TR" dirty="0" smtClean="0"/>
              <a:t> hazırlama içeriğine 1 kg un üzerinden, %3 maya, %1,5 tuz, 10 mg/kg alfa-amilaz ve 75 mg/kg </a:t>
            </a:r>
            <a:r>
              <a:rPr lang="tr-TR" dirty="0" err="1" smtClean="0"/>
              <a:t>askorbik</a:t>
            </a:r>
            <a:r>
              <a:rPr lang="tr-TR" dirty="0" smtClean="0"/>
              <a:t> asit eklenerek başlanmıştır. %62,6 oranında </a:t>
            </a:r>
            <a:r>
              <a:rPr lang="tr-TR" dirty="0" err="1" smtClean="0"/>
              <a:t>formülasyona</a:t>
            </a:r>
            <a:r>
              <a:rPr lang="tr-TR" dirty="0" smtClean="0"/>
              <a:t> su eklenmiştir ,daha sonra 30°C’de %85 nispi nemde 30 dakika fermantasyona bırakılmıştır. Fermantasyon sonunda, silindir şekline getirilmiş hamur parçaları teflon pişirme kaplarında 60 dakika gelişmeye bırakılmış ve 220 °C’de 25 dakika döner tipte bir fırında pişirilmiştir.</a:t>
            </a:r>
            <a:endParaRPr lang="tr-TR" dirty="0"/>
          </a:p>
        </p:txBody>
      </p:sp>
    </p:spTree>
    <p:extLst>
      <p:ext uri="{BB962C8B-B14F-4D97-AF65-F5344CB8AC3E}">
        <p14:creationId xmlns:p14="http://schemas.microsoft.com/office/powerpoint/2010/main" val="2495046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p:cNvSpPr>
            <a:spLocks noGrp="1"/>
          </p:cNvSpPr>
          <p:nvPr>
            <p:ph idx="1"/>
          </p:nvPr>
        </p:nvSpPr>
        <p:spPr>
          <a:xfrm>
            <a:off x="838200" y="301752"/>
            <a:ext cx="10515600" cy="5875211"/>
          </a:xfrm>
        </p:spPr>
        <p:txBody>
          <a:bodyPr/>
          <a:lstStyle/>
          <a:p>
            <a:r>
              <a:rPr lang="tr-TR" dirty="0" smtClean="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a:t>
            </a:r>
            <a:endParaRPr lang="tr-TR" dirty="0"/>
          </a:p>
        </p:txBody>
      </p:sp>
      <p:pic>
        <p:nvPicPr>
          <p:cNvPr id="6" name="Resim 5"/>
          <p:cNvPicPr>
            <a:picLocks noChangeAspect="1"/>
          </p:cNvPicPr>
          <p:nvPr/>
        </p:nvPicPr>
        <p:blipFill>
          <a:blip r:embed="rId2"/>
          <a:stretch>
            <a:fillRect/>
          </a:stretch>
        </p:blipFill>
        <p:spPr>
          <a:xfrm>
            <a:off x="1664208" y="2910882"/>
            <a:ext cx="2347454" cy="1953726"/>
          </a:xfrm>
          <a:prstGeom prst="rect">
            <a:avLst/>
          </a:prstGeom>
        </p:spPr>
      </p:pic>
      <p:pic>
        <p:nvPicPr>
          <p:cNvPr id="7" name="Resim 6"/>
          <p:cNvPicPr>
            <a:picLocks noChangeAspect="1"/>
          </p:cNvPicPr>
          <p:nvPr/>
        </p:nvPicPr>
        <p:blipFill>
          <a:blip r:embed="rId3"/>
          <a:stretch>
            <a:fillRect/>
          </a:stretch>
        </p:blipFill>
        <p:spPr>
          <a:xfrm>
            <a:off x="7443216" y="2910882"/>
            <a:ext cx="2713596" cy="2090886"/>
          </a:xfrm>
          <a:prstGeom prst="rect">
            <a:avLst/>
          </a:prstGeom>
        </p:spPr>
      </p:pic>
    </p:spTree>
    <p:extLst>
      <p:ext uri="{BB962C8B-B14F-4D97-AF65-F5344CB8AC3E}">
        <p14:creationId xmlns:p14="http://schemas.microsoft.com/office/powerpoint/2010/main" val="1530457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37744"/>
            <a:ext cx="10515600" cy="5939219"/>
          </a:xfrm>
        </p:spPr>
        <p:txBody>
          <a:bodyPr/>
          <a:lstStyle/>
          <a:p>
            <a:r>
              <a:rPr lang="tr-TR" dirty="0"/>
              <a:t>Ç</a:t>
            </a:r>
            <a:r>
              <a:rPr lang="tr-TR" dirty="0" smtClean="0"/>
              <a:t>alışmada kullanılan işlemlerin bütününü özetleyen genel akış diyagramı verilmiştir. Diyagram incelendiğinde ekmek gözeneklerinin otomatik </a:t>
            </a:r>
            <a:r>
              <a:rPr lang="tr-TR" dirty="0" err="1" smtClean="0"/>
              <a:t>bölütlenmesi</a:t>
            </a:r>
            <a:r>
              <a:rPr lang="tr-TR" dirty="0" smtClean="0"/>
              <a:t> temelli bir ekmek doku analizi için yapılan işlemler görülmektedir.</a:t>
            </a:r>
            <a:endParaRPr lang="tr-TR" dirty="0"/>
          </a:p>
        </p:txBody>
      </p:sp>
      <p:pic>
        <p:nvPicPr>
          <p:cNvPr id="4" name="Resim 3"/>
          <p:cNvPicPr>
            <a:picLocks noChangeAspect="1"/>
          </p:cNvPicPr>
          <p:nvPr/>
        </p:nvPicPr>
        <p:blipFill>
          <a:blip r:embed="rId2"/>
          <a:stretch>
            <a:fillRect/>
          </a:stretch>
        </p:blipFill>
        <p:spPr>
          <a:xfrm>
            <a:off x="4066892" y="1938528"/>
            <a:ext cx="4058216" cy="4605581"/>
          </a:xfrm>
          <a:prstGeom prst="rect">
            <a:avLst/>
          </a:prstGeom>
        </p:spPr>
      </p:pic>
    </p:spTree>
    <p:extLst>
      <p:ext uri="{BB962C8B-B14F-4D97-AF65-F5344CB8AC3E}">
        <p14:creationId xmlns:p14="http://schemas.microsoft.com/office/powerpoint/2010/main" val="166032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92024"/>
            <a:ext cx="10515600" cy="5939219"/>
          </a:xfrm>
        </p:spPr>
        <p:txBody>
          <a:bodyPr/>
          <a:lstStyle/>
          <a:p>
            <a:r>
              <a:rPr lang="tr-TR" dirty="0" smtClean="0"/>
              <a:t>Gri seviye görüntü </a:t>
            </a:r>
            <a:r>
              <a:rPr lang="tr-TR" dirty="0" err="1" smtClean="0"/>
              <a:t>histogramı</a:t>
            </a:r>
            <a:r>
              <a:rPr lang="tr-TR" dirty="0" smtClean="0"/>
              <a:t>. </a:t>
            </a:r>
          </a:p>
          <a:p>
            <a:endParaRPr lang="tr-TR" dirty="0" smtClean="0"/>
          </a:p>
          <a:p>
            <a:endParaRPr lang="tr-TR" dirty="0"/>
          </a:p>
          <a:p>
            <a:endParaRPr lang="tr-TR" dirty="0" smtClean="0"/>
          </a:p>
          <a:p>
            <a:endParaRPr lang="tr-TR" dirty="0"/>
          </a:p>
          <a:p>
            <a:endParaRPr lang="tr-TR" dirty="0" smtClean="0"/>
          </a:p>
          <a:p>
            <a:r>
              <a:rPr lang="tr-TR" dirty="0" err="1" smtClean="0"/>
              <a:t>Histogram</a:t>
            </a:r>
            <a:r>
              <a:rPr lang="tr-TR" dirty="0" smtClean="0"/>
              <a:t> germe uygulanmış örnek görüntü ve gerilmiş </a:t>
            </a:r>
            <a:r>
              <a:rPr lang="tr-TR" dirty="0" err="1" smtClean="0"/>
              <a:t>histogram</a:t>
            </a:r>
            <a:r>
              <a:rPr lang="tr-TR" dirty="0" smtClean="0"/>
              <a:t>.</a:t>
            </a:r>
          </a:p>
          <a:p>
            <a:endParaRPr lang="tr-TR" dirty="0"/>
          </a:p>
        </p:txBody>
      </p:sp>
      <p:pic>
        <p:nvPicPr>
          <p:cNvPr id="5" name="Resim 4"/>
          <p:cNvPicPr>
            <a:picLocks noChangeAspect="1"/>
          </p:cNvPicPr>
          <p:nvPr/>
        </p:nvPicPr>
        <p:blipFill>
          <a:blip r:embed="rId2"/>
          <a:stretch>
            <a:fillRect/>
          </a:stretch>
        </p:blipFill>
        <p:spPr>
          <a:xfrm>
            <a:off x="1449796" y="667607"/>
            <a:ext cx="3259364" cy="2459641"/>
          </a:xfrm>
          <a:prstGeom prst="rect">
            <a:avLst/>
          </a:prstGeom>
        </p:spPr>
      </p:pic>
      <p:pic>
        <p:nvPicPr>
          <p:cNvPr id="6" name="Resim 5"/>
          <p:cNvPicPr>
            <a:picLocks noChangeAspect="1"/>
          </p:cNvPicPr>
          <p:nvPr/>
        </p:nvPicPr>
        <p:blipFill>
          <a:blip r:embed="rId3"/>
          <a:stretch>
            <a:fillRect/>
          </a:stretch>
        </p:blipFill>
        <p:spPr>
          <a:xfrm>
            <a:off x="1360299" y="3913632"/>
            <a:ext cx="2983101" cy="2335623"/>
          </a:xfrm>
          <a:prstGeom prst="rect">
            <a:avLst/>
          </a:prstGeom>
        </p:spPr>
      </p:pic>
      <p:pic>
        <p:nvPicPr>
          <p:cNvPr id="7" name="Resim 6"/>
          <p:cNvPicPr>
            <a:picLocks noChangeAspect="1"/>
          </p:cNvPicPr>
          <p:nvPr/>
        </p:nvPicPr>
        <p:blipFill>
          <a:blip r:embed="rId4"/>
          <a:stretch>
            <a:fillRect/>
          </a:stretch>
        </p:blipFill>
        <p:spPr>
          <a:xfrm>
            <a:off x="6922008" y="3750460"/>
            <a:ext cx="3035808" cy="2786289"/>
          </a:xfrm>
          <a:prstGeom prst="rect">
            <a:avLst/>
          </a:prstGeom>
        </p:spPr>
      </p:pic>
    </p:spTree>
    <p:extLst>
      <p:ext uri="{BB962C8B-B14F-4D97-AF65-F5344CB8AC3E}">
        <p14:creationId xmlns:p14="http://schemas.microsoft.com/office/powerpoint/2010/main" val="146211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82880"/>
            <a:ext cx="10515600" cy="5948363"/>
          </a:xfrm>
        </p:spPr>
        <p:txBody>
          <a:bodyPr/>
          <a:lstStyle/>
          <a:p>
            <a:r>
              <a:rPr lang="tr-TR" dirty="0" err="1" smtClean="0"/>
              <a:t>Histogram</a:t>
            </a:r>
            <a:r>
              <a:rPr lang="tr-TR" dirty="0" smtClean="0"/>
              <a:t> eşitleme renk değerleri düzgün dağılımlı olmayan görüntüler için uygun bir görüntü iyileştirme </a:t>
            </a:r>
            <a:r>
              <a:rPr lang="tr-TR" dirty="0" err="1" smtClean="0"/>
              <a:t>metodudur.Karşıtlığı</a:t>
            </a:r>
            <a:r>
              <a:rPr lang="tr-TR" dirty="0" smtClean="0"/>
              <a:t> iyileştirilmiş görüntü </a:t>
            </a:r>
            <a:r>
              <a:rPr lang="tr-TR" dirty="0" err="1" smtClean="0"/>
              <a:t>histogramına</a:t>
            </a:r>
            <a:r>
              <a:rPr lang="tr-TR" dirty="0" smtClean="0"/>
              <a:t> bakıldığında tepenin olduğu görülmektedir. Ancak </a:t>
            </a:r>
            <a:r>
              <a:rPr lang="tr-TR" dirty="0" err="1" smtClean="0"/>
              <a:t>histogram</a:t>
            </a:r>
            <a:r>
              <a:rPr lang="tr-TR" dirty="0" smtClean="0"/>
              <a:t> eşitleme işleminden sonra daha düzgün yayılımlı bir </a:t>
            </a:r>
            <a:r>
              <a:rPr lang="tr-TR" dirty="0" err="1" smtClean="0"/>
              <a:t>histogram</a:t>
            </a:r>
            <a:r>
              <a:rPr lang="tr-TR" dirty="0" smtClean="0"/>
              <a:t> elde edildiği gösterilmiştir. </a:t>
            </a:r>
            <a:endParaRPr lang="tr-TR" dirty="0"/>
          </a:p>
        </p:txBody>
      </p:sp>
      <p:pic>
        <p:nvPicPr>
          <p:cNvPr id="4" name="Resim 3"/>
          <p:cNvPicPr>
            <a:picLocks noChangeAspect="1"/>
          </p:cNvPicPr>
          <p:nvPr/>
        </p:nvPicPr>
        <p:blipFill>
          <a:blip r:embed="rId2"/>
          <a:stretch>
            <a:fillRect/>
          </a:stretch>
        </p:blipFill>
        <p:spPr>
          <a:xfrm>
            <a:off x="838200" y="2432303"/>
            <a:ext cx="3905795" cy="3345669"/>
          </a:xfrm>
          <a:prstGeom prst="rect">
            <a:avLst/>
          </a:prstGeom>
        </p:spPr>
      </p:pic>
      <p:pic>
        <p:nvPicPr>
          <p:cNvPr id="5" name="Resim 4"/>
          <p:cNvPicPr>
            <a:picLocks noChangeAspect="1"/>
          </p:cNvPicPr>
          <p:nvPr/>
        </p:nvPicPr>
        <p:blipFill>
          <a:blip r:embed="rId3"/>
          <a:stretch>
            <a:fillRect/>
          </a:stretch>
        </p:blipFill>
        <p:spPr>
          <a:xfrm>
            <a:off x="6162684" y="2432303"/>
            <a:ext cx="3337932" cy="3354235"/>
          </a:xfrm>
          <a:prstGeom prst="rect">
            <a:avLst/>
          </a:prstGeom>
        </p:spPr>
      </p:pic>
    </p:spTree>
    <p:extLst>
      <p:ext uri="{BB962C8B-B14F-4D97-AF65-F5344CB8AC3E}">
        <p14:creationId xmlns:p14="http://schemas.microsoft.com/office/powerpoint/2010/main" val="5240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10312"/>
            <a:ext cx="10515600" cy="5966651"/>
          </a:xfrm>
        </p:spPr>
        <p:txBody>
          <a:bodyPr/>
          <a:lstStyle/>
          <a:p>
            <a:r>
              <a:rPr lang="tr-TR" dirty="0" smtClean="0"/>
              <a:t>Yapılan çalışmada farklı büyüklükteki gözeneklerin sayılarındaki değişimlerin gözlenmesi amacıyla gözenekler 0,002mm2 -1mm2 , 1mm2 -3mm2 , 3mm2 -5mm2 ve 5mm2 - 7mm2 olmak üzere 4 sınıfa ayrılmıştır. Her bir sınıf, bir etiket grubuna dâhil edilmiştir.</a:t>
            </a:r>
            <a:endParaRPr lang="tr-TR" dirty="0"/>
          </a:p>
        </p:txBody>
      </p:sp>
      <p:pic>
        <p:nvPicPr>
          <p:cNvPr id="4" name="Resim 3"/>
          <p:cNvPicPr>
            <a:picLocks noChangeAspect="1"/>
          </p:cNvPicPr>
          <p:nvPr/>
        </p:nvPicPr>
        <p:blipFill>
          <a:blip r:embed="rId2"/>
          <a:stretch>
            <a:fillRect/>
          </a:stretch>
        </p:blipFill>
        <p:spPr>
          <a:xfrm>
            <a:off x="4332689" y="2450592"/>
            <a:ext cx="3343742" cy="3419171"/>
          </a:xfrm>
          <a:prstGeom prst="rect">
            <a:avLst/>
          </a:prstGeom>
        </p:spPr>
      </p:pic>
    </p:spTree>
    <p:extLst>
      <p:ext uri="{BB962C8B-B14F-4D97-AF65-F5344CB8AC3E}">
        <p14:creationId xmlns:p14="http://schemas.microsoft.com/office/powerpoint/2010/main" val="131030832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520</Words>
  <Application>Microsoft Office PowerPoint</Application>
  <PresentationFormat>Geniş ekran</PresentationFormat>
  <Paragraphs>28</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GÖRÜNTÜ İŞLEME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dc:title>
  <dc:creator>furkan baysal</dc:creator>
  <cp:lastModifiedBy>furkan baysal</cp:lastModifiedBy>
  <cp:revision>8</cp:revision>
  <dcterms:created xsi:type="dcterms:W3CDTF">2022-11-06T08:20:34Z</dcterms:created>
  <dcterms:modified xsi:type="dcterms:W3CDTF">2022-11-06T09:12:16Z</dcterms:modified>
</cp:coreProperties>
</file>