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26"/>
  </p:notesMasterIdLst>
  <p:sldIdLst>
    <p:sldId id="30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433" r:id="rId17"/>
    <p:sldId id="272" r:id="rId18"/>
    <p:sldId id="273" r:id="rId19"/>
    <p:sldId id="274" r:id="rId20"/>
    <p:sldId id="430" r:id="rId21"/>
    <p:sldId id="304" r:id="rId22"/>
    <p:sldId id="275" r:id="rId23"/>
    <p:sldId id="305" r:id="rId24"/>
    <p:sldId id="276" r:id="rId25"/>
    <p:sldId id="345" r:id="rId26"/>
    <p:sldId id="277" r:id="rId27"/>
    <p:sldId id="30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38" r:id="rId50"/>
    <p:sldId id="418" r:id="rId51"/>
    <p:sldId id="439" r:id="rId52"/>
    <p:sldId id="440" r:id="rId53"/>
    <p:sldId id="441" r:id="rId54"/>
    <p:sldId id="420" r:id="rId55"/>
    <p:sldId id="421" r:id="rId56"/>
    <p:sldId id="422" r:id="rId57"/>
    <p:sldId id="423" r:id="rId58"/>
    <p:sldId id="319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431" r:id="rId84"/>
    <p:sldId id="363" r:id="rId85"/>
    <p:sldId id="437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93" r:id="rId98"/>
    <p:sldId id="394" r:id="rId99"/>
    <p:sldId id="434" r:id="rId100"/>
    <p:sldId id="435" r:id="rId101"/>
    <p:sldId id="395" r:id="rId102"/>
    <p:sldId id="399" r:id="rId103"/>
    <p:sldId id="402" r:id="rId104"/>
    <p:sldId id="403" r:id="rId105"/>
    <p:sldId id="375" r:id="rId106"/>
    <p:sldId id="376" r:id="rId107"/>
    <p:sldId id="377" r:id="rId108"/>
    <p:sldId id="432" r:id="rId109"/>
    <p:sldId id="290" r:id="rId110"/>
    <p:sldId id="291" r:id="rId111"/>
    <p:sldId id="292" r:id="rId112"/>
    <p:sldId id="293" r:id="rId113"/>
    <p:sldId id="294" r:id="rId114"/>
    <p:sldId id="295" r:id="rId115"/>
    <p:sldId id="296" r:id="rId116"/>
    <p:sldId id="297" r:id="rId117"/>
    <p:sldId id="298" r:id="rId118"/>
    <p:sldId id="299" r:id="rId119"/>
    <p:sldId id="307" r:id="rId120"/>
    <p:sldId id="300" r:id="rId121"/>
    <p:sldId id="442" r:id="rId122"/>
    <p:sldId id="443" r:id="rId123"/>
    <p:sldId id="301" r:id="rId124"/>
    <p:sldId id="302" r:id="rId1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BAE18F"/>
    <a:srgbClr val="99CCFF"/>
    <a:srgbClr val="66CCFF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62645" autoAdjust="0"/>
  </p:normalViewPr>
  <p:slideViewPr>
    <p:cSldViewPr>
      <p:cViewPr varScale="1">
        <p:scale>
          <a:sx n="57" d="100"/>
          <a:sy n="57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02606EF-76C0-44F5-91C5-3F0864CA3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65DE-CDCB-473B-82CD-4D221C0DCC9F}" type="slidenum">
              <a:rPr lang="en-US"/>
              <a:pPr>
                <a:defRPr/>
              </a:pPr>
              <a:t>46</a:t>
            </a:fld>
            <a:endParaRPr lang="th-TH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10572D-5EE6-4212-8885-706B5A5E6B93}" type="slidenum">
              <a:rPr lang="en-US"/>
              <a:pPr>
                <a:defRPr/>
              </a:pPr>
              <a:t>47</a:t>
            </a:fld>
            <a:endParaRPr lang="th-TH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28052-31DC-4DF9-8A4E-8CB0C4C6A0FB}" type="slidenum">
              <a:rPr lang="en-US"/>
              <a:pPr>
                <a:defRPr/>
              </a:pPr>
              <a:t>48</a:t>
            </a:fld>
            <a:endParaRPr lang="th-TH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Örnek-1:</a:t>
            </a:r>
            <a:r>
              <a:rPr lang="tr-TR" baseline="0" dirty="0" smtClean="0"/>
              <a:t> A’nın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B’nin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dır</a:t>
            </a:r>
            <a:r>
              <a:rPr lang="tr-TR" baseline="0" dirty="0" smtClean="0"/>
              <a:t> {b,}. Fakat B’nin diğer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</a:t>
            </a:r>
            <a:r>
              <a:rPr lang="tr-TR" baseline="0" dirty="0" smtClean="0">
                <a:latin typeface="Symbol" panose="05050102010706020507" pitchFamily="18" charset="2"/>
              </a:rPr>
              <a:t>l</a:t>
            </a:r>
            <a:r>
              <a:rPr lang="tr-TR" baseline="0" dirty="0" smtClean="0"/>
              <a:t> olduğundan A2nın diğer 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C’nin </a:t>
            </a:r>
            <a:r>
              <a:rPr lang="tr-TR" baseline="0" dirty="0" err="1" smtClean="0"/>
              <a:t>first’idür</a:t>
            </a:r>
            <a:r>
              <a:rPr lang="tr-TR" baseline="0" dirty="0" smtClean="0"/>
              <a:t>{</a:t>
            </a:r>
            <a:r>
              <a:rPr lang="tr-TR" baseline="0" dirty="0" err="1" smtClean="0"/>
              <a:t>b,c</a:t>
            </a:r>
            <a:r>
              <a:rPr lang="tr-TR" baseline="0" dirty="0" smtClean="0"/>
              <a:t>}</a:t>
            </a:r>
          </a:p>
          <a:p>
            <a:r>
              <a:rPr lang="tr-TR" baseline="0" dirty="0" smtClean="0"/>
              <a:t>B’nin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C’ </a:t>
            </a:r>
            <a:r>
              <a:rPr lang="tr-TR" baseline="0" dirty="0" err="1" smtClean="0"/>
              <a:t>bib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{c}. C2nin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D’nin </a:t>
            </a:r>
            <a:r>
              <a:rPr lang="tr-TR" baseline="0" dirty="0" err="1" smtClean="0"/>
              <a:t>Firts’ü</a:t>
            </a:r>
            <a:r>
              <a:rPr lang="tr-TR" baseline="0" dirty="0" smtClean="0"/>
              <a:t> dür{d,. D’nin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boş karakter içerdiğinden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E’nin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dür{</a:t>
            </a:r>
            <a:r>
              <a:rPr lang="tr-TR" baseline="0" dirty="0" err="1" smtClean="0"/>
              <a:t>d,e</a:t>
            </a:r>
            <a:r>
              <a:rPr lang="tr-TR" baseline="0" dirty="0" smtClean="0"/>
              <a:t>,. E’nin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boş karakter içerdiğinden C’nin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follow’unu</a:t>
            </a:r>
            <a:r>
              <a:rPr lang="tr-TR" baseline="0" dirty="0" smtClean="0"/>
              <a:t> da içerir {</a:t>
            </a:r>
            <a:r>
              <a:rPr lang="tr-TR" baseline="0" dirty="0" err="1" smtClean="0"/>
              <a:t>d,e</a:t>
            </a:r>
            <a:r>
              <a:rPr lang="tr-TR" baseline="0" dirty="0" smtClean="0"/>
              <a:t>,$}.</a:t>
            </a:r>
          </a:p>
          <a:p>
            <a:r>
              <a:rPr lang="tr-TR" baseline="0" dirty="0" smtClean="0"/>
              <a:t>D’nin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E’nin </a:t>
            </a:r>
            <a:r>
              <a:rPr lang="tr-TR" baseline="0" dirty="0" err="1" smtClean="0"/>
              <a:t>Firsti</a:t>
            </a:r>
            <a:r>
              <a:rPr lang="tr-TR" baseline="0" dirty="0" smtClean="0"/>
              <a:t> {e} ve boş karakterden dolayı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followunu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ierir</a:t>
            </a:r>
            <a:r>
              <a:rPr lang="tr-TR" baseline="0" dirty="0" smtClean="0"/>
              <a:t>. {e,$}</a:t>
            </a:r>
          </a:p>
          <a:p>
            <a:r>
              <a:rPr lang="tr-TR" baseline="0" dirty="0" smtClean="0"/>
              <a:t>Örnek-2: B’nin </a:t>
            </a:r>
            <a:r>
              <a:rPr lang="tr-TR" baseline="0" dirty="0" err="1" smtClean="0"/>
              <a:t>firsti</a:t>
            </a:r>
            <a:r>
              <a:rPr lang="tr-TR" baseline="0" dirty="0" smtClean="0"/>
              <a:t> a ve boş karakterdir. C’nin </a:t>
            </a:r>
            <a:r>
              <a:rPr lang="tr-TR" baseline="0" dirty="0" err="1" smtClean="0"/>
              <a:t>first’ü</a:t>
            </a:r>
            <a:r>
              <a:rPr lang="tr-TR" baseline="0" dirty="0" smtClean="0"/>
              <a:t> c ve boş karakterdir.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first’ü</a:t>
            </a:r>
            <a:r>
              <a:rPr lang="tr-TR" baseline="0" dirty="0" smtClean="0"/>
              <a:t> B’nin </a:t>
            </a:r>
            <a:r>
              <a:rPr lang="tr-TR" baseline="0" dirty="0" err="1" smtClean="0"/>
              <a:t>first’ü</a:t>
            </a:r>
            <a:r>
              <a:rPr lang="tr-TR" baseline="0" dirty="0" smtClean="0"/>
              <a:t> veya C’nin </a:t>
            </a:r>
            <a:r>
              <a:rPr lang="tr-TR" baseline="0" dirty="0" err="1" smtClean="0"/>
              <a:t>firstü</a:t>
            </a:r>
            <a:r>
              <a:rPr lang="tr-TR" baseline="0" dirty="0" smtClean="0"/>
              <a:t> dür{</a:t>
            </a:r>
            <a:r>
              <a:rPr lang="tr-TR" baseline="0" dirty="0" err="1" smtClean="0"/>
              <a:t>a,c</a:t>
            </a:r>
            <a:r>
              <a:rPr lang="tr-TR" baseline="0" dirty="0" smtClean="0"/>
              <a:t>. Fakat B ve C’nin </a:t>
            </a:r>
            <a:r>
              <a:rPr lang="tr-TR" baseline="0" dirty="0" err="1" smtClean="0"/>
              <a:t>firstleri</a:t>
            </a:r>
            <a:r>
              <a:rPr lang="tr-TR" baseline="0" dirty="0" smtClean="0"/>
              <a:t>  boş karakter </a:t>
            </a:r>
            <a:r>
              <a:rPr lang="tr-TR" baseline="0" dirty="0" err="1" smtClean="0"/>
              <a:t>iç.erdiğinden</a:t>
            </a:r>
            <a:r>
              <a:rPr lang="tr-TR" baseline="0" dirty="0" smtClean="0"/>
              <a:t> kuraldaki c ve d ‘de eklenir{</a:t>
            </a:r>
            <a:r>
              <a:rPr lang="tr-TR" baseline="0" dirty="0" err="1" smtClean="0"/>
              <a:t>a,b,c,d</a:t>
            </a:r>
            <a:r>
              <a:rPr lang="tr-TR" baseline="0" dirty="0" smtClean="0"/>
              <a:t>}.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$ </a:t>
            </a:r>
            <a:r>
              <a:rPr lang="tr-TR" baseline="0" dirty="0" err="1" smtClean="0"/>
              <a:t>dır</a:t>
            </a:r>
            <a:r>
              <a:rPr lang="tr-TR" baseline="0" dirty="0" smtClean="0"/>
              <a:t>. B’nin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terminal  b‘dir.   C’nin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terminal d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 </a:t>
            </a:r>
          </a:p>
          <a:p>
            <a:r>
              <a:rPr lang="tr-TR" baseline="0" dirty="0" smtClean="0"/>
              <a:t>Örnek-3: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67FB17-0F50-4669-93AF-B65A742F903A}" type="slidenum">
              <a:rPr lang="en-US"/>
              <a:pPr>
                <a:defRPr/>
              </a:pPr>
              <a:t>50</a:t>
            </a:fld>
            <a:endParaRPr lang="th-TH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515D7A-1C5B-44B0-AA64-6F99A6FF8B85}" type="slidenum">
              <a:rPr lang="en-US"/>
              <a:pPr>
                <a:defRPr/>
              </a:pPr>
              <a:t>54</a:t>
            </a:fld>
            <a:endParaRPr lang="th-TH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361331-3CB5-4232-BF18-9BC9BA63764E}" type="slidenum">
              <a:rPr lang="en-US"/>
              <a:pPr>
                <a:defRPr/>
              </a:pPr>
              <a:t>55</a:t>
            </a:fld>
            <a:endParaRPr lang="th-TH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1748-B943-483E-8835-3C7707A19340}" type="slidenum">
              <a:rPr lang="en-US"/>
              <a:pPr>
                <a:defRPr/>
              </a:pPr>
              <a:t>56</a:t>
            </a:fld>
            <a:endParaRPr lang="th-TH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dirty="0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EEFE3-C506-406E-8C70-7C0F3C32721E}" type="slidenum">
              <a:rPr lang="en-US"/>
              <a:pPr>
                <a:defRPr/>
              </a:pPr>
              <a:t>57</a:t>
            </a:fld>
            <a:endParaRPr lang="th-TH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8A6BBF-0C7C-4A4F-91DE-3E8B5D4D23B2}" type="slidenum">
              <a:rPr lang="en-US"/>
              <a:pPr>
                <a:defRPr/>
              </a:pPr>
              <a:t>97</a:t>
            </a:fld>
            <a:endParaRPr lang="th-TH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2A3747-9C03-4945-8DF6-F2CCA4E9C15A}" type="slidenum">
              <a:rPr lang="en-US"/>
              <a:pPr>
                <a:defRPr/>
              </a:pPr>
              <a:t>98</a:t>
            </a:fld>
            <a:endParaRPr lang="th-TH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A9ABDF-C8A4-4A18-A7BD-C25A2FF027E3}" type="slidenum">
              <a:rPr lang="en-US"/>
              <a:pPr>
                <a:defRPr/>
              </a:pPr>
              <a:t>101</a:t>
            </a:fld>
            <a:endParaRPr lang="th-TH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3AAC7-83B1-40B6-BD46-FE7579B0113D}" type="slidenum">
              <a:rPr lang="en-US"/>
              <a:pPr>
                <a:defRPr/>
              </a:pPr>
              <a:t>102</a:t>
            </a:fld>
            <a:endParaRPr lang="th-TH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9F7A52-0892-4A91-8E40-2A6F5D2879EE}" type="slidenum">
              <a:rPr lang="en-US"/>
              <a:pPr>
                <a:defRPr/>
              </a:pPr>
              <a:t>103</a:t>
            </a:fld>
            <a:endParaRPr lang="th-TH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DB758-3C28-41A5-85C0-54621EE411D0}" type="slidenum">
              <a:rPr lang="en-US"/>
              <a:pPr>
                <a:defRPr/>
              </a:pPr>
              <a:t>104</a:t>
            </a:fld>
            <a:endParaRPr lang="th-TH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B639A-003F-4463-814D-D1CF4A01DABA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ea typeface="Cordia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D58D73-5EBE-47F4-8CD8-AD7EF274264F}" type="slidenum">
              <a:rPr lang="en-US"/>
              <a:pPr>
                <a:defRPr/>
              </a:pPr>
              <a:t>40</a:t>
            </a:fld>
            <a:endParaRPr lang="th-TH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E1C5B8-39BD-4F42-816B-3DC85F1B6CB9}" type="slidenum">
              <a:rPr lang="en-US"/>
              <a:pPr>
                <a:defRPr/>
              </a:pPr>
              <a:t>41</a:t>
            </a:fld>
            <a:endParaRPr lang="th-TH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6E2F6-4F15-4B6B-9745-469739108205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C7FF5-87CA-47F3-BD61-40CF2A531DA5}" type="slidenum">
              <a:rPr lang="en-US"/>
              <a:pPr>
                <a:defRPr/>
              </a:pPr>
              <a:t>43</a:t>
            </a:fld>
            <a:endParaRPr lang="th-TH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BF0466-96E4-4BB3-B379-CE9C24300D34}" type="slidenum">
              <a:rPr lang="en-US"/>
              <a:pPr>
                <a:defRPr/>
              </a:pPr>
              <a:t>44</a:t>
            </a:fld>
            <a:endParaRPr lang="th-TH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270BC-0CC8-43F7-8606-3BD45A89EC3A}" type="slidenum">
              <a:rPr lang="en-US"/>
              <a:pPr>
                <a:defRPr/>
              </a:pPr>
              <a:t>45</a:t>
            </a:fld>
            <a:endParaRPr lang="th-TH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>
                <a:latin typeface="Courier" charset="0"/>
                <a:cs typeface="+mn-cs"/>
              </a:rPr>
              <a:t>ISBN 0-321-33025-0</a:t>
            </a:r>
          </a:p>
        </p:txBody>
      </p:sp>
      <p:pic>
        <p:nvPicPr>
          <p:cNvPr id="5" name="Picture 5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04800"/>
            <a:ext cx="47720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DFF04-E65D-4A11-9963-401DEC7F54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9677-6CEE-4C38-80DE-80AD868AA7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Başlık, Küçük Resim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Küçük Resim Yer Tutucusu"/>
          <p:cNvSpPr>
            <a:spLocks noGrp="1"/>
          </p:cNvSpPr>
          <p:nvPr>
            <p:ph type="clipArt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49B7D-28D5-4CF1-92AB-B59C08C602F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5613" y="273050"/>
            <a:ext cx="7469187" cy="4889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82000" cy="52578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25488" y="6461125"/>
            <a:ext cx="75247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AFEB3-DA45-4C5F-96A3-33EB387B8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Küçük Resim Yer Tutucusu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44435-33E7-4CAC-8728-B51292B57D8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2301373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 Parsing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53537-6888-4208-A3A9-444031B1EE1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69637-22BE-4205-B021-04A41F16D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FB6F-A45B-446C-ADBD-DCF895619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29F40-0894-4514-9F1E-7DB54B4B0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EA5A4-A281-4D1E-957C-900B3BCB5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12D2-24A6-45C6-9ABA-2BEC05992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5141-C9BA-4419-9511-39F87D917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3092C-CEAF-49A0-BDFD-2EB8CAA2AD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41B8-2007-49B9-95C6-E0729A29E2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E82310F-FDEC-4666-B9A4-44B9F4D78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>
              <a:cs typeface="+mn-cs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Başlık 1"/>
          <p:cNvSpPr>
            <a:spLocks noGrp="1"/>
          </p:cNvSpPr>
          <p:nvPr/>
        </p:nvSpPr>
        <p:spPr bwMode="auto">
          <a:xfrm>
            <a:off x="304800" y="762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Bölüm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 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4: 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S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özcüksel (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Lexical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) ve Sentaks Analiz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2E09A2-48CE-48E4-9EF8-F7DD5C82F07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1793875"/>
            <a:ext cx="298450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5605" name="Picture 9" descr="Adsı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8800" y="1793875"/>
            <a:ext cx="2873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774825"/>
            <a:ext cx="30353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Çoğu kez</a:t>
            </a:r>
            <a:r>
              <a:rPr lang="en-US" smtClean="0"/>
              <a:t>, </a:t>
            </a:r>
            <a:r>
              <a:rPr lang="tr-TR" smtClean="0"/>
              <a:t>durum diyagramı basitleştirmek için geçişler birleştirilebilir</a:t>
            </a:r>
            <a:endParaRPr lang="en-US" smtClean="0"/>
          </a:p>
          <a:p>
            <a:pPr lvl="1" eaLnBrk="1" hangingPunct="1"/>
            <a:r>
              <a:rPr lang="tr-TR" smtClean="0"/>
              <a:t>Bir tanıtıcıyı (</a:t>
            </a:r>
            <a:r>
              <a:rPr lang="en-US" smtClean="0"/>
              <a:t>identifier</a:t>
            </a:r>
            <a:r>
              <a:rPr lang="tr-TR" smtClean="0"/>
              <a:t>) tanırken</a:t>
            </a:r>
            <a:r>
              <a:rPr lang="en-US" smtClean="0"/>
              <a:t>, </a:t>
            </a:r>
            <a:r>
              <a:rPr lang="tr-TR" smtClean="0"/>
              <a:t>bütün büyük (</a:t>
            </a:r>
            <a:r>
              <a:rPr lang="en-US" smtClean="0"/>
              <a:t>uppercase</a:t>
            </a:r>
            <a:r>
              <a:rPr lang="tr-TR" smtClean="0"/>
              <a:t>) ve küçük (</a:t>
            </a:r>
            <a:r>
              <a:rPr lang="en-US" smtClean="0"/>
              <a:t>lowercase</a:t>
            </a:r>
            <a:r>
              <a:rPr lang="tr-TR" smtClean="0"/>
              <a:t>) harfler eşittir</a:t>
            </a:r>
            <a:endParaRPr lang="en-US" smtClean="0"/>
          </a:p>
          <a:p>
            <a:pPr lvl="2" eaLnBrk="1" hangingPunct="1"/>
            <a:r>
              <a:rPr lang="tr-TR" smtClean="0"/>
              <a:t>Bütün harfleri içeren bir karakter sınıfı (character class) kullanılır</a:t>
            </a:r>
            <a:endParaRPr lang="en-US" smtClean="0"/>
          </a:p>
          <a:p>
            <a:pPr lvl="1" eaLnBrk="1" hangingPunct="1"/>
            <a:r>
              <a:rPr lang="tr-TR" smtClean="0"/>
              <a:t>Bir sabit tamsayıyı (</a:t>
            </a:r>
            <a:r>
              <a:rPr lang="en-US" smtClean="0"/>
              <a:t>integer literal</a:t>
            </a:r>
            <a:r>
              <a:rPr lang="tr-TR" smtClean="0"/>
              <a:t>) tanırken</a:t>
            </a:r>
            <a:r>
              <a:rPr lang="en-US" smtClean="0"/>
              <a:t>, </a:t>
            </a:r>
            <a:r>
              <a:rPr lang="tr-TR" smtClean="0"/>
              <a:t>bütün rakamlar (digits) eşittir</a:t>
            </a:r>
            <a:r>
              <a:rPr lang="en-US" smtClean="0"/>
              <a:t> – </a:t>
            </a:r>
            <a:r>
              <a:rPr lang="tr-TR" smtClean="0"/>
              <a:t>bir rakam sınıfı (</a:t>
            </a:r>
            <a:r>
              <a:rPr lang="en-US" smtClean="0"/>
              <a:t>digit class</a:t>
            </a:r>
            <a:r>
              <a:rPr lang="tr-TR" smtClean="0"/>
              <a:t>) kullanılır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7EAA2B-A1F5-4F60-9EA5-E4C67A3228B9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4724400" y="1371600"/>
            <a:ext cx="1295400" cy="434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676400" y="1371600"/>
            <a:ext cx="3048000" cy="434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tr-TR" smtClean="0"/>
              <a:t>Örnek için Ayrıştırma Tablosu</a:t>
            </a:r>
            <a:endParaRPr lang="en-US" smtClean="0"/>
          </a:p>
        </p:txBody>
      </p:sp>
      <p:grpSp>
        <p:nvGrpSpPr>
          <p:cNvPr id="144389" name="Group 5"/>
          <p:cNvGrpSpPr>
            <a:grpSpLocks noRot="1"/>
          </p:cNvGrpSpPr>
          <p:nvPr/>
        </p:nvGrpSpPr>
        <p:grpSpPr bwMode="auto">
          <a:xfrm>
            <a:off x="685800" y="1371600"/>
            <a:ext cx="5334000" cy="4311650"/>
            <a:chOff x="432" y="864"/>
            <a:chExt cx="3360" cy="2716"/>
          </a:xfrm>
        </p:grpSpPr>
        <p:sp>
          <p:nvSpPr>
            <p:cNvPr id="144398" name="Rectangle 6"/>
            <p:cNvSpPr>
              <a:spLocks noChangeArrowheads="1"/>
            </p:cNvSpPr>
            <p:nvPr/>
          </p:nvSpPr>
          <p:spPr bwMode="auto">
            <a:xfrm>
              <a:off x="355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399" name="Rectangle 7"/>
            <p:cNvSpPr>
              <a:spLocks noChangeArrowheads="1"/>
            </p:cNvSpPr>
            <p:nvPr/>
          </p:nvSpPr>
          <p:spPr bwMode="auto">
            <a:xfrm>
              <a:off x="331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0" name="Rectangle 8"/>
            <p:cNvSpPr>
              <a:spLocks noChangeArrowheads="1"/>
            </p:cNvSpPr>
            <p:nvPr/>
          </p:nvSpPr>
          <p:spPr bwMode="auto">
            <a:xfrm>
              <a:off x="2976" y="3321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1" name="Rectangle 9"/>
            <p:cNvSpPr>
              <a:spLocks noChangeArrowheads="1"/>
            </p:cNvSpPr>
            <p:nvPr/>
          </p:nvSpPr>
          <p:spPr bwMode="auto">
            <a:xfrm>
              <a:off x="2609" y="3321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2" name="Rectangle 10"/>
            <p:cNvSpPr>
              <a:spLocks noChangeArrowheads="1"/>
            </p:cNvSpPr>
            <p:nvPr/>
          </p:nvSpPr>
          <p:spPr bwMode="auto">
            <a:xfrm>
              <a:off x="229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3" name="Rectangle 11"/>
            <p:cNvSpPr>
              <a:spLocks noChangeArrowheads="1"/>
            </p:cNvSpPr>
            <p:nvPr/>
          </p:nvSpPr>
          <p:spPr bwMode="auto">
            <a:xfrm>
              <a:off x="197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4" name="Rectangle 12"/>
            <p:cNvSpPr>
              <a:spLocks noChangeArrowheads="1"/>
            </p:cNvSpPr>
            <p:nvPr/>
          </p:nvSpPr>
          <p:spPr bwMode="auto">
            <a:xfrm>
              <a:off x="166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5" name="Rectangle 13"/>
            <p:cNvSpPr>
              <a:spLocks noChangeArrowheads="1"/>
            </p:cNvSpPr>
            <p:nvPr/>
          </p:nvSpPr>
          <p:spPr bwMode="auto">
            <a:xfrm>
              <a:off x="134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6" name="Rectangle 14"/>
            <p:cNvSpPr>
              <a:spLocks noChangeArrowheads="1"/>
            </p:cNvSpPr>
            <p:nvPr/>
          </p:nvSpPr>
          <p:spPr bwMode="auto">
            <a:xfrm>
              <a:off x="103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7" name="Rectangle 15"/>
            <p:cNvSpPr>
              <a:spLocks noChangeArrowheads="1"/>
            </p:cNvSpPr>
            <p:nvPr/>
          </p:nvSpPr>
          <p:spPr bwMode="auto">
            <a:xfrm>
              <a:off x="432" y="3321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8</a:t>
              </a:r>
            </a:p>
          </p:txBody>
        </p:sp>
        <p:sp>
          <p:nvSpPr>
            <p:cNvPr id="144408" name="Rectangle 16"/>
            <p:cNvSpPr>
              <a:spLocks noChangeArrowheads="1"/>
            </p:cNvSpPr>
            <p:nvPr/>
          </p:nvSpPr>
          <p:spPr bwMode="auto">
            <a:xfrm>
              <a:off x="355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9" name="Rectangle 17"/>
            <p:cNvSpPr>
              <a:spLocks noChangeArrowheads="1"/>
            </p:cNvSpPr>
            <p:nvPr/>
          </p:nvSpPr>
          <p:spPr bwMode="auto">
            <a:xfrm>
              <a:off x="331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0" name="Rectangle 18"/>
            <p:cNvSpPr>
              <a:spLocks noChangeArrowheads="1"/>
            </p:cNvSpPr>
            <p:nvPr/>
          </p:nvSpPr>
          <p:spPr bwMode="auto">
            <a:xfrm>
              <a:off x="2976" y="3062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1" name="Rectangle 19"/>
            <p:cNvSpPr>
              <a:spLocks noChangeArrowheads="1"/>
            </p:cNvSpPr>
            <p:nvPr/>
          </p:nvSpPr>
          <p:spPr bwMode="auto">
            <a:xfrm>
              <a:off x="2609" y="3062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acc</a:t>
              </a:r>
            </a:p>
          </p:txBody>
        </p:sp>
        <p:sp>
          <p:nvSpPr>
            <p:cNvPr id="144412" name="Rectangle 20"/>
            <p:cNvSpPr>
              <a:spLocks noChangeArrowheads="1"/>
            </p:cNvSpPr>
            <p:nvPr/>
          </p:nvSpPr>
          <p:spPr bwMode="auto">
            <a:xfrm>
              <a:off x="229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3" name="Rectangle 21"/>
            <p:cNvSpPr>
              <a:spLocks noChangeArrowheads="1"/>
            </p:cNvSpPr>
            <p:nvPr/>
          </p:nvSpPr>
          <p:spPr bwMode="auto">
            <a:xfrm>
              <a:off x="197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4" name="Rectangle 22"/>
            <p:cNvSpPr>
              <a:spLocks noChangeArrowheads="1"/>
            </p:cNvSpPr>
            <p:nvPr/>
          </p:nvSpPr>
          <p:spPr bwMode="auto">
            <a:xfrm>
              <a:off x="166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5" name="Rectangle 23"/>
            <p:cNvSpPr>
              <a:spLocks noChangeArrowheads="1"/>
            </p:cNvSpPr>
            <p:nvPr/>
          </p:nvSpPr>
          <p:spPr bwMode="auto">
            <a:xfrm>
              <a:off x="134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6" name="Rectangle 24"/>
            <p:cNvSpPr>
              <a:spLocks noChangeArrowheads="1"/>
            </p:cNvSpPr>
            <p:nvPr/>
          </p:nvSpPr>
          <p:spPr bwMode="auto">
            <a:xfrm>
              <a:off x="103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7" name="Rectangle 25"/>
            <p:cNvSpPr>
              <a:spLocks noChangeArrowheads="1"/>
            </p:cNvSpPr>
            <p:nvPr/>
          </p:nvSpPr>
          <p:spPr bwMode="auto">
            <a:xfrm>
              <a:off x="432" y="3062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7</a:t>
              </a:r>
            </a:p>
          </p:txBody>
        </p:sp>
        <p:sp>
          <p:nvSpPr>
            <p:cNvPr id="144418" name="Rectangle 26"/>
            <p:cNvSpPr>
              <a:spLocks noChangeArrowheads="1"/>
            </p:cNvSpPr>
            <p:nvPr/>
          </p:nvSpPr>
          <p:spPr bwMode="auto">
            <a:xfrm>
              <a:off x="355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9" name="Rectangle 27"/>
            <p:cNvSpPr>
              <a:spLocks noChangeArrowheads="1"/>
            </p:cNvSpPr>
            <p:nvPr/>
          </p:nvSpPr>
          <p:spPr bwMode="auto">
            <a:xfrm>
              <a:off x="331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0" name="Rectangle 28"/>
            <p:cNvSpPr>
              <a:spLocks noChangeArrowheads="1"/>
            </p:cNvSpPr>
            <p:nvPr/>
          </p:nvSpPr>
          <p:spPr bwMode="auto">
            <a:xfrm>
              <a:off x="2976" y="2802"/>
              <a:ext cx="33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1" name="Rectangle 29"/>
            <p:cNvSpPr>
              <a:spLocks noChangeArrowheads="1"/>
            </p:cNvSpPr>
            <p:nvPr/>
          </p:nvSpPr>
          <p:spPr bwMode="auto">
            <a:xfrm>
              <a:off x="2609" y="2802"/>
              <a:ext cx="367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2" name="Rectangle 30"/>
            <p:cNvSpPr>
              <a:spLocks noChangeArrowheads="1"/>
            </p:cNvSpPr>
            <p:nvPr/>
          </p:nvSpPr>
          <p:spPr bwMode="auto">
            <a:xfrm>
              <a:off x="229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r4</a:t>
              </a:r>
            </a:p>
          </p:txBody>
        </p:sp>
        <p:sp>
          <p:nvSpPr>
            <p:cNvPr id="144423" name="Rectangle 31"/>
            <p:cNvSpPr>
              <a:spLocks noChangeArrowheads="1"/>
            </p:cNvSpPr>
            <p:nvPr/>
          </p:nvSpPr>
          <p:spPr bwMode="auto">
            <a:xfrm>
              <a:off x="197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4" name="Rectangle 32"/>
            <p:cNvSpPr>
              <a:spLocks noChangeArrowheads="1"/>
            </p:cNvSpPr>
            <p:nvPr/>
          </p:nvSpPr>
          <p:spPr bwMode="auto">
            <a:xfrm>
              <a:off x="166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5" name="Rectangle 33"/>
            <p:cNvSpPr>
              <a:spLocks noChangeArrowheads="1"/>
            </p:cNvSpPr>
            <p:nvPr/>
          </p:nvSpPr>
          <p:spPr bwMode="auto">
            <a:xfrm>
              <a:off x="134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6" name="Rectangle 34"/>
            <p:cNvSpPr>
              <a:spLocks noChangeArrowheads="1"/>
            </p:cNvSpPr>
            <p:nvPr/>
          </p:nvSpPr>
          <p:spPr bwMode="auto">
            <a:xfrm>
              <a:off x="103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7" name="Rectangle 35"/>
            <p:cNvSpPr>
              <a:spLocks noChangeArrowheads="1"/>
            </p:cNvSpPr>
            <p:nvPr/>
          </p:nvSpPr>
          <p:spPr bwMode="auto">
            <a:xfrm>
              <a:off x="432" y="2802"/>
              <a:ext cx="60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6</a:t>
              </a:r>
            </a:p>
          </p:txBody>
        </p:sp>
        <p:sp>
          <p:nvSpPr>
            <p:cNvPr id="144428" name="Rectangle 36"/>
            <p:cNvSpPr>
              <a:spLocks noChangeArrowheads="1"/>
            </p:cNvSpPr>
            <p:nvPr/>
          </p:nvSpPr>
          <p:spPr bwMode="auto">
            <a:xfrm>
              <a:off x="355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9" name="Rectangle 37"/>
            <p:cNvSpPr>
              <a:spLocks noChangeArrowheads="1"/>
            </p:cNvSpPr>
            <p:nvPr/>
          </p:nvSpPr>
          <p:spPr bwMode="auto">
            <a:xfrm>
              <a:off x="331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0" name="Rectangle 38"/>
            <p:cNvSpPr>
              <a:spLocks noChangeArrowheads="1"/>
            </p:cNvSpPr>
            <p:nvPr/>
          </p:nvSpPr>
          <p:spPr bwMode="auto">
            <a:xfrm>
              <a:off x="2976" y="2543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1" name="Rectangle 39"/>
            <p:cNvSpPr>
              <a:spLocks noChangeArrowheads="1"/>
            </p:cNvSpPr>
            <p:nvPr/>
          </p:nvSpPr>
          <p:spPr bwMode="auto">
            <a:xfrm>
              <a:off x="2609" y="2543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2" name="Rectangle 40"/>
            <p:cNvSpPr>
              <a:spLocks noChangeArrowheads="1"/>
            </p:cNvSpPr>
            <p:nvPr/>
          </p:nvSpPr>
          <p:spPr bwMode="auto">
            <a:xfrm>
              <a:off x="229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3" name="Rectangle 41"/>
            <p:cNvSpPr>
              <a:spLocks noChangeArrowheads="1"/>
            </p:cNvSpPr>
            <p:nvPr/>
          </p:nvSpPr>
          <p:spPr bwMode="auto">
            <a:xfrm>
              <a:off x="197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4" name="Rectangle 42"/>
            <p:cNvSpPr>
              <a:spLocks noChangeArrowheads="1"/>
            </p:cNvSpPr>
            <p:nvPr/>
          </p:nvSpPr>
          <p:spPr bwMode="auto">
            <a:xfrm>
              <a:off x="166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s8</a:t>
              </a:r>
            </a:p>
          </p:txBody>
        </p:sp>
        <p:sp>
          <p:nvSpPr>
            <p:cNvPr id="144435" name="Rectangle 43"/>
            <p:cNvSpPr>
              <a:spLocks noChangeArrowheads="1"/>
            </p:cNvSpPr>
            <p:nvPr/>
          </p:nvSpPr>
          <p:spPr bwMode="auto">
            <a:xfrm>
              <a:off x="134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6" name="Rectangle 44"/>
            <p:cNvSpPr>
              <a:spLocks noChangeArrowheads="1"/>
            </p:cNvSpPr>
            <p:nvPr/>
          </p:nvSpPr>
          <p:spPr bwMode="auto">
            <a:xfrm>
              <a:off x="103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7" name="Rectangle 45"/>
            <p:cNvSpPr>
              <a:spLocks noChangeArrowheads="1"/>
            </p:cNvSpPr>
            <p:nvPr/>
          </p:nvSpPr>
          <p:spPr bwMode="auto">
            <a:xfrm>
              <a:off x="432" y="2543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144438" name="Rectangle 46"/>
            <p:cNvSpPr>
              <a:spLocks noChangeArrowheads="1"/>
            </p:cNvSpPr>
            <p:nvPr/>
          </p:nvSpPr>
          <p:spPr bwMode="auto">
            <a:xfrm>
              <a:off x="355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9" name="Rectangle 47"/>
            <p:cNvSpPr>
              <a:spLocks noChangeArrowheads="1"/>
            </p:cNvSpPr>
            <p:nvPr/>
          </p:nvSpPr>
          <p:spPr bwMode="auto">
            <a:xfrm>
              <a:off x="331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0" name="Rectangle 48"/>
            <p:cNvSpPr>
              <a:spLocks noChangeArrowheads="1"/>
            </p:cNvSpPr>
            <p:nvPr/>
          </p:nvSpPr>
          <p:spPr bwMode="auto">
            <a:xfrm>
              <a:off x="2976" y="2284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1" name="Rectangle 49"/>
            <p:cNvSpPr>
              <a:spLocks noChangeArrowheads="1"/>
            </p:cNvSpPr>
            <p:nvPr/>
          </p:nvSpPr>
          <p:spPr bwMode="auto">
            <a:xfrm>
              <a:off x="2609" y="2284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2" name="Rectangle 50"/>
            <p:cNvSpPr>
              <a:spLocks noChangeArrowheads="1"/>
            </p:cNvSpPr>
            <p:nvPr/>
          </p:nvSpPr>
          <p:spPr bwMode="auto">
            <a:xfrm>
              <a:off x="229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s7</a:t>
              </a:r>
            </a:p>
          </p:txBody>
        </p:sp>
        <p:sp>
          <p:nvSpPr>
            <p:cNvPr id="144443" name="Rectangle 51"/>
            <p:cNvSpPr>
              <a:spLocks noChangeArrowheads="1"/>
            </p:cNvSpPr>
            <p:nvPr/>
          </p:nvSpPr>
          <p:spPr bwMode="auto">
            <a:xfrm>
              <a:off x="197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4" name="Rectangle 52"/>
            <p:cNvSpPr>
              <a:spLocks noChangeArrowheads="1"/>
            </p:cNvSpPr>
            <p:nvPr/>
          </p:nvSpPr>
          <p:spPr bwMode="auto">
            <a:xfrm>
              <a:off x="166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5" name="Rectangle 53"/>
            <p:cNvSpPr>
              <a:spLocks noChangeArrowheads="1"/>
            </p:cNvSpPr>
            <p:nvPr/>
          </p:nvSpPr>
          <p:spPr bwMode="auto">
            <a:xfrm>
              <a:off x="134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6" name="Rectangle 54"/>
            <p:cNvSpPr>
              <a:spLocks noChangeArrowheads="1"/>
            </p:cNvSpPr>
            <p:nvPr/>
          </p:nvSpPr>
          <p:spPr bwMode="auto">
            <a:xfrm>
              <a:off x="103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7" name="Rectangle 55"/>
            <p:cNvSpPr>
              <a:spLocks noChangeArrowheads="1"/>
            </p:cNvSpPr>
            <p:nvPr/>
          </p:nvSpPr>
          <p:spPr bwMode="auto">
            <a:xfrm>
              <a:off x="432" y="2284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48" name="Rectangle 56"/>
            <p:cNvSpPr>
              <a:spLocks noChangeArrowheads="1"/>
            </p:cNvSpPr>
            <p:nvPr/>
          </p:nvSpPr>
          <p:spPr bwMode="auto">
            <a:xfrm>
              <a:off x="355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9" name="Rectangle 57"/>
            <p:cNvSpPr>
              <a:spLocks noChangeArrowheads="1"/>
            </p:cNvSpPr>
            <p:nvPr/>
          </p:nvSpPr>
          <p:spPr bwMode="auto">
            <a:xfrm>
              <a:off x="331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0" name="Rectangle 58"/>
            <p:cNvSpPr>
              <a:spLocks noChangeArrowheads="1"/>
            </p:cNvSpPr>
            <p:nvPr/>
          </p:nvSpPr>
          <p:spPr bwMode="auto">
            <a:xfrm>
              <a:off x="2976" y="2025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1" name="Rectangle 59"/>
            <p:cNvSpPr>
              <a:spLocks noChangeArrowheads="1"/>
            </p:cNvSpPr>
            <p:nvPr/>
          </p:nvSpPr>
          <p:spPr bwMode="auto">
            <a:xfrm>
              <a:off x="2609" y="2025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2" name="Rectangle 60"/>
            <p:cNvSpPr>
              <a:spLocks noChangeArrowheads="1"/>
            </p:cNvSpPr>
            <p:nvPr/>
          </p:nvSpPr>
          <p:spPr bwMode="auto">
            <a:xfrm>
              <a:off x="229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3" name="Rectangle 61"/>
            <p:cNvSpPr>
              <a:spLocks noChangeArrowheads="1"/>
            </p:cNvSpPr>
            <p:nvPr/>
          </p:nvSpPr>
          <p:spPr bwMode="auto">
            <a:xfrm>
              <a:off x="197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4" name="Rectangle 62"/>
            <p:cNvSpPr>
              <a:spLocks noChangeArrowheads="1"/>
            </p:cNvSpPr>
            <p:nvPr/>
          </p:nvSpPr>
          <p:spPr bwMode="auto">
            <a:xfrm>
              <a:off x="166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5" name="Rectangle 63"/>
            <p:cNvSpPr>
              <a:spLocks noChangeArrowheads="1"/>
            </p:cNvSpPr>
            <p:nvPr/>
          </p:nvSpPr>
          <p:spPr bwMode="auto">
            <a:xfrm>
              <a:off x="134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6" name="Rectangle 64"/>
            <p:cNvSpPr>
              <a:spLocks noChangeArrowheads="1"/>
            </p:cNvSpPr>
            <p:nvPr/>
          </p:nvSpPr>
          <p:spPr bwMode="auto">
            <a:xfrm>
              <a:off x="103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7" name="Rectangle 65"/>
            <p:cNvSpPr>
              <a:spLocks noChangeArrowheads="1"/>
            </p:cNvSpPr>
            <p:nvPr/>
          </p:nvSpPr>
          <p:spPr bwMode="auto">
            <a:xfrm>
              <a:off x="432" y="2025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144458" name="Rectangle 66"/>
            <p:cNvSpPr>
              <a:spLocks noChangeArrowheads="1"/>
            </p:cNvSpPr>
            <p:nvPr/>
          </p:nvSpPr>
          <p:spPr bwMode="auto">
            <a:xfrm>
              <a:off x="355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59" name="Rectangle 67"/>
            <p:cNvSpPr>
              <a:spLocks noChangeArrowheads="1"/>
            </p:cNvSpPr>
            <p:nvPr/>
          </p:nvSpPr>
          <p:spPr bwMode="auto">
            <a:xfrm>
              <a:off x="331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0" name="Rectangle 68"/>
            <p:cNvSpPr>
              <a:spLocks noChangeArrowheads="1"/>
            </p:cNvSpPr>
            <p:nvPr/>
          </p:nvSpPr>
          <p:spPr bwMode="auto">
            <a:xfrm>
              <a:off x="2976" y="1766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1" name="Rectangle 69"/>
            <p:cNvSpPr>
              <a:spLocks noChangeArrowheads="1"/>
            </p:cNvSpPr>
            <p:nvPr/>
          </p:nvSpPr>
          <p:spPr bwMode="auto">
            <a:xfrm>
              <a:off x="2609" y="1766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2" name="Rectangle 70"/>
            <p:cNvSpPr>
              <a:spLocks noChangeArrowheads="1"/>
            </p:cNvSpPr>
            <p:nvPr/>
          </p:nvSpPr>
          <p:spPr bwMode="auto">
            <a:xfrm>
              <a:off x="229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3" name="Rectangle 71"/>
            <p:cNvSpPr>
              <a:spLocks noChangeArrowheads="1"/>
            </p:cNvSpPr>
            <p:nvPr/>
          </p:nvSpPr>
          <p:spPr bwMode="auto">
            <a:xfrm>
              <a:off x="197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s6</a:t>
              </a:r>
            </a:p>
          </p:txBody>
        </p:sp>
        <p:sp>
          <p:nvSpPr>
            <p:cNvPr id="144464" name="Rectangle 72"/>
            <p:cNvSpPr>
              <a:spLocks noChangeArrowheads="1"/>
            </p:cNvSpPr>
            <p:nvPr/>
          </p:nvSpPr>
          <p:spPr bwMode="auto">
            <a:xfrm>
              <a:off x="166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5" name="Rectangle 73"/>
            <p:cNvSpPr>
              <a:spLocks noChangeArrowheads="1"/>
            </p:cNvSpPr>
            <p:nvPr/>
          </p:nvSpPr>
          <p:spPr bwMode="auto">
            <a:xfrm>
              <a:off x="134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s5</a:t>
              </a:r>
            </a:p>
          </p:txBody>
        </p:sp>
        <p:sp>
          <p:nvSpPr>
            <p:cNvPr id="144466" name="Rectangle 74"/>
            <p:cNvSpPr>
              <a:spLocks noChangeArrowheads="1"/>
            </p:cNvSpPr>
            <p:nvPr/>
          </p:nvSpPr>
          <p:spPr bwMode="auto">
            <a:xfrm>
              <a:off x="103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7" name="Rectangle 75"/>
            <p:cNvSpPr>
              <a:spLocks noChangeArrowheads="1"/>
            </p:cNvSpPr>
            <p:nvPr/>
          </p:nvSpPr>
          <p:spPr bwMode="auto">
            <a:xfrm>
              <a:off x="432" y="1766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68" name="Rectangle 76"/>
            <p:cNvSpPr>
              <a:spLocks noChangeArrowheads="1"/>
            </p:cNvSpPr>
            <p:nvPr/>
          </p:nvSpPr>
          <p:spPr bwMode="auto">
            <a:xfrm>
              <a:off x="355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9" name="Rectangle 77"/>
            <p:cNvSpPr>
              <a:spLocks noChangeArrowheads="1"/>
            </p:cNvSpPr>
            <p:nvPr/>
          </p:nvSpPr>
          <p:spPr bwMode="auto">
            <a:xfrm>
              <a:off x="331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70" name="Rectangle 78"/>
            <p:cNvSpPr>
              <a:spLocks noChangeArrowheads="1"/>
            </p:cNvSpPr>
            <p:nvPr/>
          </p:nvSpPr>
          <p:spPr bwMode="auto">
            <a:xfrm>
              <a:off x="2976" y="1517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1" name="Rectangle 79"/>
            <p:cNvSpPr>
              <a:spLocks noChangeArrowheads="1"/>
            </p:cNvSpPr>
            <p:nvPr/>
          </p:nvSpPr>
          <p:spPr bwMode="auto">
            <a:xfrm>
              <a:off x="2609" y="1517"/>
              <a:ext cx="36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2" name="Rectangle 80"/>
            <p:cNvSpPr>
              <a:spLocks noChangeArrowheads="1"/>
            </p:cNvSpPr>
            <p:nvPr/>
          </p:nvSpPr>
          <p:spPr bwMode="auto">
            <a:xfrm>
              <a:off x="229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3" name="Rectangle 81"/>
            <p:cNvSpPr>
              <a:spLocks noChangeArrowheads="1"/>
            </p:cNvSpPr>
            <p:nvPr/>
          </p:nvSpPr>
          <p:spPr bwMode="auto">
            <a:xfrm>
              <a:off x="197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4" name="Rectangle 82"/>
            <p:cNvSpPr>
              <a:spLocks noChangeArrowheads="1"/>
            </p:cNvSpPr>
            <p:nvPr/>
          </p:nvSpPr>
          <p:spPr bwMode="auto">
            <a:xfrm>
              <a:off x="166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5" name="Rectangle 83"/>
            <p:cNvSpPr>
              <a:spLocks noChangeArrowheads="1"/>
            </p:cNvSpPr>
            <p:nvPr/>
          </p:nvSpPr>
          <p:spPr bwMode="auto">
            <a:xfrm>
              <a:off x="134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s3</a:t>
              </a:r>
            </a:p>
          </p:txBody>
        </p:sp>
        <p:sp>
          <p:nvSpPr>
            <p:cNvPr id="144476" name="Rectangle 84"/>
            <p:cNvSpPr>
              <a:spLocks noChangeArrowheads="1"/>
            </p:cNvSpPr>
            <p:nvPr/>
          </p:nvSpPr>
          <p:spPr bwMode="auto">
            <a:xfrm>
              <a:off x="103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7" name="Rectangle 85"/>
            <p:cNvSpPr>
              <a:spLocks noChangeArrowheads="1"/>
            </p:cNvSpPr>
            <p:nvPr/>
          </p:nvSpPr>
          <p:spPr bwMode="auto">
            <a:xfrm>
              <a:off x="432" y="1517"/>
              <a:ext cx="6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1</a:t>
              </a:r>
            </a:p>
          </p:txBody>
        </p:sp>
        <p:sp>
          <p:nvSpPr>
            <p:cNvPr id="144478" name="Rectangle 86"/>
            <p:cNvSpPr>
              <a:spLocks noChangeArrowheads="1"/>
            </p:cNvSpPr>
            <p:nvPr/>
          </p:nvSpPr>
          <p:spPr bwMode="auto">
            <a:xfrm>
              <a:off x="355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9" name="Rectangle 87"/>
            <p:cNvSpPr>
              <a:spLocks noChangeArrowheads="1"/>
            </p:cNvSpPr>
            <p:nvPr/>
          </p:nvSpPr>
          <p:spPr bwMode="auto">
            <a:xfrm>
              <a:off x="331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0" name="Rectangle 88"/>
            <p:cNvSpPr>
              <a:spLocks noChangeArrowheads="1"/>
            </p:cNvSpPr>
            <p:nvPr/>
          </p:nvSpPr>
          <p:spPr bwMode="auto">
            <a:xfrm>
              <a:off x="2976" y="126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1" name="Rectangle 89"/>
            <p:cNvSpPr>
              <a:spLocks noChangeArrowheads="1"/>
            </p:cNvSpPr>
            <p:nvPr/>
          </p:nvSpPr>
          <p:spPr bwMode="auto">
            <a:xfrm>
              <a:off x="2609" y="1267"/>
              <a:ext cx="3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2" name="Rectangle 90"/>
            <p:cNvSpPr>
              <a:spLocks noChangeArrowheads="1"/>
            </p:cNvSpPr>
            <p:nvPr/>
          </p:nvSpPr>
          <p:spPr bwMode="auto">
            <a:xfrm>
              <a:off x="229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3" name="Rectangle 91"/>
            <p:cNvSpPr>
              <a:spLocks noChangeArrowheads="1"/>
            </p:cNvSpPr>
            <p:nvPr/>
          </p:nvSpPr>
          <p:spPr bwMode="auto">
            <a:xfrm>
              <a:off x="197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4" name="Rectangle 92"/>
            <p:cNvSpPr>
              <a:spLocks noChangeArrowheads="1"/>
            </p:cNvSpPr>
            <p:nvPr/>
          </p:nvSpPr>
          <p:spPr bwMode="auto">
            <a:xfrm>
              <a:off x="166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5" name="Rectangle 93"/>
            <p:cNvSpPr>
              <a:spLocks noChangeArrowheads="1"/>
            </p:cNvSpPr>
            <p:nvPr/>
          </p:nvSpPr>
          <p:spPr bwMode="auto">
            <a:xfrm>
              <a:off x="134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6" name="Rectangle 94"/>
            <p:cNvSpPr>
              <a:spLocks noChangeArrowheads="1"/>
            </p:cNvSpPr>
            <p:nvPr/>
          </p:nvSpPr>
          <p:spPr bwMode="auto">
            <a:xfrm>
              <a:off x="103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s1</a:t>
              </a:r>
            </a:p>
          </p:txBody>
        </p:sp>
        <p:sp>
          <p:nvSpPr>
            <p:cNvPr id="144487" name="Rectangle 95"/>
            <p:cNvSpPr>
              <a:spLocks noChangeArrowheads="1"/>
            </p:cNvSpPr>
            <p:nvPr/>
          </p:nvSpPr>
          <p:spPr bwMode="auto">
            <a:xfrm>
              <a:off x="432" y="1267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0</a:t>
              </a:r>
            </a:p>
          </p:txBody>
        </p:sp>
        <p:sp>
          <p:nvSpPr>
            <p:cNvPr id="144488" name="Rectangle 96"/>
            <p:cNvSpPr>
              <a:spLocks noChangeArrowheads="1"/>
            </p:cNvSpPr>
            <p:nvPr/>
          </p:nvSpPr>
          <p:spPr bwMode="auto">
            <a:xfrm>
              <a:off x="355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89" name="Rectangle 97"/>
            <p:cNvSpPr>
              <a:spLocks noChangeArrowheads="1"/>
            </p:cNvSpPr>
            <p:nvPr/>
          </p:nvSpPr>
          <p:spPr bwMode="auto">
            <a:xfrm>
              <a:off x="331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0" name="Rectangle 98"/>
            <p:cNvSpPr>
              <a:spLocks noChangeArrowheads="1"/>
            </p:cNvSpPr>
            <p:nvPr/>
          </p:nvSpPr>
          <p:spPr bwMode="auto">
            <a:xfrm>
              <a:off x="2976" y="864"/>
              <a:ext cx="33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S</a:t>
              </a:r>
            </a:p>
          </p:txBody>
        </p:sp>
        <p:sp>
          <p:nvSpPr>
            <p:cNvPr id="144491" name="Rectangle 99"/>
            <p:cNvSpPr>
              <a:spLocks noChangeArrowheads="1"/>
            </p:cNvSpPr>
            <p:nvPr/>
          </p:nvSpPr>
          <p:spPr bwMode="auto">
            <a:xfrm>
              <a:off x="2609" y="864"/>
              <a:ext cx="36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$</a:t>
              </a:r>
            </a:p>
          </p:txBody>
        </p:sp>
        <p:sp>
          <p:nvSpPr>
            <p:cNvPr id="144492" name="Rectangle 100"/>
            <p:cNvSpPr>
              <a:spLocks noChangeArrowheads="1"/>
            </p:cNvSpPr>
            <p:nvPr/>
          </p:nvSpPr>
          <p:spPr bwMode="auto">
            <a:xfrm>
              <a:off x="229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e</a:t>
              </a:r>
            </a:p>
          </p:txBody>
        </p:sp>
        <p:sp>
          <p:nvSpPr>
            <p:cNvPr id="144493" name="Rectangle 101"/>
            <p:cNvSpPr>
              <a:spLocks noChangeArrowheads="1"/>
            </p:cNvSpPr>
            <p:nvPr/>
          </p:nvSpPr>
          <p:spPr bwMode="auto">
            <a:xfrm>
              <a:off x="197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d</a:t>
              </a:r>
            </a:p>
          </p:txBody>
        </p:sp>
        <p:sp>
          <p:nvSpPr>
            <p:cNvPr id="144494" name="Rectangle 102"/>
            <p:cNvSpPr>
              <a:spLocks noChangeArrowheads="1"/>
            </p:cNvSpPr>
            <p:nvPr/>
          </p:nvSpPr>
          <p:spPr bwMode="auto">
            <a:xfrm>
              <a:off x="166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c</a:t>
              </a:r>
            </a:p>
          </p:txBody>
        </p:sp>
        <p:sp>
          <p:nvSpPr>
            <p:cNvPr id="144495" name="Rectangle 103"/>
            <p:cNvSpPr>
              <a:spLocks noChangeArrowheads="1"/>
            </p:cNvSpPr>
            <p:nvPr/>
          </p:nvSpPr>
          <p:spPr bwMode="auto">
            <a:xfrm>
              <a:off x="134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96" name="Rectangle 104"/>
            <p:cNvSpPr>
              <a:spLocks noChangeArrowheads="1"/>
            </p:cNvSpPr>
            <p:nvPr/>
          </p:nvSpPr>
          <p:spPr bwMode="auto">
            <a:xfrm>
              <a:off x="103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7" name="Rectangle 105"/>
            <p:cNvSpPr>
              <a:spLocks noChangeArrowheads="1"/>
            </p:cNvSpPr>
            <p:nvPr/>
          </p:nvSpPr>
          <p:spPr bwMode="auto">
            <a:xfrm>
              <a:off x="432" y="864"/>
              <a:ext cx="60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tr-TR" sz="1800" b="1" dirty="0" smtClean="0"/>
                <a:t>Durum</a:t>
              </a:r>
              <a:endParaRPr lang="en-US" sz="2000" b="1" dirty="0"/>
            </a:p>
          </p:txBody>
        </p:sp>
        <p:sp>
          <p:nvSpPr>
            <p:cNvPr id="144498" name="Line 106"/>
            <p:cNvSpPr>
              <a:spLocks noChangeShapeType="1"/>
            </p:cNvSpPr>
            <p:nvPr/>
          </p:nvSpPr>
          <p:spPr bwMode="auto">
            <a:xfrm>
              <a:off x="432" y="864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499" name="Line 107"/>
            <p:cNvSpPr>
              <a:spLocks noChangeShapeType="1"/>
            </p:cNvSpPr>
            <p:nvPr/>
          </p:nvSpPr>
          <p:spPr bwMode="auto">
            <a:xfrm>
              <a:off x="432" y="126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0" name="Line 108"/>
            <p:cNvSpPr>
              <a:spLocks noChangeShapeType="1"/>
            </p:cNvSpPr>
            <p:nvPr/>
          </p:nvSpPr>
          <p:spPr bwMode="auto">
            <a:xfrm>
              <a:off x="432" y="151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1" name="Line 109"/>
            <p:cNvSpPr>
              <a:spLocks noChangeShapeType="1"/>
            </p:cNvSpPr>
            <p:nvPr/>
          </p:nvSpPr>
          <p:spPr bwMode="auto">
            <a:xfrm>
              <a:off x="432" y="1766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2" name="Line 110"/>
            <p:cNvSpPr>
              <a:spLocks noChangeShapeType="1"/>
            </p:cNvSpPr>
            <p:nvPr/>
          </p:nvSpPr>
          <p:spPr bwMode="auto">
            <a:xfrm>
              <a:off x="432" y="2025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3" name="Line 111"/>
            <p:cNvSpPr>
              <a:spLocks noChangeShapeType="1"/>
            </p:cNvSpPr>
            <p:nvPr/>
          </p:nvSpPr>
          <p:spPr bwMode="auto">
            <a:xfrm>
              <a:off x="432" y="2284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4" name="Line 112"/>
            <p:cNvSpPr>
              <a:spLocks noChangeShapeType="1"/>
            </p:cNvSpPr>
            <p:nvPr/>
          </p:nvSpPr>
          <p:spPr bwMode="auto">
            <a:xfrm>
              <a:off x="432" y="2543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5" name="Line 113"/>
            <p:cNvSpPr>
              <a:spLocks noChangeShapeType="1"/>
            </p:cNvSpPr>
            <p:nvPr/>
          </p:nvSpPr>
          <p:spPr bwMode="auto">
            <a:xfrm>
              <a:off x="432" y="280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6" name="Line 114"/>
            <p:cNvSpPr>
              <a:spLocks noChangeShapeType="1"/>
            </p:cNvSpPr>
            <p:nvPr/>
          </p:nvSpPr>
          <p:spPr bwMode="auto">
            <a:xfrm>
              <a:off x="432" y="306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7" name="Line 115"/>
            <p:cNvSpPr>
              <a:spLocks noChangeShapeType="1"/>
            </p:cNvSpPr>
            <p:nvPr/>
          </p:nvSpPr>
          <p:spPr bwMode="auto">
            <a:xfrm>
              <a:off x="432" y="3321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8" name="Line 116"/>
            <p:cNvSpPr>
              <a:spLocks noChangeShapeType="1"/>
            </p:cNvSpPr>
            <p:nvPr/>
          </p:nvSpPr>
          <p:spPr bwMode="auto">
            <a:xfrm>
              <a:off x="432" y="3580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9" name="Line 117"/>
            <p:cNvSpPr>
              <a:spLocks noChangeShapeType="1"/>
            </p:cNvSpPr>
            <p:nvPr/>
          </p:nvSpPr>
          <p:spPr bwMode="auto">
            <a:xfrm>
              <a:off x="43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0" name="Line 118"/>
            <p:cNvSpPr>
              <a:spLocks noChangeShapeType="1"/>
            </p:cNvSpPr>
            <p:nvPr/>
          </p:nvSpPr>
          <p:spPr bwMode="auto">
            <a:xfrm>
              <a:off x="103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1" name="Line 119"/>
            <p:cNvSpPr>
              <a:spLocks noChangeShapeType="1"/>
            </p:cNvSpPr>
            <p:nvPr/>
          </p:nvSpPr>
          <p:spPr bwMode="auto">
            <a:xfrm>
              <a:off x="134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2" name="Line 120"/>
            <p:cNvSpPr>
              <a:spLocks noChangeShapeType="1"/>
            </p:cNvSpPr>
            <p:nvPr/>
          </p:nvSpPr>
          <p:spPr bwMode="auto">
            <a:xfrm>
              <a:off x="166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3" name="Line 121"/>
            <p:cNvSpPr>
              <a:spLocks noChangeShapeType="1"/>
            </p:cNvSpPr>
            <p:nvPr/>
          </p:nvSpPr>
          <p:spPr bwMode="auto">
            <a:xfrm>
              <a:off x="197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4" name="Line 122"/>
            <p:cNvSpPr>
              <a:spLocks noChangeShapeType="1"/>
            </p:cNvSpPr>
            <p:nvPr/>
          </p:nvSpPr>
          <p:spPr bwMode="auto">
            <a:xfrm>
              <a:off x="229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5" name="Line 123"/>
            <p:cNvSpPr>
              <a:spLocks noChangeShapeType="1"/>
            </p:cNvSpPr>
            <p:nvPr/>
          </p:nvSpPr>
          <p:spPr bwMode="auto">
            <a:xfrm>
              <a:off x="260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6" name="Line 124"/>
            <p:cNvSpPr>
              <a:spLocks noChangeShapeType="1"/>
            </p:cNvSpPr>
            <p:nvPr/>
          </p:nvSpPr>
          <p:spPr bwMode="auto">
            <a:xfrm>
              <a:off x="2976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7" name="Line 125"/>
            <p:cNvSpPr>
              <a:spLocks noChangeShapeType="1"/>
            </p:cNvSpPr>
            <p:nvPr/>
          </p:nvSpPr>
          <p:spPr bwMode="auto">
            <a:xfrm>
              <a:off x="331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8" name="Line 126"/>
            <p:cNvSpPr>
              <a:spLocks noChangeShapeType="1"/>
            </p:cNvSpPr>
            <p:nvPr/>
          </p:nvSpPr>
          <p:spPr bwMode="auto">
            <a:xfrm>
              <a:off x="355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9" name="Line 127"/>
            <p:cNvSpPr>
              <a:spLocks noChangeShapeType="1"/>
            </p:cNvSpPr>
            <p:nvPr/>
          </p:nvSpPr>
          <p:spPr bwMode="auto">
            <a:xfrm>
              <a:off x="379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4390" name="Rectangle 128"/>
          <p:cNvSpPr>
            <a:spLocks noChangeArrowheads="1"/>
          </p:cNvSpPr>
          <p:nvPr/>
        </p:nvSpPr>
        <p:spPr bwMode="auto">
          <a:xfrm>
            <a:off x="6172200" y="1600200"/>
            <a:ext cx="2895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1: S </a:t>
            </a:r>
            <a:r>
              <a:rPr lang="en-US" sz="2800" dirty="0">
                <a:sym typeface="Wingdings" pitchFamily="2" charset="2"/>
              </a:rPr>
              <a:t>=&gt; a </a:t>
            </a:r>
            <a:r>
              <a:rPr lang="en-US" sz="2800" dirty="0" err="1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2: A </a:t>
            </a:r>
            <a:r>
              <a:rPr lang="en-US" sz="2800" dirty="0">
                <a:sym typeface="Wingdings" pitchFamily="2" charset="2"/>
              </a:rPr>
              <a:t>=&gt; A b c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3: A =&gt;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4: B =&gt; d</a:t>
            </a:r>
          </a:p>
        </p:txBody>
      </p:sp>
      <p:sp>
        <p:nvSpPr>
          <p:cNvPr id="144391" name="Text Box 129"/>
          <p:cNvSpPr txBox="1">
            <a:spLocks noChangeArrowheads="1"/>
          </p:cNvSpPr>
          <p:nvPr/>
        </p:nvSpPr>
        <p:spPr bwMode="auto">
          <a:xfrm>
            <a:off x="6765925" y="4578350"/>
            <a:ext cx="21494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baseline="-25000" dirty="0">
                <a:solidFill>
                  <a:schemeClr val="hlink"/>
                </a:solidFill>
              </a:rPr>
              <a:t>Action </a:t>
            </a:r>
            <a:r>
              <a:rPr lang="tr-TR" sz="4000" b="1" baseline="-25000" dirty="0">
                <a:solidFill>
                  <a:schemeClr val="hlink"/>
                </a:solidFill>
              </a:rPr>
              <a:t>kısmı</a:t>
            </a:r>
            <a:endParaRPr lang="en-US" sz="4000" b="1" baseline="-25000" dirty="0">
              <a:solidFill>
                <a:schemeClr val="accent1"/>
              </a:solidFill>
            </a:endParaRPr>
          </a:p>
          <a:p>
            <a:r>
              <a:rPr lang="en-US" sz="4000" b="1" baseline="-25000" dirty="0" err="1">
                <a:solidFill>
                  <a:srgbClr val="990000"/>
                </a:solidFill>
              </a:rPr>
              <a:t>Goto</a:t>
            </a:r>
            <a:r>
              <a:rPr lang="en-US" sz="4000" b="1" baseline="-25000" dirty="0">
                <a:solidFill>
                  <a:srgbClr val="990000"/>
                </a:solidFill>
              </a:rPr>
              <a:t> </a:t>
            </a:r>
            <a:r>
              <a:rPr lang="tr-TR" sz="4000" b="1" baseline="-25000" dirty="0">
                <a:solidFill>
                  <a:srgbClr val="990000"/>
                </a:solidFill>
              </a:rPr>
              <a:t>kısmı</a:t>
            </a:r>
            <a:endParaRPr lang="en-US" sz="4000" b="1" baseline="-25000" dirty="0">
              <a:solidFill>
                <a:srgbClr val="990000"/>
              </a:solidFill>
            </a:endParaRPr>
          </a:p>
        </p:txBody>
      </p:sp>
      <p:sp>
        <p:nvSpPr>
          <p:cNvPr id="144392" name="Text Box 130"/>
          <p:cNvSpPr txBox="1">
            <a:spLocks noChangeArrowheads="1"/>
          </p:cNvSpPr>
          <p:nvPr/>
        </p:nvSpPr>
        <p:spPr bwMode="auto">
          <a:xfrm>
            <a:off x="457200" y="6096000"/>
            <a:ext cx="324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/>
              <a:t>s,</a:t>
            </a:r>
            <a:r>
              <a:rPr lang="en-US" sz="2000"/>
              <a:t> </a:t>
            </a:r>
            <a:r>
              <a:rPr lang="tr-TR" sz="2000"/>
              <a:t>duruma </a:t>
            </a:r>
            <a:r>
              <a:rPr lang="en-US" sz="2000"/>
              <a:t>shift</a:t>
            </a:r>
            <a:r>
              <a:rPr lang="tr-TR" sz="2000"/>
              <a:t> anlamına gelir</a:t>
            </a:r>
            <a:endParaRPr lang="en-US" sz="2000"/>
          </a:p>
        </p:txBody>
      </p:sp>
      <p:sp>
        <p:nvSpPr>
          <p:cNvPr id="144393" name="Line 131"/>
          <p:cNvSpPr>
            <a:spLocks noChangeShapeType="1"/>
          </p:cNvSpPr>
          <p:nvPr/>
        </p:nvSpPr>
        <p:spPr bwMode="auto">
          <a:xfrm flipV="1">
            <a:off x="1600200" y="2438400"/>
            <a:ext cx="228600" cy="3657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4" name="Line 132"/>
          <p:cNvSpPr>
            <a:spLocks noChangeShapeType="1"/>
          </p:cNvSpPr>
          <p:nvPr/>
        </p:nvSpPr>
        <p:spPr bwMode="auto">
          <a:xfrm flipV="1">
            <a:off x="1676400" y="4419600"/>
            <a:ext cx="9906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5" name="Text Box 133"/>
          <p:cNvSpPr txBox="1">
            <a:spLocks noChangeArrowheads="1"/>
          </p:cNvSpPr>
          <p:nvPr/>
        </p:nvSpPr>
        <p:spPr bwMode="auto">
          <a:xfrm>
            <a:off x="5699125" y="5978525"/>
            <a:ext cx="2401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r </a:t>
            </a:r>
            <a:r>
              <a:rPr lang="tr-TR" sz="2000" dirty="0"/>
              <a:t>bu numaralı kurala </a:t>
            </a:r>
          </a:p>
          <a:p>
            <a:r>
              <a:rPr lang="tr-TR" sz="2000" dirty="0" err="1"/>
              <a:t>reduce</a:t>
            </a:r>
            <a:r>
              <a:rPr lang="tr-TR" sz="2000" dirty="0"/>
              <a:t> anlamına gelir</a:t>
            </a:r>
            <a:endParaRPr lang="en-US" sz="2000" dirty="0"/>
          </a:p>
        </p:txBody>
      </p:sp>
      <p:sp>
        <p:nvSpPr>
          <p:cNvPr id="144396" name="Line 134"/>
          <p:cNvSpPr>
            <a:spLocks noChangeShapeType="1"/>
          </p:cNvSpPr>
          <p:nvPr/>
        </p:nvSpPr>
        <p:spPr bwMode="auto">
          <a:xfrm flipH="1" flipV="1">
            <a:off x="3505200" y="5562600"/>
            <a:ext cx="2667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7" name="Line 135"/>
          <p:cNvSpPr>
            <a:spLocks noChangeShapeType="1"/>
          </p:cNvSpPr>
          <p:nvPr/>
        </p:nvSpPr>
        <p:spPr bwMode="auto">
          <a:xfrm flipH="1" flipV="1">
            <a:off x="3352800" y="3581400"/>
            <a:ext cx="2819400" cy="2438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Terimler</a:t>
            </a:r>
            <a:endParaRPr lang="th-TH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3815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2400" dirty="0" smtClean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Bir sağdan türetmede cümlesel form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Geçerli </a:t>
            </a:r>
            <a:r>
              <a:rPr lang="th-TH" sz="2400" dirty="0" smtClean="0"/>
              <a:t>prefix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Ayrıştırma yığını üstündeki semboller sırası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İşleyici</a:t>
            </a:r>
            <a:endParaRPr lang="th-TH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err="1" smtClean="0"/>
              <a:t>Reduction’ın</a:t>
            </a:r>
            <a:r>
              <a:rPr lang="tr-TR" sz="2000" dirty="0" smtClean="0"/>
              <a:t> uygulanabildiği + </a:t>
            </a:r>
            <a:r>
              <a:rPr lang="tr-TR" sz="2000" dirty="0" err="1" smtClean="0"/>
              <a:t>reduction</a:t>
            </a:r>
            <a:r>
              <a:rPr lang="tr-TR" sz="2000" dirty="0" smtClean="0"/>
              <a:t> için kuralın kullanıldığı sağ cümlesel form</a:t>
            </a:r>
            <a:r>
              <a:rPr lang="th-TH" sz="2000" dirty="0" smtClean="0"/>
              <a:t> + po</a:t>
            </a:r>
            <a:r>
              <a:rPr lang="tr-TR" sz="2000" dirty="0" err="1" smtClean="0"/>
              <a:t>zisyon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h-TH" sz="2400" dirty="0" smtClean="0"/>
              <a:t>LR(0) item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Sağ tarafında ayrılmış pozisyonlu kural (üretim )</a:t>
            </a:r>
            <a:endParaRPr lang="th-TH" sz="2000" dirty="0" smtClean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95400"/>
            <a:ext cx="43053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S ) S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( S ) S )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Viable prefix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S ) S, ( S ), ( S, (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( S ) S, ( ( S ), ( ( S , ( (, ( 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Handle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S ) S.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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S ) S .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</a:t>
            </a:r>
            <a:r>
              <a:rPr lang="th-TH" sz="2000" dirty="0" smtClean="0"/>
              <a:t> 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( S ) S . )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S</a:t>
            </a:r>
          </a:p>
          <a:p>
            <a:pPr lvl="1" eaLnBrk="1" hangingPunct="1">
              <a:lnSpc>
                <a:spcPct val="70000"/>
              </a:lnSpc>
            </a:pP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LR(0) item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S.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.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.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. S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. ( S ) S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BA3F81-F905-4AA2-B740-569EC87448C1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504BA-4A0C-4DC2-8661-C05AA0B2B04F}" type="slidenum">
              <a:rPr lang="en-US"/>
              <a:pPr>
                <a:defRPr/>
              </a:pPr>
              <a:t>102</a:t>
            </a:fld>
            <a:endParaRPr lang="th-TH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</a:t>
            </a:r>
            <a:r>
              <a:rPr lang="th-TH" smtClean="0"/>
              <a:t>tem</a:t>
            </a:r>
            <a:r>
              <a:rPr lang="tr-TR" smtClean="0"/>
              <a:t>ların Sonlu Otomatı (DFA)</a:t>
            </a:r>
            <a:endParaRPr lang="th-TH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2306638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smtClean="0">
                <a:cs typeface="Tahoma" pitchFamily="34" charset="0"/>
              </a:rPr>
              <a:t>Gram</a:t>
            </a:r>
            <a:r>
              <a:rPr lang="tr-TR" sz="2400" smtClean="0">
                <a:cs typeface="Tahoma" pitchFamily="34" charset="0"/>
              </a:rPr>
              <a:t>e</a:t>
            </a:r>
            <a:r>
              <a:rPr lang="th-TH" sz="2400" smtClean="0">
                <a:cs typeface="Tahoma" pitchFamily="34" charset="0"/>
              </a:rPr>
              <a:t>r: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 </a:t>
            </a:r>
            <a:endParaRPr lang="th-TH" sz="2000" i="1" smtClean="0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th-TH" sz="2400" smtClean="0">
                <a:cs typeface="Tahoma" pitchFamily="34" charset="0"/>
              </a:rPr>
              <a:t>Item</a:t>
            </a:r>
            <a:r>
              <a:rPr lang="tr-TR" sz="2400" smtClean="0">
                <a:cs typeface="Tahoma" pitchFamily="34" charset="0"/>
              </a:rPr>
              <a:t>lar</a:t>
            </a:r>
            <a:r>
              <a:rPr lang="th-TH" sz="2400" smtClean="0">
                <a:cs typeface="Tahoma" pitchFamily="34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.S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.(S)S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(.S)S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(S.)S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(S).S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(S)S.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</a:t>
            </a:r>
            <a:r>
              <a:rPr lang="th-TH" sz="2000" i="1" smtClean="0">
                <a:cs typeface="Tahoma" pitchFamily="34" charset="0"/>
              </a:rPr>
              <a:t>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 flipH="1">
          <a:off x="228600" y="5672138"/>
          <a:ext cx="3222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Clip" r:id="rId4" imgW="1857600" imgH="3995640" progId="">
                  <p:embed/>
                </p:oleObj>
              </mc:Choice>
              <mc:Fallback>
                <p:oleObj name="Clip" r:id="rId4" imgW="1857600" imgH="3995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28600" y="5672138"/>
                        <a:ext cx="322263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32125" y="1371600"/>
            <a:ext cx="1482725" cy="533400"/>
            <a:chOff x="1776" y="1680"/>
            <a:chExt cx="960" cy="336"/>
          </a:xfrm>
        </p:grpSpPr>
        <p:sp>
          <p:nvSpPr>
            <p:cNvPr id="2099" name="Text Box 7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.S</a:t>
              </a:r>
            </a:p>
          </p:txBody>
        </p:sp>
        <p:sp>
          <p:nvSpPr>
            <p:cNvPr id="2100" name="Oval 8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627688" y="1371600"/>
            <a:ext cx="1482725" cy="533400"/>
            <a:chOff x="1776" y="1680"/>
            <a:chExt cx="960" cy="336"/>
          </a:xfrm>
        </p:grpSpPr>
        <p:sp>
          <p:nvSpPr>
            <p:cNvPr id="2097" name="Text Box 10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S.</a:t>
              </a:r>
            </a:p>
          </p:txBody>
        </p:sp>
        <p:sp>
          <p:nvSpPr>
            <p:cNvPr id="2098" name="Oval 11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82900" y="2514600"/>
            <a:ext cx="1779588" cy="533400"/>
            <a:chOff x="1920" y="1584"/>
            <a:chExt cx="1056" cy="336"/>
          </a:xfrm>
        </p:grpSpPr>
        <p:sp>
          <p:nvSpPr>
            <p:cNvPr id="2095" name="Text Box 13"/>
            <p:cNvSpPr txBox="1">
              <a:spLocks noChangeArrowheads="1"/>
            </p:cNvSpPr>
            <p:nvPr/>
          </p:nvSpPr>
          <p:spPr bwMode="auto">
            <a:xfrm>
              <a:off x="2093" y="1632"/>
              <a:ext cx="6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.(S)S</a:t>
              </a:r>
            </a:p>
          </p:txBody>
        </p:sp>
        <p:sp>
          <p:nvSpPr>
            <p:cNvPr id="2096" name="Oval 14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700713" y="2590800"/>
            <a:ext cx="1484312" cy="533400"/>
            <a:chOff x="1776" y="1680"/>
            <a:chExt cx="960" cy="336"/>
          </a:xfrm>
        </p:grpSpPr>
        <p:sp>
          <p:nvSpPr>
            <p:cNvPr id="2093" name="Text Box 16"/>
            <p:cNvSpPr txBox="1">
              <a:spLocks noChangeArrowheads="1"/>
            </p:cNvSpPr>
            <p:nvPr/>
          </p:nvSpPr>
          <p:spPr bwMode="auto">
            <a:xfrm>
              <a:off x="1968" y="1728"/>
              <a:ext cx="4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</a:t>
              </a:r>
            </a:p>
          </p:txBody>
        </p:sp>
        <p:sp>
          <p:nvSpPr>
            <p:cNvPr id="2094" name="Oval 17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27688" y="4038600"/>
            <a:ext cx="1630362" cy="533400"/>
            <a:chOff x="1920" y="1584"/>
            <a:chExt cx="1056" cy="336"/>
          </a:xfrm>
        </p:grpSpPr>
        <p:sp>
          <p:nvSpPr>
            <p:cNvPr id="2091" name="Text Box 19"/>
            <p:cNvSpPr txBox="1">
              <a:spLocks noChangeArrowheads="1"/>
            </p:cNvSpPr>
            <p:nvPr/>
          </p:nvSpPr>
          <p:spPr bwMode="auto">
            <a:xfrm>
              <a:off x="2093" y="1632"/>
              <a:ext cx="7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(S.)S</a:t>
              </a:r>
            </a:p>
          </p:txBody>
        </p:sp>
        <p:sp>
          <p:nvSpPr>
            <p:cNvPr id="2092" name="Oval 20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82900" y="4038600"/>
            <a:ext cx="1631950" cy="533400"/>
            <a:chOff x="1920" y="1584"/>
            <a:chExt cx="1056" cy="336"/>
          </a:xfrm>
        </p:grpSpPr>
        <p:sp>
          <p:nvSpPr>
            <p:cNvPr id="2089" name="Text Box 22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(.S)S</a:t>
              </a:r>
            </a:p>
          </p:txBody>
        </p:sp>
        <p:sp>
          <p:nvSpPr>
            <p:cNvPr id="2090" name="Oval 23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179763" y="5410200"/>
            <a:ext cx="1631950" cy="533400"/>
            <a:chOff x="1920" y="1584"/>
            <a:chExt cx="1056" cy="336"/>
          </a:xfrm>
        </p:grpSpPr>
        <p:sp>
          <p:nvSpPr>
            <p:cNvPr id="2087" name="Text Box 25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(S).S</a:t>
              </a:r>
            </a:p>
          </p:txBody>
        </p:sp>
        <p:sp>
          <p:nvSpPr>
            <p:cNvPr id="2088" name="Oval 26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700713" y="5410200"/>
            <a:ext cx="1631950" cy="533400"/>
            <a:chOff x="1920" y="1584"/>
            <a:chExt cx="1056" cy="336"/>
          </a:xfrm>
        </p:grpSpPr>
        <p:sp>
          <p:nvSpPr>
            <p:cNvPr id="2085" name="Text Box 28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(S)S.</a:t>
              </a:r>
            </a:p>
          </p:txBody>
        </p:sp>
        <p:sp>
          <p:nvSpPr>
            <p:cNvPr id="2086" name="Oval 29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78206" name="Line 30"/>
          <p:cNvSpPr>
            <a:spLocks noChangeShapeType="1"/>
          </p:cNvSpPr>
          <p:nvPr/>
        </p:nvSpPr>
        <p:spPr bwMode="auto">
          <a:xfrm>
            <a:off x="2809875" y="1676400"/>
            <a:ext cx="22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4811713" y="1295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4959350" y="396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3402013" y="327660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3773488" y="19827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78211" name="Text Box 35"/>
          <p:cNvSpPr txBox="1">
            <a:spLocks noChangeArrowheads="1"/>
          </p:cNvSpPr>
          <p:nvPr/>
        </p:nvSpPr>
        <p:spPr bwMode="auto">
          <a:xfrm>
            <a:off x="5105400" y="19827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2" name="Text Box 36"/>
          <p:cNvSpPr txBox="1">
            <a:spLocks noChangeArrowheads="1"/>
          </p:cNvSpPr>
          <p:nvPr/>
        </p:nvSpPr>
        <p:spPr bwMode="auto">
          <a:xfrm>
            <a:off x="3995738" y="32781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2438400" y="41163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4737100" y="3278188"/>
            <a:ext cx="30956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2000">
              <a:latin typeface="Tahoma" pitchFamily="34" charset="0"/>
            </a:endParaRPr>
          </a:p>
        </p:txBody>
      </p:sp>
      <p:sp>
        <p:nvSpPr>
          <p:cNvPr id="178215" name="Text Box 39"/>
          <p:cNvSpPr txBox="1">
            <a:spLocks noChangeArrowheads="1"/>
          </p:cNvSpPr>
          <p:nvPr/>
        </p:nvSpPr>
        <p:spPr bwMode="auto">
          <a:xfrm>
            <a:off x="4959350" y="4648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5108575" y="533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cxnSp>
        <p:nvCxnSpPr>
          <p:cNvPr id="178217" name="AutoShape 41"/>
          <p:cNvCxnSpPr>
            <a:cxnSpLocks noChangeShapeType="1"/>
            <a:stCxn id="2088" idx="2"/>
            <a:endCxn id="2096" idx="2"/>
          </p:cNvCxnSpPr>
          <p:nvPr/>
        </p:nvCxnSpPr>
        <p:spPr bwMode="auto">
          <a:xfrm rot="10800000">
            <a:off x="2882900" y="2781300"/>
            <a:ext cx="296863" cy="2895600"/>
          </a:xfrm>
          <a:prstGeom prst="curvedConnector3">
            <a:avLst>
              <a:gd name="adj1" fmla="val 175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18" name="AutoShape 42"/>
          <p:cNvCxnSpPr>
            <a:cxnSpLocks noChangeShapeType="1"/>
            <a:stCxn id="2088" idx="4"/>
            <a:endCxn id="2094" idx="6"/>
          </p:cNvCxnSpPr>
          <p:nvPr/>
        </p:nvCxnSpPr>
        <p:spPr bwMode="auto">
          <a:xfrm rot="5400000" flipH="1" flipV="1">
            <a:off x="4047332" y="2805906"/>
            <a:ext cx="3086100" cy="3189287"/>
          </a:xfrm>
          <a:prstGeom prst="curvedConnector4">
            <a:avLst>
              <a:gd name="adj1" fmla="val -9519"/>
              <a:gd name="adj2" fmla="val 13313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8305800" y="4192588"/>
            <a:ext cx="309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1800">
              <a:latin typeface="Tahoma" pitchFamily="34" charset="0"/>
            </a:endParaRPr>
          </a:p>
        </p:txBody>
      </p:sp>
      <p:cxnSp>
        <p:nvCxnSpPr>
          <p:cNvPr id="178220" name="AutoShape 44"/>
          <p:cNvCxnSpPr>
            <a:cxnSpLocks noChangeShapeType="1"/>
            <a:stCxn id="2100" idx="6"/>
            <a:endCxn id="2098" idx="2"/>
          </p:cNvCxnSpPr>
          <p:nvPr/>
        </p:nvCxnSpPr>
        <p:spPr bwMode="auto">
          <a:xfrm>
            <a:off x="4514850" y="1638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1" name="AutoShape 45"/>
          <p:cNvCxnSpPr>
            <a:cxnSpLocks noChangeShapeType="1"/>
            <a:stCxn id="2100" idx="5"/>
            <a:endCxn id="2094" idx="1"/>
          </p:cNvCxnSpPr>
          <p:nvPr/>
        </p:nvCxnSpPr>
        <p:spPr bwMode="auto">
          <a:xfrm>
            <a:off x="4297363" y="1827213"/>
            <a:ext cx="1622425" cy="841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2" name="AutoShape 46"/>
          <p:cNvCxnSpPr>
            <a:cxnSpLocks noChangeShapeType="1"/>
            <a:stCxn id="2100" idx="4"/>
            <a:endCxn id="2096" idx="0"/>
          </p:cNvCxnSpPr>
          <p:nvPr/>
        </p:nvCxnSpPr>
        <p:spPr bwMode="auto">
          <a:xfrm>
            <a:off x="3773488" y="1905000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23" name="Line 47"/>
          <p:cNvSpPr>
            <a:spLocks noChangeShapeType="1"/>
          </p:cNvSpPr>
          <p:nvPr/>
        </p:nvSpPr>
        <p:spPr bwMode="auto">
          <a:xfrm>
            <a:off x="3624263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24" name="Line 48"/>
          <p:cNvSpPr>
            <a:spLocks noChangeShapeType="1"/>
          </p:cNvSpPr>
          <p:nvPr/>
        </p:nvSpPr>
        <p:spPr bwMode="auto">
          <a:xfrm flipV="1">
            <a:off x="3921125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78225" name="AutoShape 49"/>
          <p:cNvCxnSpPr>
            <a:cxnSpLocks noChangeShapeType="1"/>
            <a:stCxn id="2090" idx="7"/>
            <a:endCxn id="2094" idx="3"/>
          </p:cNvCxnSpPr>
          <p:nvPr/>
        </p:nvCxnSpPr>
        <p:spPr bwMode="auto">
          <a:xfrm flipV="1">
            <a:off x="4275138" y="3046413"/>
            <a:ext cx="1644650" cy="1069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6" name="AutoShape 50"/>
          <p:cNvCxnSpPr>
            <a:cxnSpLocks noChangeShapeType="1"/>
            <a:stCxn id="2090" idx="6"/>
            <a:endCxn id="2092" idx="2"/>
          </p:cNvCxnSpPr>
          <p:nvPr/>
        </p:nvCxnSpPr>
        <p:spPr bwMode="auto">
          <a:xfrm>
            <a:off x="4514850" y="4305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7" name="AutoShape 51"/>
          <p:cNvCxnSpPr>
            <a:cxnSpLocks noChangeShapeType="1"/>
            <a:stCxn id="2092" idx="3"/>
            <a:endCxn id="2088" idx="7"/>
          </p:cNvCxnSpPr>
          <p:nvPr/>
        </p:nvCxnSpPr>
        <p:spPr bwMode="auto">
          <a:xfrm flipH="1">
            <a:off x="4572000" y="4494213"/>
            <a:ext cx="1295400" cy="993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8" name="AutoShape 52"/>
          <p:cNvCxnSpPr>
            <a:cxnSpLocks noChangeShapeType="1"/>
            <a:stCxn id="2088" idx="6"/>
            <a:endCxn id="2086" idx="2"/>
          </p:cNvCxnSpPr>
          <p:nvPr/>
        </p:nvCxnSpPr>
        <p:spPr bwMode="auto">
          <a:xfrm>
            <a:off x="4811713" y="5676900"/>
            <a:ext cx="889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6" grpId="0" animBg="1"/>
      <p:bldP spid="178207" grpId="0"/>
      <p:bldP spid="178208" grpId="0"/>
      <p:bldP spid="178209" grpId="0"/>
      <p:bldP spid="178210" grpId="0"/>
      <p:bldP spid="178211" grpId="0"/>
      <p:bldP spid="178212" grpId="0"/>
      <p:bldP spid="178213" grpId="0"/>
      <p:bldP spid="178214" grpId="0"/>
      <p:bldP spid="178215" grpId="0"/>
      <p:bldP spid="178216" grpId="0"/>
      <p:bldP spid="178219" grpId="0"/>
      <p:bldP spid="178223" grpId="0" animBg="1"/>
      <p:bldP spid="17822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LR(0) </a:t>
            </a:r>
            <a:r>
              <a:rPr lang="tr-TR" smtClean="0"/>
              <a:t>Ayrıştırma Tablosu</a:t>
            </a:r>
            <a:endParaRPr lang="th-TH" smtClean="0"/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3813175" y="1752600"/>
          <a:ext cx="5026025" cy="560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เอกสาร" r:id="rId4" imgW="5069337" imgH="5618827" progId="Word.Document.8">
                  <p:embed/>
                </p:oleObj>
              </mc:Choice>
              <mc:Fallback>
                <p:oleObj name="เอกสาร" r:id="rId4" imgW="5069337" imgH="561882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1752600"/>
                        <a:ext cx="5026025" cy="560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84213" y="1684338"/>
            <a:ext cx="1079500" cy="677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300288" y="1628775"/>
            <a:ext cx="11430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300288" y="2314575"/>
            <a:ext cx="9906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224088" y="4067175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(A).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700088" y="2924175"/>
            <a:ext cx="1103312" cy="75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(.A)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224088" y="3152775"/>
            <a:ext cx="1219200" cy="293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(A.)</a:t>
            </a:r>
          </a:p>
        </p:txBody>
      </p:sp>
      <p:cxnSp>
        <p:nvCxnSpPr>
          <p:cNvPr id="4106" name="AutoShape 11"/>
          <p:cNvCxnSpPr>
            <a:cxnSpLocks noChangeShapeType="1"/>
            <a:stCxn id="4100" idx="3"/>
            <a:endCxn id="4101" idx="1"/>
          </p:cNvCxnSpPr>
          <p:nvPr/>
        </p:nvCxnSpPr>
        <p:spPr bwMode="auto">
          <a:xfrm flipV="1">
            <a:off x="1763713" y="1817688"/>
            <a:ext cx="53657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7" name="AutoShape 12"/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763713" y="2024063"/>
            <a:ext cx="536575" cy="479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8" name="AutoShape 13"/>
          <p:cNvCxnSpPr>
            <a:cxnSpLocks noChangeShapeType="1"/>
            <a:stCxn id="4100" idx="2"/>
            <a:endCxn id="4104" idx="0"/>
          </p:cNvCxnSpPr>
          <p:nvPr/>
        </p:nvCxnSpPr>
        <p:spPr bwMode="auto">
          <a:xfrm>
            <a:off x="1223963" y="2362200"/>
            <a:ext cx="28575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9" name="AutoShape 14"/>
          <p:cNvCxnSpPr>
            <a:cxnSpLocks noChangeShapeType="1"/>
            <a:stCxn id="4104" idx="3"/>
            <a:endCxn id="4102" idx="1"/>
          </p:cNvCxnSpPr>
          <p:nvPr/>
        </p:nvCxnSpPr>
        <p:spPr bwMode="auto">
          <a:xfrm flipV="1">
            <a:off x="1803400" y="2503488"/>
            <a:ext cx="496888" cy="800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0" name="AutoShape 15"/>
          <p:cNvCxnSpPr>
            <a:cxnSpLocks noChangeShapeType="1"/>
            <a:stCxn id="4104" idx="3"/>
            <a:endCxn id="4105" idx="1"/>
          </p:cNvCxnSpPr>
          <p:nvPr/>
        </p:nvCxnSpPr>
        <p:spPr bwMode="auto">
          <a:xfrm flipV="1">
            <a:off x="1803400" y="3300413"/>
            <a:ext cx="420688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1" name="AutoShape 16"/>
          <p:cNvCxnSpPr>
            <a:cxnSpLocks noChangeShapeType="1"/>
            <a:stCxn id="4105" idx="2"/>
            <a:endCxn id="4103" idx="0"/>
          </p:cNvCxnSpPr>
          <p:nvPr/>
        </p:nvCxnSpPr>
        <p:spPr bwMode="auto">
          <a:xfrm>
            <a:off x="2833688" y="3446463"/>
            <a:ext cx="0" cy="620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2" name="AutoShape 17"/>
          <p:cNvCxnSpPr>
            <a:cxnSpLocks noChangeShapeType="1"/>
            <a:stCxn id="4104" idx="1"/>
            <a:endCxn id="4104" idx="2"/>
          </p:cNvCxnSpPr>
          <p:nvPr/>
        </p:nvCxnSpPr>
        <p:spPr bwMode="auto">
          <a:xfrm rot="10800000" flipH="1" flipV="1">
            <a:off x="700088" y="3303588"/>
            <a:ext cx="552450" cy="379412"/>
          </a:xfrm>
          <a:prstGeom prst="curvedConnector4">
            <a:avLst>
              <a:gd name="adj1" fmla="val -41380"/>
              <a:gd name="adj2" fmla="val 16025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1843088" y="16287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35150" y="3213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1919288" y="20097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1763713" y="24923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1309688" y="25431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755650" y="3789363"/>
            <a:ext cx="27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9" name="Text Box 24"/>
          <p:cNvSpPr txBox="1">
            <a:spLocks noChangeArrowheads="1"/>
          </p:cNvSpPr>
          <p:nvPr/>
        </p:nvSpPr>
        <p:spPr bwMode="auto">
          <a:xfrm>
            <a:off x="2757488" y="35337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4120" name="Text Box 25"/>
          <p:cNvSpPr txBox="1">
            <a:spLocks noChangeArrowheads="1"/>
          </p:cNvSpPr>
          <p:nvPr/>
        </p:nvSpPr>
        <p:spPr bwMode="auto">
          <a:xfrm>
            <a:off x="1476375" y="20605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1" name="Text Box 26"/>
          <p:cNvSpPr txBox="1">
            <a:spLocks noChangeArrowheads="1"/>
          </p:cNvSpPr>
          <p:nvPr/>
        </p:nvSpPr>
        <p:spPr bwMode="auto">
          <a:xfrm>
            <a:off x="3203575" y="31416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2" name="Text Box 27"/>
          <p:cNvSpPr txBox="1">
            <a:spLocks noChangeArrowheads="1"/>
          </p:cNvSpPr>
          <p:nvPr/>
        </p:nvSpPr>
        <p:spPr bwMode="auto">
          <a:xfrm>
            <a:off x="1547813" y="3357563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3" name="Text Box 28"/>
          <p:cNvSpPr txBox="1">
            <a:spLocks noChangeArrowheads="1"/>
          </p:cNvSpPr>
          <p:nvPr/>
        </p:nvSpPr>
        <p:spPr bwMode="auto">
          <a:xfrm>
            <a:off x="3059113" y="2349500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2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  <p:sp>
        <p:nvSpPr>
          <p:cNvPr id="4124" name="Text Box 29"/>
          <p:cNvSpPr txBox="1">
            <a:spLocks noChangeArrowheads="1"/>
          </p:cNvSpPr>
          <p:nvPr/>
        </p:nvSpPr>
        <p:spPr bwMode="auto">
          <a:xfrm>
            <a:off x="3132138" y="16287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5" name="Text Box 30"/>
          <p:cNvSpPr txBox="1">
            <a:spLocks noChangeArrowheads="1"/>
          </p:cNvSpPr>
          <p:nvPr/>
        </p:nvSpPr>
        <p:spPr bwMode="auto">
          <a:xfrm>
            <a:off x="3214688" y="41433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5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LR(0) </a:t>
            </a:r>
            <a:r>
              <a:rPr lang="tr-TR" smtClean="0"/>
              <a:t>Ayrıştırma Örneği</a:t>
            </a:r>
            <a:endParaRPr lang="th-TH" smtClean="0"/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4137025" y="1290638"/>
          <a:ext cx="4672013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5204960" imgH="5608546" progId="Word.Document.8">
                  <p:embed/>
                </p:oleObj>
              </mc:Choice>
              <mc:Fallback>
                <p:oleObj name="Document" r:id="rId4" imgW="5204960" imgH="560854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1290638"/>
                        <a:ext cx="4672013" cy="503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04800" y="3336925"/>
            <a:ext cx="58261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Yığın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Giriş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Hareket</a:t>
            </a:r>
            <a:endParaRPr lang="th-TH" sz="2000" b="1">
              <a:latin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2	 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1	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accept</a:t>
            </a:r>
            <a:endParaRPr lang="th-TH" sz="2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2F8DC5-79C5-4080-8C71-002BE8D4CF25}" type="slidenum">
              <a:rPr lang="en-US"/>
              <a:pPr>
                <a:defRPr/>
              </a:pPr>
              <a:t>105</a:t>
            </a:fld>
            <a:endParaRPr lang="en-US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Sınırlamaları</a:t>
            </a:r>
            <a:endParaRPr lang="en-US" smtClean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z="2600" smtClean="0"/>
              <a:t>Bir</a:t>
            </a:r>
            <a:r>
              <a:rPr lang="en-US" sz="2600" smtClean="0"/>
              <a:t> LR(0) </a:t>
            </a:r>
            <a:r>
              <a:rPr lang="tr-TR" sz="2600" smtClean="0"/>
              <a:t>makinesi</a:t>
            </a:r>
            <a:r>
              <a:rPr lang="en-US" sz="2600" smtClean="0"/>
              <a:t> </a:t>
            </a:r>
            <a:r>
              <a:rPr lang="tr-TR" sz="2600" smtClean="0"/>
              <a:t>reduce hareketli durumlar sadece tek reduce hareketine sahipse çalışır</a:t>
            </a:r>
            <a:r>
              <a:rPr lang="en-US" sz="2600" smtClean="0"/>
              <a:t> – </a:t>
            </a:r>
            <a:r>
              <a:rPr lang="tr-TR" sz="2600" smtClean="0"/>
              <a:t>bu durumlarda</a:t>
            </a:r>
            <a:r>
              <a:rPr lang="en-US" sz="2600" smtClean="0"/>
              <a:t>, </a:t>
            </a:r>
            <a:r>
              <a:rPr lang="tr-TR" sz="2600" smtClean="0"/>
              <a:t>bir sonraki bakma ihmal edilip reduce yapılır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r>
              <a:rPr lang="en-US" sz="2600" smtClean="0"/>
              <a:t>• </a:t>
            </a:r>
            <a:r>
              <a:rPr lang="tr-TR" sz="2600" smtClean="0"/>
              <a:t>Daha kompleks gramerlerde</a:t>
            </a:r>
            <a:r>
              <a:rPr lang="en-US" sz="2600" smtClean="0"/>
              <a:t>, </a:t>
            </a:r>
            <a:r>
              <a:rPr lang="tr-TR" sz="2600" smtClean="0"/>
              <a:t>yapı</a:t>
            </a:r>
            <a:r>
              <a:rPr lang="en-US" sz="2600" smtClean="0"/>
              <a:t> shift/reduce </a:t>
            </a:r>
            <a:r>
              <a:rPr lang="tr-TR" sz="2600" smtClean="0"/>
              <a:t>ya da</a:t>
            </a:r>
            <a:r>
              <a:rPr lang="en-US" sz="2600" smtClean="0"/>
              <a:t> reduce/reduce </a:t>
            </a:r>
            <a:r>
              <a:rPr lang="tr-TR" sz="2600" smtClean="0"/>
              <a:t>çatışmalı durumlar verir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r>
              <a:rPr lang="en-US" sz="2600" smtClean="0"/>
              <a:t>• </a:t>
            </a:r>
            <a:r>
              <a:rPr lang="tr-TR" sz="2600" smtClean="0"/>
              <a:t>Seçmek için </a:t>
            </a:r>
            <a:r>
              <a:rPr lang="en-US" sz="2600" smtClean="0"/>
              <a:t>look-ahead </a:t>
            </a:r>
            <a:r>
              <a:rPr lang="tr-TR" sz="2600" smtClean="0"/>
              <a:t>kullanmaya ihtiyaç duyar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  <p:sp>
        <p:nvSpPr>
          <p:cNvPr id="150533" name="Rectangle 4"/>
          <p:cNvSpPr>
            <a:spLocks noChangeArrowheads="1"/>
          </p:cNvSpPr>
          <p:nvPr/>
        </p:nvSpPr>
        <p:spPr bwMode="auto">
          <a:xfrm>
            <a:off x="1066800" y="5562600"/>
            <a:ext cx="1905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50534" name="Rectangle 5"/>
          <p:cNvSpPr>
            <a:spLocks noChangeArrowheads="1"/>
          </p:cNvSpPr>
          <p:nvPr/>
        </p:nvSpPr>
        <p:spPr bwMode="auto">
          <a:xfrm>
            <a:off x="36576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S → S </a:t>
            </a:r>
            <a:r>
              <a:rPr lang="en-US" b="1"/>
              <a:t>.</a:t>
            </a:r>
            <a:r>
              <a:rPr lang="en-US"/>
              <a:t>, L</a:t>
            </a:r>
          </a:p>
        </p:txBody>
      </p:sp>
      <p:sp>
        <p:nvSpPr>
          <p:cNvPr id="150535" name="Rectangle 6"/>
          <p:cNvSpPr>
            <a:spLocks noChangeArrowheads="1"/>
          </p:cNvSpPr>
          <p:nvPr/>
        </p:nvSpPr>
        <p:spPr bwMode="auto">
          <a:xfrm>
            <a:off x="62484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L → S </a:t>
            </a:r>
            <a:r>
              <a:rPr lang="en-US" b="1"/>
              <a:t>.</a:t>
            </a:r>
          </a:p>
        </p:txBody>
      </p:sp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1219200" y="5029200"/>
            <a:ext cx="1524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ok</a:t>
            </a:r>
          </a:p>
        </p:txBody>
      </p:sp>
      <p:sp>
        <p:nvSpPr>
          <p:cNvPr id="150537" name="Text Box 8"/>
          <p:cNvSpPr txBox="1">
            <a:spLocks noChangeArrowheads="1"/>
          </p:cNvSpPr>
          <p:nvPr/>
        </p:nvSpPr>
        <p:spPr bwMode="auto">
          <a:xfrm>
            <a:off x="3429000" y="5029200"/>
            <a:ext cx="2362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shift/reduce</a:t>
            </a:r>
          </a:p>
        </p:txBody>
      </p:sp>
      <p:sp>
        <p:nvSpPr>
          <p:cNvPr id="150538" name="Text Box 9"/>
          <p:cNvSpPr txBox="1">
            <a:spLocks noChangeArrowheads="1"/>
          </p:cNvSpPr>
          <p:nvPr/>
        </p:nvSpPr>
        <p:spPr bwMode="auto">
          <a:xfrm>
            <a:off x="6019800" y="5029200"/>
            <a:ext cx="24384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reduce/reduce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02549-1AF8-4564-9783-CE79176345F7}" type="slidenum">
              <a:rPr lang="en-US"/>
              <a:pPr>
                <a:defRPr/>
              </a:pPr>
              <a:t>106</a:t>
            </a:fld>
            <a:endParaRPr lang="en-US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</a:t>
            </a:r>
            <a:r>
              <a:rPr lang="tr-TR" smtClean="0"/>
              <a:t>Ayrıştırma</a:t>
            </a:r>
            <a:endParaRPr lang="en-US" smtClean="0"/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1 lookahead s</a:t>
            </a:r>
            <a:r>
              <a:rPr lang="tr-TR" sz="2400" smtClean="0"/>
              <a:t>e</a:t>
            </a:r>
            <a:r>
              <a:rPr lang="en-US" sz="2400" smtClean="0"/>
              <a:t>mbol </a:t>
            </a:r>
            <a:r>
              <a:rPr lang="tr-TR" sz="2400" smtClean="0"/>
              <a:t>ayrıştırma</a:t>
            </a:r>
            <a:r>
              <a:rPr lang="en-US" sz="2400" smtClean="0"/>
              <a:t> tabl</a:t>
            </a:r>
            <a:r>
              <a:rPr lang="tr-TR" sz="2400" smtClean="0"/>
              <a:t>osu kadar daha güçlü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gram</a:t>
            </a:r>
            <a:r>
              <a:rPr lang="tr-TR" sz="2400" smtClean="0"/>
              <a:t>e</a:t>
            </a:r>
            <a:r>
              <a:rPr lang="en-US" sz="2400" smtClean="0"/>
              <a:t>r</a:t>
            </a:r>
            <a:r>
              <a:rPr lang="tr-TR" sz="2400" smtClean="0"/>
              <a:t>i</a:t>
            </a:r>
            <a:r>
              <a:rPr lang="en-US" sz="2400" smtClean="0"/>
              <a:t> = 1 look-ahead</a:t>
            </a:r>
            <a:r>
              <a:rPr lang="tr-TR" sz="2400" smtClean="0"/>
              <a:t>’li </a:t>
            </a:r>
            <a:r>
              <a:rPr lang="en-US" sz="2400" smtClean="0"/>
              <a:t>shift/reduce </a:t>
            </a:r>
            <a:r>
              <a:rPr lang="tr-TR" sz="2400" smtClean="0"/>
              <a:t>ayrıştırıcı tarafından tanınabilir</a:t>
            </a:r>
            <a:r>
              <a:rPr lang="en-US" sz="240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item = LR(0) item + </a:t>
            </a:r>
            <a:r>
              <a:rPr lang="tr-TR" sz="2400" smtClean="0"/>
              <a:t>kuralı takip etmesi mümkün </a:t>
            </a:r>
            <a:r>
              <a:rPr lang="en-US" sz="2400" smtClean="0"/>
              <a:t>look-ahead s</a:t>
            </a:r>
            <a:r>
              <a:rPr lang="tr-TR" sz="2400" smtClean="0"/>
              <a:t>e</a:t>
            </a:r>
            <a:r>
              <a:rPr lang="en-US" sz="2400" smtClean="0"/>
              <a:t>mbol</a:t>
            </a:r>
            <a:r>
              <a:rPr lang="tr-TR" sz="2400" smtClean="0"/>
              <a:t>leri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	LR(0):    </a:t>
            </a:r>
            <a:r>
              <a:rPr lang="en-US" sz="2400" i="1" smtClean="0"/>
              <a:t>S</a:t>
            </a:r>
            <a:r>
              <a:rPr lang="en-US" sz="2400" smtClean="0"/>
              <a:t>→ .</a:t>
            </a:r>
            <a:r>
              <a:rPr lang="en-US" sz="2400" i="1" smtClean="0"/>
              <a:t> S </a:t>
            </a:r>
            <a:r>
              <a:rPr lang="en-US" sz="2400" smtClean="0"/>
              <a:t>+ </a:t>
            </a:r>
            <a:r>
              <a:rPr lang="en-US" sz="2400" i="1" smtClean="0"/>
              <a:t>E</a:t>
            </a:r>
          </a:p>
          <a:p>
            <a:pPr marL="0" indent="0" eaLnBrk="1" hangingPunct="1">
              <a:buFontTx/>
              <a:buNone/>
            </a:pPr>
            <a:endParaRPr lang="en-US" sz="2400" i="1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	LR(1):    </a:t>
            </a:r>
            <a:r>
              <a:rPr lang="en-US" sz="2400" i="1" smtClean="0"/>
              <a:t>S</a:t>
            </a:r>
            <a:r>
              <a:rPr lang="en-US" sz="2400" smtClean="0"/>
              <a:t>→ .</a:t>
            </a:r>
            <a:r>
              <a:rPr lang="en-US" sz="2400" i="1" smtClean="0"/>
              <a:t> S </a:t>
            </a:r>
            <a:r>
              <a:rPr lang="en-US" sz="2400" smtClean="0"/>
              <a:t>+ </a:t>
            </a:r>
            <a:r>
              <a:rPr lang="en-US" sz="2400" i="1" smtClean="0"/>
              <a:t>E   +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</p:txBody>
      </p:sp>
      <p:sp>
        <p:nvSpPr>
          <p:cNvPr id="151557" name="Rectangle 4"/>
          <p:cNvSpPr>
            <a:spLocks noChangeArrowheads="1"/>
          </p:cNvSpPr>
          <p:nvPr/>
        </p:nvSpPr>
        <p:spPr bwMode="auto">
          <a:xfrm>
            <a:off x="2743200" y="4419600"/>
            <a:ext cx="20574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1558" name="Rectangle 5"/>
          <p:cNvSpPr>
            <a:spLocks noChangeArrowheads="1"/>
          </p:cNvSpPr>
          <p:nvPr/>
        </p:nvSpPr>
        <p:spPr bwMode="auto">
          <a:xfrm>
            <a:off x="2743200" y="5334000"/>
            <a:ext cx="2667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5634BD-9834-4FBA-88D2-FC76FFB13EB0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</a:t>
            </a:r>
            <a:r>
              <a:rPr lang="tr-TR" smtClean="0"/>
              <a:t>Durum</a:t>
            </a:r>
            <a:endParaRPr lang="en-US" smtClean="0"/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LR(1) </a:t>
            </a:r>
            <a:r>
              <a:rPr lang="tr-TR" sz="2400" smtClean="0"/>
              <a:t>durum </a:t>
            </a:r>
            <a:r>
              <a:rPr lang="en-US" sz="2400" smtClean="0"/>
              <a:t>= LR(1) item</a:t>
            </a:r>
            <a:r>
              <a:rPr lang="tr-TR" sz="2400" smtClean="0"/>
              <a:t>lar kümesi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item = LR(0) item + lookahead s</a:t>
            </a:r>
            <a:r>
              <a:rPr lang="tr-TR" sz="2400" smtClean="0"/>
              <a:t>e</a:t>
            </a:r>
            <a:r>
              <a:rPr lang="en-US" sz="2400" smtClean="0"/>
              <a:t>mbol</a:t>
            </a:r>
            <a:r>
              <a:rPr lang="tr-TR" sz="2400" smtClean="0"/>
              <a:t>ler kümesi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Durumda iki item aynı kurala </a:t>
            </a:r>
            <a:r>
              <a:rPr lang="en-US" sz="2400" smtClean="0"/>
              <a:t>+ </a:t>
            </a:r>
            <a:r>
              <a:rPr lang="tr-TR" sz="2400" smtClean="0"/>
              <a:t>nokta</a:t>
            </a:r>
            <a:r>
              <a:rPr lang="en-US" sz="2400" smtClean="0"/>
              <a:t> </a:t>
            </a:r>
            <a:r>
              <a:rPr lang="tr-TR" sz="2400" smtClean="0"/>
              <a:t>k</a:t>
            </a:r>
            <a:r>
              <a:rPr lang="en-US" sz="2400" smtClean="0"/>
              <a:t>onfig</a:t>
            </a:r>
            <a:r>
              <a:rPr lang="tr-TR" sz="2400" smtClean="0"/>
              <a:t>ürasyonuna sahip olmaz</a:t>
            </a:r>
            <a:endParaRPr lang="en-US" sz="2400" smtClean="0"/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685800" y="3733800"/>
            <a:ext cx="31242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+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5105400" y="3962400"/>
            <a:ext cx="31242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+,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3" name="AutoShape 6"/>
          <p:cNvSpPr>
            <a:spLocks noChangeArrowheads="1"/>
          </p:cNvSpPr>
          <p:nvPr/>
        </p:nvSpPr>
        <p:spPr bwMode="auto">
          <a:xfrm>
            <a:off x="4038600" y="4267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63"/>
          <p:cNvGrpSpPr>
            <a:grpSpLocks/>
          </p:cNvGrpSpPr>
          <p:nvPr/>
        </p:nvGrpSpPr>
        <p:grpSpPr bwMode="auto">
          <a:xfrm>
            <a:off x="3584575" y="4941888"/>
            <a:ext cx="2590800" cy="792162"/>
            <a:chOff x="3969" y="663"/>
            <a:chExt cx="1632" cy="499"/>
          </a:xfrm>
        </p:grpSpPr>
        <p:sp>
          <p:nvSpPr>
            <p:cNvPr id="12335" name="Rectangle 61"/>
            <p:cNvSpPr>
              <a:spLocks noChangeArrowheads="1"/>
            </p:cNvSpPr>
            <p:nvPr/>
          </p:nvSpPr>
          <p:spPr bwMode="auto">
            <a:xfrm>
              <a:off x="3969" y="663"/>
              <a:ext cx="998" cy="49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actions</a:t>
              </a:r>
              <a:endParaRPr lang="th-TH"/>
            </a:p>
          </p:txBody>
        </p:sp>
        <p:sp>
          <p:nvSpPr>
            <p:cNvPr id="12336" name="Rectangle 62"/>
            <p:cNvSpPr>
              <a:spLocks noChangeArrowheads="1"/>
            </p:cNvSpPr>
            <p:nvPr/>
          </p:nvSpPr>
          <p:spPr bwMode="auto">
            <a:xfrm>
              <a:off x="4967" y="663"/>
              <a:ext cx="634" cy="4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gotos</a:t>
              </a:r>
              <a:endParaRPr lang="th-TH"/>
            </a:p>
          </p:txBody>
        </p:sp>
      </p:grp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Ayrıştırıcı</a:t>
            </a:r>
            <a:endParaRPr lang="en-US" smtClean="0"/>
          </a:p>
        </p:txBody>
      </p:sp>
      <p:grpSp>
        <p:nvGrpSpPr>
          <p:cNvPr id="167940" name="Group 3"/>
          <p:cNvGrpSpPr>
            <a:grpSpLocks noRot="1"/>
          </p:cNvGrpSpPr>
          <p:nvPr/>
        </p:nvGrpSpPr>
        <p:grpSpPr bwMode="auto">
          <a:xfrm>
            <a:off x="2717800" y="2133600"/>
            <a:ext cx="4292882" cy="465138"/>
            <a:chOff x="720" y="1338"/>
            <a:chExt cx="4346" cy="293"/>
          </a:xfrm>
        </p:grpSpPr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4423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$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37" name="Rectangle 5"/>
            <p:cNvSpPr>
              <a:spLocks noChangeArrowheads="1"/>
            </p:cNvSpPr>
            <p:nvPr/>
          </p:nvSpPr>
          <p:spPr bwMode="auto">
            <a:xfrm>
              <a:off x="3806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197638" name="Rectangle 6"/>
            <p:cNvSpPr>
              <a:spLocks noChangeArrowheads="1"/>
            </p:cNvSpPr>
            <p:nvPr/>
          </p:nvSpPr>
          <p:spPr bwMode="auto">
            <a:xfrm>
              <a:off x="3189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2571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1954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41" name="Rectangle 9"/>
            <p:cNvSpPr>
              <a:spLocks noChangeArrowheads="1"/>
            </p:cNvSpPr>
            <p:nvPr/>
          </p:nvSpPr>
          <p:spPr bwMode="auto">
            <a:xfrm>
              <a:off x="1337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197642" name="Rectangle 10"/>
            <p:cNvSpPr>
              <a:spLocks noChangeArrowheads="1"/>
            </p:cNvSpPr>
            <p:nvPr/>
          </p:nvSpPr>
          <p:spPr bwMode="auto">
            <a:xfrm>
              <a:off x="720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325" name="Line 11"/>
            <p:cNvSpPr>
              <a:spLocks noChangeShapeType="1"/>
            </p:cNvSpPr>
            <p:nvPr/>
          </p:nvSpPr>
          <p:spPr bwMode="auto">
            <a:xfrm>
              <a:off x="720" y="1338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6" name="Line 12"/>
            <p:cNvSpPr>
              <a:spLocks noChangeShapeType="1"/>
            </p:cNvSpPr>
            <p:nvPr/>
          </p:nvSpPr>
          <p:spPr bwMode="auto">
            <a:xfrm>
              <a:off x="720" y="1626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7" name="Line 13"/>
            <p:cNvSpPr>
              <a:spLocks noChangeShapeType="1"/>
            </p:cNvSpPr>
            <p:nvPr/>
          </p:nvSpPr>
          <p:spPr bwMode="auto">
            <a:xfrm>
              <a:off x="74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8" name="Line 14"/>
            <p:cNvSpPr>
              <a:spLocks noChangeShapeType="1"/>
            </p:cNvSpPr>
            <p:nvPr/>
          </p:nvSpPr>
          <p:spPr bwMode="auto">
            <a:xfrm>
              <a:off x="1363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9" name="Line 15"/>
            <p:cNvSpPr>
              <a:spLocks noChangeShapeType="1"/>
            </p:cNvSpPr>
            <p:nvPr/>
          </p:nvSpPr>
          <p:spPr bwMode="auto">
            <a:xfrm>
              <a:off x="1980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0" name="Line 16"/>
            <p:cNvSpPr>
              <a:spLocks noChangeShapeType="1"/>
            </p:cNvSpPr>
            <p:nvPr/>
          </p:nvSpPr>
          <p:spPr bwMode="auto">
            <a:xfrm>
              <a:off x="2597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1" name="Line 17"/>
            <p:cNvSpPr>
              <a:spLocks noChangeShapeType="1"/>
            </p:cNvSpPr>
            <p:nvPr/>
          </p:nvSpPr>
          <p:spPr bwMode="auto">
            <a:xfrm>
              <a:off x="3214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2" name="Line 18"/>
            <p:cNvSpPr>
              <a:spLocks noChangeShapeType="1"/>
            </p:cNvSpPr>
            <p:nvPr/>
          </p:nvSpPr>
          <p:spPr bwMode="auto">
            <a:xfrm>
              <a:off x="3831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3" name="Line 19"/>
            <p:cNvSpPr>
              <a:spLocks noChangeShapeType="1"/>
            </p:cNvSpPr>
            <p:nvPr/>
          </p:nvSpPr>
          <p:spPr bwMode="auto">
            <a:xfrm>
              <a:off x="4449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4" name="Line 20"/>
            <p:cNvSpPr>
              <a:spLocks noChangeShapeType="1"/>
            </p:cNvSpPr>
            <p:nvPr/>
          </p:nvSpPr>
          <p:spPr bwMode="auto">
            <a:xfrm>
              <a:off x="506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3479800" y="3209925"/>
            <a:ext cx="2743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800" dirty="0"/>
              <a:t>LR </a:t>
            </a:r>
            <a:r>
              <a:rPr lang="tr-TR" sz="2800" dirty="0"/>
              <a:t>Ayrıştırıcı</a:t>
            </a:r>
            <a:endParaRPr lang="en-US" sz="2800" dirty="0"/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1447800" y="47831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97664" name="Rectangle 32"/>
          <p:cNvSpPr>
            <a:spLocks noChangeArrowheads="1"/>
          </p:cNvSpPr>
          <p:nvPr/>
        </p:nvSpPr>
        <p:spPr bwMode="auto">
          <a:xfrm>
            <a:off x="1447800" y="43259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97667" name="Rectangle 35"/>
          <p:cNvSpPr>
            <a:spLocks noChangeArrowheads="1"/>
          </p:cNvSpPr>
          <p:nvPr/>
        </p:nvSpPr>
        <p:spPr bwMode="auto">
          <a:xfrm>
            <a:off x="1447800" y="38687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</a:p>
        </p:txBody>
      </p:sp>
      <p:sp>
        <p:nvSpPr>
          <p:cNvPr id="197668" name="Rectangle 36"/>
          <p:cNvSpPr>
            <a:spLocks noChangeArrowheads="1"/>
          </p:cNvSpPr>
          <p:nvPr/>
        </p:nvSpPr>
        <p:spPr bwMode="auto">
          <a:xfrm>
            <a:off x="1447800" y="34115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endParaRPr lang="en-US" i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8" name="Line 37"/>
          <p:cNvSpPr>
            <a:spLocks noChangeShapeType="1"/>
          </p:cNvSpPr>
          <p:nvPr/>
        </p:nvSpPr>
        <p:spPr bwMode="auto">
          <a:xfrm>
            <a:off x="1371600" y="3352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299" name="Line 38"/>
          <p:cNvSpPr>
            <a:spLocks noChangeShapeType="1"/>
          </p:cNvSpPr>
          <p:nvPr/>
        </p:nvSpPr>
        <p:spPr bwMode="auto">
          <a:xfrm>
            <a:off x="1371600" y="38227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0" name="Line 39"/>
          <p:cNvSpPr>
            <a:spLocks noChangeShapeType="1"/>
          </p:cNvSpPr>
          <p:nvPr/>
        </p:nvSpPr>
        <p:spPr bwMode="auto">
          <a:xfrm>
            <a:off x="1371600" y="42799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1" name="Line 42"/>
          <p:cNvSpPr>
            <a:spLocks noChangeShapeType="1"/>
          </p:cNvSpPr>
          <p:nvPr/>
        </p:nvSpPr>
        <p:spPr bwMode="auto">
          <a:xfrm>
            <a:off x="1371600" y="47371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2" name="Line 43"/>
          <p:cNvSpPr>
            <a:spLocks noChangeShapeType="1"/>
          </p:cNvSpPr>
          <p:nvPr/>
        </p:nvSpPr>
        <p:spPr bwMode="auto">
          <a:xfrm>
            <a:off x="1371600" y="5257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3" name="Line 44"/>
          <p:cNvSpPr>
            <a:spLocks noChangeShapeType="1"/>
          </p:cNvSpPr>
          <p:nvPr/>
        </p:nvSpPr>
        <p:spPr bwMode="auto">
          <a:xfrm>
            <a:off x="1371600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4" name="Line 45"/>
          <p:cNvSpPr>
            <a:spLocks noChangeShapeType="1"/>
          </p:cNvSpPr>
          <p:nvPr/>
        </p:nvSpPr>
        <p:spPr bwMode="auto">
          <a:xfrm>
            <a:off x="2646363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5" name="Text Box 46"/>
          <p:cNvSpPr txBox="1">
            <a:spLocks noChangeArrowheads="1"/>
          </p:cNvSpPr>
          <p:nvPr/>
        </p:nvSpPr>
        <p:spPr bwMode="auto">
          <a:xfrm>
            <a:off x="6781800" y="3357563"/>
            <a:ext cx="235994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Çıkış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ayrıştırma ağacı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06" name="Line 47"/>
          <p:cNvSpPr>
            <a:spLocks noChangeShapeType="1"/>
          </p:cNvSpPr>
          <p:nvPr/>
        </p:nvSpPr>
        <p:spPr bwMode="auto">
          <a:xfrm flipV="1">
            <a:off x="4151313" y="26003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7" name="Line 48"/>
          <p:cNvSpPr>
            <a:spLocks noChangeShapeType="1"/>
          </p:cNvSpPr>
          <p:nvPr/>
        </p:nvSpPr>
        <p:spPr bwMode="auto">
          <a:xfrm>
            <a:off x="4651375" y="43529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8" name="Line 50"/>
          <p:cNvSpPr>
            <a:spLocks noChangeShapeType="1"/>
          </p:cNvSpPr>
          <p:nvPr/>
        </p:nvSpPr>
        <p:spPr bwMode="auto">
          <a:xfrm flipV="1">
            <a:off x="6172200" y="3810000"/>
            <a:ext cx="635000" cy="9525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9" name="Line 51"/>
          <p:cNvSpPr>
            <a:spLocks noChangeShapeType="1"/>
          </p:cNvSpPr>
          <p:nvPr/>
        </p:nvSpPr>
        <p:spPr bwMode="auto">
          <a:xfrm flipH="1" flipV="1">
            <a:off x="2717800" y="3206750"/>
            <a:ext cx="762000" cy="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10" name="Text Box 52"/>
          <p:cNvSpPr txBox="1">
            <a:spLocks noChangeArrowheads="1"/>
          </p:cNvSpPr>
          <p:nvPr/>
        </p:nvSpPr>
        <p:spPr bwMode="auto">
          <a:xfrm>
            <a:off x="152400" y="3979863"/>
            <a:ext cx="88517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Yığın</a:t>
            </a:r>
            <a:endParaRPr lang="en-US" dirty="0"/>
          </a:p>
        </p:txBody>
      </p:sp>
      <p:sp>
        <p:nvSpPr>
          <p:cNvPr id="12311" name="Text Box 53"/>
          <p:cNvSpPr txBox="1">
            <a:spLocks noChangeArrowheads="1"/>
          </p:cNvSpPr>
          <p:nvPr/>
        </p:nvSpPr>
        <p:spPr bwMode="auto">
          <a:xfrm>
            <a:off x="381000" y="2133600"/>
            <a:ext cx="204434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Giriş </a:t>
            </a:r>
            <a:r>
              <a:rPr lang="tr-TR" dirty="0" err="1"/>
              <a:t>Tokenları</a:t>
            </a:r>
            <a:endParaRPr lang="en-US" dirty="0"/>
          </a:p>
        </p:txBody>
      </p:sp>
      <p:sp>
        <p:nvSpPr>
          <p:cNvPr id="12312" name="Text Box 55"/>
          <p:cNvSpPr txBox="1">
            <a:spLocks noChangeArrowheads="1"/>
          </p:cNvSpPr>
          <p:nvPr/>
        </p:nvSpPr>
        <p:spPr bwMode="auto">
          <a:xfrm>
            <a:off x="3265488" y="6156325"/>
            <a:ext cx="2830512" cy="7016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tr-TR" sz="2000" dirty="0"/>
              <a:t>Muhtemel</a:t>
            </a:r>
            <a:r>
              <a:rPr lang="en-US" sz="2000" dirty="0"/>
              <a:t> action</a:t>
            </a:r>
            <a:r>
              <a:rPr lang="tr-TR" sz="2000" dirty="0" err="1"/>
              <a:t>lar</a:t>
            </a:r>
            <a:r>
              <a:rPr lang="tr-TR" sz="2000" dirty="0"/>
              <a:t>:</a:t>
            </a:r>
            <a:endParaRPr lang="en-US" sz="2000" dirty="0"/>
          </a:p>
          <a:p>
            <a:pPr algn="ctr">
              <a:defRPr/>
            </a:pPr>
            <a:r>
              <a:rPr lang="en-US" sz="2000" dirty="0"/>
              <a:t>shift, reduce, accept, error</a:t>
            </a:r>
          </a:p>
        </p:txBody>
      </p:sp>
      <p:sp>
        <p:nvSpPr>
          <p:cNvPr id="12313" name="Text Box 56"/>
          <p:cNvSpPr txBox="1">
            <a:spLocks noChangeArrowheads="1"/>
          </p:cNvSpPr>
          <p:nvPr/>
        </p:nvSpPr>
        <p:spPr bwMode="auto">
          <a:xfrm>
            <a:off x="152400" y="5385137"/>
            <a:ext cx="2167581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sz="2000" i="1" dirty="0"/>
              <a:t>X</a:t>
            </a:r>
            <a:r>
              <a:rPr lang="th-TH" sz="2000" dirty="0"/>
              <a:t> </a:t>
            </a:r>
            <a:r>
              <a:rPr lang="tr-TR" sz="2000" dirty="0"/>
              <a:t>terminaller ya da</a:t>
            </a:r>
          </a:p>
          <a:p>
            <a:pPr>
              <a:defRPr/>
            </a:pPr>
            <a:r>
              <a:rPr lang="tr-TR" sz="2000" dirty="0" err="1"/>
              <a:t>nonterminaller</a:t>
            </a:r>
            <a:r>
              <a:rPr lang="th-TH" sz="2000" dirty="0"/>
              <a:t>,</a:t>
            </a:r>
          </a:p>
          <a:p>
            <a:pPr>
              <a:defRPr/>
            </a:pPr>
            <a:r>
              <a:rPr lang="tr-TR" sz="2000" i="1" dirty="0"/>
              <a:t>s</a:t>
            </a:r>
            <a:r>
              <a:rPr lang="th-TH" sz="2000" dirty="0"/>
              <a:t> = </a:t>
            </a:r>
            <a:r>
              <a:rPr lang="tr-TR" sz="2000" dirty="0"/>
              <a:t>Durum</a:t>
            </a:r>
            <a:endParaRPr lang="th-TH" dirty="0"/>
          </a:p>
        </p:txBody>
      </p:sp>
      <p:sp>
        <p:nvSpPr>
          <p:cNvPr id="12314" name="Text Box 57"/>
          <p:cNvSpPr txBox="1">
            <a:spLocks noChangeArrowheads="1"/>
          </p:cNvSpPr>
          <p:nvPr/>
        </p:nvSpPr>
        <p:spPr bwMode="auto">
          <a:xfrm>
            <a:off x="6227763" y="4724400"/>
            <a:ext cx="290977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Ayrıştırma Tablosu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biraz oluşturursunuz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15" name="Line 58"/>
          <p:cNvSpPr>
            <a:spLocks noChangeShapeType="1"/>
          </p:cNvSpPr>
          <p:nvPr/>
        </p:nvSpPr>
        <p:spPr bwMode="auto">
          <a:xfrm flipH="1">
            <a:off x="4297363" y="5715000"/>
            <a:ext cx="46037" cy="45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6" name="Line 59"/>
          <p:cNvSpPr>
            <a:spLocks noChangeShapeType="1"/>
          </p:cNvSpPr>
          <p:nvPr/>
        </p:nvSpPr>
        <p:spPr bwMode="auto">
          <a:xfrm>
            <a:off x="6175375" y="5662613"/>
            <a:ext cx="865188" cy="433387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7" name="Text Box 60"/>
          <p:cNvSpPr txBox="1">
            <a:spLocks noChangeArrowheads="1"/>
          </p:cNvSpPr>
          <p:nvPr/>
        </p:nvSpPr>
        <p:spPr bwMode="auto">
          <a:xfrm>
            <a:off x="6629400" y="5791200"/>
            <a:ext cx="2372765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err="1"/>
              <a:t>gotos</a:t>
            </a:r>
            <a:r>
              <a:rPr lang="en-US" sz="2000" dirty="0"/>
              <a:t> </a:t>
            </a:r>
            <a:endParaRPr lang="tr-TR" sz="2000" dirty="0"/>
          </a:p>
          <a:p>
            <a:pPr algn="ctr">
              <a:defRPr/>
            </a:pPr>
            <a:r>
              <a:rPr lang="tr-TR" sz="2000" dirty="0"/>
              <a:t>durum değişmelerini </a:t>
            </a:r>
          </a:p>
          <a:p>
            <a:pPr algn="ctr">
              <a:defRPr/>
            </a:pPr>
            <a:r>
              <a:rPr lang="tr-TR" sz="2000" dirty="0"/>
              <a:t>içerir</a:t>
            </a:r>
            <a:endParaRPr lang="en-US" sz="2000" dirty="0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3716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26670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2051050" y="2852738"/>
            <a:ext cx="137795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push; pop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1816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tr-TR" sz="2400" u="sng" dirty="0" smtClean="0"/>
              <a:t>İşleyiciler </a:t>
            </a:r>
            <a:r>
              <a:rPr lang="tr-TR" sz="2400" u="sng" dirty="0" smtClean="0">
                <a:solidFill>
                  <a:srgbClr val="990000"/>
                </a:solidFill>
              </a:rPr>
              <a:t>(tanıtıcı değer) </a:t>
            </a:r>
            <a:r>
              <a:rPr lang="tr-TR" sz="2400" u="sng" dirty="0" smtClean="0"/>
              <a:t>(</a:t>
            </a:r>
            <a:r>
              <a:rPr lang="en-US" sz="2400" u="sng" dirty="0" smtClean="0"/>
              <a:t>handles</a:t>
            </a:r>
            <a:r>
              <a:rPr lang="tr-TR" sz="2400" u="sng" dirty="0" smtClean="0"/>
              <a:t>) hakkında</a:t>
            </a:r>
            <a:r>
              <a:rPr lang="en-US" sz="2400" u="sng" dirty="0" smtClean="0"/>
              <a:t>:</a:t>
            </a:r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 sağ cümlesel formun </a:t>
            </a:r>
            <a:r>
              <a:rPr lang="tr-TR" dirty="0" smtClean="0">
                <a:solidFill>
                  <a:srgbClr val="333399"/>
                </a:solidFill>
              </a:rPr>
              <a:t>işleyicisidir </a:t>
            </a:r>
            <a:r>
              <a:rPr lang="tr-TR" dirty="0" smtClean="0">
                <a:solidFill>
                  <a:srgbClr val="990000"/>
                </a:solidFill>
              </a:rPr>
              <a:t>(tanıtıcı değeridir) </a:t>
            </a:r>
            <a:r>
              <a:rPr lang="tr-TR" dirty="0" smtClean="0">
                <a:solidFill>
                  <a:srgbClr val="333399"/>
                </a:solidFill>
              </a:rPr>
              <a:t>(</a:t>
            </a:r>
            <a:r>
              <a:rPr lang="en-US" dirty="0" smtClean="0">
                <a:solidFill>
                  <a:srgbClr val="333399"/>
                </a:solidFill>
              </a:rPr>
              <a:t>handle</a:t>
            </a:r>
            <a:r>
              <a:rPr lang="tr-TR" dirty="0" smtClean="0">
                <a:solidFill>
                  <a:srgbClr val="333399"/>
                </a:solidFill>
              </a:rPr>
              <a:t>)</a:t>
            </a:r>
            <a:r>
              <a:rPr lang="en-US" dirty="0" smtClean="0"/>
              <a:t> </a:t>
            </a:r>
            <a:endParaRPr 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ym typeface="Symbol" pitchFamily="18" charset="2"/>
              </a:rPr>
              <a:t>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dirty="0" smtClean="0"/>
              <a:t>w </a:t>
            </a:r>
            <a:r>
              <a:rPr lang="tr-TR" sz="2400" dirty="0" smtClean="0"/>
              <a:t>ancak ve ancak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S =&gt;*</a:t>
            </a: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Aw =&gt;</a:t>
            </a: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dirty="0" smtClean="0"/>
              <a:t>w</a:t>
            </a:r>
            <a:endParaRPr lang="en-US" baseline="-25000" dirty="0" smtClean="0"/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 sağ cümlesel formun </a:t>
            </a:r>
            <a:r>
              <a:rPr lang="tr-TR" dirty="0" smtClean="0">
                <a:solidFill>
                  <a:srgbClr val="333399"/>
                </a:solidFill>
              </a:rPr>
              <a:t>tümceciğidir</a:t>
            </a:r>
            <a:endParaRPr 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ym typeface="Symbol" pitchFamily="18" charset="2"/>
              </a:rPr>
              <a:t> </a:t>
            </a:r>
            <a:r>
              <a:rPr lang="tr-TR" sz="2400" dirty="0" smtClean="0"/>
              <a:t>ancak ve ancak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S =&gt;* </a:t>
            </a:r>
            <a:r>
              <a:rPr lang="en-US" sz="2400" dirty="0" smtClean="0">
                <a:sym typeface="Symbol" pitchFamily="18" charset="2"/>
              </a:rPr>
              <a:t>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A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=&gt;+</a:t>
            </a:r>
            <a:r>
              <a:rPr lang="en-US" sz="2400" dirty="0" smtClean="0">
                <a:sym typeface="Symbol" pitchFamily="18" charset="2"/>
              </a:rPr>
              <a:t> 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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sağ cümlesel form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ym typeface="Symbol" pitchFamily="18" charset="2"/>
              </a:rPr>
              <a:t>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err="1" smtClean="0">
                <a:sym typeface="Symbol" pitchFamily="18" charset="2"/>
              </a:rPr>
              <a:t>nın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smtClean="0">
                <a:solidFill>
                  <a:srgbClr val="333399"/>
                </a:solidFill>
                <a:sym typeface="Symbol" pitchFamily="18" charset="2"/>
              </a:rPr>
              <a:t>basit tümceciği</a:t>
            </a:r>
            <a:r>
              <a:rPr lang="tr-TR" dirty="0" smtClean="0">
                <a:sym typeface="Symbol" pitchFamily="18" charset="2"/>
              </a:rPr>
              <a:t>dir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tr-TR" dirty="0" smtClean="0"/>
              <a:t>ancak ve ancak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S =&gt;* </a:t>
            </a:r>
            <a:r>
              <a:rPr lang="en-US" sz="2400" dirty="0" smtClean="0">
                <a:sym typeface="Symbol" pitchFamily="18" charset="2"/>
              </a:rPr>
              <a:t>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A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=&gt;</a:t>
            </a:r>
            <a:r>
              <a:rPr lang="en-US" sz="2400" dirty="0" smtClean="0">
                <a:sym typeface="Symbol" pitchFamily="18" charset="2"/>
              </a:rPr>
              <a:t> 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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tr-TR" sz="2400" baseline="-25000" dirty="0" smtClean="0">
                <a:sym typeface="Symbol" pitchFamily="18" charset="2"/>
              </a:rPr>
              <a:t>    </a:t>
            </a:r>
            <a:endParaRPr lang="en-US" sz="2400" baseline="-250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6AF5D6-42C8-4EBA-BCC0-DA8B80993BF0}" type="slidenum">
              <a:rPr lang="en-US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Ayrılmış sözcükler (r</a:t>
            </a:r>
            <a:r>
              <a:rPr lang="en-US" dirty="0" err="1" smtClean="0"/>
              <a:t>eserved</a:t>
            </a:r>
            <a:r>
              <a:rPr lang="en-US" dirty="0" smtClean="0"/>
              <a:t> words</a:t>
            </a:r>
            <a:r>
              <a:rPr lang="tr-TR" dirty="0" smtClean="0"/>
              <a:t>) ve tanıtıcılar (</a:t>
            </a:r>
            <a:r>
              <a:rPr lang="en-US" dirty="0" smtClean="0"/>
              <a:t>identifiers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birlikte tanınabilir</a:t>
            </a:r>
            <a:r>
              <a:rPr lang="en-US" dirty="0" smtClean="0"/>
              <a:t> (</a:t>
            </a:r>
            <a:r>
              <a:rPr lang="tr-TR" dirty="0" smtClean="0"/>
              <a:t>her bir ayrılmış sözcük için programın bir parçasını almak yerine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tr-TR" dirty="0" smtClean="0"/>
              <a:t>Olası bir tanıtıcının (</a:t>
            </a:r>
            <a:r>
              <a:rPr lang="en-US" dirty="0" smtClean="0"/>
              <a:t>identifier</a:t>
            </a:r>
            <a:r>
              <a:rPr lang="tr-TR" dirty="0" smtClean="0"/>
              <a:t>) aslında ayrılmış sözcük olup olmadığına karar vermek için, tabloya başvurma (</a:t>
            </a:r>
            <a:r>
              <a:rPr lang="en-US" dirty="0" smtClean="0"/>
              <a:t>table lookup</a:t>
            </a:r>
            <a:r>
              <a:rPr lang="tr-TR" dirty="0" smtClean="0"/>
              <a:t>) kullanılır</a:t>
            </a:r>
            <a:r>
              <a:rPr lang="en-US" dirty="0" smtClean="0"/>
              <a:t>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4FF632-2E6C-44C9-BF07-CC06C39C01C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4.5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 </a:t>
            </a:r>
            <a:r>
              <a:rPr lang="tr-TR" smtClean="0">
                <a:sym typeface="Symbol" pitchFamily="18" charset="2"/>
              </a:rPr>
              <a:t>	(</a:t>
            </a:r>
            <a:r>
              <a:rPr lang="en-US" smtClean="0">
                <a:sym typeface="Symbol" pitchFamily="18" charset="2"/>
              </a:rPr>
              <a:t>Bottom-up Parsing</a:t>
            </a:r>
            <a:r>
              <a:rPr lang="tr-TR" smtClean="0">
                <a:sym typeface="Symbol" pitchFamily="18" charset="2"/>
              </a:rPr>
              <a:t>)</a:t>
            </a:r>
            <a:r>
              <a:rPr lang="en-US" smtClean="0"/>
              <a:t> (Devam)</a:t>
            </a:r>
          </a:p>
        </p:txBody>
      </p:sp>
      <p:sp>
        <p:nvSpPr>
          <p:cNvPr id="169987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z="2400" u="sng" smtClean="0"/>
              <a:t>İşleyiciler </a:t>
            </a:r>
            <a:r>
              <a:rPr lang="tr-TR" sz="2400" u="sng" smtClean="0">
                <a:solidFill>
                  <a:srgbClr val="990000"/>
                </a:solidFill>
              </a:rPr>
              <a:t>(tanıtıcı değer) </a:t>
            </a:r>
            <a:r>
              <a:rPr lang="tr-TR" sz="2400" u="sng" smtClean="0"/>
              <a:t>(</a:t>
            </a:r>
            <a:r>
              <a:rPr lang="en-US" sz="2400" u="sng" smtClean="0"/>
              <a:t>handles</a:t>
            </a:r>
            <a:r>
              <a:rPr lang="tr-TR" sz="2400" u="sng" smtClean="0"/>
              <a:t>) hakkında</a:t>
            </a:r>
            <a:r>
              <a:rPr lang="en-US" u="sng" smtClean="0"/>
              <a:t> :</a:t>
            </a:r>
          </a:p>
          <a:p>
            <a:pPr lvl="1" eaLnBrk="1" hangingPunct="1"/>
            <a:r>
              <a:rPr lang="tr-TR" smtClean="0">
                <a:sym typeface="Symbol" pitchFamily="18" charset="2"/>
              </a:rPr>
              <a:t>Bir </a:t>
            </a:r>
            <a:r>
              <a:rPr lang="en-US" smtClean="0">
                <a:sym typeface="Symbol" pitchFamily="18" charset="2"/>
              </a:rPr>
              <a:t>sağ cümlesel form</a:t>
            </a:r>
            <a:r>
              <a:rPr lang="tr-TR" smtClean="0">
                <a:sym typeface="Symbol" pitchFamily="18" charset="2"/>
              </a:rPr>
              <a:t>un</a:t>
            </a:r>
            <a:r>
              <a:rPr lang="en-US" smtClean="0">
                <a:sym typeface="Symbol" pitchFamily="18" charset="2"/>
              </a:rPr>
              <a:t> işleyici</a:t>
            </a:r>
            <a:r>
              <a:rPr lang="tr-TR" smtClean="0">
                <a:sym typeface="Symbol" pitchFamily="18" charset="2"/>
              </a:rPr>
              <a:t>si onun en soldaki</a:t>
            </a:r>
            <a:r>
              <a:rPr lang="en-US" smtClean="0">
                <a:sym typeface="Symbol" pitchFamily="18" charset="2"/>
              </a:rPr>
              <a:t> </a:t>
            </a:r>
            <a:r>
              <a:rPr lang="tr-TR" smtClean="0">
                <a:sym typeface="Symbol" pitchFamily="18" charset="2"/>
              </a:rPr>
              <a:t>basit tümceciğidir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Verilen bir</a:t>
            </a:r>
            <a:r>
              <a:rPr lang="en-US" smtClean="0">
                <a:sym typeface="Symbol" pitchFamily="18" charset="2"/>
              </a:rPr>
              <a:t> ayrıştırma ağacı</a:t>
            </a:r>
            <a:r>
              <a:rPr lang="tr-TR" smtClean="0">
                <a:sym typeface="Symbol" pitchFamily="18" charset="2"/>
              </a:rPr>
              <a:t>nda</a:t>
            </a:r>
            <a:r>
              <a:rPr lang="en-US" smtClean="0">
                <a:sym typeface="Symbol" pitchFamily="18" charset="2"/>
              </a:rPr>
              <a:t>, </a:t>
            </a:r>
            <a:r>
              <a:rPr lang="tr-TR" smtClean="0">
                <a:sym typeface="Symbol" pitchFamily="18" charset="2"/>
              </a:rPr>
              <a:t>şimdi </a:t>
            </a:r>
            <a:r>
              <a:rPr lang="en-US" smtClean="0">
                <a:sym typeface="Symbol" pitchFamily="18" charset="2"/>
              </a:rPr>
              <a:t>işleyici</a:t>
            </a:r>
            <a:r>
              <a:rPr lang="tr-TR" smtClean="0">
                <a:sym typeface="Symbol" pitchFamily="18" charset="2"/>
              </a:rPr>
              <a:t>yi </a:t>
            </a:r>
            <a:r>
              <a:rPr lang="en-US" smtClean="0">
                <a:sym typeface="Symbol" pitchFamily="18" charset="2"/>
              </a:rPr>
              <a:t>(handle)</a:t>
            </a:r>
            <a:r>
              <a:rPr lang="tr-TR" smtClean="0">
                <a:sym typeface="Symbol" pitchFamily="18" charset="2"/>
              </a:rPr>
              <a:t> bulmak kolaydır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Ayrıştırma, </a:t>
            </a:r>
            <a:r>
              <a:rPr lang="en-US" smtClean="0">
                <a:sym typeface="Symbol" pitchFamily="18" charset="2"/>
              </a:rPr>
              <a:t>işleyici</a:t>
            </a:r>
            <a:r>
              <a:rPr lang="tr-TR" smtClean="0">
                <a:sym typeface="Symbol" pitchFamily="18" charset="2"/>
              </a:rPr>
              <a:t> budama </a:t>
            </a:r>
            <a:r>
              <a:rPr lang="en-US" smtClean="0">
                <a:sym typeface="Symbol" pitchFamily="18" charset="2"/>
              </a:rPr>
              <a:t>(handle pruning</a:t>
            </a:r>
            <a:r>
              <a:rPr lang="tr-TR" smtClean="0">
                <a:sym typeface="Symbol" pitchFamily="18" charset="2"/>
              </a:rPr>
              <a:t>) olarak düşünülebilir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6C7A38-A167-4C42-8970-0A853CF75D11}" type="slidenum">
              <a:rPr lang="en-US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>
                <a:solidFill>
                  <a:srgbClr val="990000"/>
                </a:solidFill>
                <a:sym typeface="Symbol" pitchFamily="18" charset="2"/>
              </a:rPr>
              <a:t>Kaydırma-İndirgeme Algoritmaları </a:t>
            </a:r>
            <a:r>
              <a:rPr lang="tr-TR" smtClean="0"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Shift-Reduce Algorithms</a:t>
            </a:r>
            <a:r>
              <a:rPr lang="tr-TR" smtClean="0">
                <a:sym typeface="Symbol" pitchFamily="18" charset="2"/>
              </a:rPr>
              <a:t>)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İndirgeme (</a:t>
            </a:r>
            <a:r>
              <a:rPr lang="en-US" smtClean="0">
                <a:sym typeface="Symbol" pitchFamily="18" charset="2"/>
              </a:rPr>
              <a:t>Reduce</a:t>
            </a:r>
            <a:r>
              <a:rPr lang="tr-TR" smtClean="0">
                <a:sym typeface="Symbol" pitchFamily="18" charset="2"/>
              </a:rPr>
              <a:t>), ayrıştırma yığınının üstündeki</a:t>
            </a:r>
            <a:r>
              <a:rPr lang="en-US" smtClean="0">
                <a:sym typeface="Symbol" pitchFamily="18" charset="2"/>
              </a:rPr>
              <a:t> işleyici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(handle) </a:t>
            </a:r>
            <a:r>
              <a:rPr lang="tr-TR" smtClean="0">
                <a:sym typeface="Symbol" pitchFamily="18" charset="2"/>
              </a:rPr>
              <a:t>ile ona ilişkin </a:t>
            </a:r>
            <a:r>
              <a:rPr lang="en-US" smtClean="0">
                <a:sym typeface="Symbol" pitchFamily="18" charset="2"/>
              </a:rPr>
              <a:t>LHS</a:t>
            </a:r>
            <a:r>
              <a:rPr lang="tr-TR" smtClean="0">
                <a:sym typeface="Symbol" pitchFamily="18" charset="2"/>
              </a:rPr>
              <a:t>’nin yerini değiştirme işlemidir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Kaydırma (</a:t>
            </a:r>
            <a:r>
              <a:rPr lang="en-US" smtClean="0">
                <a:sym typeface="Symbol" pitchFamily="18" charset="2"/>
              </a:rPr>
              <a:t>Shift</a:t>
            </a:r>
            <a:r>
              <a:rPr lang="tr-TR" smtClean="0">
                <a:sym typeface="Symbol" pitchFamily="18" charset="2"/>
              </a:rPr>
              <a:t>), bir sonraki jetonu ayrıştırma yığınının üstüne koyma işlemidir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72CAE3-23C5-41D1-963B-667284AE4A7D}" type="slidenum">
              <a:rPr lang="en-US"/>
              <a:pPr>
                <a:defRPr/>
              </a:pPr>
              <a:t>111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LR </a:t>
            </a:r>
            <a:r>
              <a:rPr lang="tr-TR" smtClean="0"/>
              <a:t>ayrıştırıcıların avantajları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P</a:t>
            </a:r>
            <a:r>
              <a:rPr lang="en-US" smtClean="0"/>
              <a:t>rogram</a:t>
            </a:r>
            <a:r>
              <a:rPr lang="tr-TR" smtClean="0"/>
              <a:t>lama</a:t>
            </a:r>
            <a:r>
              <a:rPr lang="en-US" smtClean="0"/>
              <a:t> dil</a:t>
            </a:r>
            <a:r>
              <a:rPr lang="tr-TR" smtClean="0"/>
              <a:t>lerini tanımlayan gramerlerin hemen hemen tümü için çalışır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Diğer aşağıdan-yukarıya algoritmalardan daha geniş bir gramerler sınıfı için çalışır</a:t>
            </a:r>
            <a:r>
              <a:rPr lang="en-US" smtClean="0"/>
              <a:t>, </a:t>
            </a:r>
            <a:r>
              <a:rPr lang="tr-TR" smtClean="0"/>
              <a:t>fakat diğer aşağıdan-yukarıya ayrıştırıcıların herhangi biri kadar da verimlidir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Mümkün olan en kısa zamanda sentaks hatalarını saptayabilir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LR gramerler sınıfı, LL ayrıştırıcıları tarafından ayrıştırılabilen</a:t>
            </a:r>
            <a:r>
              <a:rPr lang="en-US" smtClean="0"/>
              <a:t> </a:t>
            </a:r>
            <a:r>
              <a:rPr lang="tr-TR" smtClean="0"/>
              <a:t>sınıfın üstkümesidir (</a:t>
            </a:r>
            <a:r>
              <a:rPr lang="en-US" smtClean="0"/>
              <a:t>superset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34F4B7-BC43-4DD2-AD37-99E458DD4929}" type="slidenum">
              <a:rPr lang="en-US"/>
              <a:pPr>
                <a:defRPr/>
              </a:pPr>
              <a:t>112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305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LR </a:t>
            </a:r>
            <a:r>
              <a:rPr lang="tr-TR" smtClean="0"/>
              <a:t>ayrıştırıcıları bir araç ile</a:t>
            </a:r>
            <a:r>
              <a:rPr lang="en-US" smtClean="0"/>
              <a:t> </a:t>
            </a:r>
            <a:r>
              <a:rPr lang="tr-TR" smtClean="0"/>
              <a:t>oluşturulmalıdır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Knuth’un görüşü</a:t>
            </a:r>
            <a:r>
              <a:rPr lang="en-US" smtClean="0"/>
              <a:t>: </a:t>
            </a:r>
            <a:r>
              <a:rPr lang="tr-TR" smtClean="0"/>
              <a:t>Bir aşağıdan-yukarıya ayrıştırıcı, ayrıştırma kararları almak için, ayrıştırmanın o ana kadar olan bütün geçmişini kullanabilir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Sonlu ve nispeten az sayıda farklı ayrıştırma durumu oluşabilir, bu yüzden geçmiş</a:t>
            </a:r>
            <a:r>
              <a:rPr lang="en-US" smtClean="0"/>
              <a:t> </a:t>
            </a:r>
            <a:r>
              <a:rPr lang="tr-TR" smtClean="0"/>
              <a:t>ayrıştırma yığını üzerinde bir ayrıştırıcı durumunda saklanabilir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C06789-0180-4000-99E2-A5CCB2038F0F}" type="slidenum">
              <a:rPr lang="en-US"/>
              <a:pPr>
                <a:defRPr/>
              </a:pPr>
              <a:t>113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408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yapılandırması</a:t>
            </a:r>
            <a:r>
              <a:rPr lang="en-US" smtClean="0"/>
              <a:t> </a:t>
            </a:r>
            <a:r>
              <a:rPr lang="tr-TR" smtClean="0"/>
              <a:t>bir LR ayrıştırıcının durumunu saklar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(S0X1S1X2S2…XmSm, aiai+1…an$)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7E47CE-EEB0-4B0B-B2E5-86F9F1FC0225}" type="slidenum">
              <a:rPr lang="en-US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510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800600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LR ayrıştırıcılar </a:t>
            </a:r>
            <a:r>
              <a:rPr lang="tr-TR" sz="2400" smtClean="0"/>
              <a:t>tablo sürümlüdür</a:t>
            </a:r>
            <a:r>
              <a:rPr lang="en-US" sz="2400" smtClean="0"/>
              <a:t>,</a:t>
            </a:r>
            <a:r>
              <a:rPr lang="tr-TR" sz="2400" smtClean="0"/>
              <a:t> bu</a:t>
            </a:r>
            <a:r>
              <a:rPr lang="en-US" sz="2400" smtClean="0"/>
              <a:t> </a:t>
            </a:r>
            <a:r>
              <a:rPr lang="tr-TR" sz="2400" smtClean="0"/>
              <a:t>tablonun iki bileşeni vardır</a:t>
            </a:r>
            <a:r>
              <a:rPr lang="en-US" sz="2400" smtClean="0"/>
              <a:t>, </a:t>
            </a:r>
            <a:r>
              <a:rPr lang="tr-TR" sz="2400" smtClean="0"/>
              <a:t>bir</a:t>
            </a:r>
            <a:r>
              <a:rPr lang="en-US" sz="2400" smtClean="0"/>
              <a:t> ACTION tabl</a:t>
            </a:r>
            <a:r>
              <a:rPr lang="tr-TR" sz="2400" smtClean="0"/>
              <a:t>osu</a:t>
            </a:r>
            <a:r>
              <a:rPr lang="en-US" sz="2400" smtClean="0"/>
              <a:t>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tr-TR" sz="2400" smtClean="0"/>
              <a:t>bir</a:t>
            </a:r>
            <a:r>
              <a:rPr lang="en-US" sz="2400" smtClean="0"/>
              <a:t> GOTO  </a:t>
            </a:r>
            <a:r>
              <a:rPr lang="tr-TR" sz="2400" smtClean="0"/>
              <a:t>tablosu</a:t>
            </a:r>
            <a:endParaRPr lang="en-US" sz="2400" smtClean="0"/>
          </a:p>
          <a:p>
            <a:pPr lvl="1" eaLnBrk="1" hangingPunct="1"/>
            <a:r>
              <a:rPr lang="en-US" sz="2000" smtClean="0"/>
              <a:t>ACTION tabl</a:t>
            </a:r>
            <a:r>
              <a:rPr lang="tr-TR" sz="2000" smtClean="0"/>
              <a:t>osu, verilen bir </a:t>
            </a:r>
            <a:r>
              <a:rPr lang="en-US" sz="2000" smtClean="0"/>
              <a:t>ayrıştırıcı</a:t>
            </a:r>
            <a:r>
              <a:rPr lang="tr-TR" sz="2000" smtClean="0"/>
              <a:t> durumu</a:t>
            </a:r>
            <a:r>
              <a:rPr lang="en-US" sz="2000" smtClean="0"/>
              <a:t>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sonraki jeton için, ayrıştırıcının hareketini</a:t>
            </a:r>
            <a:r>
              <a:rPr lang="en-US" sz="2000" smtClean="0"/>
              <a:t> </a:t>
            </a:r>
            <a:r>
              <a:rPr lang="tr-TR" sz="2000" smtClean="0"/>
              <a:t>belirler</a:t>
            </a:r>
            <a:endParaRPr lang="en-US" sz="2000" smtClean="0"/>
          </a:p>
          <a:p>
            <a:pPr lvl="2" eaLnBrk="1" hangingPunct="1"/>
            <a:r>
              <a:rPr lang="tr-TR" sz="1900" smtClean="0"/>
              <a:t>Satırlar</a:t>
            </a:r>
            <a:r>
              <a:rPr lang="en-US" sz="1900" smtClean="0"/>
              <a:t> </a:t>
            </a:r>
            <a:r>
              <a:rPr lang="tr-TR" sz="1900" smtClean="0"/>
              <a:t>durum</a:t>
            </a:r>
            <a:r>
              <a:rPr lang="en-US" sz="1900" smtClean="0"/>
              <a:t> </a:t>
            </a:r>
            <a:r>
              <a:rPr lang="tr-TR" sz="1900" smtClean="0"/>
              <a:t>adlarıdır</a:t>
            </a:r>
            <a:r>
              <a:rPr lang="en-US" sz="1900" smtClean="0"/>
              <a:t>; </a:t>
            </a:r>
            <a:r>
              <a:rPr lang="tr-TR" sz="1900" smtClean="0"/>
              <a:t>sütunlar</a:t>
            </a:r>
            <a:r>
              <a:rPr lang="en-US" sz="1900" smtClean="0"/>
              <a:t> terminal</a:t>
            </a:r>
            <a:r>
              <a:rPr lang="tr-TR" sz="1900" smtClean="0"/>
              <a:t>lerdir</a:t>
            </a:r>
            <a:endParaRPr lang="en-US" sz="1900" smtClean="0"/>
          </a:p>
          <a:p>
            <a:pPr lvl="1" eaLnBrk="1" hangingPunct="1"/>
            <a:r>
              <a:rPr lang="en-US" sz="2000" smtClean="0"/>
              <a:t>The GOTO tabl</a:t>
            </a:r>
            <a:r>
              <a:rPr lang="tr-TR" sz="2000" smtClean="0"/>
              <a:t>osu</a:t>
            </a:r>
            <a:r>
              <a:rPr lang="en-US" sz="2000" smtClean="0"/>
              <a:t> </a:t>
            </a:r>
            <a:r>
              <a:rPr lang="tr-TR" sz="2000" smtClean="0"/>
              <a:t>bir indirgeme hareketi yapıldıktan sonra ayrıştırma yığını üzerine hangi durumun konulacağını belirler</a:t>
            </a:r>
            <a:endParaRPr lang="en-US" sz="2000" smtClean="0"/>
          </a:p>
          <a:p>
            <a:pPr lvl="2" eaLnBrk="1" hangingPunct="1"/>
            <a:r>
              <a:rPr lang="tr-TR" sz="1900" smtClean="0"/>
              <a:t>Satırlar</a:t>
            </a:r>
            <a:r>
              <a:rPr lang="en-US" sz="1900" smtClean="0"/>
              <a:t> </a:t>
            </a:r>
            <a:r>
              <a:rPr lang="tr-TR" sz="1900" smtClean="0"/>
              <a:t>durum</a:t>
            </a:r>
            <a:r>
              <a:rPr lang="en-US" sz="1900" smtClean="0"/>
              <a:t> </a:t>
            </a:r>
            <a:r>
              <a:rPr lang="tr-TR" sz="1900" smtClean="0"/>
              <a:t>adlarıdır</a:t>
            </a:r>
            <a:r>
              <a:rPr lang="en-US" sz="1900" smtClean="0"/>
              <a:t>; </a:t>
            </a:r>
            <a:r>
              <a:rPr lang="tr-TR" sz="1900" smtClean="0"/>
              <a:t>sütunlar</a:t>
            </a:r>
            <a:r>
              <a:rPr lang="en-US" sz="1900" smtClean="0"/>
              <a:t> </a:t>
            </a:r>
            <a:r>
              <a:rPr lang="tr-TR" sz="1900" smtClean="0"/>
              <a:t>non</a:t>
            </a:r>
            <a:r>
              <a:rPr lang="en-US" sz="1900" smtClean="0"/>
              <a:t>terminal</a:t>
            </a:r>
            <a:r>
              <a:rPr lang="tr-TR" sz="1900" smtClean="0"/>
              <a:t>lerdir</a:t>
            </a:r>
            <a:endParaRPr lang="en-US" sz="19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790FF0-5F94-4096-8217-CA94CE44782C}" type="slidenum">
              <a:rPr lang="en-US"/>
              <a:pPr>
                <a:defRPr/>
              </a:pPr>
              <a:t>115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Ayrıştırıcısının (</a:t>
            </a:r>
            <a:r>
              <a:rPr lang="en-US" smtClean="0"/>
              <a:t>Parser</a:t>
            </a:r>
            <a:r>
              <a:rPr lang="tr-TR" smtClean="0"/>
              <a:t>) Yapısı</a:t>
            </a:r>
            <a:endParaRPr lang="en-US" smtClean="0"/>
          </a:p>
        </p:txBody>
      </p:sp>
      <p:pic>
        <p:nvPicPr>
          <p:cNvPr id="17613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981200"/>
            <a:ext cx="7696200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5E3794-16CA-454A-B708-0615F754AFFA}" type="slidenum">
              <a:rPr lang="en-US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7155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dirty="0" smtClean="0"/>
              <a:t>Başlangıç yapılandırması</a:t>
            </a:r>
            <a:r>
              <a:rPr lang="en-US" dirty="0" smtClean="0"/>
              <a:t>: (S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$)</a:t>
            </a:r>
          </a:p>
          <a:p>
            <a:pPr eaLnBrk="1" hangingPunct="1"/>
            <a:r>
              <a:rPr lang="tr-TR" dirty="0" smtClean="0"/>
              <a:t>A</a:t>
            </a:r>
            <a:r>
              <a:rPr lang="en-US" dirty="0" err="1" smtClean="0"/>
              <a:t>yrıştırıcı</a:t>
            </a:r>
            <a:r>
              <a:rPr lang="tr-TR" dirty="0" smtClean="0"/>
              <a:t> hareketleri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ACTION[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] = Shift S,</a:t>
            </a:r>
            <a:r>
              <a:rPr lang="tr-TR" dirty="0" smtClean="0"/>
              <a:t> sonraki yapılandırma</a:t>
            </a:r>
            <a:r>
              <a:rPr lang="en-US" dirty="0" smtClean="0"/>
              <a:t>: 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(S</a:t>
            </a:r>
            <a:r>
              <a:rPr lang="en-US" baseline="-25000" dirty="0" smtClean="0"/>
              <a:t>0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dirty="0" smtClean="0"/>
              <a:t>, a</a:t>
            </a:r>
            <a:r>
              <a:rPr lang="en-US" baseline="-25000" dirty="0" smtClean="0"/>
              <a:t>i+1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$)</a:t>
            </a:r>
          </a:p>
          <a:p>
            <a:pPr lvl="1" eaLnBrk="1" hangingPunct="1"/>
            <a:r>
              <a:rPr lang="tr-TR" dirty="0" err="1" smtClean="0"/>
              <a:t>If</a:t>
            </a:r>
            <a:r>
              <a:rPr lang="en-US" dirty="0" smtClean="0"/>
              <a:t> ACTION[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] = Reduce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S = GOTO[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-r</a:t>
            </a:r>
            <a:r>
              <a:rPr lang="en-US" dirty="0" smtClean="0"/>
              <a:t>, A], r =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err="1" smtClean="0">
                <a:sym typeface="Symbol" pitchFamily="18" charset="2"/>
              </a:rPr>
              <a:t>nın</a:t>
            </a:r>
            <a:r>
              <a:rPr lang="tr-TR" dirty="0" smtClean="0">
                <a:sym typeface="Symbol" pitchFamily="18" charset="2"/>
              </a:rPr>
              <a:t> uzunluğu olmak üzere </a:t>
            </a:r>
            <a:r>
              <a:rPr lang="en-US" dirty="0" smtClean="0"/>
              <a:t>, </a:t>
            </a:r>
            <a:r>
              <a:rPr lang="tr-TR" dirty="0" smtClean="0"/>
              <a:t>sonraki</a:t>
            </a:r>
            <a:r>
              <a:rPr lang="en-US" dirty="0" smtClean="0"/>
              <a:t> </a:t>
            </a:r>
            <a:r>
              <a:rPr lang="tr-TR" dirty="0" smtClean="0"/>
              <a:t>yapılandırma: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sz="2500" dirty="0" smtClean="0"/>
              <a:t>(S</a:t>
            </a:r>
            <a:r>
              <a:rPr lang="en-US" sz="2500" baseline="-25000" dirty="0" smtClean="0"/>
              <a:t>0</a:t>
            </a:r>
            <a:r>
              <a:rPr lang="en-US" sz="2500" dirty="0" smtClean="0"/>
              <a:t>X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S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X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S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…</a:t>
            </a:r>
            <a:r>
              <a:rPr lang="en-US" sz="2500" dirty="0" err="1" smtClean="0"/>
              <a:t>X</a:t>
            </a:r>
            <a:r>
              <a:rPr lang="en-US" sz="2500" baseline="-25000" dirty="0" err="1" smtClean="0"/>
              <a:t>m-r</a:t>
            </a:r>
            <a:r>
              <a:rPr lang="en-US" sz="2500" dirty="0" err="1" smtClean="0"/>
              <a:t>S</a:t>
            </a:r>
            <a:r>
              <a:rPr lang="en-US" sz="2500" baseline="-25000" dirty="0" err="1" smtClean="0"/>
              <a:t>m-r</a:t>
            </a:r>
            <a:r>
              <a:rPr lang="en-US" sz="2500" dirty="0" err="1" smtClean="0"/>
              <a:t>AS</a:t>
            </a:r>
            <a:r>
              <a:rPr lang="en-US" sz="2500" dirty="0" smtClean="0"/>
              <a:t>, a</a:t>
            </a:r>
            <a:r>
              <a:rPr lang="en-US" sz="2500" baseline="-25000" dirty="0" smtClean="0"/>
              <a:t>i</a:t>
            </a:r>
            <a:r>
              <a:rPr lang="en-US" sz="2500" dirty="0" smtClean="0"/>
              <a:t>a</a:t>
            </a:r>
            <a:r>
              <a:rPr lang="en-US" sz="2500" baseline="-25000" dirty="0" smtClean="0"/>
              <a:t>i+1</a:t>
            </a:r>
            <a:r>
              <a:rPr lang="en-US" sz="2500" dirty="0" smtClean="0"/>
              <a:t>…a</a:t>
            </a:r>
            <a:r>
              <a:rPr lang="en-US" sz="2500" baseline="-25000" dirty="0" smtClean="0"/>
              <a:t>n</a:t>
            </a:r>
            <a:r>
              <a:rPr lang="en-US" sz="2500" dirty="0" smtClean="0"/>
              <a:t>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6D9819-EEA2-43D6-B961-5DB50774476A}" type="slidenum">
              <a:rPr lang="en-US"/>
              <a:pPr>
                <a:defRPr/>
              </a:pPr>
              <a:t>117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817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A</a:t>
            </a:r>
            <a:r>
              <a:rPr lang="en-US" smtClean="0"/>
              <a:t>yrıştırıcı</a:t>
            </a:r>
            <a:r>
              <a:rPr lang="tr-TR" smtClean="0"/>
              <a:t> hareketleri </a:t>
            </a:r>
            <a:r>
              <a:rPr lang="en-US" smtClean="0"/>
              <a:t>(</a:t>
            </a:r>
            <a:r>
              <a:rPr lang="tr-TR" smtClean="0"/>
              <a:t>devamı</a:t>
            </a:r>
            <a:r>
              <a:rPr lang="en-US" smtClean="0"/>
              <a:t>):</a:t>
            </a:r>
          </a:p>
          <a:p>
            <a:pPr lvl="1" eaLnBrk="1" hangingPunct="1"/>
            <a:r>
              <a:rPr lang="tr-TR" smtClean="0"/>
              <a:t>If</a:t>
            </a:r>
            <a:r>
              <a:rPr lang="en-US" smtClean="0"/>
              <a:t> ACTION[Sm, ai] = Accept, </a:t>
            </a:r>
            <a:r>
              <a:rPr lang="tr-TR" smtClean="0"/>
              <a:t>ayrıştırma tamamlanmıştır ve hata bulunmamıştır</a:t>
            </a:r>
            <a:endParaRPr lang="en-US" smtClean="0"/>
          </a:p>
          <a:p>
            <a:pPr lvl="1" eaLnBrk="1" hangingPunct="1"/>
            <a:r>
              <a:rPr lang="tr-TR" smtClean="0"/>
              <a:t>If</a:t>
            </a:r>
            <a:r>
              <a:rPr lang="en-US" smtClean="0"/>
              <a:t> ACTION[Sm, ai] = Error, ayrıştırıcı </a:t>
            </a:r>
            <a:r>
              <a:rPr lang="tr-TR" smtClean="0"/>
              <a:t>bir hata-işleme rutini çağırır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C3880-31D3-4B76-AE77-F9A4F73D99C7}" type="slidenum">
              <a:rPr lang="en-US"/>
              <a:pPr>
                <a:defRPr/>
              </a:pPr>
              <a:t>118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57FB4D-FF74-422E-B3FE-B6266F2C42AF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5475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b="1" kern="0" dirty="0" smtClean="0">
                <a:latin typeface="Courier New" charset="0"/>
                <a:cs typeface="+mn-cs"/>
              </a:rPr>
              <a:t>YIĞIN</a:t>
            </a:r>
            <a:r>
              <a:rPr lang="en-US" sz="2000" b="1" kern="0" dirty="0" smtClean="0">
                <a:latin typeface="Courier New" charset="0"/>
                <a:cs typeface="+mn-cs"/>
              </a:rPr>
              <a:t>		</a:t>
            </a:r>
            <a:r>
              <a:rPr lang="tr-TR" sz="2000" b="1" kern="0" dirty="0" smtClean="0">
                <a:latin typeface="Courier New" charset="0"/>
                <a:cs typeface="+mn-cs"/>
              </a:rPr>
              <a:t>GİRİŞ TAMPONU</a:t>
            </a:r>
            <a:r>
              <a:rPr lang="en-US" sz="2000" b="1" kern="0" dirty="0" smtClean="0">
                <a:latin typeface="Courier New" charset="0"/>
                <a:cs typeface="+mn-cs"/>
              </a:rPr>
              <a:t>	ACTION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charset="0"/>
                <a:cs typeface="+mn-cs"/>
              </a:rPr>
              <a:t>$			num1+num2*num3$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charset="0"/>
                <a:cs typeface="+mn-cs"/>
              </a:rPr>
              <a:t>$</a:t>
            </a:r>
            <a:r>
              <a:rPr lang="en-US" sz="2000" kern="0" dirty="0">
                <a:latin typeface="Courier New" charset="0"/>
                <a:cs typeface="+mn-cs"/>
              </a:rPr>
              <a:t>num1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$F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$T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			+num2*num3$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		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$E+num2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$E+F	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$E+T		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		num3$	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E+T*num3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E+T*F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			$			accept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latin typeface="Courier New" charset="0"/>
              <a:cs typeface="+mn-cs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04800" y="2217738"/>
            <a:ext cx="8231188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9205" name="Rectangle 6"/>
          <p:cNvSpPr>
            <a:spLocks noChangeArrowheads="1"/>
          </p:cNvSpPr>
          <p:nvPr/>
        </p:nvSpPr>
        <p:spPr bwMode="auto">
          <a:xfrm>
            <a:off x="6858000" y="1905000"/>
            <a:ext cx="1447800" cy="3733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/>
              <a:t>E -&gt; E+T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E-T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T -&gt; T*F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T/F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F -&gt; (E)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| id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| -E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num</a:t>
            </a:r>
          </a:p>
        </p:txBody>
      </p:sp>
      <p:sp>
        <p:nvSpPr>
          <p:cNvPr id="1792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990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Örnek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Kullanışlı yardımcı altprogramlar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getChar</a:t>
            </a:r>
            <a:r>
              <a:rPr lang="en-US" dirty="0" smtClean="0"/>
              <a:t> – </a:t>
            </a:r>
            <a:r>
              <a:rPr lang="tr-TR" dirty="0" smtClean="0"/>
              <a:t>girdinin sonraki karakterini alır</a:t>
            </a:r>
            <a:r>
              <a:rPr lang="en-US" dirty="0" smtClean="0"/>
              <a:t>, </a:t>
            </a:r>
            <a:r>
              <a:rPr lang="tr-TR" dirty="0" smtClean="0"/>
              <a:t>bunu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itchFamily="49" charset="0"/>
              </a:rPr>
              <a:t>nextChar</a:t>
            </a:r>
            <a:r>
              <a:rPr lang="tr-TR" b="1" dirty="0" smtClean="0"/>
              <a:t> </a:t>
            </a:r>
            <a:r>
              <a:rPr lang="tr-TR" dirty="0" smtClean="0"/>
              <a:t>içine koyar, sınıfını belirler ve sınıfı </a:t>
            </a:r>
            <a:r>
              <a:rPr lang="en-US" b="1" dirty="0" err="1" smtClean="0">
                <a:latin typeface="Courier New" pitchFamily="49" charset="0"/>
              </a:rPr>
              <a:t>charClass</a:t>
            </a:r>
            <a:r>
              <a:rPr lang="tr-TR" b="1" dirty="0" smtClean="0"/>
              <a:t> </a:t>
            </a:r>
            <a:r>
              <a:rPr lang="tr-TR" dirty="0" smtClean="0"/>
              <a:t>içine koyar</a:t>
            </a:r>
            <a:endParaRPr lang="en-US" b="1" dirty="0" smtClean="0"/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addChar</a:t>
            </a:r>
            <a:r>
              <a:rPr lang="en-US" dirty="0" smtClean="0"/>
              <a:t> - </a:t>
            </a:r>
            <a:r>
              <a:rPr lang="en-US" b="1" dirty="0" err="1" smtClean="0">
                <a:latin typeface="Courier New" pitchFamily="49" charset="0"/>
              </a:rPr>
              <a:t>nextChar</a:t>
            </a:r>
            <a:r>
              <a:rPr lang="en-US" dirty="0" smtClean="0"/>
              <a:t> </a:t>
            </a:r>
            <a:r>
              <a:rPr lang="tr-TR" dirty="0" smtClean="0"/>
              <a:t>dan gelen karakteri </a:t>
            </a:r>
            <a:r>
              <a:rPr lang="tr-TR" dirty="0" err="1" smtClean="0">
                <a:solidFill>
                  <a:srgbClr val="990000"/>
                </a:solidFill>
              </a:rPr>
              <a:t>lexeme</a:t>
            </a:r>
            <a:r>
              <a:rPr lang="tr-TR" dirty="0" err="1" smtClean="0"/>
              <a:t>nin</a:t>
            </a:r>
            <a:r>
              <a:rPr lang="tr-TR" dirty="0" smtClean="0"/>
              <a:t> biriktirildiği yere koyar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b="1" dirty="0" smtClean="0">
                <a:latin typeface="Courier New" pitchFamily="49" charset="0"/>
              </a:rPr>
              <a:t>lexeme</a:t>
            </a:r>
            <a:r>
              <a:rPr lang="tr-TR" b="1" dirty="0" smtClean="0">
                <a:latin typeface="Courier New" pitchFamily="49" charset="0"/>
              </a:rPr>
              <a:t> </a:t>
            </a:r>
            <a:r>
              <a:rPr lang="tr-TR" dirty="0" smtClean="0"/>
              <a:t>dizisinin sonuna ekler)</a:t>
            </a:r>
            <a:endParaRPr lang="en-US" dirty="0" smtClean="0"/>
          </a:p>
          <a:p>
            <a:pPr lvl="1" eaLnBrk="1" hangingPunct="1"/>
            <a:r>
              <a:rPr lang="tr-TR" dirty="0" smtClean="0"/>
              <a:t>Arama (l</a:t>
            </a:r>
            <a:r>
              <a:rPr lang="en-US" dirty="0" err="1" smtClean="0"/>
              <a:t>ookup</a:t>
            </a:r>
            <a:r>
              <a:rPr lang="tr-TR" dirty="0" smtClean="0"/>
              <a:t>)</a:t>
            </a:r>
            <a:r>
              <a:rPr lang="en-US" dirty="0" smtClean="0"/>
              <a:t> - </a:t>
            </a:r>
            <a:r>
              <a:rPr lang="en-US" b="1" dirty="0" smtClean="0">
                <a:latin typeface="Courier New" pitchFamily="49" charset="0"/>
              </a:rPr>
              <a:t>lexeme</a:t>
            </a:r>
            <a:r>
              <a:rPr lang="en-US" dirty="0" smtClean="0"/>
              <a:t> </a:t>
            </a:r>
            <a:r>
              <a:rPr lang="tr-TR" dirty="0" smtClean="0"/>
              <a:t>deki </a:t>
            </a:r>
            <a:r>
              <a:rPr lang="tr-TR" dirty="0" err="1" smtClean="0"/>
              <a:t>stringin</a:t>
            </a:r>
            <a:r>
              <a:rPr lang="tr-TR" dirty="0" smtClean="0"/>
              <a:t> ayrılmış sözcük (</a:t>
            </a:r>
            <a:r>
              <a:rPr lang="tr-TR" dirty="0" err="1" smtClean="0"/>
              <a:t>reserved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r>
              <a:rPr lang="tr-TR" dirty="0" smtClean="0"/>
              <a:t>) olup olmadığını belirler ve onun</a:t>
            </a:r>
            <a:r>
              <a:rPr lang="en-US" dirty="0" smtClean="0"/>
              <a:t> </a:t>
            </a:r>
            <a:r>
              <a:rPr lang="tr-TR" dirty="0" smtClean="0"/>
              <a:t>kodunu döndürür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3DD315-A67C-47CA-AE6A-1091AC8A661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LR </a:t>
            </a:r>
            <a:r>
              <a:rPr lang="tr-TR" sz="3200" smtClean="0"/>
              <a:t>Ayrıştırma Tablosu(</a:t>
            </a:r>
            <a:r>
              <a:rPr lang="en-US" sz="3200" smtClean="0"/>
              <a:t>Parsing Table</a:t>
            </a:r>
            <a:r>
              <a:rPr lang="tr-TR" sz="3200" smtClean="0"/>
              <a:t>)</a:t>
            </a:r>
            <a:endParaRPr lang="en-US" sz="3200" smtClean="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1524000"/>
            <a:ext cx="6172200" cy="492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0E9F64-2495-4B68-BB88-B764C0B2C02C}" type="slidenum">
              <a:rPr lang="en-US"/>
              <a:pPr>
                <a:defRPr/>
              </a:pPr>
              <a:t>120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37512" y="1577876"/>
            <a:ext cx="19016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E </a:t>
            </a:r>
            <a:r>
              <a:rPr lang="de-DE" dirty="0"/>
              <a:t>→ E + T </a:t>
            </a:r>
            <a:endParaRPr lang="tr-TR" dirty="0" smtClean="0"/>
          </a:p>
          <a:p>
            <a:r>
              <a:rPr lang="de-DE" dirty="0" smtClean="0"/>
              <a:t>2</a:t>
            </a:r>
            <a:r>
              <a:rPr lang="de-DE" dirty="0"/>
              <a:t>. E → T </a:t>
            </a:r>
            <a:endParaRPr lang="tr-TR" dirty="0" smtClean="0"/>
          </a:p>
          <a:p>
            <a:r>
              <a:rPr lang="de-DE" dirty="0" smtClean="0"/>
              <a:t>3</a:t>
            </a:r>
            <a:r>
              <a:rPr lang="de-DE" dirty="0"/>
              <a:t>. T → T * F 4. T → F </a:t>
            </a:r>
            <a:endParaRPr lang="tr-TR" dirty="0" smtClean="0"/>
          </a:p>
          <a:p>
            <a:r>
              <a:rPr lang="de-DE" dirty="0" smtClean="0"/>
              <a:t>5</a:t>
            </a:r>
            <a:r>
              <a:rPr lang="de-DE" dirty="0"/>
              <a:t>. F → (E) </a:t>
            </a:r>
            <a:endParaRPr lang="tr-TR" dirty="0" smtClean="0"/>
          </a:p>
          <a:p>
            <a:r>
              <a:rPr lang="de-DE" dirty="0" smtClean="0"/>
              <a:t>6</a:t>
            </a:r>
            <a:r>
              <a:rPr lang="de-DE" dirty="0"/>
              <a:t>. F → </a:t>
            </a:r>
            <a:r>
              <a:rPr lang="de-DE" dirty="0" err="1"/>
              <a:t>id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A712D2-24A6-45C6-9ABA-2BEC05992514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46811"/>
              </p:ext>
            </p:extLst>
          </p:nvPr>
        </p:nvGraphicFramePr>
        <p:xfrm>
          <a:off x="609599" y="1524000"/>
          <a:ext cx="776908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83358">
                  <a:extLst>
                    <a:ext uri="{9D8B030D-6E8A-4147-A177-3AD203B41FA5}">
                      <a16:colId xmlns:a16="http://schemas.microsoft.com/office/drawing/2014/main" val="2842573763"/>
                    </a:ext>
                  </a:extLst>
                </a:gridCol>
                <a:gridCol w="2179043">
                  <a:extLst>
                    <a:ext uri="{9D8B030D-6E8A-4147-A177-3AD203B41FA5}">
                      <a16:colId xmlns:a16="http://schemas.microsoft.com/office/drawing/2014/main" val="2370441076"/>
                    </a:ext>
                  </a:extLst>
                </a:gridCol>
                <a:gridCol w="3806686">
                  <a:extLst>
                    <a:ext uri="{9D8B030D-6E8A-4147-A177-3AD203B41FA5}">
                      <a16:colId xmlns:a16="http://schemas.microsoft.com/office/drawing/2014/main" val="131564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Stack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Input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Action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İd+id</a:t>
                      </a:r>
                      <a:r>
                        <a:rPr lang="tr-TR" dirty="0" smtClean="0"/>
                        <a:t>*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Shift</a:t>
                      </a:r>
                      <a:r>
                        <a:rPr lang="tr-TR" dirty="0" smtClean="0"/>
                        <a:t> 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0id5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dirty="0" smtClean="0"/>
                        <a:t>*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Reduce</a:t>
                      </a:r>
                      <a:r>
                        <a:rPr lang="tr-TR" dirty="0" smtClean="0"/>
                        <a:t> 6 (</a:t>
                      </a:r>
                      <a:r>
                        <a:rPr lang="tr-TR" dirty="0" err="1" smtClean="0"/>
                        <a:t>Goto</a:t>
                      </a:r>
                      <a:r>
                        <a:rPr lang="tr-TR" dirty="0" smtClean="0"/>
                        <a:t> [F,0])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3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6973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77000" y="3473718"/>
            <a:ext cx="19016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E </a:t>
            </a:r>
            <a:r>
              <a:rPr lang="de-DE" dirty="0"/>
              <a:t>→ E + T </a:t>
            </a:r>
            <a:endParaRPr lang="tr-TR" dirty="0" smtClean="0"/>
          </a:p>
          <a:p>
            <a:r>
              <a:rPr lang="de-DE" dirty="0" smtClean="0"/>
              <a:t>2</a:t>
            </a:r>
            <a:r>
              <a:rPr lang="de-DE" dirty="0"/>
              <a:t>. E → T </a:t>
            </a:r>
            <a:endParaRPr lang="tr-TR" dirty="0" smtClean="0"/>
          </a:p>
          <a:p>
            <a:r>
              <a:rPr lang="de-DE" dirty="0" smtClean="0"/>
              <a:t>3</a:t>
            </a:r>
            <a:r>
              <a:rPr lang="de-DE" dirty="0"/>
              <a:t>. T → T * F 4. T → F </a:t>
            </a:r>
            <a:endParaRPr lang="tr-TR" dirty="0" smtClean="0"/>
          </a:p>
          <a:p>
            <a:r>
              <a:rPr lang="de-DE" dirty="0" smtClean="0"/>
              <a:t>5</a:t>
            </a:r>
            <a:r>
              <a:rPr lang="de-DE" dirty="0"/>
              <a:t>. F → (E) </a:t>
            </a:r>
            <a:endParaRPr lang="tr-TR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6</a:t>
            </a:r>
            <a:r>
              <a:rPr lang="de-DE" dirty="0">
                <a:solidFill>
                  <a:srgbClr val="FF0000"/>
                </a:solidFill>
              </a:rPr>
              <a:t>. F → </a:t>
            </a:r>
            <a:r>
              <a:rPr lang="de-DE" dirty="0" err="1">
                <a:solidFill>
                  <a:srgbClr val="FF0000"/>
                </a:solidFill>
              </a:rPr>
              <a:t>id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276600"/>
            <a:ext cx="5867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 smtClean="0"/>
              <a:t>Stack</a:t>
            </a:r>
            <a:r>
              <a:rPr lang="tr-TR" dirty="0" smtClean="0"/>
              <a:t> başlangıç durumu (0)  ile başlar.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0 durumunda </a:t>
            </a:r>
            <a:r>
              <a:rPr lang="tr-TR" dirty="0" err="1" smtClean="0"/>
              <a:t>id</a:t>
            </a:r>
            <a:r>
              <a:rPr lang="tr-TR" dirty="0" smtClean="0"/>
              <a:t> okunursa </a:t>
            </a:r>
            <a:r>
              <a:rPr lang="tr-TR" dirty="0" err="1" smtClean="0"/>
              <a:t>shift</a:t>
            </a:r>
            <a:r>
              <a:rPr lang="tr-TR" dirty="0" smtClean="0"/>
              <a:t> 5. </a:t>
            </a:r>
            <a:r>
              <a:rPr lang="tr-TR" dirty="0" err="1" smtClean="0"/>
              <a:t>Shift</a:t>
            </a:r>
            <a:r>
              <a:rPr lang="tr-TR" dirty="0" smtClean="0"/>
              <a:t> 5’te id5 </a:t>
            </a:r>
            <a:r>
              <a:rPr lang="tr-TR" dirty="0" err="1" smtClean="0"/>
              <a:t>stack’e</a:t>
            </a:r>
            <a:r>
              <a:rPr lang="tr-TR" dirty="0" smtClean="0"/>
              <a:t> eklenir.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5 durumundayken girişte + var ise  </a:t>
            </a:r>
            <a:r>
              <a:rPr lang="tr-TR" dirty="0" err="1" smtClean="0"/>
              <a:t>Reduce</a:t>
            </a:r>
            <a:r>
              <a:rPr lang="tr-TR" dirty="0" smtClean="0"/>
              <a:t> 6 yazılır. </a:t>
            </a:r>
            <a:r>
              <a:rPr lang="tr-TR" dirty="0" err="1" smtClean="0"/>
              <a:t>Reduce</a:t>
            </a:r>
            <a:r>
              <a:rPr lang="tr-TR" dirty="0" smtClean="0"/>
              <a:t> 6 </a:t>
            </a:r>
            <a:r>
              <a:rPr lang="tr-TR" dirty="0" err="1" smtClean="0"/>
              <a:t>id</a:t>
            </a:r>
            <a:r>
              <a:rPr lang="tr-TR" dirty="0" smtClean="0"/>
              <a:t> yerine F olduğu için </a:t>
            </a:r>
            <a:r>
              <a:rPr lang="tr-TR" dirty="0" err="1" smtClean="0"/>
              <a:t>Goto</a:t>
            </a:r>
            <a:r>
              <a:rPr lang="tr-TR" dirty="0" smtClean="0"/>
              <a:t>[</a:t>
            </a:r>
            <a:r>
              <a:rPr lang="tr-TR" dirty="0" err="1" smtClean="0"/>
              <a:t>F,.ç</a:t>
            </a:r>
            <a:r>
              <a:rPr lang="tr-TR" dirty="0" smtClean="0"/>
              <a:t>.] yazılır.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 smtClean="0"/>
              <a:t>Stack’ten</a:t>
            </a:r>
            <a:r>
              <a:rPr lang="tr-TR" dirty="0" smtClean="0"/>
              <a:t>  </a:t>
            </a:r>
            <a:r>
              <a:rPr lang="tr-TR" dirty="0" err="1" smtClean="0"/>
              <a:t>id</a:t>
            </a:r>
            <a:r>
              <a:rPr lang="tr-TR" dirty="0" smtClean="0"/>
              <a:t> ve 5 silinir. Kalan 0 </a:t>
            </a:r>
            <a:r>
              <a:rPr lang="tr-TR" dirty="0" err="1" smtClean="0"/>
              <a:t>Goto</a:t>
            </a:r>
            <a:r>
              <a:rPr lang="tr-TR" dirty="0" smtClean="0"/>
              <a:t>[F,0]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31691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A712D2-24A6-45C6-9ABA-2BEC05992514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77984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09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8125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Verilen bir gramerden bir araç ile bir</a:t>
            </a:r>
            <a:r>
              <a:rPr lang="en-US" smtClean="0"/>
              <a:t> ayrıştırıcı</a:t>
            </a:r>
            <a:r>
              <a:rPr lang="tr-TR" smtClean="0"/>
              <a:t> tablosu üretilebilir</a:t>
            </a:r>
            <a:r>
              <a:rPr lang="en-US" smtClean="0"/>
              <a:t>, </a:t>
            </a:r>
            <a:r>
              <a:rPr lang="tr-TR" smtClean="0"/>
              <a:t>örn</a:t>
            </a:r>
            <a:r>
              <a:rPr lang="en-US" smtClean="0"/>
              <a:t>., </a:t>
            </a:r>
            <a:r>
              <a:rPr lang="en-US" b="1" smtClean="0"/>
              <a:t>yacc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314487-C0B0-4F5D-9A79-91C869A83C26}" type="slidenum">
              <a:rPr lang="en-US"/>
              <a:pPr>
                <a:defRPr/>
              </a:pPr>
              <a:t>123</a:t>
            </a:fld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Özet</a:t>
            </a:r>
          </a:p>
        </p:txBody>
      </p:sp>
      <p:sp>
        <p:nvSpPr>
          <p:cNvPr id="18227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Sentaks analizi</a:t>
            </a:r>
            <a:r>
              <a:rPr lang="en-US" sz="2400" dirty="0" smtClean="0"/>
              <a:t> </a:t>
            </a:r>
            <a:r>
              <a:rPr lang="en-US" sz="2400" dirty="0" err="1" smtClean="0"/>
              <a:t>dil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implementasyon</a:t>
            </a:r>
            <a:r>
              <a:rPr lang="tr-TR" sz="2400" dirty="0" smtClean="0"/>
              <a:t>unun ortak kısmıdır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Bir sözcüksel analizci bir programın küçük-ölçekli parçalarını</a:t>
            </a:r>
            <a:r>
              <a:rPr lang="en-US" sz="2400" dirty="0" smtClean="0"/>
              <a:t> </a:t>
            </a:r>
            <a:r>
              <a:rPr lang="tr-TR" sz="2400" dirty="0" smtClean="0"/>
              <a:t>ayıran bir desen eşleştiricidir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/>
              <a:t>Sentaks hatalarını saptar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/>
              <a:t>Bir ayrıştırma ağacı üretir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Bir </a:t>
            </a:r>
            <a:r>
              <a:rPr lang="tr-TR" sz="2400" dirty="0" err="1" smtClean="0"/>
              <a:t>özyineli</a:t>
            </a:r>
            <a:r>
              <a:rPr lang="tr-TR" sz="2400" dirty="0" smtClean="0"/>
              <a:t>-iniş ayrıştırıcı bir LL ayrıştırıcıdır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EBNF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A</a:t>
            </a:r>
            <a:r>
              <a:rPr lang="en-US" sz="2400" dirty="0" err="1" smtClean="0"/>
              <a:t>şağıdan-yukarıya</a:t>
            </a:r>
            <a:r>
              <a:rPr lang="en-US" sz="2400" dirty="0" smtClean="0"/>
              <a:t> </a:t>
            </a:r>
            <a:r>
              <a:rPr lang="en-US" sz="2400" dirty="0" err="1" smtClean="0"/>
              <a:t>ayrıştırıcılar</a:t>
            </a:r>
            <a:r>
              <a:rPr lang="tr-TR" sz="2400" dirty="0" err="1" smtClean="0"/>
              <a:t>ın</a:t>
            </a:r>
            <a:r>
              <a:rPr lang="tr-TR" sz="2400" dirty="0" smtClean="0"/>
              <a:t> ayrıştırma problemi</a:t>
            </a:r>
            <a:r>
              <a:rPr lang="en-US" sz="2400" dirty="0" smtClean="0"/>
              <a:t>: </a:t>
            </a:r>
            <a:r>
              <a:rPr lang="tr-TR" sz="2400" dirty="0" smtClean="0"/>
              <a:t>o anki cümlesel formun </a:t>
            </a:r>
            <a:r>
              <a:rPr lang="tr-TR" sz="2400" dirty="0" err="1" smtClean="0"/>
              <a:t>altstringini</a:t>
            </a:r>
            <a:r>
              <a:rPr lang="tr-TR" sz="2400" dirty="0" smtClean="0"/>
              <a:t> bulma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LR </a:t>
            </a:r>
            <a:r>
              <a:rPr lang="tr-TR" sz="2400" dirty="0" smtClean="0"/>
              <a:t>ailesi kaydırma-indirgeme</a:t>
            </a:r>
            <a:r>
              <a:rPr lang="en-US" sz="2400" dirty="0" smtClean="0"/>
              <a:t> </a:t>
            </a:r>
            <a:r>
              <a:rPr lang="en-US" sz="2400" dirty="0" err="1" smtClean="0"/>
              <a:t>ayrıştırıcı</a:t>
            </a:r>
            <a:r>
              <a:rPr lang="tr-TR" sz="2400" dirty="0" err="1" smtClean="0"/>
              <a:t>ları</a:t>
            </a:r>
            <a:r>
              <a:rPr lang="tr-TR" sz="2400" dirty="0" smtClean="0"/>
              <a:t> en yaygın olan</a:t>
            </a:r>
            <a:r>
              <a:rPr lang="en-US" sz="2400" dirty="0" smtClean="0"/>
              <a:t> </a:t>
            </a:r>
            <a:r>
              <a:rPr lang="tr-TR" sz="2400" dirty="0" smtClean="0"/>
              <a:t>a</a:t>
            </a:r>
            <a:r>
              <a:rPr lang="en-US" sz="2400" dirty="0" err="1" smtClean="0"/>
              <a:t>şağıdan-yukarıya</a:t>
            </a:r>
            <a:r>
              <a:rPr lang="en-US" sz="2400" dirty="0" smtClean="0"/>
              <a:t> </a:t>
            </a:r>
            <a:r>
              <a:rPr lang="en-US" sz="2400" dirty="0" err="1" smtClean="0"/>
              <a:t>ayrıştır</a:t>
            </a:r>
            <a:r>
              <a:rPr lang="tr-TR" sz="2400" dirty="0" err="1" smtClean="0"/>
              <a:t>ma</a:t>
            </a:r>
            <a:r>
              <a:rPr lang="en-US" sz="2400" dirty="0" smtClean="0"/>
              <a:t> </a:t>
            </a:r>
            <a:r>
              <a:rPr lang="tr-TR" sz="2400" dirty="0" smtClean="0"/>
              <a:t>yaklaşımıdır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FF7FF-5B11-47D3-BE79-6C0DBD588583}" type="slidenum">
              <a:rPr lang="en-US"/>
              <a:pPr>
                <a:defRPr/>
              </a:pPr>
              <a:t>124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Durum Diyagramı (</a:t>
            </a:r>
            <a:r>
              <a:rPr lang="en-US" smtClean="0"/>
              <a:t>State Diagram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FAA9EE-45A9-4F39-941E-9C9CEEBDBCA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152400" y="6400800"/>
            <a:ext cx="8839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1800" dirty="0" smtClean="0"/>
              <a:t>Adları, parantezleri ve aritmetik operatörleri tanıyan bir durum diyagramı</a:t>
            </a:r>
            <a:endParaRPr lang="tr-TR" sz="18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10000"/>
          </a:blip>
          <a:srcRect/>
          <a:stretch>
            <a:fillRect/>
          </a:stretch>
        </p:blipFill>
        <p:spPr bwMode="auto">
          <a:xfrm>
            <a:off x="1066800" y="1201727"/>
            <a:ext cx="6791325" cy="52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implementasyon</a:t>
            </a:r>
            <a:r>
              <a:rPr lang="en-US" sz="2400" dirty="0" smtClean="0"/>
              <a:t> (</a:t>
            </a:r>
            <a:r>
              <a:rPr lang="tr-TR" sz="2400" dirty="0" smtClean="0"/>
              <a:t>başlatma varsayalım</a:t>
            </a:r>
            <a:r>
              <a:rPr lang="en-US" sz="2400" dirty="0" smtClean="0"/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en-US" sz="1800" b="1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switch (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case LETTER: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addChar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while (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 == LETTER || 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 == DIGIT)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addChar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return lookup(lexeme);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smtClean="0"/>
              <a:t>…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42F87E-A441-4999-AAAC-8D197DF3244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 </a:t>
            </a:r>
            <a:r>
              <a:rPr lang="en-US" sz="3200" smtClean="0"/>
              <a:t>(Devamı)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72390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…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case DIGIT: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addChar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getChar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while (</a:t>
            </a:r>
            <a:r>
              <a:rPr lang="en-US" sz="2000" b="1" dirty="0" err="1" smtClean="0">
                <a:latin typeface="Courier New" pitchFamily="49" charset="0"/>
              </a:rPr>
              <a:t>charClass</a:t>
            </a:r>
            <a:r>
              <a:rPr lang="en-US" sz="2000" b="1" dirty="0" smtClean="0">
                <a:latin typeface="Courier New" pitchFamily="49" charset="0"/>
              </a:rPr>
              <a:t> == DIGIT)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addChar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getChar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return INT_LIT;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break;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  /* switch</a:t>
            </a:r>
            <a:r>
              <a:rPr lang="tr-TR" sz="2000" b="1" dirty="0" smtClean="0">
                <a:latin typeface="Courier New" pitchFamily="49" charset="0"/>
              </a:rPr>
              <a:t>’in sonu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  /* 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tr-TR" sz="2000" b="1" dirty="0" smtClean="0">
                <a:latin typeface="Courier New" pitchFamily="49" charset="0"/>
              </a:rPr>
              <a:t> fonksiyonunun sonu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BA79D-4D7D-458E-BDF0-E7F4C997F58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Sözcüksel (</a:t>
            </a:r>
            <a:r>
              <a:rPr lang="en-US" smtClean="0"/>
              <a:t>Lexical</a:t>
            </a:r>
            <a:r>
              <a:rPr lang="tr-TR" smtClean="0"/>
              <a:t>)</a:t>
            </a:r>
            <a:r>
              <a:rPr lang="en-US" smtClean="0"/>
              <a:t> Anali</a:t>
            </a:r>
            <a:r>
              <a:rPr lang="tr-TR" smtClean="0"/>
              <a:t>z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B454C4-6CCA-4BBA-8A16-207CE244333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00200" y="1752600"/>
            <a:ext cx="6388287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 dirty="0">
                <a:latin typeface="Courier New" pitchFamily="49" charset="0"/>
              </a:rPr>
              <a:t>program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gcd</a:t>
            </a:r>
            <a:r>
              <a:rPr lang="en-US" altLang="en-US" sz="1800" dirty="0">
                <a:latin typeface="Courier New" pitchFamily="49" charset="0"/>
              </a:rPr>
              <a:t> (input, output);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 err="1">
                <a:latin typeface="Courier New" pitchFamily="49" charset="0"/>
              </a:rPr>
              <a:t>var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 : </a:t>
            </a:r>
            <a:r>
              <a:rPr lang="en-US" altLang="en-US" sz="1800" b="1" dirty="0">
                <a:latin typeface="Courier New" pitchFamily="49" charset="0"/>
              </a:rPr>
              <a:t>integer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begin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read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b="1" dirty="0">
                <a:latin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&lt;&gt; j </a:t>
            </a:r>
            <a:r>
              <a:rPr lang="en-US" altLang="en-US" sz="1800" b="1" dirty="0">
                <a:latin typeface="Courier New" pitchFamily="49" charset="0"/>
              </a:rPr>
              <a:t>do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   </a:t>
            </a:r>
            <a:r>
              <a:rPr lang="en-US" altLang="en-US" sz="1800" b="1" dirty="0">
                <a:latin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&gt; j </a:t>
            </a:r>
            <a:r>
              <a:rPr lang="en-US" altLang="en-US" sz="1800" b="1" dirty="0">
                <a:latin typeface="Courier New" pitchFamily="49" charset="0"/>
              </a:rPr>
              <a:t>then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:=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- j </a:t>
            </a:r>
            <a:r>
              <a:rPr lang="en-US" altLang="en-US" sz="1800" b="1" dirty="0">
                <a:latin typeface="Courier New" pitchFamily="49" charset="0"/>
              </a:rPr>
              <a:t>else</a:t>
            </a:r>
            <a:r>
              <a:rPr lang="en-US" altLang="en-US" sz="1800" dirty="0">
                <a:latin typeface="Courier New" pitchFamily="49" charset="0"/>
              </a:rPr>
              <a:t> j := j -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dirty="0" err="1">
                <a:latin typeface="Courier New" pitchFamily="49" charset="0"/>
              </a:rPr>
              <a:t>writeln</a:t>
            </a:r>
            <a:r>
              <a:rPr lang="en-US" altLang="en-US" sz="1800" dirty="0">
                <a:latin typeface="Courier New" pitchFamily="49" charset="0"/>
              </a:rPr>
              <a:t>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)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end</a:t>
            </a:r>
            <a:r>
              <a:rPr lang="en-US" altLang="en-US" sz="1800" dirty="0">
                <a:latin typeface="Courier New" pitchFamily="49" charset="0"/>
              </a:rPr>
              <a:t>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14400" y="4657725"/>
            <a:ext cx="762901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itchFamily="49" charset="0"/>
              </a:rPr>
              <a:t>program</a:t>
            </a:r>
            <a:r>
              <a:rPr lang="en-US" altLang="en-US" sz="1800">
                <a:latin typeface="Courier New" pitchFamily="49" charset="0"/>
              </a:rPr>
              <a:t>  gcd   (    input  ,    output    )      ;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var</a:t>
            </a:r>
            <a:r>
              <a:rPr lang="en-US" altLang="en-US" sz="1800">
                <a:latin typeface="Courier New" pitchFamily="49" charset="0"/>
              </a:rPr>
              <a:t>      i     ,    j      :    </a:t>
            </a:r>
            <a:r>
              <a:rPr lang="en-US" altLang="en-US" sz="1800" b="1">
                <a:latin typeface="Courier New" pitchFamily="49" charset="0"/>
              </a:rPr>
              <a:t>integer   </a:t>
            </a:r>
            <a:r>
              <a:rPr lang="en-US" altLang="en-US" sz="1800">
                <a:latin typeface="Courier New" pitchFamily="49" charset="0"/>
              </a:rPr>
              <a:t>;      </a:t>
            </a:r>
            <a:r>
              <a:rPr lang="en-US" altLang="en-US" sz="1800" b="1">
                <a:latin typeface="Courier New" pitchFamily="49" charset="0"/>
              </a:rPr>
              <a:t>begin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read     (     i    ,      j    )         ;      </a:t>
            </a:r>
            <a:r>
              <a:rPr lang="en-US" altLang="en-US" sz="1800" b="1">
                <a:latin typeface="Courier New" pitchFamily="49" charset="0"/>
              </a:rPr>
              <a:t>while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i        &lt;&gt;    j    </a:t>
            </a:r>
            <a:r>
              <a:rPr lang="en-US" altLang="en-US" sz="1800" b="1">
                <a:latin typeface="Courier New" pitchFamily="49" charset="0"/>
              </a:rPr>
              <a:t>do     if</a:t>
            </a:r>
            <a:r>
              <a:rPr lang="en-US" altLang="en-US" sz="1800">
                <a:latin typeface="Courier New" pitchFamily="49" charset="0"/>
              </a:rPr>
              <a:t>   i         &gt;     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then    </a:t>
            </a:r>
            <a:r>
              <a:rPr lang="en-US" altLang="en-US" sz="1800">
                <a:latin typeface="Courier New" pitchFamily="49" charset="0"/>
              </a:rPr>
              <a:t> i     :=   i      -    j         </a:t>
            </a:r>
            <a:r>
              <a:rPr lang="en-US" altLang="en-US" sz="1800" b="1">
                <a:latin typeface="Courier New" pitchFamily="49" charset="0"/>
              </a:rPr>
              <a:t>else  </a:t>
            </a:r>
            <a:r>
              <a:rPr lang="en-US" altLang="en-US" sz="1800">
                <a:latin typeface="Courier New" pitchFamily="49" charset="0"/>
              </a:rPr>
              <a:t>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:=       i     -    i      ;    writeln   (      i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)        </a:t>
            </a:r>
            <a:r>
              <a:rPr lang="en-US" altLang="en-US" sz="1800" b="1">
                <a:latin typeface="Courier New" pitchFamily="49" charset="0"/>
              </a:rPr>
              <a:t>end   </a:t>
            </a:r>
            <a:r>
              <a:rPr lang="en-US" altLang="en-US" sz="1800">
                <a:latin typeface="Courier New" pitchFamily="49" charset="0"/>
              </a:rPr>
              <a:t>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4191000" y="4114800"/>
            <a:ext cx="838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Ayrıştırıcının amaçları</a:t>
            </a:r>
            <a:r>
              <a:rPr lang="en-US" dirty="0" smtClean="0"/>
              <a:t>, </a:t>
            </a:r>
            <a:r>
              <a:rPr lang="tr-TR" dirty="0" smtClean="0"/>
              <a:t>bir girdi programı verildiğinde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smtClean="0"/>
              <a:t>Bütün sentaks hatalarını bulur</a:t>
            </a:r>
            <a:r>
              <a:rPr lang="en-US" dirty="0" smtClean="0"/>
              <a:t>; </a:t>
            </a:r>
            <a:r>
              <a:rPr lang="tr-TR" dirty="0" smtClean="0"/>
              <a:t>her birisi için</a:t>
            </a:r>
            <a:r>
              <a:rPr lang="en-US" dirty="0" smtClean="0"/>
              <a:t>, </a:t>
            </a:r>
            <a:r>
              <a:rPr lang="tr-TR" dirty="0" smtClean="0"/>
              <a:t>uygun bir tanılayıcı (iyileştirici) mesaj üretir</a:t>
            </a:r>
            <a:r>
              <a:rPr lang="en-US" dirty="0" smtClean="0"/>
              <a:t>, </a:t>
            </a:r>
            <a:r>
              <a:rPr lang="tr-TR" dirty="0" smtClean="0"/>
              <a:t>ve gerekirse düzeltmeler yapar</a:t>
            </a:r>
            <a:endParaRPr lang="en-US" dirty="0" smtClean="0"/>
          </a:p>
          <a:p>
            <a:pPr lvl="1" eaLnBrk="1" hangingPunct="1"/>
            <a:r>
              <a:rPr lang="tr-TR" dirty="0" smtClean="0"/>
              <a:t>Ayrıştırma ağacını üretir</a:t>
            </a:r>
            <a:r>
              <a:rPr lang="en-US" dirty="0" smtClean="0"/>
              <a:t>, </a:t>
            </a:r>
            <a:r>
              <a:rPr lang="tr-TR" dirty="0" smtClean="0"/>
              <a:t>veya</a:t>
            </a:r>
            <a:r>
              <a:rPr lang="en-US" dirty="0" smtClean="0"/>
              <a:t> </a:t>
            </a:r>
            <a:r>
              <a:rPr lang="tr-TR" dirty="0" smtClean="0"/>
              <a:t>en azından program için ayrıştırma ağacının izini (dökümünü) üretir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32AD8A-9442-4C7D-9CF6-B74669EEE959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A</a:t>
            </a:r>
            <a:r>
              <a:rPr lang="en-US" sz="2400" dirty="0" err="1" smtClean="0"/>
              <a:t>yrıştırıcı</a:t>
            </a:r>
            <a:r>
              <a:rPr lang="tr-TR" sz="2400" dirty="0" err="1" smtClean="0"/>
              <a:t>ların</a:t>
            </a:r>
            <a:r>
              <a:rPr lang="tr-TR" sz="2400" dirty="0" smtClean="0"/>
              <a:t> iki kategorisi:</a:t>
            </a:r>
            <a:endParaRPr lang="en-US" sz="2400" dirty="0" smtClean="0"/>
          </a:p>
          <a:p>
            <a:pPr lvl="1" eaLnBrk="1" hangingPunct="1"/>
            <a:r>
              <a:rPr lang="tr-TR" sz="2000" dirty="0" smtClean="0">
                <a:solidFill>
                  <a:schemeClr val="accent2"/>
                </a:solidFill>
              </a:rPr>
              <a:t>Yukarıdan-aşağıya (</a:t>
            </a:r>
            <a:r>
              <a:rPr lang="en-US" sz="2000" dirty="0" smtClean="0">
                <a:solidFill>
                  <a:schemeClr val="accent2"/>
                </a:solidFill>
              </a:rPr>
              <a:t>Top down</a:t>
            </a:r>
            <a:r>
              <a:rPr lang="tr-TR" sz="2000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- </a:t>
            </a:r>
            <a:r>
              <a:rPr lang="en-US" sz="2000" dirty="0" err="1" smtClean="0"/>
              <a:t>ayrıştırma</a:t>
            </a:r>
            <a:r>
              <a:rPr lang="en-US" sz="2000" dirty="0" smtClean="0"/>
              <a:t> </a:t>
            </a:r>
            <a:r>
              <a:rPr lang="en-US" sz="2000" dirty="0" err="1" smtClean="0"/>
              <a:t>ağacı</a:t>
            </a:r>
            <a:r>
              <a:rPr lang="tr-TR" sz="2000" dirty="0" err="1" smtClean="0"/>
              <a:t>nı</a:t>
            </a:r>
            <a:r>
              <a:rPr lang="tr-TR" sz="2000" dirty="0" smtClean="0"/>
              <a:t> </a:t>
            </a:r>
            <a:r>
              <a:rPr lang="en-US" sz="2000" dirty="0" err="1" smtClean="0"/>
              <a:t>kök</a:t>
            </a:r>
            <a:r>
              <a:rPr lang="tr-TR" sz="2000" dirty="0" smtClean="0"/>
              <a:t>ten başlayarak oluşturur</a:t>
            </a:r>
            <a:endParaRPr lang="en-US" sz="2000" dirty="0" smtClean="0"/>
          </a:p>
          <a:p>
            <a:pPr lvl="2" eaLnBrk="1" hangingPunct="1"/>
            <a:r>
              <a:rPr lang="tr-TR" sz="1900" dirty="0" smtClean="0"/>
              <a:t>A</a:t>
            </a:r>
            <a:r>
              <a:rPr lang="en-US" sz="1900" dirty="0" err="1" smtClean="0"/>
              <a:t>yrıştırma</a:t>
            </a:r>
            <a:r>
              <a:rPr lang="en-US" sz="1900" dirty="0" smtClean="0"/>
              <a:t> </a:t>
            </a:r>
            <a:r>
              <a:rPr lang="en-US" sz="1900" dirty="0" err="1" smtClean="0"/>
              <a:t>ağacı</a:t>
            </a:r>
            <a:r>
              <a:rPr lang="tr-TR" sz="1900" dirty="0" err="1" smtClean="0"/>
              <a:t>nı</a:t>
            </a:r>
            <a:r>
              <a:rPr lang="tr-TR" sz="1900" dirty="0" smtClean="0"/>
              <a:t> </a:t>
            </a:r>
            <a:r>
              <a:rPr lang="en-US" sz="1900" dirty="0" smtClean="0">
                <a:solidFill>
                  <a:srgbClr val="990000"/>
                </a:solidFill>
              </a:rPr>
              <a:t>preorder</a:t>
            </a:r>
            <a:r>
              <a:rPr lang="tr-TR" sz="1900" dirty="0" smtClean="0"/>
              <a:t>da izler veya oluşturur</a:t>
            </a:r>
            <a:endParaRPr lang="en-US" sz="1900" dirty="0" smtClean="0"/>
          </a:p>
          <a:p>
            <a:pPr lvl="1" eaLnBrk="1" hangingPunct="1"/>
            <a:r>
              <a:rPr lang="tr-TR" sz="2000" dirty="0" smtClean="0">
                <a:solidFill>
                  <a:schemeClr val="accent2"/>
                </a:solidFill>
              </a:rPr>
              <a:t> Aşağıdan-yukarıya (</a:t>
            </a:r>
            <a:r>
              <a:rPr lang="en-US" sz="2000" dirty="0" smtClean="0">
                <a:solidFill>
                  <a:schemeClr val="accent2"/>
                </a:solidFill>
              </a:rPr>
              <a:t>Bottom up</a:t>
            </a:r>
            <a:r>
              <a:rPr lang="tr-TR" sz="2000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- </a:t>
            </a:r>
            <a:r>
              <a:rPr lang="en-US" sz="2000" dirty="0" err="1" smtClean="0"/>
              <a:t>ayrıştırma</a:t>
            </a:r>
            <a:r>
              <a:rPr lang="en-US" sz="2000" dirty="0" smtClean="0"/>
              <a:t> </a:t>
            </a:r>
            <a:r>
              <a:rPr lang="en-US" sz="2000" dirty="0" err="1" smtClean="0"/>
              <a:t>ağacı</a:t>
            </a:r>
            <a:r>
              <a:rPr lang="tr-TR" sz="2000" dirty="0" err="1" smtClean="0"/>
              <a:t>nı</a:t>
            </a:r>
            <a:r>
              <a:rPr lang="en-US" sz="2000" dirty="0" smtClean="0"/>
              <a:t>, </a:t>
            </a:r>
            <a:r>
              <a:rPr lang="tr-TR" sz="2000" dirty="0" smtClean="0"/>
              <a:t>yapraklardan başlayarak oluşturur</a:t>
            </a:r>
            <a:endParaRPr lang="en-US" sz="2000" dirty="0" smtClean="0"/>
          </a:p>
          <a:p>
            <a:pPr eaLnBrk="1" hangingPunct="1"/>
            <a:r>
              <a:rPr lang="tr-TR" sz="2400" dirty="0" smtClean="0"/>
              <a:t>A</a:t>
            </a:r>
            <a:r>
              <a:rPr lang="en-US" sz="2400" dirty="0" err="1" smtClean="0"/>
              <a:t>yrıştırıcı</a:t>
            </a:r>
            <a:r>
              <a:rPr lang="tr-TR" sz="2400" dirty="0" err="1" smtClean="0"/>
              <a:t>lar</a:t>
            </a:r>
            <a:r>
              <a:rPr lang="tr-TR" sz="2400" dirty="0" smtClean="0"/>
              <a:t>,</a:t>
            </a:r>
            <a:r>
              <a:rPr lang="en-US" sz="2400" dirty="0" smtClean="0"/>
              <a:t> </a:t>
            </a:r>
            <a:r>
              <a:rPr lang="tr-TR" sz="2400" dirty="0" smtClean="0"/>
              <a:t>girdide sadece bir jeton (</a:t>
            </a:r>
            <a:r>
              <a:rPr lang="tr-TR" sz="2400" dirty="0" err="1" smtClean="0"/>
              <a:t>token</a:t>
            </a:r>
            <a:r>
              <a:rPr lang="tr-TR" sz="2400" dirty="0" smtClean="0"/>
              <a:t>) ileriye bakar</a:t>
            </a: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AB374-67E0-48B8-9828-0C3629B0DB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7030A0"/>
                </a:solidFill>
              </a:rPr>
              <a:t>Yukarıdan-aşağıya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ayrıştırıcı</a:t>
            </a:r>
            <a:r>
              <a:rPr lang="tr-TR" sz="2400" dirty="0" err="1" smtClean="0">
                <a:solidFill>
                  <a:srgbClr val="7030A0"/>
                </a:solidFill>
              </a:rPr>
              <a:t>lar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(Top-down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parser</a:t>
            </a:r>
            <a:r>
              <a:rPr lang="tr-TR" sz="2400" dirty="0" smtClean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 smtClean="0"/>
              <a:t>Bir </a:t>
            </a:r>
            <a:r>
              <a:rPr lang="en-US" sz="2000" dirty="0" err="1" smtClean="0"/>
              <a:t>xA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</a:t>
            </a:r>
            <a:r>
              <a:rPr lang="tr-TR" sz="2000" dirty="0" smtClean="0"/>
              <a:t> sağ cümlesel formu (</a:t>
            </a:r>
            <a:r>
              <a:rPr lang="en-US" sz="2000" dirty="0" smtClean="0"/>
              <a:t>right sentential form</a:t>
            </a:r>
            <a:r>
              <a:rPr lang="tr-TR" sz="2000" dirty="0" smtClean="0"/>
              <a:t>) verildiğinde</a:t>
            </a:r>
            <a:r>
              <a:rPr lang="en-US" sz="2000" dirty="0" smtClean="0"/>
              <a:t> 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ayrıştırıcı</a:t>
            </a:r>
            <a:r>
              <a:rPr lang="tr-TR" sz="2000" dirty="0" smtClean="0"/>
              <a:t>, sadece </a:t>
            </a:r>
            <a:r>
              <a:rPr lang="tr-TR" sz="2000" dirty="0" err="1" smtClean="0"/>
              <a:t>A’nın</a:t>
            </a:r>
            <a:r>
              <a:rPr lang="tr-TR" sz="2000" dirty="0" smtClean="0"/>
              <a:t> ürettiği ilk jetonu (</a:t>
            </a:r>
            <a:r>
              <a:rPr lang="en-US" sz="2000" dirty="0" smtClean="0"/>
              <a:t>token</a:t>
            </a:r>
            <a:r>
              <a:rPr lang="tr-TR" sz="2000" dirty="0" smtClean="0"/>
              <a:t>) kullanarak, </a:t>
            </a:r>
            <a:r>
              <a:rPr lang="tr-TR" sz="2000" dirty="0" err="1" smtClean="0"/>
              <a:t>ensol</a:t>
            </a:r>
            <a:r>
              <a:rPr lang="tr-TR" sz="2000" dirty="0" smtClean="0"/>
              <a:t> türevdeki (</a:t>
            </a:r>
            <a:r>
              <a:rPr lang="en-US" sz="2000" dirty="0" smtClean="0"/>
              <a:t>leftmost derivation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r>
              <a:rPr lang="tr-TR" sz="2000" dirty="0" smtClean="0"/>
              <a:t>sonraki cümlesel formu (</a:t>
            </a:r>
            <a:r>
              <a:rPr lang="en-US" sz="2000" dirty="0" smtClean="0"/>
              <a:t>sentential form </a:t>
            </a:r>
            <a:r>
              <a:rPr lang="tr-TR" sz="2000" dirty="0" smtClean="0"/>
              <a:t>) elde etmek için doğru olan A-kuralını (</a:t>
            </a:r>
            <a:r>
              <a:rPr lang="en-US" sz="2000" dirty="0" smtClean="0"/>
              <a:t>A-rule</a:t>
            </a:r>
            <a:r>
              <a:rPr lang="tr-TR" sz="2000" dirty="0" smtClean="0"/>
              <a:t>) seçmelidir</a:t>
            </a:r>
            <a:endParaRPr lang="en-US" sz="2000" dirty="0" smtClean="0"/>
          </a:p>
          <a:p>
            <a:pPr eaLnBrk="1" hangingPunct="1"/>
            <a:r>
              <a:rPr lang="tr-TR" sz="2400" dirty="0" smtClean="0"/>
              <a:t>En yaygın</a:t>
            </a:r>
            <a:r>
              <a:rPr lang="en-US" sz="2400" dirty="0" smtClean="0"/>
              <a:t> </a:t>
            </a:r>
            <a:r>
              <a:rPr lang="tr-TR" sz="2400" dirty="0" smtClean="0"/>
              <a:t>y</a:t>
            </a:r>
            <a:r>
              <a:rPr lang="en-US" sz="2400" dirty="0" err="1" smtClean="0"/>
              <a:t>ukarıdan-aşağıya</a:t>
            </a:r>
            <a:r>
              <a:rPr lang="tr-TR" sz="2400" dirty="0" smtClean="0"/>
              <a:t> ayrıştırma </a:t>
            </a:r>
            <a:r>
              <a:rPr lang="en-US" sz="2400" dirty="0" smtClean="0"/>
              <a:t>(</a:t>
            </a:r>
            <a:r>
              <a:rPr lang="tr-TR" sz="2400" dirty="0" smtClean="0"/>
              <a:t>t</a:t>
            </a:r>
            <a:r>
              <a:rPr lang="en-US" sz="2400" dirty="0" smtClean="0"/>
              <a:t>op-down parsing</a:t>
            </a:r>
            <a:r>
              <a:rPr lang="tr-TR" sz="2400" dirty="0" smtClean="0"/>
              <a:t>) algoritmaları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tr-TR" sz="2000" dirty="0" smtClean="0"/>
              <a:t>Ö</a:t>
            </a:r>
            <a:r>
              <a:rPr lang="en-US" sz="2000" dirty="0" err="1" smtClean="0"/>
              <a:t>zyineli</a:t>
            </a:r>
            <a:r>
              <a:rPr lang="tr-TR" sz="2000" dirty="0" smtClean="0"/>
              <a:t> </a:t>
            </a:r>
            <a:r>
              <a:rPr lang="en-US" sz="2000" dirty="0" err="1" smtClean="0"/>
              <a:t>azalan</a:t>
            </a:r>
            <a:r>
              <a:rPr lang="tr-TR" sz="2000" dirty="0" smtClean="0"/>
              <a:t> </a:t>
            </a:r>
            <a:r>
              <a:rPr lang="en-US" sz="2000" dirty="0" smtClean="0"/>
              <a:t>(recursive-descent)- </a:t>
            </a:r>
            <a:r>
              <a:rPr lang="tr-TR" sz="2000" dirty="0" smtClean="0"/>
              <a:t>kodlanmış bir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implementasyon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LL </a:t>
            </a:r>
            <a:r>
              <a:rPr lang="en-US" sz="2000" dirty="0" err="1" smtClean="0"/>
              <a:t>ayrıştırıcı</a:t>
            </a:r>
            <a:r>
              <a:rPr lang="tr-TR" sz="2000" dirty="0" err="1" smtClean="0"/>
              <a:t>lar</a:t>
            </a:r>
            <a:r>
              <a:rPr lang="tr-TR" sz="2000" dirty="0" smtClean="0"/>
              <a:t> </a:t>
            </a:r>
            <a:r>
              <a:rPr lang="en-US" sz="2000" dirty="0" smtClean="0"/>
              <a:t>(parser) – </a:t>
            </a:r>
            <a:r>
              <a:rPr lang="tr-TR" sz="2000" dirty="0" smtClean="0"/>
              <a:t>tablo sürümlü </a:t>
            </a:r>
            <a:r>
              <a:rPr lang="en-US" sz="2000" dirty="0" err="1" smtClean="0"/>
              <a:t>implementasyon</a:t>
            </a: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B3B972-A673-4A4C-951B-3B61FA66DC4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Bölüm 4 </a:t>
            </a:r>
            <a:r>
              <a:rPr lang="tr-TR" smtClean="0"/>
              <a:t>Konular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dirty="0" err="1" smtClean="0"/>
              <a:t>Giriş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smtClean="0"/>
              <a:t>Sözcüksel Analiz (</a:t>
            </a:r>
            <a:r>
              <a:rPr lang="en-US" dirty="0" smtClean="0"/>
              <a:t>Lexical Analysis</a:t>
            </a:r>
            <a:r>
              <a:rPr lang="tr-TR" dirty="0" smtClean="0"/>
              <a:t>)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smtClean="0"/>
              <a:t>Ayrıştırma (</a:t>
            </a:r>
            <a:r>
              <a:rPr lang="en-US" dirty="0" smtClean="0"/>
              <a:t>Parsing</a:t>
            </a:r>
            <a:r>
              <a:rPr lang="tr-TR" dirty="0" smtClean="0"/>
              <a:t>)</a:t>
            </a:r>
            <a:r>
              <a:rPr lang="en-US" dirty="0" smtClean="0"/>
              <a:t> Problem</a:t>
            </a:r>
            <a:r>
              <a:rPr lang="tr-TR" dirty="0" smtClean="0"/>
              <a:t>i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err="1" smtClean="0"/>
              <a:t>Özyineli</a:t>
            </a:r>
            <a:r>
              <a:rPr lang="tr-TR" dirty="0" smtClean="0"/>
              <a:t>-Azalan Ayrıştırma (</a:t>
            </a:r>
            <a:r>
              <a:rPr lang="en-US" dirty="0" smtClean="0"/>
              <a:t>Recursive-Descent Parsing</a:t>
            </a:r>
            <a:r>
              <a:rPr lang="tr-TR" dirty="0" smtClean="0"/>
              <a:t>)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smtClean="0"/>
              <a:t>A</a:t>
            </a:r>
            <a:r>
              <a:rPr lang="en-US" dirty="0" err="1" smtClean="0"/>
              <a:t>şağıdan</a:t>
            </a:r>
            <a:r>
              <a:rPr lang="tr-TR" dirty="0" smtClean="0"/>
              <a:t>-Y</a:t>
            </a:r>
            <a:r>
              <a:rPr lang="en-US" dirty="0" err="1" smtClean="0"/>
              <a:t>ukarıya</a:t>
            </a:r>
            <a:r>
              <a:rPr lang="en-US" dirty="0" smtClean="0"/>
              <a:t> </a:t>
            </a:r>
            <a:r>
              <a:rPr lang="tr-TR" dirty="0" smtClean="0"/>
              <a:t>A</a:t>
            </a:r>
            <a:r>
              <a:rPr lang="en-US" dirty="0" err="1" smtClean="0"/>
              <a:t>yrıştırma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dirty="0" smtClean="0"/>
              <a:t>Bottom-Up Parsing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95A291-3466-4DBC-B89E-18425817FC5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(())() </a:t>
            </a:r>
            <a:r>
              <a:rPr lang="tr-TR" smtClean="0"/>
              <a:t>için </a:t>
            </a:r>
            <a:r>
              <a:rPr lang="en-US" smtClean="0"/>
              <a:t>Leftmost </a:t>
            </a:r>
            <a:r>
              <a:rPr lang="tr-TR" smtClean="0"/>
              <a:t>Türetme</a:t>
            </a:r>
            <a:endParaRPr lang="en-US" smtClean="0"/>
          </a:p>
        </p:txBody>
      </p:sp>
      <p:graphicFrame>
        <p:nvGraphicFramePr>
          <p:cNvPr id="300035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752600"/>
          <a:ext cx="7772400" cy="4681855"/>
        </p:xfrm>
        <a:graphic>
          <a:graphicData uri="http://schemas.openxmlformats.org/drawingml/2006/table">
            <a:tbl>
              <a:tblPr/>
              <a:tblGrid>
                <a:gridCol w="314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) L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=&gt;( L ) 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5076" name="Group 56"/>
          <p:cNvGrpSpPr>
            <a:grpSpLocks/>
          </p:cNvGrpSpPr>
          <p:nvPr/>
        </p:nvGrpSpPr>
        <p:grpSpPr bwMode="auto">
          <a:xfrm>
            <a:off x="6731000" y="1628775"/>
            <a:ext cx="2162175" cy="576263"/>
            <a:chOff x="4105" y="1117"/>
            <a:chExt cx="1362" cy="363"/>
          </a:xfrm>
        </p:grpSpPr>
        <p:sp>
          <p:nvSpPr>
            <p:cNvPr id="45079" name="Rectangle 40"/>
            <p:cNvSpPr>
              <a:spLocks noChangeArrowheads="1"/>
            </p:cNvSpPr>
            <p:nvPr/>
          </p:nvSpPr>
          <p:spPr bwMode="auto">
            <a:xfrm>
              <a:off x="4105" y="1117"/>
              <a:ext cx="1360" cy="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080" name="Line 41"/>
            <p:cNvSpPr>
              <a:spLocks noChangeShapeType="1"/>
            </p:cNvSpPr>
            <p:nvPr/>
          </p:nvSpPr>
          <p:spPr bwMode="auto">
            <a:xfrm>
              <a:off x="4332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1" name="Line 42"/>
            <p:cNvSpPr>
              <a:spLocks noChangeShapeType="1"/>
            </p:cNvSpPr>
            <p:nvPr/>
          </p:nvSpPr>
          <p:spPr bwMode="auto">
            <a:xfrm>
              <a:off x="4559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2" name="Line 43"/>
            <p:cNvSpPr>
              <a:spLocks noChangeShapeType="1"/>
            </p:cNvSpPr>
            <p:nvPr/>
          </p:nvSpPr>
          <p:spPr bwMode="auto">
            <a:xfrm>
              <a:off x="4786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3" name="Line 44"/>
            <p:cNvSpPr>
              <a:spLocks noChangeShapeType="1"/>
            </p:cNvSpPr>
            <p:nvPr/>
          </p:nvSpPr>
          <p:spPr bwMode="auto">
            <a:xfrm>
              <a:off x="5013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4" name="Line 45"/>
            <p:cNvSpPr>
              <a:spLocks noChangeShapeType="1"/>
            </p:cNvSpPr>
            <p:nvPr/>
          </p:nvSpPr>
          <p:spPr bwMode="auto">
            <a:xfrm>
              <a:off x="5240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5" name="Line 46"/>
            <p:cNvSpPr>
              <a:spLocks noChangeShapeType="1"/>
            </p:cNvSpPr>
            <p:nvPr/>
          </p:nvSpPr>
          <p:spPr bwMode="auto">
            <a:xfrm>
              <a:off x="5467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6" name="Text Box 49"/>
            <p:cNvSpPr txBox="1">
              <a:spLocks noChangeArrowheads="1"/>
            </p:cNvSpPr>
            <p:nvPr/>
          </p:nvSpPr>
          <p:spPr bwMode="auto">
            <a:xfrm>
              <a:off x="4105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7" name="Text Box 50"/>
            <p:cNvSpPr txBox="1">
              <a:spLocks noChangeArrowheads="1"/>
            </p:cNvSpPr>
            <p:nvPr/>
          </p:nvSpPr>
          <p:spPr bwMode="auto">
            <a:xfrm>
              <a:off x="4332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8" name="Text Box 51"/>
            <p:cNvSpPr txBox="1">
              <a:spLocks noChangeArrowheads="1"/>
            </p:cNvSpPr>
            <p:nvPr/>
          </p:nvSpPr>
          <p:spPr bwMode="auto">
            <a:xfrm>
              <a:off x="4559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89" name="Text Box 52"/>
            <p:cNvSpPr txBox="1">
              <a:spLocks noChangeArrowheads="1"/>
            </p:cNvSpPr>
            <p:nvPr/>
          </p:nvSpPr>
          <p:spPr bwMode="auto">
            <a:xfrm>
              <a:off x="4786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90" name="Text Box 53"/>
            <p:cNvSpPr txBox="1">
              <a:spLocks noChangeArrowheads="1"/>
            </p:cNvSpPr>
            <p:nvPr/>
          </p:nvSpPr>
          <p:spPr bwMode="auto">
            <a:xfrm>
              <a:off x="5013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91" name="Text Box 54"/>
            <p:cNvSpPr txBox="1">
              <a:spLocks noChangeArrowheads="1"/>
            </p:cNvSpPr>
            <p:nvPr/>
          </p:nvSpPr>
          <p:spPr bwMode="auto">
            <a:xfrm>
              <a:off x="5240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</p:grpSp>
      <p:sp>
        <p:nvSpPr>
          <p:cNvPr id="45077" name="Line 57"/>
          <p:cNvSpPr>
            <a:spLocks noChangeShapeType="1"/>
          </p:cNvSpPr>
          <p:nvPr/>
        </p:nvSpPr>
        <p:spPr bwMode="auto">
          <a:xfrm flipV="1">
            <a:off x="6948488" y="22050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5078" name="Text Box 58"/>
          <p:cNvSpPr txBox="1">
            <a:spLocks noChangeArrowheads="1"/>
          </p:cNvSpPr>
          <p:nvPr/>
        </p:nvSpPr>
        <p:spPr bwMode="auto">
          <a:xfrm>
            <a:off x="7793038" y="2297113"/>
            <a:ext cx="731837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giriş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2002D8-992C-4E80-B161-D9B1B12DCF87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828800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Varsay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 id </a:t>
            </a:r>
            <a:r>
              <a:rPr lang="tr-TR" sz="2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değişken 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ismi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n </a:t>
            </a:r>
            <a:r>
              <a:rPr lang="tr-TR" sz="2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tamsayı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{ x = 3 ; { y = 4 ; } ; }</a:t>
            </a:r>
            <a:endParaRPr lang="tr-T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ağacını göster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6085" name="43 Dikdörtgen"/>
          <p:cNvSpPr>
            <a:spLocks noChangeArrowheads="1"/>
          </p:cNvSpPr>
          <p:nvPr/>
        </p:nvSpPr>
        <p:spPr bwMode="auto">
          <a:xfrm>
            <a:off x="2667000" y="12954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Yukarıdan-aşağıya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(Top-down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590800" y="5391150"/>
            <a:ext cx="5595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6087" name="TextBox 3"/>
          <p:cNvSpPr txBox="1">
            <a:spLocks noChangeArrowheads="1"/>
          </p:cNvSpPr>
          <p:nvPr/>
        </p:nvSpPr>
        <p:spPr bwMode="auto">
          <a:xfrm>
            <a:off x="5173663" y="175260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7" name="TextBox 69"/>
          <p:cNvSpPr txBox="1">
            <a:spLocks noChangeArrowheads="1"/>
          </p:cNvSpPr>
          <p:nvPr/>
        </p:nvSpPr>
        <p:spPr bwMode="auto">
          <a:xfrm>
            <a:off x="5187950" y="23622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8" name="Straight Connector 5"/>
          <p:cNvCxnSpPr>
            <a:cxnSpLocks noChangeShapeType="1"/>
            <a:stCxn id="46087" idx="2"/>
            <a:endCxn id="47" idx="0"/>
          </p:cNvCxnSpPr>
          <p:nvPr/>
        </p:nvCxnSpPr>
        <p:spPr bwMode="auto">
          <a:xfrm rot="5400000">
            <a:off x="5246688" y="2257425"/>
            <a:ext cx="20955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TextBox 72"/>
          <p:cNvSpPr txBox="1">
            <a:spLocks noChangeArrowheads="1"/>
          </p:cNvSpPr>
          <p:nvPr/>
        </p:nvSpPr>
        <p:spPr bwMode="auto">
          <a:xfrm>
            <a:off x="4805363" y="29527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0" name="TextBox 73"/>
          <p:cNvSpPr txBox="1">
            <a:spLocks noChangeArrowheads="1"/>
          </p:cNvSpPr>
          <p:nvPr/>
        </p:nvSpPr>
        <p:spPr bwMode="auto">
          <a:xfrm>
            <a:off x="5541963" y="29527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1" name="Straight Connector 74"/>
          <p:cNvCxnSpPr>
            <a:cxnSpLocks noChangeShapeType="1"/>
            <a:stCxn id="47" idx="2"/>
            <a:endCxn id="49" idx="0"/>
          </p:cNvCxnSpPr>
          <p:nvPr/>
        </p:nvCxnSpPr>
        <p:spPr bwMode="auto">
          <a:xfrm rot="5400000">
            <a:off x="5072063" y="2673350"/>
            <a:ext cx="190500" cy="368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77"/>
          <p:cNvCxnSpPr>
            <a:cxnSpLocks noChangeShapeType="1"/>
            <a:stCxn id="47" idx="2"/>
            <a:endCxn id="50" idx="0"/>
          </p:cNvCxnSpPr>
          <p:nvPr/>
        </p:nvCxnSpPr>
        <p:spPr bwMode="auto">
          <a:xfrm rot="16200000" flipH="1">
            <a:off x="5433219" y="2680494"/>
            <a:ext cx="190500" cy="3540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1"/>
          <p:cNvCxnSpPr>
            <a:cxnSpLocks noChangeShapeType="1"/>
            <a:stCxn id="46087" idx="2"/>
          </p:cNvCxnSpPr>
          <p:nvPr/>
        </p:nvCxnSpPr>
        <p:spPr bwMode="auto">
          <a:xfrm rot="5400000">
            <a:off x="2493963" y="2533650"/>
            <a:ext cx="3238500" cy="2476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13"/>
          <p:cNvCxnSpPr>
            <a:cxnSpLocks noChangeShapeType="1"/>
            <a:stCxn id="46087" idx="2"/>
          </p:cNvCxnSpPr>
          <p:nvPr/>
        </p:nvCxnSpPr>
        <p:spPr bwMode="auto">
          <a:xfrm rot="16200000" flipH="1">
            <a:off x="5046663" y="2457450"/>
            <a:ext cx="3238500" cy="26289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Straight Connector 15"/>
          <p:cNvCxnSpPr>
            <a:cxnSpLocks noChangeShapeType="1"/>
            <a:stCxn id="47" idx="2"/>
          </p:cNvCxnSpPr>
          <p:nvPr/>
        </p:nvCxnSpPr>
        <p:spPr bwMode="auto">
          <a:xfrm rot="5400000">
            <a:off x="3792538" y="3775075"/>
            <a:ext cx="2571750" cy="5461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17"/>
          <p:cNvCxnSpPr>
            <a:cxnSpLocks noChangeShapeType="1"/>
            <a:stCxn id="49" idx="2"/>
          </p:cNvCxnSpPr>
          <p:nvPr/>
        </p:nvCxnSpPr>
        <p:spPr bwMode="auto">
          <a:xfrm rot="5400000">
            <a:off x="3205163" y="3556000"/>
            <a:ext cx="1981200" cy="1574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Straight Connector 19"/>
          <p:cNvCxnSpPr>
            <a:cxnSpLocks noChangeShapeType="1"/>
            <a:stCxn id="49" idx="2"/>
          </p:cNvCxnSpPr>
          <p:nvPr/>
        </p:nvCxnSpPr>
        <p:spPr bwMode="auto">
          <a:xfrm rot="5400000">
            <a:off x="3471863" y="3822700"/>
            <a:ext cx="1981200" cy="1041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21"/>
          <p:cNvCxnSpPr>
            <a:cxnSpLocks noChangeShapeType="1"/>
            <a:stCxn id="49" idx="2"/>
          </p:cNvCxnSpPr>
          <p:nvPr/>
        </p:nvCxnSpPr>
        <p:spPr bwMode="auto">
          <a:xfrm rot="5400000">
            <a:off x="3732213" y="4083050"/>
            <a:ext cx="1981200" cy="520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TextBox 98"/>
          <p:cNvSpPr txBox="1">
            <a:spLocks noChangeArrowheads="1"/>
          </p:cNvSpPr>
          <p:nvPr/>
        </p:nvSpPr>
        <p:spPr bwMode="auto">
          <a:xfrm>
            <a:off x="5314950" y="34861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0" name="TextBox 99"/>
          <p:cNvSpPr txBox="1">
            <a:spLocks noChangeArrowheads="1"/>
          </p:cNvSpPr>
          <p:nvPr/>
        </p:nvSpPr>
        <p:spPr bwMode="auto">
          <a:xfrm>
            <a:off x="6129338" y="3486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1" name="Straight Connector 100"/>
          <p:cNvCxnSpPr>
            <a:cxnSpLocks noChangeShapeType="1"/>
            <a:stCxn id="50" idx="2"/>
            <a:endCxn id="59" idx="0"/>
          </p:cNvCxnSpPr>
          <p:nvPr/>
        </p:nvCxnSpPr>
        <p:spPr bwMode="auto">
          <a:xfrm rot="5400000">
            <a:off x="5532438" y="3313112"/>
            <a:ext cx="133350" cy="2127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Straight Connector 104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671344" y="3386931"/>
            <a:ext cx="2038350" cy="19700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Straight Connector 105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850732" y="3207543"/>
            <a:ext cx="133350" cy="4238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TextBox 111"/>
          <p:cNvSpPr txBox="1">
            <a:spLocks noChangeArrowheads="1"/>
          </p:cNvSpPr>
          <p:nvPr/>
        </p:nvSpPr>
        <p:spPr bwMode="auto">
          <a:xfrm>
            <a:off x="6615113" y="401955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65" name="Straight Connector 112"/>
          <p:cNvCxnSpPr>
            <a:cxnSpLocks noChangeShapeType="1"/>
          </p:cNvCxnSpPr>
          <p:nvPr/>
        </p:nvCxnSpPr>
        <p:spPr bwMode="auto">
          <a:xfrm>
            <a:off x="6456363" y="377190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19"/>
          <p:cNvSpPr txBox="1">
            <a:spLocks noChangeArrowheads="1"/>
          </p:cNvSpPr>
          <p:nvPr/>
        </p:nvSpPr>
        <p:spPr bwMode="auto">
          <a:xfrm>
            <a:off x="5443538" y="4248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7" name="Straight Connector 120"/>
          <p:cNvCxnSpPr>
            <a:cxnSpLocks noChangeShapeType="1"/>
            <a:stCxn id="59" idx="2"/>
            <a:endCxn id="66" idx="0"/>
          </p:cNvCxnSpPr>
          <p:nvPr/>
        </p:nvCxnSpPr>
        <p:spPr bwMode="auto">
          <a:xfrm rot="16200000" flipH="1">
            <a:off x="5368925" y="4010025"/>
            <a:ext cx="3619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Straight Connector 122"/>
          <p:cNvCxnSpPr>
            <a:cxnSpLocks noChangeShapeType="1"/>
            <a:stCxn id="59" idx="2"/>
          </p:cNvCxnSpPr>
          <p:nvPr/>
        </p:nvCxnSpPr>
        <p:spPr bwMode="auto">
          <a:xfrm rot="5400000">
            <a:off x="4561682" y="4402931"/>
            <a:ext cx="1447800" cy="4143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23"/>
          <p:cNvCxnSpPr>
            <a:cxnSpLocks noChangeShapeType="1"/>
            <a:stCxn id="59" idx="2"/>
          </p:cNvCxnSpPr>
          <p:nvPr/>
        </p:nvCxnSpPr>
        <p:spPr bwMode="auto">
          <a:xfrm rot="16200000" flipH="1">
            <a:off x="5641182" y="3737768"/>
            <a:ext cx="1504950" cy="18018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TextBox 129"/>
          <p:cNvSpPr txBox="1">
            <a:spLocks noChangeArrowheads="1"/>
          </p:cNvSpPr>
          <p:nvPr/>
        </p:nvSpPr>
        <p:spPr bwMode="auto">
          <a:xfrm>
            <a:off x="5262563" y="47053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1" name="TextBox 130"/>
          <p:cNvSpPr txBox="1">
            <a:spLocks noChangeArrowheads="1"/>
          </p:cNvSpPr>
          <p:nvPr/>
        </p:nvSpPr>
        <p:spPr bwMode="auto">
          <a:xfrm>
            <a:off x="6281738" y="47815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72" name="Straight Connector 131"/>
          <p:cNvCxnSpPr>
            <a:cxnSpLocks noChangeShapeType="1"/>
            <a:stCxn id="66" idx="2"/>
          </p:cNvCxnSpPr>
          <p:nvPr/>
        </p:nvCxnSpPr>
        <p:spPr bwMode="auto">
          <a:xfrm rot="5400000">
            <a:off x="5511800" y="4686300"/>
            <a:ext cx="133350" cy="57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32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03107" y="4452143"/>
            <a:ext cx="838200" cy="12303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33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83275" y="4371975"/>
            <a:ext cx="133350" cy="685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Box 141"/>
          <p:cNvSpPr txBox="1">
            <a:spLocks noChangeArrowheads="1"/>
          </p:cNvSpPr>
          <p:nvPr/>
        </p:nvSpPr>
        <p:spPr bwMode="auto">
          <a:xfrm>
            <a:off x="6767513" y="510540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76" name="Straight Connector 142"/>
          <p:cNvCxnSpPr>
            <a:cxnSpLocks noChangeShapeType="1"/>
          </p:cNvCxnSpPr>
          <p:nvPr/>
        </p:nvCxnSpPr>
        <p:spPr bwMode="auto">
          <a:xfrm>
            <a:off x="6608763" y="506730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Straight Connector 144"/>
          <p:cNvCxnSpPr>
            <a:cxnSpLocks noChangeShapeType="1"/>
            <a:stCxn id="70" idx="2"/>
          </p:cNvCxnSpPr>
          <p:nvPr/>
        </p:nvCxnSpPr>
        <p:spPr bwMode="auto">
          <a:xfrm rot="16200000" flipH="1">
            <a:off x="5338763" y="5207000"/>
            <a:ext cx="285750" cy="825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145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509587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Straight Connector 146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1016000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9" grpId="0"/>
      <p:bldP spid="60" grpId="0"/>
      <p:bldP spid="64" grpId="0"/>
      <p:bldP spid="66" grpId="0"/>
      <p:bldP spid="70" grpId="0"/>
      <p:bldP spid="71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7030A0"/>
                </a:solidFill>
              </a:rPr>
              <a:t>Aşağıdan-yukarıya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ayrıştırıcı</a:t>
            </a:r>
            <a:r>
              <a:rPr lang="tr-TR" sz="2400" dirty="0" err="1" smtClean="0">
                <a:solidFill>
                  <a:srgbClr val="7030A0"/>
                </a:solidFill>
              </a:rPr>
              <a:t>lar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(bottom-up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parser</a:t>
            </a:r>
            <a:r>
              <a:rPr lang="tr-TR" sz="2400" dirty="0" smtClean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 smtClean="0">
                <a:solidFill>
                  <a:srgbClr val="990000"/>
                </a:solidFill>
              </a:rPr>
              <a:t>Bir </a:t>
            </a:r>
            <a:r>
              <a:rPr lang="en-US" sz="2000" dirty="0" smtClean="0">
                <a:solidFill>
                  <a:srgbClr val="990000"/>
                </a:solidFill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sym typeface="Symbol" pitchFamily="18" charset="2"/>
              </a:rPr>
              <a:t></a:t>
            </a:r>
            <a:r>
              <a:rPr lang="tr-TR" sz="2000" dirty="0" smtClean="0">
                <a:solidFill>
                  <a:srgbClr val="990000"/>
                </a:solidFill>
              </a:rPr>
              <a:t> sağ cümlesel formu (</a:t>
            </a:r>
            <a:r>
              <a:rPr lang="en-US" sz="2000" dirty="0" smtClean="0">
                <a:solidFill>
                  <a:srgbClr val="990000"/>
                </a:solidFill>
              </a:rPr>
              <a:t>right sentential form</a:t>
            </a:r>
            <a:r>
              <a:rPr lang="tr-TR" sz="2000" dirty="0" smtClean="0">
                <a:solidFill>
                  <a:srgbClr val="990000"/>
                </a:solidFill>
              </a:rPr>
              <a:t>) verildiğinde</a:t>
            </a:r>
            <a:r>
              <a:rPr lang="en-US" sz="2000" dirty="0" smtClean="0">
                <a:solidFill>
                  <a:srgbClr val="990000"/>
                </a:solidFill>
                <a:sym typeface="Symbol" pitchFamily="18" charset="2"/>
              </a:rPr>
              <a:t>, 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tr-TR" sz="2000" dirty="0" err="1" smtClean="0">
                <a:solidFill>
                  <a:srgbClr val="990000"/>
                </a:solidFill>
                <a:sym typeface="Symbol" pitchFamily="18" charset="2"/>
              </a:rPr>
              <a:t>nın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sağ türevde önceki cümlesel formu üretmesi için azaltılması gerekli olan, gramerde kuralın sağ tarafında olan </a:t>
            </a:r>
            <a:r>
              <a:rPr lang="tr-TR" sz="2000" dirty="0" err="1" smtClean="0">
                <a:solidFill>
                  <a:srgbClr val="990000"/>
                </a:solidFill>
                <a:sym typeface="Symbol" pitchFamily="18" charset="2"/>
              </a:rPr>
              <a:t>altstringinin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ne olduğuna karar verir</a:t>
            </a:r>
            <a:r>
              <a:rPr lang="tr-TR" sz="2000" dirty="0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tr-TR" sz="2000" dirty="0" smtClean="0">
                <a:sym typeface="Symbol" pitchFamily="18" charset="2"/>
              </a:rPr>
              <a:t>En yaygın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tr-TR" sz="2000" dirty="0" smtClean="0">
                <a:sym typeface="Symbol" pitchFamily="18" charset="2"/>
              </a:rPr>
              <a:t>a</a:t>
            </a:r>
            <a:r>
              <a:rPr lang="en-US" sz="2000" dirty="0" err="1" smtClean="0">
                <a:sym typeface="Symbol" pitchFamily="18" charset="2"/>
              </a:rPr>
              <a:t>şağıdan-yukarıya</a:t>
            </a:r>
            <a:r>
              <a:rPr lang="tr-TR" sz="2000" dirty="0" smtClean="0">
                <a:sym typeface="Symbol" pitchFamily="18" charset="2"/>
              </a:rPr>
              <a:t> ayrıştırma </a:t>
            </a:r>
            <a:r>
              <a:rPr lang="en-US" sz="2000" dirty="0" err="1" smtClean="0">
                <a:sym typeface="Symbol" pitchFamily="18" charset="2"/>
              </a:rPr>
              <a:t>algoritm</a:t>
            </a:r>
            <a:r>
              <a:rPr lang="tr-TR" sz="2000" dirty="0" err="1" smtClean="0">
                <a:sym typeface="Symbol" pitchFamily="18" charset="2"/>
              </a:rPr>
              <a:t>aları</a:t>
            </a:r>
            <a:r>
              <a:rPr lang="en-US" sz="2000" dirty="0" smtClean="0">
                <a:sym typeface="Symbol" pitchFamily="18" charset="2"/>
              </a:rPr>
              <a:t> LR </a:t>
            </a:r>
            <a:r>
              <a:rPr lang="tr-TR" sz="2000" dirty="0" smtClean="0">
                <a:sym typeface="Symbol" pitchFamily="18" charset="2"/>
              </a:rPr>
              <a:t>ailesindedir</a:t>
            </a: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EFECAC-7C20-407F-8618-4D8DB96FD48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63A058-FDC8-4569-A46B-793DD7EF4AF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52400" y="1524000"/>
            <a:ext cx="32766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10000"/>
              <a:buChar char="•"/>
              <a:defRPr sz="2400">
                <a:solidFill>
                  <a:schemeClr val="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 x = 3 ; { y = 4 ; } ; }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 smtClean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 smtClean="0">
                <a:latin typeface="Arial" pitchFamily="34" charset="0"/>
                <a:cs typeface="Arial" pitchFamily="34" charset="0"/>
              </a:rPr>
              <a:t>ağacını göster</a:t>
            </a: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Oluşturulan sonuç ağaçlar yukarıdan-aşağıya ile aynıdır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sadece düğümlerin ağaca eklenme sırası değişiktir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68" name="41 Dikdörtgen"/>
          <p:cNvSpPr>
            <a:spLocks noChangeArrowheads="1"/>
          </p:cNvSpPr>
          <p:nvPr/>
        </p:nvSpPr>
        <p:spPr bwMode="auto">
          <a:xfrm>
            <a:off x="2514600" y="1306513"/>
            <a:ext cx="662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Aşağıdan-yukarıya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(bottom-up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1" name="Rectangle 2"/>
          <p:cNvSpPr/>
          <p:nvPr/>
        </p:nvSpPr>
        <p:spPr>
          <a:xfrm>
            <a:off x="3352800" y="5467290"/>
            <a:ext cx="5596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2" name="TextBox 3"/>
          <p:cNvSpPr txBox="1"/>
          <p:nvPr/>
        </p:nvSpPr>
        <p:spPr>
          <a:xfrm>
            <a:off x="5935662" y="182874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3" name="TextBox 69"/>
          <p:cNvSpPr txBox="1"/>
          <p:nvPr/>
        </p:nvSpPr>
        <p:spPr>
          <a:xfrm>
            <a:off x="5949950" y="243834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4" name="Straight Connector 5"/>
          <p:cNvCxnSpPr>
            <a:cxnSpLocks noChangeShapeType="1"/>
            <a:stCxn id="42" idx="2"/>
            <a:endCxn id="43" idx="0"/>
          </p:cNvCxnSpPr>
          <p:nvPr/>
        </p:nvCxnSpPr>
        <p:spPr bwMode="auto">
          <a:xfrm rot="5400000">
            <a:off x="6008865" y="2333449"/>
            <a:ext cx="209490" cy="29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72"/>
          <p:cNvSpPr txBox="1"/>
          <p:nvPr/>
        </p:nvSpPr>
        <p:spPr>
          <a:xfrm>
            <a:off x="5567362" y="30288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6" name="TextBox 73"/>
          <p:cNvSpPr txBox="1"/>
          <p:nvPr/>
        </p:nvSpPr>
        <p:spPr>
          <a:xfrm>
            <a:off x="6303962" y="30288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7" name="Straight Connector 74"/>
          <p:cNvCxnSpPr>
            <a:cxnSpLocks noChangeShapeType="1"/>
            <a:stCxn id="43" idx="2"/>
            <a:endCxn id="45" idx="0"/>
          </p:cNvCxnSpPr>
          <p:nvPr/>
        </p:nvCxnSpPr>
        <p:spPr bwMode="auto">
          <a:xfrm rot="5400000">
            <a:off x="5834210" y="2749637"/>
            <a:ext cx="190500" cy="36800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Straight Connector 77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6113462" y="2838390"/>
            <a:ext cx="354013" cy="190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Straight Connector 11"/>
          <p:cNvCxnSpPr>
            <a:cxnSpLocks noChangeShapeType="1"/>
            <a:stCxn id="42" idx="2"/>
          </p:cNvCxnSpPr>
          <p:nvPr/>
        </p:nvCxnSpPr>
        <p:spPr bwMode="auto">
          <a:xfrm rot="5400000">
            <a:off x="3256139" y="2609673"/>
            <a:ext cx="3238440" cy="24767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Straight Connector 13"/>
          <p:cNvCxnSpPr>
            <a:cxnSpLocks noChangeShapeType="1"/>
            <a:stCxn id="42" idx="2"/>
          </p:cNvCxnSpPr>
          <p:nvPr/>
        </p:nvCxnSpPr>
        <p:spPr bwMode="auto">
          <a:xfrm rot="16200000" flipH="1">
            <a:off x="5808839" y="2533767"/>
            <a:ext cx="3238440" cy="26286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Straight Connector 15"/>
          <p:cNvCxnSpPr>
            <a:cxnSpLocks noChangeShapeType="1"/>
            <a:stCxn id="43" idx="2"/>
          </p:cNvCxnSpPr>
          <p:nvPr/>
        </p:nvCxnSpPr>
        <p:spPr bwMode="auto">
          <a:xfrm flipH="1">
            <a:off x="5567362" y="2838390"/>
            <a:ext cx="546100" cy="2571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17"/>
          <p:cNvCxnSpPr>
            <a:cxnSpLocks noChangeShapeType="1"/>
            <a:stCxn id="45" idx="2"/>
          </p:cNvCxnSpPr>
          <p:nvPr/>
        </p:nvCxnSpPr>
        <p:spPr bwMode="auto">
          <a:xfrm rot="5400000">
            <a:off x="3967339" y="3632023"/>
            <a:ext cx="1981140" cy="15750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9"/>
          <p:cNvCxnSpPr>
            <a:cxnSpLocks noChangeShapeType="1"/>
            <a:stCxn id="45" idx="2"/>
          </p:cNvCxnSpPr>
          <p:nvPr/>
        </p:nvCxnSpPr>
        <p:spPr bwMode="auto">
          <a:xfrm rot="5400000">
            <a:off x="4234039" y="3898723"/>
            <a:ext cx="1981140" cy="10416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21"/>
          <p:cNvCxnSpPr>
            <a:cxnSpLocks noChangeShapeType="1"/>
            <a:stCxn id="45" idx="2"/>
          </p:cNvCxnSpPr>
          <p:nvPr/>
        </p:nvCxnSpPr>
        <p:spPr bwMode="auto">
          <a:xfrm rot="5400000">
            <a:off x="4494389" y="4159073"/>
            <a:ext cx="1981140" cy="5209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Box 98"/>
          <p:cNvSpPr txBox="1"/>
          <p:nvPr/>
        </p:nvSpPr>
        <p:spPr>
          <a:xfrm>
            <a:off x="6076950" y="35622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6" name="TextBox 99"/>
          <p:cNvSpPr txBox="1"/>
          <p:nvPr/>
        </p:nvSpPr>
        <p:spPr>
          <a:xfrm>
            <a:off x="6891337" y="3562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7" name="Straight Connector 100"/>
          <p:cNvCxnSpPr>
            <a:cxnSpLocks noChangeShapeType="1"/>
            <a:stCxn id="46" idx="2"/>
            <a:endCxn id="55" idx="0"/>
          </p:cNvCxnSpPr>
          <p:nvPr/>
        </p:nvCxnSpPr>
        <p:spPr bwMode="auto">
          <a:xfrm rot="5400000">
            <a:off x="6294585" y="3389400"/>
            <a:ext cx="133350" cy="212431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104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1970087" cy="2038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Straight Connector 105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423862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Box 111"/>
          <p:cNvSpPr txBox="1"/>
          <p:nvPr/>
        </p:nvSpPr>
        <p:spPr>
          <a:xfrm>
            <a:off x="7377112" y="409569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112"/>
          <p:cNvCxnSpPr>
            <a:cxnSpLocks noChangeShapeType="1"/>
          </p:cNvCxnSpPr>
          <p:nvPr/>
        </p:nvCxnSpPr>
        <p:spPr bwMode="auto">
          <a:xfrm>
            <a:off x="7218362" y="384804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Box 119"/>
          <p:cNvSpPr txBox="1"/>
          <p:nvPr/>
        </p:nvSpPr>
        <p:spPr>
          <a:xfrm>
            <a:off x="6205537" y="4324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3" name="Straight Connector 120"/>
          <p:cNvCxnSpPr>
            <a:cxnSpLocks noChangeShapeType="1"/>
            <a:stCxn id="55" idx="2"/>
            <a:endCxn id="62" idx="0"/>
          </p:cNvCxnSpPr>
          <p:nvPr/>
        </p:nvCxnSpPr>
        <p:spPr bwMode="auto">
          <a:xfrm rot="16200000" flipH="1">
            <a:off x="6131102" y="4086342"/>
            <a:ext cx="361890" cy="1140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Straight Connector 122"/>
          <p:cNvCxnSpPr>
            <a:cxnSpLocks noChangeShapeType="1"/>
            <a:stCxn id="55" idx="2"/>
          </p:cNvCxnSpPr>
          <p:nvPr/>
        </p:nvCxnSpPr>
        <p:spPr bwMode="auto">
          <a:xfrm rot="5400000">
            <a:off x="5323859" y="4478955"/>
            <a:ext cx="1447741" cy="41463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Straight Connector 123"/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6403358" y="3814086"/>
            <a:ext cx="1504890" cy="180151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29"/>
          <p:cNvSpPr txBox="1"/>
          <p:nvPr/>
        </p:nvSpPr>
        <p:spPr>
          <a:xfrm>
            <a:off x="6024562" y="47814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7" name="TextBox 130"/>
          <p:cNvSpPr txBox="1"/>
          <p:nvPr/>
        </p:nvSpPr>
        <p:spPr>
          <a:xfrm>
            <a:off x="7043737" y="48576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8" name="Straight Connector 131"/>
          <p:cNvCxnSpPr>
            <a:cxnSpLocks noChangeShapeType="1"/>
            <a:stCxn id="62" idx="2"/>
          </p:cNvCxnSpPr>
          <p:nvPr/>
        </p:nvCxnSpPr>
        <p:spPr bwMode="auto">
          <a:xfrm flipH="1">
            <a:off x="6311900" y="4724340"/>
            <a:ext cx="5715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32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1230312" cy="8382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Straight Connector 133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68580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141"/>
          <p:cNvSpPr txBox="1"/>
          <p:nvPr/>
        </p:nvSpPr>
        <p:spPr>
          <a:xfrm>
            <a:off x="7529512" y="518154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Connector 142"/>
          <p:cNvCxnSpPr>
            <a:cxnSpLocks noChangeShapeType="1"/>
          </p:cNvCxnSpPr>
          <p:nvPr/>
        </p:nvCxnSpPr>
        <p:spPr bwMode="auto">
          <a:xfrm>
            <a:off x="7370762" y="514344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44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6100939" y="5283317"/>
            <a:ext cx="285690" cy="8225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45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509294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Straight Connector 146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1015706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55" grpId="0"/>
      <p:bldP spid="56" grpId="0"/>
      <p:bldP spid="60" grpId="0"/>
      <p:bldP spid="62" grpId="0"/>
      <p:bldP spid="66" grpId="0"/>
      <p:bldP spid="67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 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>
                <a:sym typeface="Symbol" pitchFamily="18" charset="2"/>
              </a:rPr>
              <a:t>Ayrıştırmanın Karmaşıklığı</a:t>
            </a:r>
            <a:endParaRPr lang="en-US" sz="2400" smtClean="0">
              <a:sym typeface="Symbol" pitchFamily="18" charset="2"/>
            </a:endParaRPr>
          </a:p>
          <a:p>
            <a:pPr lvl="1" eaLnBrk="1" hangingPunct="1"/>
            <a:r>
              <a:rPr lang="tr-TR" sz="2000" smtClean="0">
                <a:sym typeface="Symbol" pitchFamily="18" charset="2"/>
              </a:rPr>
              <a:t>Herhangi bir belirsiz-olmayan gramer için çalışan </a:t>
            </a:r>
            <a:r>
              <a:rPr lang="en-US" sz="2000" smtClean="0">
                <a:sym typeface="Symbol" pitchFamily="18" charset="2"/>
              </a:rPr>
              <a:t>ayrıştırıcı</a:t>
            </a:r>
            <a:r>
              <a:rPr lang="tr-TR" sz="2000" smtClean="0">
                <a:sym typeface="Symbol" pitchFamily="18" charset="2"/>
              </a:rPr>
              <a:t>lar, karmaşık ve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tr-TR" sz="2000" smtClean="0">
                <a:sym typeface="Symbol" pitchFamily="18" charset="2"/>
              </a:rPr>
              <a:t>etkisizdir</a:t>
            </a:r>
            <a:r>
              <a:rPr lang="en-US" sz="2000" smtClean="0">
                <a:sym typeface="Symbol" pitchFamily="18" charset="2"/>
              </a:rPr>
              <a:t> (O(n</a:t>
            </a:r>
            <a:r>
              <a:rPr lang="en-US" sz="2000" baseline="30000" smtClean="0">
                <a:sym typeface="Symbol" pitchFamily="18" charset="2"/>
              </a:rPr>
              <a:t>3</a:t>
            </a:r>
            <a:r>
              <a:rPr lang="en-US" sz="2000" smtClean="0">
                <a:sym typeface="Symbol" pitchFamily="18" charset="2"/>
              </a:rPr>
              <a:t>), n </a:t>
            </a:r>
            <a:r>
              <a:rPr lang="tr-TR" sz="2000" smtClean="0">
                <a:sym typeface="Symbol" pitchFamily="18" charset="2"/>
              </a:rPr>
              <a:t>girdinin uzunluğu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tr-TR" sz="2000" smtClean="0">
                <a:sym typeface="Symbol" pitchFamily="18" charset="2"/>
              </a:rPr>
              <a:t>Derleyiciler, sadece bütün belirsiz-olmayan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tr-TR" sz="2000" smtClean="0">
                <a:sym typeface="Symbol" pitchFamily="18" charset="2"/>
              </a:rPr>
              <a:t>gramerlerin bir altkümesi için çalışan </a:t>
            </a:r>
            <a:r>
              <a:rPr lang="en-US" sz="2000" smtClean="0">
                <a:sym typeface="Symbol" pitchFamily="18" charset="2"/>
              </a:rPr>
              <a:t>ayrıştırıcı</a:t>
            </a:r>
            <a:r>
              <a:rPr lang="tr-TR" sz="2000" smtClean="0">
                <a:sym typeface="Symbol" pitchFamily="18" charset="2"/>
              </a:rPr>
              <a:t>ları kullanır</a:t>
            </a:r>
            <a:r>
              <a:rPr lang="en-US" sz="2000" smtClean="0">
                <a:sym typeface="Symbol" pitchFamily="18" charset="2"/>
              </a:rPr>
              <a:t>, </a:t>
            </a:r>
            <a:r>
              <a:rPr lang="tr-TR" sz="2000" smtClean="0">
                <a:sym typeface="Symbol" pitchFamily="18" charset="2"/>
              </a:rPr>
              <a:t>fakat bunu lineer zamanda yapar</a:t>
            </a:r>
            <a:r>
              <a:rPr lang="en-US" sz="2000" smtClean="0">
                <a:sym typeface="Symbol" pitchFamily="18" charset="2"/>
              </a:rPr>
              <a:t> (</a:t>
            </a:r>
            <a:r>
              <a:rPr lang="tr-TR" sz="2000" smtClean="0">
                <a:sym typeface="Symbol" pitchFamily="18" charset="2"/>
              </a:rPr>
              <a:t>O</a:t>
            </a:r>
            <a:r>
              <a:rPr lang="en-US" sz="2000" smtClean="0">
                <a:sym typeface="Symbol" pitchFamily="18" charset="2"/>
              </a:rPr>
              <a:t>(n), n </a:t>
            </a:r>
            <a:r>
              <a:rPr lang="tr-TR" sz="2000" smtClean="0">
                <a:sym typeface="Symbol" pitchFamily="18" charset="2"/>
              </a:rPr>
              <a:t>girdinin uzunluğu</a:t>
            </a:r>
            <a:r>
              <a:rPr lang="en-US" sz="2000" smtClean="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903719-9468-45E3-940C-365A8AB0F2A7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E750-F44D-4248-A88E-82D7D1A39547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Ayrıştırma Ağaçları ve Türetmeler</a:t>
            </a:r>
            <a:endParaRPr lang="th-TH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64150" y="1547813"/>
            <a:ext cx="365125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E 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E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E 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id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id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900113" y="3465513"/>
            <a:ext cx="2986087" cy="461962"/>
          </a:xfrm>
          <a:prstGeom prst="rect">
            <a:avLst/>
          </a:prstGeom>
          <a:noFill/>
          <a:ln w="158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Top-down </a:t>
            </a:r>
            <a:r>
              <a:rPr lang="tr-TR">
                <a:latin typeface="Tahoma" pitchFamily="34" charset="0"/>
              </a:rPr>
              <a:t>ayrıştırma</a:t>
            </a:r>
            <a:endParaRPr lang="th-TH">
              <a:latin typeface="Tahoma" pitchFamily="34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71550" y="6129338"/>
            <a:ext cx="2692400" cy="469900"/>
          </a:xfrm>
          <a:prstGeom prst="rect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Bottom-up parsing</a:t>
            </a:r>
            <a:endParaRPr lang="th-TH">
              <a:latin typeface="Tahoma" pitchFamily="34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70288" y="2905125"/>
            <a:ext cx="422275" cy="609600"/>
            <a:chOff x="2249" y="1671"/>
            <a:chExt cx="266" cy="384"/>
          </a:xfrm>
        </p:grpSpPr>
        <p:sp>
          <p:nvSpPr>
            <p:cNvPr id="50231" name="Text Box 14"/>
            <p:cNvSpPr txBox="1">
              <a:spLocks noChangeArrowheads="1"/>
            </p:cNvSpPr>
            <p:nvPr/>
          </p:nvSpPr>
          <p:spPr bwMode="auto">
            <a:xfrm>
              <a:off x="2249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32" name="Line 17"/>
            <p:cNvSpPr>
              <a:spLocks noChangeShapeType="1"/>
            </p:cNvSpPr>
            <p:nvPr/>
          </p:nvSpPr>
          <p:spPr bwMode="auto">
            <a:xfrm>
              <a:off x="234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46288" y="2219325"/>
            <a:ext cx="1974850" cy="838200"/>
            <a:chOff x="1289" y="1239"/>
            <a:chExt cx="1244" cy="528"/>
          </a:xfrm>
        </p:grpSpPr>
        <p:sp>
          <p:nvSpPr>
            <p:cNvPr id="50225" name="Text Box 10"/>
            <p:cNvSpPr txBox="1">
              <a:spLocks noChangeArrowheads="1"/>
            </p:cNvSpPr>
            <p:nvPr/>
          </p:nvSpPr>
          <p:spPr bwMode="auto">
            <a:xfrm>
              <a:off x="2249" y="137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6" name="Text Box 12"/>
            <p:cNvSpPr txBox="1">
              <a:spLocks noChangeArrowheads="1"/>
            </p:cNvSpPr>
            <p:nvPr/>
          </p:nvSpPr>
          <p:spPr bwMode="auto">
            <a:xfrm>
              <a:off x="1769" y="1479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*</a:t>
              </a:r>
            </a:p>
          </p:txBody>
        </p:sp>
        <p:sp>
          <p:nvSpPr>
            <p:cNvPr id="50227" name="Text Box 13"/>
            <p:cNvSpPr txBox="1">
              <a:spLocks noChangeArrowheads="1"/>
            </p:cNvSpPr>
            <p:nvPr/>
          </p:nvSpPr>
          <p:spPr bwMode="auto">
            <a:xfrm>
              <a:off x="1289" y="138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8" name="Line 18"/>
            <p:cNvSpPr>
              <a:spLocks noChangeShapeType="1"/>
            </p:cNvSpPr>
            <p:nvPr/>
          </p:nvSpPr>
          <p:spPr bwMode="auto">
            <a:xfrm>
              <a:off x="1865" y="128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9" name="Line 19"/>
            <p:cNvSpPr>
              <a:spLocks noChangeShapeType="1"/>
            </p:cNvSpPr>
            <p:nvPr/>
          </p:nvSpPr>
          <p:spPr bwMode="auto">
            <a:xfrm>
              <a:off x="1913" y="1239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30" name="Line 20"/>
            <p:cNvSpPr>
              <a:spLocks noChangeShapeType="1"/>
            </p:cNvSpPr>
            <p:nvPr/>
          </p:nvSpPr>
          <p:spPr bwMode="auto">
            <a:xfrm flipH="1">
              <a:off x="1481" y="1239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970088" y="2905125"/>
            <a:ext cx="422275" cy="609600"/>
            <a:chOff x="1241" y="1671"/>
            <a:chExt cx="266" cy="384"/>
          </a:xfrm>
        </p:grpSpPr>
        <p:sp>
          <p:nvSpPr>
            <p:cNvPr id="50223" name="Text Box 21"/>
            <p:cNvSpPr txBox="1">
              <a:spLocks noChangeArrowheads="1"/>
            </p:cNvSpPr>
            <p:nvPr/>
          </p:nvSpPr>
          <p:spPr bwMode="auto">
            <a:xfrm>
              <a:off x="1241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24" name="Line 22"/>
            <p:cNvSpPr>
              <a:spLocks noChangeShapeType="1"/>
            </p:cNvSpPr>
            <p:nvPr/>
          </p:nvSpPr>
          <p:spPr bwMode="auto">
            <a:xfrm>
              <a:off x="138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827088" y="2371725"/>
            <a:ext cx="422275" cy="685800"/>
            <a:chOff x="521" y="1335"/>
            <a:chExt cx="266" cy="432"/>
          </a:xfrm>
        </p:grpSpPr>
        <p:sp>
          <p:nvSpPr>
            <p:cNvPr id="50221" name="Line 23"/>
            <p:cNvSpPr>
              <a:spLocks noChangeShapeType="1"/>
            </p:cNvSpPr>
            <p:nvPr/>
          </p:nvSpPr>
          <p:spPr bwMode="auto">
            <a:xfrm>
              <a:off x="665" y="133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2" name="Text Box 24"/>
            <p:cNvSpPr txBox="1">
              <a:spLocks noChangeArrowheads="1"/>
            </p:cNvSpPr>
            <p:nvPr/>
          </p:nvSpPr>
          <p:spPr bwMode="auto">
            <a:xfrm>
              <a:off x="521" y="1479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903288" y="1289050"/>
            <a:ext cx="2355850" cy="1336675"/>
            <a:chOff x="569" y="653"/>
            <a:chExt cx="1484" cy="842"/>
          </a:xfrm>
        </p:grpSpPr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111" y="1207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+</a:t>
              </a:r>
              <a:endParaRPr lang="th-TH" b="1" baseline="30000">
                <a:latin typeface="Tahoma" pitchFamily="34" charset="0"/>
              </a:endParaRP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1145" y="65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69" y="103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7" name="Text Box 11"/>
            <p:cNvSpPr txBox="1">
              <a:spLocks noChangeArrowheads="1"/>
            </p:cNvSpPr>
            <p:nvPr/>
          </p:nvSpPr>
          <p:spPr bwMode="auto">
            <a:xfrm>
              <a:off x="1769" y="989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8" name="Line 15"/>
            <p:cNvSpPr>
              <a:spLocks noChangeShapeType="1"/>
            </p:cNvSpPr>
            <p:nvPr/>
          </p:nvSpPr>
          <p:spPr bwMode="auto">
            <a:xfrm flipH="1">
              <a:off x="713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9" name="Line 16"/>
            <p:cNvSpPr>
              <a:spLocks noChangeShapeType="1"/>
            </p:cNvSpPr>
            <p:nvPr/>
          </p:nvSpPr>
          <p:spPr bwMode="auto">
            <a:xfrm>
              <a:off x="1289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0" name="Line 25"/>
            <p:cNvSpPr>
              <a:spLocks noChangeShapeType="1"/>
            </p:cNvSpPr>
            <p:nvPr/>
          </p:nvSpPr>
          <p:spPr bwMode="auto">
            <a:xfrm>
              <a:off x="1248" y="10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88" name="Text Box 27"/>
          <p:cNvSpPr txBox="1">
            <a:spLocks noChangeArrowheads="1"/>
          </p:cNvSpPr>
          <p:nvPr/>
        </p:nvSpPr>
        <p:spPr bwMode="auto">
          <a:xfrm>
            <a:off x="1763713" y="461803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+</a:t>
            </a:r>
            <a:endParaRPr lang="th-TH" b="1" baseline="30000">
              <a:latin typeface="Tahoma" pitchFamily="34" charset="0"/>
            </a:endParaRPr>
          </a:p>
        </p:txBody>
      </p:sp>
      <p:sp>
        <p:nvSpPr>
          <p:cNvPr id="50189" name="Text Box 32"/>
          <p:cNvSpPr txBox="1">
            <a:spLocks noChangeArrowheads="1"/>
          </p:cNvSpPr>
          <p:nvPr/>
        </p:nvSpPr>
        <p:spPr bwMode="auto">
          <a:xfrm>
            <a:off x="2808288" y="526415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>
                <a:latin typeface="Tahoma" pitchFamily="34" charset="0"/>
              </a:rPr>
              <a:t>*</a:t>
            </a:r>
          </a:p>
        </p:txBody>
      </p:sp>
      <p:sp>
        <p:nvSpPr>
          <p:cNvPr id="50190" name="Text Box 34"/>
          <p:cNvSpPr txBox="1">
            <a:spLocks noChangeArrowheads="1"/>
          </p:cNvSpPr>
          <p:nvPr/>
        </p:nvSpPr>
        <p:spPr bwMode="auto">
          <a:xfrm>
            <a:off x="35702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570288" y="5095875"/>
            <a:ext cx="450850" cy="777875"/>
            <a:chOff x="2249" y="3051"/>
            <a:chExt cx="284" cy="490"/>
          </a:xfrm>
        </p:grpSpPr>
        <p:sp>
          <p:nvSpPr>
            <p:cNvPr id="50212" name="Text Box 30"/>
            <p:cNvSpPr txBox="1">
              <a:spLocks noChangeArrowheads="1"/>
            </p:cNvSpPr>
            <p:nvPr/>
          </p:nvSpPr>
          <p:spPr bwMode="auto">
            <a:xfrm>
              <a:off x="2249" y="305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234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2351088" y="4486275"/>
            <a:ext cx="1371600" cy="777875"/>
            <a:chOff x="1481" y="2667"/>
            <a:chExt cx="864" cy="490"/>
          </a:xfrm>
        </p:grpSpPr>
        <p:sp>
          <p:nvSpPr>
            <p:cNvPr id="50208" name="Text Box 31"/>
            <p:cNvSpPr txBox="1">
              <a:spLocks noChangeArrowheads="1"/>
            </p:cNvSpPr>
            <p:nvPr/>
          </p:nvSpPr>
          <p:spPr bwMode="auto">
            <a:xfrm>
              <a:off x="1769" y="266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9" name="Line 38"/>
            <p:cNvSpPr>
              <a:spLocks noChangeShapeType="1"/>
            </p:cNvSpPr>
            <p:nvPr/>
          </p:nvSpPr>
          <p:spPr bwMode="auto">
            <a:xfrm>
              <a:off x="1865" y="296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0" name="Line 39"/>
            <p:cNvSpPr>
              <a:spLocks noChangeShapeType="1"/>
            </p:cNvSpPr>
            <p:nvPr/>
          </p:nvSpPr>
          <p:spPr bwMode="auto">
            <a:xfrm>
              <a:off x="1913" y="2917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1" name="Line 40"/>
            <p:cNvSpPr>
              <a:spLocks noChangeShapeType="1"/>
            </p:cNvSpPr>
            <p:nvPr/>
          </p:nvSpPr>
          <p:spPr bwMode="auto">
            <a:xfrm flipH="1">
              <a:off x="1481" y="2917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3" name="Text Box 41"/>
          <p:cNvSpPr txBox="1">
            <a:spLocks noChangeArrowheads="1"/>
          </p:cNvSpPr>
          <p:nvPr/>
        </p:nvSpPr>
        <p:spPr bwMode="auto">
          <a:xfrm>
            <a:off x="19700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2046288" y="5111750"/>
            <a:ext cx="609600" cy="762000"/>
            <a:chOff x="1289" y="3061"/>
            <a:chExt cx="384" cy="480"/>
          </a:xfrm>
        </p:grpSpPr>
        <p:sp>
          <p:nvSpPr>
            <p:cNvPr id="50206" name="Text Box 33"/>
            <p:cNvSpPr txBox="1">
              <a:spLocks noChangeArrowheads="1"/>
            </p:cNvSpPr>
            <p:nvPr/>
          </p:nvSpPr>
          <p:spPr bwMode="auto">
            <a:xfrm>
              <a:off x="1289" y="306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7" name="Line 42"/>
            <p:cNvSpPr>
              <a:spLocks noChangeShapeType="1"/>
            </p:cNvSpPr>
            <p:nvPr/>
          </p:nvSpPr>
          <p:spPr bwMode="auto">
            <a:xfrm>
              <a:off x="138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03288" y="4562475"/>
            <a:ext cx="450850" cy="777875"/>
            <a:chOff x="569" y="2715"/>
            <a:chExt cx="284" cy="490"/>
          </a:xfrm>
        </p:grpSpPr>
        <p:sp>
          <p:nvSpPr>
            <p:cNvPr id="50204" name="Text Box 29"/>
            <p:cNvSpPr txBox="1">
              <a:spLocks noChangeArrowheads="1"/>
            </p:cNvSpPr>
            <p:nvPr/>
          </p:nvSpPr>
          <p:spPr bwMode="auto">
            <a:xfrm>
              <a:off x="569" y="2715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5" name="Line 43"/>
            <p:cNvSpPr>
              <a:spLocks noChangeShapeType="1"/>
            </p:cNvSpPr>
            <p:nvPr/>
          </p:nvSpPr>
          <p:spPr bwMode="auto">
            <a:xfrm>
              <a:off x="665" y="301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6" name="Text Box 44"/>
          <p:cNvSpPr txBox="1">
            <a:spLocks noChangeArrowheads="1"/>
          </p:cNvSpPr>
          <p:nvPr/>
        </p:nvSpPr>
        <p:spPr bwMode="auto">
          <a:xfrm>
            <a:off x="827088" y="52641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131888" y="3952875"/>
            <a:ext cx="1670050" cy="727075"/>
            <a:chOff x="713" y="2331"/>
            <a:chExt cx="1052" cy="458"/>
          </a:xfrm>
        </p:grpSpPr>
        <p:sp>
          <p:nvSpPr>
            <p:cNvPr id="50200" name="Text Box 28"/>
            <p:cNvSpPr txBox="1">
              <a:spLocks noChangeArrowheads="1"/>
            </p:cNvSpPr>
            <p:nvPr/>
          </p:nvSpPr>
          <p:spPr bwMode="auto">
            <a:xfrm>
              <a:off x="1145" y="233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1" name="Line 35"/>
            <p:cNvSpPr>
              <a:spLocks noChangeShapeType="1"/>
            </p:cNvSpPr>
            <p:nvPr/>
          </p:nvSpPr>
          <p:spPr bwMode="auto">
            <a:xfrm flipH="1">
              <a:off x="713" y="2581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2" name="Line 36"/>
            <p:cNvSpPr>
              <a:spLocks noChangeShapeType="1"/>
            </p:cNvSpPr>
            <p:nvPr/>
          </p:nvSpPr>
          <p:spPr bwMode="auto">
            <a:xfrm>
              <a:off x="1285" y="2597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3" name="Line 45"/>
            <p:cNvSpPr>
              <a:spLocks noChangeShapeType="1"/>
            </p:cNvSpPr>
            <p:nvPr/>
          </p:nvSpPr>
          <p:spPr bwMode="auto">
            <a:xfrm>
              <a:off x="1241" y="258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05879" name="Rectangle 55"/>
          <p:cNvSpPr>
            <a:spLocks noChangeArrowheads="1"/>
          </p:cNvSpPr>
          <p:nvPr/>
        </p:nvSpPr>
        <p:spPr bwMode="auto">
          <a:xfrm>
            <a:off x="5219700" y="4113213"/>
            <a:ext cx="792163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881" name="Rectangle 57"/>
          <p:cNvSpPr>
            <a:spLocks noChangeArrowheads="1"/>
          </p:cNvSpPr>
          <p:nvPr/>
        </p:nvSpPr>
        <p:spPr bwMode="auto">
          <a:xfrm>
            <a:off x="323850" y="4041775"/>
            <a:ext cx="7704138" cy="26638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9" grpId="0" animBg="1"/>
      <p:bldP spid="2058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4.4 </a:t>
            </a:r>
            <a:r>
              <a:rPr lang="tr-TR" dirty="0" err="1" smtClean="0"/>
              <a:t>Özyineli</a:t>
            </a:r>
            <a:r>
              <a:rPr lang="tr-TR" dirty="0" smtClean="0"/>
              <a:t>-azalan Ayrıştırma 	(</a:t>
            </a:r>
            <a:r>
              <a:rPr lang="en-US" dirty="0" smtClean="0"/>
              <a:t>Recursive-Descent Parsing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tr-TR" dirty="0" smtClean="0"/>
              <a:t>Ö</a:t>
            </a:r>
            <a:r>
              <a:rPr lang="en-US" dirty="0" err="1" smtClean="0"/>
              <a:t>zyineli-azalan</a:t>
            </a:r>
            <a:r>
              <a:rPr lang="tr-TR" dirty="0" smtClean="0"/>
              <a:t> işlem </a:t>
            </a:r>
            <a:r>
              <a:rPr lang="en-US" dirty="0" smtClean="0"/>
              <a:t>(</a:t>
            </a:r>
            <a:r>
              <a:rPr lang="tr-TR" dirty="0" smtClean="0"/>
              <a:t>R</a:t>
            </a:r>
            <a:r>
              <a:rPr lang="en-US" dirty="0" err="1" smtClean="0"/>
              <a:t>ecursive</a:t>
            </a:r>
            <a:r>
              <a:rPr lang="en-US" dirty="0" smtClean="0"/>
              <a:t>-descent</a:t>
            </a:r>
            <a:r>
              <a:rPr lang="tr-TR" dirty="0" smtClean="0"/>
              <a:t> </a:t>
            </a:r>
            <a:r>
              <a:rPr lang="en-US" dirty="0" smtClean="0"/>
              <a:t>Process</a:t>
            </a:r>
            <a:r>
              <a:rPr lang="tr-TR" dirty="0" smtClean="0"/>
              <a:t>) (Yukarıdan-Aşağıya ayrıştırma yapar)</a:t>
            </a:r>
            <a:endParaRPr lang="en-US" dirty="0" smtClean="0"/>
          </a:p>
          <a:p>
            <a:pPr lvl="1" eaLnBrk="1" hangingPunct="1"/>
            <a:r>
              <a:rPr lang="tr-TR" dirty="0" smtClean="0"/>
              <a:t>Gramerde her bir </a:t>
            </a:r>
            <a:r>
              <a:rPr lang="tr-TR" dirty="0" err="1" smtClean="0"/>
              <a:t>nonterminal</a:t>
            </a:r>
            <a:r>
              <a:rPr lang="tr-TR" dirty="0" smtClean="0"/>
              <a:t> için o </a:t>
            </a:r>
            <a:r>
              <a:rPr lang="tr-TR" dirty="0" err="1" smtClean="0"/>
              <a:t>nonterminal</a:t>
            </a:r>
            <a:r>
              <a:rPr lang="tr-TR" dirty="0" smtClean="0"/>
              <a:t> tarafından üretilebilen cümleleri ayrıştırabilen bir altprogram vardır</a:t>
            </a:r>
            <a:endParaRPr lang="en-US" dirty="0" smtClean="0"/>
          </a:p>
          <a:p>
            <a:pPr lvl="1" eaLnBrk="1" hangingPunct="1"/>
            <a:r>
              <a:rPr lang="en-US" dirty="0" smtClean="0"/>
              <a:t>EBNF</a:t>
            </a:r>
            <a:r>
              <a:rPr lang="tr-TR" dirty="0" smtClean="0"/>
              <a:t>, </a:t>
            </a:r>
            <a:r>
              <a:rPr lang="en-US" dirty="0" err="1" smtClean="0"/>
              <a:t>özyineli-azalan</a:t>
            </a:r>
            <a:r>
              <a:rPr lang="tr-TR" dirty="0" smtClean="0"/>
              <a:t> </a:t>
            </a:r>
            <a:r>
              <a:rPr lang="en-US" dirty="0" err="1" smtClean="0"/>
              <a:t>ayrıştırıcı</a:t>
            </a:r>
            <a:r>
              <a:rPr lang="tr-TR" dirty="0" smtClean="0"/>
              <a:t>ya </a:t>
            </a:r>
            <a:r>
              <a:rPr lang="en-US" dirty="0" smtClean="0"/>
              <a:t>(recursive-descent</a:t>
            </a:r>
            <a:r>
              <a:rPr lang="tr-TR" dirty="0" smtClean="0"/>
              <a:t> </a:t>
            </a:r>
            <a:r>
              <a:rPr lang="en-US" dirty="0" smtClean="0"/>
              <a:t>parser)</a:t>
            </a:r>
            <a:r>
              <a:rPr lang="tr-TR" dirty="0" smtClean="0"/>
              <a:t> temel oluşturmak için idealdir</a:t>
            </a:r>
            <a:r>
              <a:rPr lang="en-US" dirty="0" smtClean="0"/>
              <a:t>, </a:t>
            </a:r>
            <a:r>
              <a:rPr lang="tr-TR" dirty="0" smtClean="0"/>
              <a:t>çünkü</a:t>
            </a:r>
            <a:r>
              <a:rPr lang="en-US" dirty="0" smtClean="0"/>
              <a:t> EBNF </a:t>
            </a:r>
            <a:r>
              <a:rPr lang="en-US" dirty="0" err="1" smtClean="0"/>
              <a:t>nonterminal</a:t>
            </a:r>
            <a:r>
              <a:rPr lang="tr-TR" dirty="0" smtClean="0"/>
              <a:t> sayısını minimize eder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D01AE-239B-424B-96AC-126E1A09E4C3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A2AFA7-2697-471E-89FA-A65E7BE26F1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kern="0">
              <a:solidFill>
                <a:srgbClr val="0000FF"/>
              </a:solidFill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{ x = 3 ; { y = 4 ; } ; 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1295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244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388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76800" y="2438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57800" y="2438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62600" y="24384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67200" y="3124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48200" y="3124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054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638800" y="31242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096000" y="31242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770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334000" y="3733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715000" y="3733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248400" y="3733800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791200" y="4343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24600" y="44196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724400" y="5029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181600" y="5029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638800" y="5029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05600" y="50292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934200" y="37338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953000" y="1600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5257800" y="1600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257800" y="16002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5181600" y="2209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5334000" y="22098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 flipV="1">
            <a:off x="5334000" y="22098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4495800" y="28194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48768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4953000" y="2819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57150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 flipV="1">
            <a:off x="5715000" y="2819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 flipV="1">
            <a:off x="5715000" y="28194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5562600" y="3505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5791200" y="3505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 flipV="1">
            <a:off x="5791200" y="3505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5410200" y="4114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 flipV="1">
            <a:off x="5791200" y="41148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5791200" y="41148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4953000" y="4724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V="1">
            <a:off x="5334000" y="4724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 flipV="1">
            <a:off x="5410200" y="4724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 flipV="1">
            <a:off x="6553200" y="4800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365125" y="3829050"/>
            <a:ext cx="13557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lookahead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609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V="1">
            <a:off x="79375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V="1">
            <a:off x="10668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V="1">
            <a:off x="1295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V="1">
            <a:off x="1524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1676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1905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2133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V="1">
            <a:off x="2438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V="1">
            <a:off x="2667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2819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2979738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3200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V="1">
            <a:off x="3429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4.4 </a:t>
            </a:r>
            <a:r>
              <a:rPr lang="tr-TR" smtClean="0"/>
              <a:t>Özyineli-azalan Ayrıştırma 	(</a:t>
            </a:r>
            <a:r>
              <a:rPr lang="en-US" smtClean="0"/>
              <a:t>Recursive-Descent Parsing</a:t>
            </a:r>
            <a:r>
              <a:rPr lang="tr-TR" smtClean="0"/>
              <a:t>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 Parsing</a:t>
            </a:r>
            <a:r>
              <a:rPr lang="tr-TR" sz="3200" smtClean="0"/>
              <a:t>) </a:t>
            </a:r>
            <a:r>
              <a:rPr lang="en-US" sz="3200" smtClean="0"/>
              <a:t>(Devamı)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/>
            <a:r>
              <a:rPr lang="tr-TR" dirty="0" smtClean="0"/>
              <a:t>Basit deyimler (</a:t>
            </a:r>
            <a:r>
              <a:rPr lang="en-US" dirty="0" smtClean="0"/>
              <a:t>expressions</a:t>
            </a:r>
            <a:r>
              <a:rPr lang="tr-TR" dirty="0" smtClean="0"/>
              <a:t>) için bir gramer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&lt;term&gt; {(+ | -) &lt;term&gt;}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&lt;term&gt;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&lt;factor&gt; {(* | /) &lt;factor&gt;}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&lt;factor&gt;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id | ( 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 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8DB947-B778-45D7-B697-ED6F2A8E9A97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3716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    (</a:t>
            </a:r>
            <a:r>
              <a:rPr lang="en-US" sz="3200" smtClean="0"/>
              <a:t>Recursive-Descent Parsing</a:t>
            </a:r>
            <a:r>
              <a:rPr lang="tr-TR" sz="3200" smtClean="0"/>
              <a:t>) </a:t>
            </a:r>
            <a:r>
              <a:rPr lang="en-US" sz="3200" smtClean="0"/>
              <a:t>(Devamı)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err="1" smtClean="0">
                <a:latin typeface="Courier New" pitchFamily="49" charset="0"/>
              </a:rPr>
              <a:t>Lex</a:t>
            </a:r>
            <a:r>
              <a:rPr lang="tr-TR" sz="2400" b="1" dirty="0" smtClean="0"/>
              <a:t> </a:t>
            </a:r>
            <a:r>
              <a:rPr lang="tr-TR" sz="2400" dirty="0" smtClean="0"/>
              <a:t>isimli, sonraki jeton kodunu </a:t>
            </a:r>
            <a:r>
              <a:rPr lang="en-US" sz="2400" b="1" dirty="0" err="1" smtClean="0">
                <a:latin typeface="Courier New" pitchFamily="49" charset="0"/>
              </a:rPr>
              <a:t>nextToken</a:t>
            </a:r>
            <a:r>
              <a:rPr lang="tr-TR" sz="2400" b="1" dirty="0" smtClean="0"/>
              <a:t> </a:t>
            </a:r>
            <a:r>
              <a:rPr lang="tr-TR" sz="2400" dirty="0" smtClean="0"/>
              <a:t>içine koyan bir</a:t>
            </a:r>
            <a:r>
              <a:rPr lang="en-US" sz="2400" dirty="0" smtClean="0"/>
              <a:t> </a:t>
            </a:r>
            <a:r>
              <a:rPr lang="tr-TR" sz="2400" dirty="0" smtClean="0"/>
              <a:t>sözlüksel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</a:t>
            </a:r>
            <a:r>
              <a:rPr lang="en-US" sz="2400" dirty="0" smtClean="0"/>
              <a:t> </a:t>
            </a:r>
            <a:r>
              <a:rPr lang="tr-TR" sz="2400" dirty="0" smtClean="0"/>
              <a:t>olduğunu varsayalım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r>
              <a:rPr lang="tr-TR" sz="2400" dirty="0" smtClean="0"/>
              <a:t>Sadece bir sağdaki kısım (RHS) olduğunda kodlama işlemi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tr-TR" sz="2000" dirty="0" smtClean="0"/>
              <a:t>Sağdaki kısımda (RHS) olan her bir </a:t>
            </a:r>
            <a:r>
              <a:rPr lang="en-US" sz="2000" dirty="0" smtClean="0"/>
              <a:t>terminal </a:t>
            </a:r>
            <a:r>
              <a:rPr lang="tr-TR" sz="2000" dirty="0" smtClean="0"/>
              <a:t>sembol</a:t>
            </a:r>
            <a:r>
              <a:rPr lang="en-US" sz="2000" dirty="0" smtClean="0"/>
              <a:t> </a:t>
            </a:r>
            <a:r>
              <a:rPr lang="tr-TR" sz="2000" dirty="0" smtClean="0"/>
              <a:t>için</a:t>
            </a:r>
            <a:r>
              <a:rPr lang="en-US" sz="2000" dirty="0" smtClean="0"/>
              <a:t>, </a:t>
            </a:r>
            <a:r>
              <a:rPr lang="tr-TR" sz="2000" dirty="0" smtClean="0"/>
              <a:t>onu bir sonraki girdi jetonuyla karşılaştır</a:t>
            </a:r>
            <a:r>
              <a:rPr lang="en-US" sz="2000" dirty="0" smtClean="0"/>
              <a:t>; </a:t>
            </a:r>
            <a:r>
              <a:rPr lang="tr-TR" sz="2000" dirty="0" smtClean="0"/>
              <a:t>eğer eşleşiyorsa</a:t>
            </a:r>
            <a:r>
              <a:rPr lang="en-US" sz="2000" dirty="0" smtClean="0"/>
              <a:t>, </a:t>
            </a:r>
            <a:r>
              <a:rPr lang="tr-TR" sz="2000" dirty="0" smtClean="0"/>
              <a:t>devam et;</a:t>
            </a:r>
            <a:r>
              <a:rPr lang="en-US" sz="2000" dirty="0" smtClean="0"/>
              <a:t> </a:t>
            </a:r>
            <a:r>
              <a:rPr lang="tr-TR" sz="2000" dirty="0" smtClean="0"/>
              <a:t>değilse</a:t>
            </a:r>
            <a:r>
              <a:rPr lang="en-US" sz="2000" dirty="0" smtClean="0"/>
              <a:t> </a:t>
            </a:r>
            <a:r>
              <a:rPr lang="tr-TR" sz="2000" dirty="0" smtClean="0"/>
              <a:t>hata vardır</a:t>
            </a:r>
            <a:endParaRPr lang="en-US" sz="2000" dirty="0" smtClean="0"/>
          </a:p>
          <a:p>
            <a:pPr lvl="1" eaLnBrk="1" hangingPunct="1"/>
            <a:r>
              <a:rPr lang="tr-TR" sz="2000" dirty="0" smtClean="0"/>
              <a:t>Sağdaki kısımda (RHS)</a:t>
            </a:r>
            <a:r>
              <a:rPr lang="en-US" sz="2000" dirty="0" smtClean="0"/>
              <a:t> </a:t>
            </a:r>
            <a:r>
              <a:rPr lang="tr-TR" sz="2000" dirty="0" smtClean="0"/>
              <a:t>her bir </a:t>
            </a:r>
            <a:r>
              <a:rPr lang="en-US" sz="2000" dirty="0" err="1" smtClean="0"/>
              <a:t>nonterminal</a:t>
            </a:r>
            <a:r>
              <a:rPr lang="en-US" sz="2000" dirty="0" smtClean="0"/>
              <a:t> </a:t>
            </a:r>
            <a:r>
              <a:rPr lang="tr-TR" sz="2000" dirty="0" smtClean="0"/>
              <a:t>sembol için</a:t>
            </a:r>
            <a:r>
              <a:rPr lang="en-US" sz="2000" dirty="0" smtClean="0"/>
              <a:t>, </a:t>
            </a:r>
            <a:r>
              <a:rPr lang="tr-TR" sz="2000" dirty="0" smtClean="0"/>
              <a:t>o</a:t>
            </a:r>
            <a:r>
              <a:rPr lang="en-US" sz="2000" dirty="0" smtClean="0"/>
              <a:t>nun</a:t>
            </a:r>
            <a:r>
              <a:rPr lang="tr-TR" sz="2000" dirty="0" smtClean="0"/>
              <a:t>la</a:t>
            </a:r>
            <a:r>
              <a:rPr lang="en-US" sz="2000" dirty="0" smtClean="0"/>
              <a:t> </a:t>
            </a:r>
            <a:r>
              <a:rPr lang="en-US" sz="2000" dirty="0" err="1" smtClean="0"/>
              <a:t>ilgili</a:t>
            </a:r>
            <a:r>
              <a:rPr lang="en-US" sz="2000" dirty="0" smtClean="0"/>
              <a:t> </a:t>
            </a:r>
            <a:r>
              <a:rPr lang="tr-TR" sz="2000" dirty="0" smtClean="0"/>
              <a:t>ayrıştırıcı</a:t>
            </a:r>
            <a:r>
              <a:rPr lang="en-US" sz="2000" dirty="0" smtClean="0"/>
              <a:t> alt </a:t>
            </a:r>
            <a:r>
              <a:rPr lang="en-US" sz="2000" dirty="0" err="1" smtClean="0"/>
              <a:t>programını</a:t>
            </a:r>
            <a:r>
              <a:rPr lang="en-US" sz="2000" dirty="0" smtClean="0"/>
              <a:t> </a:t>
            </a:r>
            <a:r>
              <a:rPr lang="en-US" sz="2000" dirty="0" err="1" smtClean="0"/>
              <a:t>çağır</a:t>
            </a:r>
            <a:r>
              <a:rPr lang="tr-TR" sz="2000" dirty="0" err="1" smtClean="0"/>
              <a:t>ır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03B914-341C-40F9-AC35-BDDD2CB5281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</a:t>
            </a:r>
            <a:r>
              <a:rPr lang="en-US" smtClean="0"/>
              <a:t>il</a:t>
            </a:r>
            <a:r>
              <a:rPr lang="tr-TR" smtClean="0"/>
              <a:t> </a:t>
            </a:r>
            <a:r>
              <a:rPr lang="en-US" smtClean="0"/>
              <a:t>implementasyon sistemleri</a:t>
            </a:r>
            <a:r>
              <a:rPr lang="tr-TR" smtClean="0"/>
              <a:t>, belirli </a:t>
            </a:r>
            <a:r>
              <a:rPr lang="en-US" smtClean="0"/>
              <a:t>implementasyon</a:t>
            </a:r>
            <a:r>
              <a:rPr lang="tr-TR" smtClean="0"/>
              <a:t> yaklaşımına aldırmadan</a:t>
            </a:r>
            <a:r>
              <a:rPr lang="en-US" smtClean="0"/>
              <a:t> </a:t>
            </a:r>
            <a:r>
              <a:rPr lang="tr-TR" smtClean="0"/>
              <a:t>kaynak kodu analiz etmelidir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tr-TR" smtClean="0"/>
              <a:t>Hemen hemen bütün sentaks analizi kaynak dilin sentaksının biçimsel tanımlamasına dayalıdır</a:t>
            </a:r>
            <a:r>
              <a:rPr lang="en-US" smtClean="0"/>
              <a:t> (BNF)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F25ACB-8351-4CA4-BEBA-5512A6EB3C6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1371600"/>
          </a:xfrm>
        </p:spPr>
        <p:txBody>
          <a:bodyPr/>
          <a:lstStyle/>
          <a:p>
            <a:pPr eaLnBrk="1" hangingPunct="1"/>
            <a:r>
              <a:rPr lang="en-US" smtClean="0"/>
              <a:t>4.4 </a:t>
            </a:r>
            <a:r>
              <a:rPr lang="tr-TR" smtClean="0"/>
              <a:t>Özyineli-azalan Ayrıştırma (</a:t>
            </a:r>
            <a:r>
              <a:rPr lang="en-US" smtClean="0"/>
              <a:t>Recursive-Descent Parsing</a:t>
            </a:r>
            <a:r>
              <a:rPr lang="tr-TR" smtClean="0"/>
              <a:t>)</a:t>
            </a:r>
            <a:r>
              <a:rPr lang="en-US" smtClean="0"/>
              <a:t>(Devamı)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expr </a:t>
            </a:r>
            <a:r>
              <a:rPr lang="tr-TR" sz="2400" b="1" smtClean="0">
                <a:latin typeface="Courier New" pitchFamily="49" charset="0"/>
              </a:rPr>
              <a:t>fonksiyonu</a:t>
            </a:r>
            <a:endParaRPr lang="en-US" sz="2400" b="1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</a:t>
            </a:r>
            <a:r>
              <a:rPr lang="tr-TR" sz="2400" b="1" smtClean="0">
                <a:latin typeface="Courier New" pitchFamily="49" charset="0"/>
              </a:rPr>
              <a:t>Dilde kural tarafından üretilen      stringleri ayrıştırır</a:t>
            </a:r>
            <a:r>
              <a:rPr lang="en-US" sz="2400" b="1" smtClean="0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&lt;expr&gt; → &lt;term&gt; {(+ | -) &lt;term&gt;}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void expr()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</a:t>
            </a:r>
            <a:r>
              <a:rPr lang="tr-TR" sz="2400" b="1" smtClean="0">
                <a:latin typeface="Courier New" pitchFamily="49" charset="0"/>
              </a:rPr>
              <a:t>İlk terimiayrıştır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 </a:t>
            </a:r>
            <a:r>
              <a:rPr lang="en-US" sz="2400" b="1" smtClean="0">
                <a:latin typeface="Courier New" pitchFamily="49" charset="0"/>
              </a:rPr>
              <a:t>term();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</a:t>
            </a:r>
            <a:r>
              <a:rPr lang="en-US" sz="3200" b="1" smtClean="0"/>
              <a:t>…</a:t>
            </a:r>
            <a:endParaRPr lang="en-US" sz="3200" b="1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FAAEFE-1A33-40EF-B346-54078A88832C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Ayrıştırma(</a:t>
            </a:r>
            <a:r>
              <a:rPr lang="en-US" sz="3200" smtClean="0"/>
              <a:t>Recursive-</a:t>
            </a:r>
            <a:r>
              <a:rPr lang="tr-TR" sz="3200" smtClean="0"/>
              <a:t>   	</a:t>
            </a:r>
            <a:r>
              <a:rPr lang="en-US" sz="3200" smtClean="0"/>
              <a:t>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/* </a:t>
            </a:r>
            <a:r>
              <a:rPr lang="tr-TR" sz="1800" b="1" dirty="0" smtClean="0">
                <a:latin typeface="Courier New" pitchFamily="49" charset="0"/>
              </a:rPr>
              <a:t>Sonraki jeton(</a:t>
            </a:r>
            <a:r>
              <a:rPr lang="en-US" sz="1800" b="1" dirty="0" smtClean="0">
                <a:latin typeface="Courier New" pitchFamily="49" charset="0"/>
              </a:rPr>
              <a:t>token</a:t>
            </a:r>
            <a:r>
              <a:rPr lang="tr-TR" sz="1800" b="1" dirty="0" smtClean="0">
                <a:latin typeface="Courier New" pitchFamily="49" charset="0"/>
              </a:rPr>
              <a:t>)</a:t>
            </a:r>
            <a:r>
              <a:rPr lang="en-US" sz="1800" b="1" dirty="0" smtClean="0">
                <a:latin typeface="Courier New" pitchFamily="49" charset="0"/>
              </a:rPr>
              <a:t> + </a:t>
            </a:r>
            <a:r>
              <a:rPr lang="tr-TR" sz="1800" b="1" dirty="0" smtClean="0">
                <a:latin typeface="Courier New" pitchFamily="49" charset="0"/>
              </a:rPr>
              <a:t>veya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/>
              <a:t>–</a:t>
            </a:r>
            <a:r>
              <a:rPr lang="tr-TR" sz="1800" b="1" dirty="0" smtClean="0">
                <a:latin typeface="Courier New" pitchFamily="49" charset="0"/>
              </a:rPr>
              <a:t> olduğu sürece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tr-TR" sz="1800" b="1" dirty="0" smtClean="0">
                <a:latin typeface="Courier New" pitchFamily="49" charset="0"/>
              </a:rPr>
              <a:t>sonraki jetonu(</a:t>
            </a:r>
            <a:r>
              <a:rPr lang="en-US" sz="1800" b="1" dirty="0" smtClean="0">
                <a:latin typeface="Courier New" pitchFamily="49" charset="0"/>
              </a:rPr>
              <a:t>token</a:t>
            </a:r>
            <a:r>
              <a:rPr lang="tr-TR" sz="1800" b="1" dirty="0" smtClean="0">
                <a:latin typeface="Courier New" pitchFamily="49" charset="0"/>
              </a:rPr>
              <a:t>) almak için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tr-TR" sz="1800" b="1" dirty="0" smtClean="0">
                <a:latin typeface="Courier New" pitchFamily="49" charset="0"/>
              </a:rPr>
              <a:t>’i çağır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tr-TR" sz="1800" b="1" dirty="0" smtClean="0">
                <a:latin typeface="Courier New" pitchFamily="49" charset="0"/>
              </a:rPr>
              <a:t>ve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tr-TR" sz="1800" b="1" dirty="0" smtClean="0">
                <a:latin typeface="Courier New" pitchFamily="49" charset="0"/>
              </a:rPr>
              <a:t>sonraki terimi ayrıştır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</a:t>
            </a:r>
            <a:r>
              <a:rPr lang="en-US" sz="1800" b="1" dirty="0" smtClean="0">
                <a:latin typeface="Courier New" pitchFamily="49" charset="0"/>
              </a:rPr>
              <a:t>while (</a:t>
            </a:r>
            <a:r>
              <a:rPr lang="en-US" sz="1800" b="1" dirty="0" err="1" smtClean="0">
                <a:latin typeface="Courier New" pitchFamily="49" charset="0"/>
              </a:rPr>
              <a:t>nextToken</a:t>
            </a:r>
            <a:r>
              <a:rPr lang="en-US" sz="1800" b="1" dirty="0" smtClean="0">
                <a:latin typeface="Courier New" pitchFamily="49" charset="0"/>
              </a:rPr>
              <a:t> == PLUS_CODE ||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</a:rPr>
              <a:t>nextToken</a:t>
            </a:r>
            <a:r>
              <a:rPr lang="en-US" sz="1800" b="1" dirty="0" smtClean="0">
                <a:latin typeface="Courier New" pitchFamily="49" charset="0"/>
              </a:rPr>
              <a:t> == MINUS_CODE){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  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  </a:t>
            </a:r>
            <a:r>
              <a:rPr lang="en-US" sz="1800" b="1" dirty="0" smtClean="0">
                <a:latin typeface="Courier New" pitchFamily="49" charset="0"/>
              </a:rPr>
              <a:t>term();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Bu</a:t>
            </a:r>
            <a:r>
              <a:rPr lang="en-US" sz="2400" dirty="0" smtClean="0"/>
              <a:t> </a:t>
            </a:r>
            <a:r>
              <a:rPr lang="tr-TR" sz="2400" dirty="0" smtClean="0"/>
              <a:t>özel rutin hataları bulmaz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Kural</a:t>
            </a:r>
            <a:r>
              <a:rPr lang="en-US" sz="2400" dirty="0" smtClean="0"/>
              <a:t>: </a:t>
            </a:r>
            <a:r>
              <a:rPr lang="tr-TR" sz="2400" dirty="0" smtClean="0"/>
              <a:t>Her ayrıştırma rutini</a:t>
            </a:r>
            <a:r>
              <a:rPr lang="en-US" sz="2400" dirty="0" smtClean="0"/>
              <a:t> </a:t>
            </a:r>
            <a:r>
              <a:rPr lang="tr-TR" sz="2400" dirty="0" smtClean="0"/>
              <a:t>sonraki jetonu </a:t>
            </a:r>
            <a:r>
              <a:rPr lang="en-US" sz="2400" b="1" dirty="0" err="1" smtClean="0">
                <a:latin typeface="Courier New" pitchFamily="49" charset="0"/>
              </a:rPr>
              <a:t>nextToken</a:t>
            </a:r>
            <a:r>
              <a:rPr lang="tr-TR" sz="2400" b="1" dirty="0" smtClean="0">
                <a:latin typeface="Courier New" pitchFamily="49" charset="0"/>
              </a:rPr>
              <a:t>’</a:t>
            </a:r>
            <a:r>
              <a:rPr lang="tr-TR" sz="2400" dirty="0" smtClean="0"/>
              <a:t>da bırakır 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227F-D151-4ED4-BF3A-59EB0F554DC5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</a:t>
            </a:r>
            <a:r>
              <a:rPr lang="tr-TR" sz="3200" smtClean="0"/>
              <a:t> </a:t>
            </a:r>
            <a:r>
              <a:rPr lang="en-US" sz="3200" smtClean="0"/>
              <a:t>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/>
              <a:t>Birden fazla sağdaki kısmı (RHS) olan bir </a:t>
            </a:r>
            <a:r>
              <a:rPr lang="en-US" sz="2400" smtClean="0"/>
              <a:t>nonterminal</a:t>
            </a:r>
            <a:r>
              <a:rPr lang="tr-TR" sz="2400" smtClean="0"/>
              <a:t>, hangi sağdaki kısmı (RHS)</a:t>
            </a:r>
            <a:r>
              <a:rPr lang="en-US" sz="2400" smtClean="0"/>
              <a:t> </a:t>
            </a:r>
            <a:r>
              <a:rPr lang="tr-TR" sz="2400" smtClean="0"/>
              <a:t>ayrıştıracağına karar vermek için bir başlangıç işlemine gerek duyar</a:t>
            </a:r>
            <a:endParaRPr lang="en-US" sz="2400" smtClean="0"/>
          </a:p>
          <a:p>
            <a:pPr lvl="1" eaLnBrk="1" hangingPunct="1"/>
            <a:r>
              <a:rPr lang="en-US" sz="2000" smtClean="0"/>
              <a:t>Doğru sağdaki kısım</a:t>
            </a:r>
            <a:r>
              <a:rPr lang="tr-TR" sz="2000" smtClean="0"/>
              <a:t> </a:t>
            </a:r>
            <a:r>
              <a:rPr lang="en-US" sz="2000" smtClean="0"/>
              <a:t>(RHS), gir</a:t>
            </a:r>
            <a:r>
              <a:rPr lang="tr-TR" sz="2000" smtClean="0"/>
              <a:t>din</a:t>
            </a:r>
            <a:r>
              <a:rPr lang="en-US" sz="2000" smtClean="0"/>
              <a:t>in sonraki </a:t>
            </a:r>
            <a:r>
              <a:rPr lang="tr-TR" sz="2000" smtClean="0"/>
              <a:t>jetonunu temel alarak</a:t>
            </a:r>
            <a:r>
              <a:rPr lang="en-US" sz="2000" smtClean="0"/>
              <a:t> </a:t>
            </a:r>
            <a:r>
              <a:rPr lang="tr-TR" sz="2000" smtClean="0"/>
              <a:t>seçilir</a:t>
            </a:r>
            <a:r>
              <a:rPr lang="en-US" sz="2000" smtClean="0"/>
              <a:t> (lookahead)</a:t>
            </a:r>
          </a:p>
          <a:p>
            <a:pPr lvl="1" eaLnBrk="1" hangingPunct="1"/>
            <a:r>
              <a:rPr lang="tr-TR" sz="2000" smtClean="0"/>
              <a:t>Bir eşlenik bulana kadar sonraki jeton</a:t>
            </a:r>
            <a:r>
              <a:rPr lang="en-US" sz="2000" smtClean="0"/>
              <a:t> </a:t>
            </a:r>
            <a:r>
              <a:rPr lang="tr-TR" sz="2000" smtClean="0"/>
              <a:t>her bir sağdaki kısım (RHS) tarafından üretilebilen ilk jetonla karşılaştırılır</a:t>
            </a:r>
            <a:endParaRPr lang="en-US" sz="2000" smtClean="0"/>
          </a:p>
          <a:p>
            <a:pPr lvl="1" eaLnBrk="1" hangingPunct="1"/>
            <a:r>
              <a:rPr lang="tr-TR" sz="2000" smtClean="0"/>
              <a:t>Eğer eşlenik bulunmazsa</a:t>
            </a:r>
            <a:r>
              <a:rPr lang="en-US" sz="2000" smtClean="0"/>
              <a:t>, </a:t>
            </a:r>
            <a:r>
              <a:rPr lang="tr-TR" sz="2000" smtClean="0"/>
              <a:t>bu bir sentaks hatasıdır.</a:t>
            </a:r>
            <a:endParaRPr lang="en-US" sz="20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21AFAD-CC5F-4F4E-9F87-11BBEE491D2A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</a:t>
            </a:r>
            <a:r>
              <a:rPr lang="tr-TR" sz="2400" b="1" smtClean="0">
                <a:latin typeface="Courier New" pitchFamily="49" charset="0"/>
              </a:rPr>
              <a:t>f</a:t>
            </a:r>
            <a:r>
              <a:rPr lang="en-US" sz="2400" b="1" smtClean="0">
                <a:latin typeface="Courier New" pitchFamily="49" charset="0"/>
              </a:rPr>
              <a:t>actor</a:t>
            </a:r>
            <a:r>
              <a:rPr lang="tr-TR" sz="2400" b="1" smtClean="0">
                <a:latin typeface="Courier New" pitchFamily="49" charset="0"/>
              </a:rPr>
              <a:t> fonksiyonu dilde şu kuralın ürettiği stringleri ayrıştırır</a:t>
            </a:r>
            <a:r>
              <a:rPr lang="en-US" sz="2400" b="1" smtClean="0">
                <a:latin typeface="Courier New" pitchFamily="49" charset="0"/>
              </a:rPr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&lt;factor&gt; -&gt; id  |  (&lt;expr&gt;)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void factor()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/* </a:t>
            </a:r>
            <a:r>
              <a:rPr lang="tr-TR" sz="2400" b="1" smtClean="0">
                <a:latin typeface="Courier New" pitchFamily="49" charset="0"/>
              </a:rPr>
              <a:t>Hangi</a:t>
            </a:r>
            <a:r>
              <a:rPr lang="en-US" sz="2400" b="1" smtClean="0">
                <a:latin typeface="Courier New" pitchFamily="49" charset="0"/>
              </a:rPr>
              <a:t> RHS </a:t>
            </a:r>
            <a:r>
              <a:rPr lang="tr-TR" sz="2400" b="1" smtClean="0">
                <a:latin typeface="Courier New" pitchFamily="49" charset="0"/>
              </a:rPr>
              <a:t>olduğunu belirle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if (nextToken) == ID_CODE)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/* RHS id</a:t>
            </a:r>
            <a:r>
              <a:rPr lang="tr-TR" sz="2400" b="1" smtClean="0">
                <a:latin typeface="Courier New" pitchFamily="49" charset="0"/>
              </a:rPr>
              <a:t> si için</a:t>
            </a:r>
            <a:r>
              <a:rPr lang="en-US" sz="2400" b="1" smtClean="0">
                <a:latin typeface="Courier New" pitchFamily="49" charset="0"/>
              </a:rPr>
              <a:t>, lex </a:t>
            </a:r>
            <a:r>
              <a:rPr lang="tr-TR" sz="2400" b="1" smtClean="0">
                <a:latin typeface="Courier New" pitchFamily="49" charset="0"/>
              </a:rPr>
              <a:t>‘i çağır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/>
              <a:t>  </a:t>
            </a:r>
            <a:r>
              <a:rPr lang="en-US" sz="2400" b="1" smtClean="0">
                <a:latin typeface="Courier New" pitchFamily="49" charset="0"/>
              </a:rPr>
              <a:t> lex();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4C0545-CCD2-4505-BF25-1746E939EE47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 smtClean="0">
                <a:latin typeface="Courier New" pitchFamily="49" charset="0"/>
              </a:rPr>
              <a:t>Eğer </a:t>
            </a:r>
            <a:r>
              <a:rPr lang="tr-TR" sz="2000" b="1" dirty="0" err="1" smtClean="0">
                <a:latin typeface="Courier New" pitchFamily="49" charset="0"/>
              </a:rPr>
              <a:t>sagdaki</a:t>
            </a:r>
            <a:r>
              <a:rPr lang="tr-TR" sz="2000" b="1" dirty="0" smtClean="0">
                <a:latin typeface="Courier New" pitchFamily="49" charset="0"/>
              </a:rPr>
              <a:t> kısım(</a:t>
            </a:r>
            <a:r>
              <a:rPr lang="en-US" sz="2000" b="1" dirty="0" smtClean="0">
                <a:latin typeface="Courier New" pitchFamily="49" charset="0"/>
              </a:rPr>
              <a:t>RHS</a:t>
            </a:r>
            <a:r>
              <a:rPr lang="tr-TR" sz="2000" b="1" dirty="0" smtClean="0">
                <a:latin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</a:rPr>
              <a:t>(&lt;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&gt;)</a:t>
            </a:r>
            <a:r>
              <a:rPr lang="tr-TR" sz="2000" b="1" dirty="0" smtClean="0">
                <a:latin typeface="Courier New" pitchFamily="49" charset="0"/>
              </a:rPr>
              <a:t> ise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–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sol parantezi ihmal ederek </a:t>
            </a:r>
            <a:r>
              <a:rPr lang="tr-TR" sz="2000" b="1" dirty="0" err="1" smtClean="0">
                <a:latin typeface="Courier New" pitchFamily="49" charset="0"/>
              </a:rPr>
              <a:t>lex</a:t>
            </a:r>
            <a:r>
              <a:rPr lang="tr-TR" sz="2000" b="1" dirty="0" smtClean="0">
                <a:latin typeface="Courier New" pitchFamily="49" charset="0"/>
              </a:rPr>
              <a:t>‘i çağır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tr-TR" sz="2000" b="1" dirty="0" smtClean="0">
                <a:latin typeface="Courier New" pitchFamily="49" charset="0"/>
              </a:rPr>
              <a:t>‘</a:t>
            </a:r>
            <a:r>
              <a:rPr lang="tr-TR" sz="2000" b="1" dirty="0" err="1" smtClean="0">
                <a:latin typeface="Courier New" pitchFamily="49" charset="0"/>
              </a:rPr>
              <a:t>yi</a:t>
            </a:r>
            <a:r>
              <a:rPr lang="tr-TR" sz="2000" b="1" dirty="0" smtClean="0">
                <a:latin typeface="Courier New" pitchFamily="49" charset="0"/>
              </a:rPr>
              <a:t> çağır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tr-TR" sz="2000" b="1" dirty="0" smtClean="0">
                <a:latin typeface="Courier New" pitchFamily="49" charset="0"/>
              </a:rPr>
              <a:t>ve sağ parantezi kontrol et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else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LEFT_PAREN_CODE)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  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RIGHT_PAREN_CODE)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error();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}  /* End of else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...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else error(); /* </a:t>
            </a:r>
            <a:r>
              <a:rPr lang="tr-TR" sz="2000" b="1" dirty="0" smtClean="0">
                <a:latin typeface="Courier New" pitchFamily="49" charset="0"/>
              </a:rPr>
              <a:t>Hiçbir </a:t>
            </a:r>
            <a:r>
              <a:rPr lang="en-US" sz="2000" b="1" dirty="0" smtClean="0">
                <a:latin typeface="Courier New" pitchFamily="49" charset="0"/>
              </a:rPr>
              <a:t>RHS </a:t>
            </a:r>
            <a:r>
              <a:rPr lang="tr-TR" sz="2000" b="1" dirty="0" smtClean="0">
                <a:latin typeface="Courier New" pitchFamily="49" charset="0"/>
              </a:rPr>
              <a:t>eşleşmedi</a:t>
            </a:r>
            <a:r>
              <a:rPr lang="en-US" sz="2000" b="1" dirty="0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}</a:t>
            </a:r>
            <a:endParaRPr lang="en-US" sz="4000" b="1" dirty="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85906F-FD8A-4A48-A2A8-DB3C0DF01E23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LL </a:t>
            </a:r>
            <a:r>
              <a:rPr lang="tr-TR" dirty="0" smtClean="0"/>
              <a:t>Gramer Sınıfı (LL </a:t>
            </a:r>
            <a:r>
              <a:rPr lang="en-US" dirty="0" smtClean="0"/>
              <a:t>Grammar Class</a:t>
            </a:r>
            <a:r>
              <a:rPr lang="tr-TR" dirty="0" smtClean="0"/>
              <a:t>)</a:t>
            </a:r>
            <a:endParaRPr lang="en-US" dirty="0" smtClean="0"/>
          </a:p>
          <a:p>
            <a:pPr lvl="1" eaLnBrk="1" hangingPunct="1"/>
            <a:r>
              <a:rPr lang="tr-TR" dirty="0" smtClean="0"/>
              <a:t>Sol Özyineleme (</a:t>
            </a:r>
            <a:r>
              <a:rPr lang="en-US" dirty="0" smtClean="0"/>
              <a:t>Left Recursion</a:t>
            </a:r>
            <a:r>
              <a:rPr lang="tr-TR" dirty="0" smtClean="0"/>
              <a:t>) Problemi</a:t>
            </a:r>
            <a:endParaRPr lang="en-US" dirty="0" smtClean="0"/>
          </a:p>
          <a:p>
            <a:pPr lvl="2" eaLnBrk="1" hangingPunct="1"/>
            <a:r>
              <a:rPr lang="tr-TR" dirty="0" smtClean="0"/>
              <a:t>Eğer bir gramerin sol özyinelemesi varsa</a:t>
            </a:r>
            <a:r>
              <a:rPr lang="en-US" dirty="0" smtClean="0"/>
              <a:t>, </a:t>
            </a:r>
            <a:r>
              <a:rPr lang="tr-TR" dirty="0" smtClean="0"/>
              <a:t>doğrudan veya dolaylı</a:t>
            </a:r>
            <a:r>
              <a:rPr lang="en-US" dirty="0" smtClean="0"/>
              <a:t>, </a:t>
            </a:r>
            <a:r>
              <a:rPr lang="en-US" dirty="0" err="1" smtClean="0"/>
              <a:t>yukarı</a:t>
            </a:r>
            <a:r>
              <a:rPr lang="tr-TR" dirty="0" smtClean="0"/>
              <a:t>dan-</a:t>
            </a:r>
            <a:r>
              <a:rPr lang="en-US" dirty="0" smtClean="0"/>
              <a:t>a</a:t>
            </a:r>
            <a:r>
              <a:rPr lang="tr-TR" dirty="0" err="1" smtClean="0"/>
              <a:t>şağıya</a:t>
            </a:r>
            <a:r>
              <a:rPr lang="tr-TR" dirty="0" smtClean="0"/>
              <a:t> </a:t>
            </a:r>
            <a:r>
              <a:rPr lang="en-US" dirty="0" smtClean="0"/>
              <a:t>(Top-down) </a:t>
            </a:r>
            <a:r>
              <a:rPr lang="en-US" dirty="0" err="1" smtClean="0"/>
              <a:t>ayrıştırıcı</a:t>
            </a:r>
            <a:r>
              <a:rPr lang="tr-TR" dirty="0" err="1" smtClean="0"/>
              <a:t>nın</a:t>
            </a:r>
            <a:r>
              <a:rPr lang="tr-TR" dirty="0" smtClean="0"/>
              <a:t> temeli olamaz</a:t>
            </a:r>
            <a:endParaRPr lang="en-US" dirty="0" smtClean="0"/>
          </a:p>
          <a:p>
            <a:pPr lvl="3" eaLnBrk="1" hangingPunct="1"/>
            <a:r>
              <a:rPr lang="tr-TR" sz="1800" dirty="0" smtClean="0"/>
              <a:t>Bir gramer, sol özyinelemeyi yok etmek için değiştirilebilir</a:t>
            </a:r>
            <a:endParaRPr lang="en-US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EB3AB7-EDC8-408E-9D68-6A63C5DEC2B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</a:t>
            </a:r>
            <a:r>
              <a:rPr lang="en-US" dirty="0" err="1" smtClean="0"/>
              <a:t>ukarı</a:t>
            </a:r>
            <a:r>
              <a:rPr lang="tr-TR" dirty="0" smtClean="0"/>
              <a:t>dan-aşağıya ayrıştırmaya izin vermeyen gramerlerin diğer bir özelliği</a:t>
            </a:r>
            <a:r>
              <a:rPr lang="en-US" dirty="0" smtClean="0"/>
              <a:t> </a:t>
            </a:r>
            <a:r>
              <a:rPr lang="en-US" dirty="0" err="1" smtClean="0"/>
              <a:t>pairwise</a:t>
            </a:r>
            <a:r>
              <a:rPr lang="en-US" dirty="0" smtClean="0"/>
              <a:t> </a:t>
            </a:r>
            <a:r>
              <a:rPr lang="en-US" dirty="0" err="1" smtClean="0"/>
              <a:t>disjointness</a:t>
            </a:r>
            <a:r>
              <a:rPr lang="tr-TR" dirty="0" smtClean="0"/>
              <a:t> (</a:t>
            </a:r>
            <a:r>
              <a:rPr lang="tr-TR" dirty="0" smtClean="0">
                <a:solidFill>
                  <a:srgbClr val="990000"/>
                </a:solidFill>
              </a:rPr>
              <a:t>çiftli ayrıklık</a:t>
            </a:r>
            <a:r>
              <a:rPr lang="tr-TR" dirty="0" smtClean="0"/>
              <a:t>) eksikliğidir</a:t>
            </a:r>
            <a:endParaRPr lang="en-US" dirty="0" smtClean="0"/>
          </a:p>
          <a:p>
            <a:pPr lvl="1" eaLnBrk="1" hangingPunct="1"/>
            <a:r>
              <a:rPr lang="tr-TR" dirty="0" smtClean="0"/>
              <a:t>Doğru olan </a:t>
            </a:r>
            <a:r>
              <a:rPr lang="en-US" dirty="0" err="1" smtClean="0"/>
              <a:t>sağ</a:t>
            </a:r>
            <a:r>
              <a:rPr lang="en-US" dirty="0" smtClean="0"/>
              <a:t> </a:t>
            </a:r>
            <a:r>
              <a:rPr lang="en-US" dirty="0" err="1" smtClean="0"/>
              <a:t>kısm</a:t>
            </a:r>
            <a:r>
              <a:rPr lang="tr-TR" dirty="0" smtClean="0"/>
              <a:t>ı </a:t>
            </a:r>
            <a:r>
              <a:rPr lang="en-US" dirty="0" smtClean="0"/>
              <a:t>(RHS) </a:t>
            </a:r>
            <a:r>
              <a:rPr lang="tr-TR" dirty="0" err="1" smtClean="0">
                <a:solidFill>
                  <a:srgbClr val="990000"/>
                </a:solidFill>
              </a:rPr>
              <a:t>lookahead</a:t>
            </a:r>
            <a:r>
              <a:rPr lang="tr-TR" dirty="0" err="1" smtClean="0"/>
              <a:t>ın</a:t>
            </a:r>
            <a:r>
              <a:rPr lang="tr-TR" dirty="0" smtClean="0"/>
              <a:t> bir jetonuna dayanarak belirleyememesi</a:t>
            </a:r>
            <a:endParaRPr lang="en-US" dirty="0" smtClean="0"/>
          </a:p>
          <a:p>
            <a:pPr lvl="1" eaLnBrk="1" hangingPunct="1"/>
            <a:r>
              <a:rPr lang="tr-TR" dirty="0" smtClean="0"/>
              <a:t>Tanım</a:t>
            </a:r>
            <a:r>
              <a:rPr lang="en-US" dirty="0" smtClean="0"/>
              <a:t>: FIRST(</a:t>
            </a:r>
            <a:r>
              <a:rPr lang="en-US" dirty="0" smtClean="0">
                <a:sym typeface="Symbol" pitchFamily="18" charset="2"/>
              </a:rPr>
              <a:t>) = {a |  =&gt;* a 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      (</a:t>
            </a:r>
            <a:r>
              <a:rPr lang="tr-TR" sz="2400" dirty="0" smtClean="0">
                <a:sym typeface="Symbol" pitchFamily="18" charset="2"/>
              </a:rPr>
              <a:t>Eğer</a:t>
            </a:r>
            <a:r>
              <a:rPr lang="en-US" sz="2400" dirty="0" smtClean="0">
                <a:sym typeface="Symbol" pitchFamily="18" charset="2"/>
              </a:rPr>
              <a:t>  =&gt;* </a:t>
            </a:r>
            <a:r>
              <a:rPr lang="tr-TR" sz="2400" dirty="0" smtClean="0">
                <a:sym typeface="Symbol" pitchFamily="18" charset="2"/>
              </a:rPr>
              <a:t> ise</a:t>
            </a:r>
            <a:r>
              <a:rPr lang="en-US" sz="2400" dirty="0" smtClean="0">
                <a:sym typeface="Symbol" pitchFamily="18" charset="2"/>
              </a:rPr>
              <a:t>,  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FIRST()</a:t>
            </a:r>
            <a:r>
              <a:rPr lang="tr-TR" sz="2400" dirty="0" smtClean="0">
                <a:sym typeface="Symbol" pitchFamily="18" charset="2"/>
              </a:rPr>
              <a:t> içindedir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tr-TR" sz="2400" dirty="0" smtClean="0">
              <a:sym typeface="Symbol" pitchFamily="18" charset="2"/>
            </a:endParaRPr>
          </a:p>
          <a:p>
            <a:pPr eaLnBrk="1" hangingPunct="1">
              <a:buNone/>
            </a:pPr>
            <a:r>
              <a:rPr lang="tr-TR" sz="2400" dirty="0" smtClean="0"/>
              <a:t>	</a:t>
            </a:r>
            <a:r>
              <a:rPr lang="tr-TR" sz="2400" dirty="0" smtClean="0">
                <a:solidFill>
                  <a:srgbClr val="7030A0"/>
                </a:solidFill>
              </a:rPr>
              <a:t>(</a:t>
            </a:r>
            <a:r>
              <a:rPr lang="th-TH" sz="2400" dirty="0" smtClean="0">
                <a:solidFill>
                  <a:srgbClr val="7030A0"/>
                </a:solidFill>
              </a:rPr>
              <a:t>First(</a:t>
            </a:r>
            <a:r>
              <a:rPr lang="th-TH" sz="2400" i="1" dirty="0" smtClean="0">
                <a:solidFill>
                  <a:srgbClr val="7030A0"/>
                </a:solidFill>
              </a:rPr>
              <a:t>X </a:t>
            </a:r>
            <a:r>
              <a:rPr lang="th-TH" sz="2400" dirty="0" smtClean="0">
                <a:solidFill>
                  <a:srgbClr val="7030A0"/>
                </a:solidFill>
              </a:rPr>
              <a:t>) </a:t>
            </a:r>
            <a:r>
              <a:rPr lang="tr-TR" sz="2400" dirty="0" smtClean="0">
                <a:solidFill>
                  <a:srgbClr val="7030A0"/>
                </a:solidFill>
              </a:rPr>
              <a:t>herhangi bir cümlesel formda </a:t>
            </a:r>
            <a:r>
              <a:rPr lang="tr-TR" sz="2400" dirty="0" err="1" smtClean="0">
                <a:solidFill>
                  <a:srgbClr val="7030A0"/>
                </a:solidFill>
              </a:rPr>
              <a:t>X’ten</a:t>
            </a:r>
            <a:r>
              <a:rPr lang="tr-TR" sz="2400" dirty="0" smtClean="0">
                <a:solidFill>
                  <a:srgbClr val="7030A0"/>
                </a:solidFill>
              </a:rPr>
              <a:t> türetilen ilk terminal kümesidir)</a:t>
            </a:r>
            <a:endParaRPr lang="th-TH" sz="2400" dirty="0" smtClean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tr-TR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l-GR" sz="2400" dirty="0" smtClean="0">
                <a:sym typeface="Symbol" pitchFamily="18" charset="2"/>
              </a:rPr>
              <a:t> =&gt;* : </a:t>
            </a:r>
            <a:r>
              <a:rPr lang="en-US" sz="2400" dirty="0" err="1" smtClean="0">
                <a:sym typeface="Symbol" pitchFamily="18" charset="2"/>
              </a:rPr>
              <a:t>sıfır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veya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daha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fazla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türetme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varsa</a:t>
            </a: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78E49A-AD3B-4245-8200-FE988634A26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990000"/>
                </a:solidFill>
                <a:sym typeface="Symbol" pitchFamily="18" charset="2"/>
              </a:rPr>
              <a:t>Pairwise</a:t>
            </a:r>
            <a:r>
              <a:rPr lang="en-US" dirty="0" smtClean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990000"/>
                </a:solidFill>
                <a:sym typeface="Symbol" pitchFamily="18" charset="2"/>
              </a:rPr>
              <a:t>Disjointness</a:t>
            </a:r>
            <a:r>
              <a:rPr lang="en-US" dirty="0" smtClean="0">
                <a:sym typeface="Symbol" pitchFamily="18" charset="2"/>
              </a:rPr>
              <a:t> Test</a:t>
            </a:r>
            <a:r>
              <a:rPr lang="tr-TR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 eaLnBrk="1" hangingPunct="1"/>
            <a:r>
              <a:rPr lang="tr-TR" dirty="0" smtClean="0">
                <a:sym typeface="Symbol" pitchFamily="18" charset="2"/>
              </a:rPr>
              <a:t>Her bir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nonterminal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tr-TR" dirty="0" smtClean="0">
                <a:sym typeface="Symbol" pitchFamily="18" charset="2"/>
              </a:rPr>
              <a:t> için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birden fazla sağ kısmı (RHS) olan gramerde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her bir kural çifti </a:t>
            </a:r>
            <a:r>
              <a:rPr lang="en-US" dirty="0" smtClean="0">
                <a:sym typeface="Symbol" pitchFamily="18" charset="2"/>
              </a:rPr>
              <a:t>A  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ve</a:t>
            </a:r>
            <a:r>
              <a:rPr lang="en-US" dirty="0" smtClean="0">
                <a:sym typeface="Symbol" pitchFamily="18" charset="2"/>
              </a:rPr>
              <a:t> A  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tr-TR" baseline="-25000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için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şu doğru olmalıdır: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  FIRST(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en-US" dirty="0" smtClean="0">
                <a:latin typeface="Lucida Sans Unicode"/>
                <a:cs typeface="Lucida Sans Unicode"/>
                <a:sym typeface="Symbol" pitchFamily="18" charset="2"/>
              </a:rPr>
              <a:t>∩</a:t>
            </a:r>
            <a:r>
              <a:rPr lang="tr-TR" dirty="0" smtClean="0">
                <a:latin typeface="Lucida Sans Unicode"/>
                <a:cs typeface="Lucida Sans Unicode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FIRST(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) = </a:t>
            </a:r>
          </a:p>
          <a:p>
            <a:pPr eaLnBrk="1" hangingPunct="1"/>
            <a:r>
              <a:rPr lang="tr-TR" dirty="0" smtClean="0">
                <a:sym typeface="Symbol" pitchFamily="18" charset="2"/>
              </a:rPr>
              <a:t>Türetmede üretilecek ilk terminal sembol tek olmalıdır.</a:t>
            </a:r>
          </a:p>
          <a:p>
            <a:pPr eaLnBrk="1" hangingPunct="1"/>
            <a:r>
              <a:rPr lang="tr-TR" dirty="0" smtClean="0">
                <a:sym typeface="Symbol" pitchFamily="18" charset="2"/>
              </a:rPr>
              <a:t>Örnekler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A  a  |  </a:t>
            </a:r>
            <a:r>
              <a:rPr lang="en-US" dirty="0" err="1" smtClean="0">
                <a:sym typeface="Symbol" pitchFamily="18" charset="2"/>
              </a:rPr>
              <a:t>bB</a:t>
            </a:r>
            <a:r>
              <a:rPr lang="en-US" dirty="0" smtClean="0">
                <a:sym typeface="Symbol" pitchFamily="18" charset="2"/>
              </a:rPr>
              <a:t>  |  </a:t>
            </a:r>
            <a:r>
              <a:rPr lang="en-US" dirty="0" err="1" smtClean="0">
                <a:sym typeface="Symbol" pitchFamily="18" charset="2"/>
              </a:rPr>
              <a:t>cAb</a:t>
            </a: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A  a  |  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aB</a:t>
            </a:r>
            <a:r>
              <a:rPr lang="tr-TR" dirty="0" smtClean="0">
                <a:solidFill>
                  <a:srgbClr val="7030A0"/>
                </a:solidFill>
                <a:sym typeface="Symbol" pitchFamily="18" charset="2"/>
              </a:rPr>
              <a:t> 	</a:t>
            </a:r>
            <a:r>
              <a:rPr lang="tr-TR" dirty="0" err="1" smtClean="0">
                <a:solidFill>
                  <a:srgbClr val="7030A0"/>
                </a:solidFill>
                <a:sym typeface="Symbol" pitchFamily="18" charset="2"/>
              </a:rPr>
              <a:t>disjoint</a:t>
            </a:r>
            <a:r>
              <a:rPr lang="tr-TR" dirty="0" smtClean="0">
                <a:solidFill>
                  <a:srgbClr val="7030A0"/>
                </a:solidFill>
                <a:sym typeface="Symbol" pitchFamily="18" charset="2"/>
              </a:rPr>
              <a:t> değil!</a:t>
            </a:r>
            <a:endParaRPr lang="en-US" dirty="0" smtClean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6A94E-B3CD-4A5F-8FE8-F8FF8858F18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>
                <a:sym typeface="Symbol" pitchFamily="18" charset="2"/>
              </a:rPr>
              <a:t>Sol çarpan alma (</a:t>
            </a:r>
            <a:r>
              <a:rPr lang="en-US" sz="2400" dirty="0" smtClean="0">
                <a:sym typeface="Symbol" pitchFamily="18" charset="2"/>
              </a:rPr>
              <a:t>Left factoring</a:t>
            </a:r>
            <a:r>
              <a:rPr lang="tr-TR" sz="2400" dirty="0" smtClean="0"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 problem</a:t>
            </a:r>
            <a:r>
              <a:rPr lang="tr-TR" sz="2400" dirty="0" smtClean="0">
                <a:sym typeface="Symbol" pitchFamily="18" charset="2"/>
              </a:rPr>
              <a:t>i çözebilir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tr-TR" sz="2400" dirty="0" smtClean="0">
                <a:sym typeface="Symbol" pitchFamily="18" charset="2"/>
              </a:rPr>
              <a:t>Şu ifadeyi: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 |  identifier [&lt;expression&gt;]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</a:t>
            </a:r>
            <a:r>
              <a:rPr lang="tr-TR" sz="2400" dirty="0" smtClean="0">
                <a:sym typeface="Symbol" pitchFamily="18" charset="2"/>
              </a:rPr>
              <a:t>aşağıdakilerden biriyle değiştirin: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&lt;new&gt;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&lt;new&gt;     |  [&lt;expression&gt;]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</a:t>
            </a:r>
            <a:r>
              <a:rPr lang="tr-TR" sz="2400" dirty="0" smtClean="0">
                <a:sym typeface="Symbol" pitchFamily="18" charset="2"/>
              </a:rPr>
              <a:t>veya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[[&lt;expression&gt;]]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(</a:t>
            </a:r>
            <a:r>
              <a:rPr lang="tr-TR" sz="2400" dirty="0" smtClean="0">
                <a:sym typeface="Symbol" pitchFamily="18" charset="2"/>
              </a:rPr>
              <a:t>dıştaki köşeli parantezler</a:t>
            </a:r>
            <a:r>
              <a:rPr lang="en-US" sz="2400" dirty="0" smtClean="0">
                <a:sym typeface="Symbol" pitchFamily="18" charset="2"/>
              </a:rPr>
              <a:t> EBNF</a:t>
            </a:r>
            <a:r>
              <a:rPr lang="tr-TR" sz="2400" dirty="0" smtClean="0">
                <a:sym typeface="Symbol" pitchFamily="18" charset="2"/>
              </a:rPr>
              <a:t>’</a:t>
            </a:r>
            <a:r>
              <a:rPr lang="tr-TR" sz="2400" dirty="0" err="1" smtClean="0">
                <a:sym typeface="Symbol" pitchFamily="18" charset="2"/>
              </a:rPr>
              <a:t>nin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tr-TR" sz="2400" dirty="0" err="1" smtClean="0">
                <a:sym typeface="Symbol" pitchFamily="18" charset="2"/>
              </a:rPr>
              <a:t>metasembolleridir</a:t>
            </a:r>
            <a:r>
              <a:rPr lang="en-US" sz="2400" dirty="0" smtClean="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B06FFB-D950-45A5-8128-626B6116969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pPr eaLnBrk="1" hangingPunct="1"/>
            <a:r>
              <a:rPr lang="tr-TR" smtClean="0"/>
              <a:t>Özyineli-azalan Ayrıştırmada Problemler</a:t>
            </a:r>
            <a:endParaRPr lang="th-TH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Gramerleri </a:t>
            </a:r>
            <a:r>
              <a:rPr lang="tr-TR" sz="2800" kern="0" dirty="0" err="1">
                <a:latin typeface="+mn-lt"/>
                <a:cs typeface="+mn-cs"/>
              </a:rPr>
              <a:t>EBNF’ye</a:t>
            </a:r>
            <a:r>
              <a:rPr lang="tr-TR" sz="2800" kern="0" dirty="0">
                <a:latin typeface="+mn-lt"/>
                <a:cs typeface="+mn-cs"/>
              </a:rPr>
              <a:t> dönüştürmek zor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Her </a:t>
            </a:r>
            <a:r>
              <a:rPr lang="tr-TR" sz="2800" kern="0" dirty="0" smtClean="0">
                <a:latin typeface="+mn-lt"/>
                <a:cs typeface="+mn-cs"/>
              </a:rPr>
              <a:t>noktada, </a:t>
            </a:r>
            <a:r>
              <a:rPr lang="tr-TR" sz="2800" kern="0" dirty="0">
                <a:latin typeface="+mn-lt"/>
                <a:cs typeface="+mn-cs"/>
              </a:rPr>
              <a:t>hangi kuralın (</a:t>
            </a:r>
            <a:r>
              <a:rPr lang="th-TH" sz="2800" kern="0" dirty="0">
                <a:latin typeface="+mn-lt"/>
                <a:cs typeface="+mn-cs"/>
              </a:rPr>
              <a:t>production</a:t>
            </a:r>
            <a:r>
              <a:rPr lang="tr-TR" sz="2800" kern="0" dirty="0">
                <a:latin typeface="+mn-lt"/>
                <a:cs typeface="+mn-cs"/>
              </a:rPr>
              <a:t>) kullanılacağına karar veremez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</a:t>
            </a:r>
            <a:r>
              <a:rPr lang="th-TH" sz="2800" kern="0" dirty="0">
                <a:latin typeface="+mn-lt"/>
                <a:cs typeface="+mn-cs"/>
              </a:rPr>
              <a:t>-production  A</a:t>
            </a: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 </a:t>
            </a:r>
            <a:r>
              <a:rPr lang="tr-TR" sz="2800" kern="0" dirty="0">
                <a:latin typeface="+mn-lt"/>
                <a:cs typeface="+mn-cs"/>
                <a:sym typeface="Symbol" pitchFamily="18" charset="2"/>
              </a:rPr>
              <a:t> ne zaman kullanacağına karar veremez</a:t>
            </a:r>
            <a:endParaRPr lang="th-TH" sz="2800" kern="0" dirty="0">
              <a:latin typeface="+mn-lt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/>
              <a:t>Bir </a:t>
            </a:r>
            <a:r>
              <a:rPr lang="en-US" sz="2400" smtClean="0"/>
              <a:t>dil</a:t>
            </a:r>
            <a:r>
              <a:rPr lang="tr-TR" sz="2400" smtClean="0"/>
              <a:t> işlemcisinin sentaks </a:t>
            </a:r>
            <a:r>
              <a:rPr lang="en-US" sz="2400" smtClean="0"/>
              <a:t>anal</a:t>
            </a:r>
            <a:r>
              <a:rPr lang="tr-TR" sz="2400" smtClean="0"/>
              <a:t>izi</a:t>
            </a:r>
            <a:r>
              <a:rPr lang="en-US" sz="2400" smtClean="0"/>
              <a:t> </a:t>
            </a:r>
            <a:r>
              <a:rPr lang="tr-TR" sz="2400" smtClean="0"/>
              <a:t>bölümü</a:t>
            </a:r>
            <a:r>
              <a:rPr lang="en-US" sz="2400" smtClean="0"/>
              <a:t> </a:t>
            </a:r>
            <a:r>
              <a:rPr lang="tr-TR" sz="2400" smtClean="0"/>
              <a:t>genellikle iki kısımdan oluşur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tr-TR" sz="2000" smtClean="0"/>
              <a:t>Bir düşük-düzeyli kısım, </a:t>
            </a:r>
            <a:r>
              <a:rPr lang="tr-TR" sz="2000" smtClean="0">
                <a:solidFill>
                  <a:schemeClr val="accent2"/>
                </a:solidFill>
              </a:rPr>
              <a:t>sözcüksel analizci (l</a:t>
            </a:r>
            <a:r>
              <a:rPr lang="en-US" sz="2000" smtClean="0">
                <a:solidFill>
                  <a:schemeClr val="accent2"/>
                </a:solidFill>
              </a:rPr>
              <a:t>exical analyzer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/>
              <a:t> (mat</a:t>
            </a:r>
            <a:r>
              <a:rPr lang="tr-TR" sz="2000" smtClean="0"/>
              <a:t>ematiksel olarak</a:t>
            </a:r>
            <a:r>
              <a:rPr lang="en-US" sz="2000" smtClean="0"/>
              <a:t>, </a:t>
            </a:r>
            <a:r>
              <a:rPr lang="tr-TR" sz="2000" smtClean="0"/>
              <a:t>düzenli bir gramere dayalı bir sonlu otomatı (</a:t>
            </a:r>
            <a:r>
              <a:rPr lang="en-US" sz="2000" smtClean="0"/>
              <a:t>finite automaton</a:t>
            </a:r>
            <a:r>
              <a:rPr lang="tr-TR" sz="2000" smtClean="0"/>
              <a:t>)</a:t>
            </a:r>
            <a:r>
              <a:rPr lang="en-US" sz="2000" smtClean="0"/>
              <a:t>)</a:t>
            </a:r>
          </a:p>
          <a:p>
            <a:pPr lvl="1" eaLnBrk="1" hangingPunct="1"/>
            <a:r>
              <a:rPr lang="tr-TR" sz="2000" smtClean="0"/>
              <a:t>Bir yüksek-düzeyli (</a:t>
            </a:r>
            <a:r>
              <a:rPr lang="en-US" sz="2000" smtClean="0"/>
              <a:t>high-level</a:t>
            </a:r>
            <a:r>
              <a:rPr lang="tr-TR" sz="2000" smtClean="0"/>
              <a:t>) kısım,</a:t>
            </a:r>
            <a:r>
              <a:rPr lang="en-US" sz="2000" smtClean="0"/>
              <a:t> </a:t>
            </a:r>
            <a:r>
              <a:rPr lang="tr-TR" sz="2000" smtClean="0">
                <a:solidFill>
                  <a:schemeClr val="accent2"/>
                </a:solidFill>
              </a:rPr>
              <a:t>sentaks analizci (s</a:t>
            </a:r>
            <a:r>
              <a:rPr lang="en-US" sz="2000" smtClean="0">
                <a:solidFill>
                  <a:schemeClr val="accent2"/>
                </a:solidFill>
              </a:rPr>
              <a:t>yntax analyzer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/>
              <a:t>, </a:t>
            </a:r>
            <a:r>
              <a:rPr lang="tr-TR" sz="2000" smtClean="0"/>
              <a:t>veya ayrıştırıcı (</a:t>
            </a:r>
            <a:r>
              <a:rPr lang="en-US" sz="2000" smtClean="0"/>
              <a:t>parser</a:t>
            </a:r>
            <a:r>
              <a:rPr lang="tr-TR" sz="2000" smtClean="0"/>
              <a:t>)</a:t>
            </a:r>
            <a:r>
              <a:rPr lang="en-US" sz="2000" smtClean="0"/>
              <a:t> (matemati</a:t>
            </a:r>
            <a:r>
              <a:rPr lang="tr-TR" sz="2000" smtClean="0"/>
              <a:t>ksel olarak</a:t>
            </a:r>
            <a:r>
              <a:rPr lang="en-US" sz="2000" smtClean="0"/>
              <a:t>, </a:t>
            </a:r>
            <a:r>
              <a:rPr lang="tr-TR" sz="2000" smtClean="0"/>
              <a:t>içerik-bağımsız gramere</a:t>
            </a:r>
            <a:r>
              <a:rPr lang="en-US" sz="2000" smtClean="0"/>
              <a:t> </a:t>
            </a:r>
            <a:r>
              <a:rPr lang="tr-TR" sz="2000" smtClean="0"/>
              <a:t>dayalı bir aşağı-itme otomatı (</a:t>
            </a:r>
            <a:r>
              <a:rPr lang="en-US" sz="2000" smtClean="0"/>
              <a:t>push-down automaton</a:t>
            </a:r>
            <a:r>
              <a:rPr lang="tr-TR" sz="2000" smtClean="0"/>
              <a:t>)</a:t>
            </a:r>
            <a:r>
              <a:rPr lang="en-US" sz="2000" smtClean="0"/>
              <a:t>, </a:t>
            </a:r>
            <a:r>
              <a:rPr lang="tr-TR" sz="2000" smtClean="0"/>
              <a:t>veya</a:t>
            </a:r>
            <a:r>
              <a:rPr lang="en-US" sz="2000" smtClean="0"/>
              <a:t> BNF)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AA9682-8901-44E0-A352-A9F625A7E39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Örneği</a:t>
            </a:r>
            <a:endParaRPr lang="th-TH" smtClean="0"/>
          </a:p>
        </p:txBody>
      </p:sp>
      <p:grpSp>
        <p:nvGrpSpPr>
          <p:cNvPr id="65539" name="Group 39"/>
          <p:cNvGrpSpPr>
            <a:grpSpLocks/>
          </p:cNvGrpSpPr>
          <p:nvPr/>
        </p:nvGrpSpPr>
        <p:grpSpPr bwMode="auto">
          <a:xfrm>
            <a:off x="4572000" y="1773238"/>
            <a:ext cx="4325938" cy="588962"/>
            <a:chOff x="2109" y="1797"/>
            <a:chExt cx="2725" cy="371"/>
          </a:xfrm>
        </p:grpSpPr>
        <p:sp>
          <p:nvSpPr>
            <p:cNvPr id="65585" name="Text Box 28"/>
            <p:cNvSpPr txBox="1">
              <a:spLocks noChangeArrowheads="1"/>
            </p:cNvSpPr>
            <p:nvPr/>
          </p:nvSpPr>
          <p:spPr bwMode="auto">
            <a:xfrm>
              <a:off x="2109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6" name="Text Box 29"/>
            <p:cNvSpPr txBox="1">
              <a:spLocks noChangeArrowheads="1"/>
            </p:cNvSpPr>
            <p:nvPr/>
          </p:nvSpPr>
          <p:spPr bwMode="auto">
            <a:xfrm>
              <a:off x="2381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7" name="Text Box 30"/>
            <p:cNvSpPr txBox="1">
              <a:spLocks noChangeArrowheads="1"/>
            </p:cNvSpPr>
            <p:nvPr/>
          </p:nvSpPr>
          <p:spPr bwMode="auto">
            <a:xfrm>
              <a:off x="2653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+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8" name="Text Box 31"/>
            <p:cNvSpPr txBox="1">
              <a:spLocks noChangeArrowheads="1"/>
            </p:cNvSpPr>
            <p:nvPr/>
          </p:nvSpPr>
          <p:spPr bwMode="auto">
            <a:xfrm>
              <a:off x="2925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9" name="Text Box 32"/>
            <p:cNvSpPr txBox="1">
              <a:spLocks noChangeArrowheads="1"/>
            </p:cNvSpPr>
            <p:nvPr/>
          </p:nvSpPr>
          <p:spPr bwMode="auto">
            <a:xfrm>
              <a:off x="319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0" name="Text Box 33"/>
            <p:cNvSpPr txBox="1">
              <a:spLocks noChangeArrowheads="1"/>
            </p:cNvSpPr>
            <p:nvPr/>
          </p:nvSpPr>
          <p:spPr bwMode="auto">
            <a:xfrm>
              <a:off x="3470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1" name="Text Box 34"/>
            <p:cNvSpPr txBox="1">
              <a:spLocks noChangeArrowheads="1"/>
            </p:cNvSpPr>
            <p:nvPr/>
          </p:nvSpPr>
          <p:spPr bwMode="auto">
            <a:xfrm>
              <a:off x="3742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2" name="Text Box 35"/>
            <p:cNvSpPr txBox="1">
              <a:spLocks noChangeArrowheads="1"/>
            </p:cNvSpPr>
            <p:nvPr/>
          </p:nvSpPr>
          <p:spPr bwMode="auto">
            <a:xfrm>
              <a:off x="4014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*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3" name="Text Box 36"/>
            <p:cNvSpPr txBox="1">
              <a:spLocks noChangeArrowheads="1"/>
            </p:cNvSpPr>
            <p:nvPr/>
          </p:nvSpPr>
          <p:spPr bwMode="auto">
            <a:xfrm>
              <a:off x="4286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4" name="Text Box 37"/>
            <p:cNvSpPr txBox="1">
              <a:spLocks noChangeArrowheads="1"/>
            </p:cNvSpPr>
            <p:nvPr/>
          </p:nvSpPr>
          <p:spPr bwMode="auto">
            <a:xfrm>
              <a:off x="455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$</a:t>
              </a:r>
              <a:endParaRPr lang="th-TH" sz="3200" b="1">
                <a:latin typeface="Courier New" pitchFamily="49" charset="0"/>
              </a:endParaRPr>
            </a:p>
          </p:txBody>
        </p:sp>
      </p:grpSp>
      <p:sp>
        <p:nvSpPr>
          <p:cNvPr id="70696" name="Line 40"/>
          <p:cNvSpPr>
            <a:spLocks noChangeShapeType="1"/>
          </p:cNvSpPr>
          <p:nvPr/>
        </p:nvSpPr>
        <p:spPr bwMode="auto">
          <a:xfrm flipV="1">
            <a:off x="47879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65541" name="Text Box 41"/>
          <p:cNvSpPr txBox="1">
            <a:spLocks noChangeArrowheads="1"/>
          </p:cNvSpPr>
          <p:nvPr/>
        </p:nvSpPr>
        <p:spPr bwMode="auto">
          <a:xfrm>
            <a:off x="3419475" y="6269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$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5867400" y="3284538"/>
            <a:ext cx="26765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</a:t>
            </a:r>
          </a:p>
          <a:p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+ | -</a:t>
            </a:r>
          </a:p>
          <a:p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sym typeface="Symbol" pitchFamily="18" charset="2"/>
              </a:rPr>
              <a:t>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*</a:t>
            </a:r>
          </a:p>
          <a:p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( </a:t>
            </a:r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) | n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 flipV="1">
            <a:off x="52197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 flipV="1">
            <a:off x="5653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A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+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 flipV="1">
            <a:off x="6084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20" name="Text Box 6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1" name="Text Box 6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2" name="Text Box 66"/>
          <p:cNvSpPr txBox="1">
            <a:spLocks noChangeArrowheads="1"/>
          </p:cNvSpPr>
          <p:nvPr/>
        </p:nvSpPr>
        <p:spPr bwMode="auto">
          <a:xfrm>
            <a:off x="3419475" y="1660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3" name="Text Box 67"/>
          <p:cNvSpPr txBox="1">
            <a:spLocks noChangeArrowheads="1"/>
          </p:cNvSpPr>
          <p:nvPr/>
        </p:nvSpPr>
        <p:spPr bwMode="auto">
          <a:xfrm>
            <a:off x="3419475" y="2236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5" name="Text Box 69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6" name="Text Box 70"/>
          <p:cNvSpPr txBox="1">
            <a:spLocks noChangeArrowheads="1"/>
          </p:cNvSpPr>
          <p:nvPr/>
        </p:nvSpPr>
        <p:spPr bwMode="auto">
          <a:xfrm>
            <a:off x="3419475" y="2205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8" name="Text Box 72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0" name="Line 74"/>
          <p:cNvSpPr>
            <a:spLocks noChangeShapeType="1"/>
          </p:cNvSpPr>
          <p:nvPr/>
        </p:nvSpPr>
        <p:spPr bwMode="auto">
          <a:xfrm flipV="1">
            <a:off x="65166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1" name="Line 75"/>
          <p:cNvSpPr>
            <a:spLocks noChangeShapeType="1"/>
          </p:cNvSpPr>
          <p:nvPr/>
        </p:nvSpPr>
        <p:spPr bwMode="auto">
          <a:xfrm flipV="1">
            <a:off x="69484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2" name="Line 76"/>
          <p:cNvSpPr>
            <a:spLocks noChangeShapeType="1"/>
          </p:cNvSpPr>
          <p:nvPr/>
        </p:nvSpPr>
        <p:spPr bwMode="auto">
          <a:xfrm flipV="1">
            <a:off x="73802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3" name="Text Box 77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M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4" name="Text Box 78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5" name="Text Box 79"/>
          <p:cNvSpPr txBox="1">
            <a:spLocks noChangeArrowheads="1"/>
          </p:cNvSpPr>
          <p:nvPr/>
        </p:nvSpPr>
        <p:spPr bwMode="auto">
          <a:xfrm>
            <a:off x="3419475" y="5157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6" name="Text Box 80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*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7" name="Line 81"/>
          <p:cNvSpPr>
            <a:spLocks noChangeShapeType="1"/>
          </p:cNvSpPr>
          <p:nvPr/>
        </p:nvSpPr>
        <p:spPr bwMode="auto">
          <a:xfrm flipV="1">
            <a:off x="7812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8" name="Text Box 82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9" name="Line 83"/>
          <p:cNvSpPr>
            <a:spLocks noChangeShapeType="1"/>
          </p:cNvSpPr>
          <p:nvPr/>
        </p:nvSpPr>
        <p:spPr bwMode="auto">
          <a:xfrm flipV="1">
            <a:off x="8243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40" name="Text Box 84"/>
          <p:cNvSpPr txBox="1">
            <a:spLocks noChangeArrowheads="1"/>
          </p:cNvSpPr>
          <p:nvPr/>
        </p:nvSpPr>
        <p:spPr bwMode="auto">
          <a:xfrm>
            <a:off x="3124200" y="3962400"/>
            <a:ext cx="11624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66"/>
                </a:solidFill>
                <a:latin typeface="Lucida Sans Unicode" pitchFamily="34" charset="0"/>
              </a:rPr>
              <a:t>Bitti</a:t>
            </a:r>
            <a:endParaRPr lang="th-TH" sz="4000" b="1" dirty="0">
              <a:solidFill>
                <a:srgbClr val="FF0066"/>
              </a:solidFill>
              <a:latin typeface="Lucida Sans Unicode" pitchFamily="34" charset="0"/>
            </a:endParaRPr>
          </a:p>
        </p:txBody>
      </p:sp>
      <p:sp>
        <p:nvSpPr>
          <p:cNvPr id="70741" name="Text Box 85"/>
          <p:cNvSpPr txBox="1">
            <a:spLocks noChangeArrowheads="1"/>
          </p:cNvSpPr>
          <p:nvPr/>
        </p:nvSpPr>
        <p:spPr bwMode="auto">
          <a:xfrm>
            <a:off x="468313" y="1196975"/>
            <a:ext cx="295275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</a:t>
            </a:r>
            <a:r>
              <a:rPr lang="en-US" sz="1800" b="1">
                <a:latin typeface="Courier New" pitchFamily="49" charset="0"/>
              </a:rPr>
              <a:t>TX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ATX)NX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MFNX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</a:t>
            </a:r>
            <a:r>
              <a:rPr lang="en-US" sz="1800" b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endParaRPr lang="th-TH" sz="180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2943E-6 L 0.04722 -4.22943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70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70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70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70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70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73" dur="2000" fill="hold"/>
                                        <p:tgtEl>
                                          <p:spTgt spid="70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000"/>
                            </p:stCondLst>
                            <p:childTnLst>
                              <p:par>
                                <p:cTn id="4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6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7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8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7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33" dur="2000" fill="hold"/>
                                        <p:tgtEl>
                                          <p:spTgt spid="70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5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6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64" dur="2000" fill="hold"/>
                                        <p:tgtEl>
                                          <p:spTgt spid="7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0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6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7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4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0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99" dur="2000" fill="hold"/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6" grpId="0" animBg="1"/>
      <p:bldP spid="70696" grpId="1" animBg="1"/>
      <p:bldP spid="70698" grpId="0" animBg="1"/>
      <p:bldP spid="70698" grpId="1" animBg="1"/>
      <p:bldP spid="70701" grpId="0" animBg="1"/>
      <p:bldP spid="70701" grpId="1" animBg="1"/>
      <p:bldP spid="70702" grpId="0" animBg="1"/>
      <p:bldP spid="70702" grpId="1" animBg="1"/>
      <p:bldP spid="70703" grpId="0" animBg="1"/>
      <p:bldP spid="70703" grpId="1" animBg="1"/>
      <p:bldP spid="70704" grpId="0" animBg="1"/>
      <p:bldP spid="70704" grpId="1" animBg="1"/>
      <p:bldP spid="70705" grpId="0" animBg="1"/>
      <p:bldP spid="70705" grpId="1" animBg="1"/>
      <p:bldP spid="70706" grpId="0" animBg="1"/>
      <p:bldP spid="70706" grpId="1" animBg="1"/>
      <p:bldP spid="70707" grpId="0" animBg="1"/>
      <p:bldP spid="70707" grpId="1" animBg="1"/>
      <p:bldP spid="70708" grpId="0" animBg="1"/>
      <p:bldP spid="70708" grpId="1" animBg="1"/>
      <p:bldP spid="70709" grpId="0" animBg="1"/>
      <p:bldP spid="70709" grpId="1" animBg="1"/>
      <p:bldP spid="70710" grpId="0" animBg="1"/>
      <p:bldP spid="70710" grpId="1" animBg="1"/>
      <p:bldP spid="70711" grpId="0" animBg="1"/>
      <p:bldP spid="70711" grpId="1" animBg="1"/>
      <p:bldP spid="70712" grpId="0" animBg="1"/>
      <p:bldP spid="70712" grpId="1" animBg="1"/>
      <p:bldP spid="70713" grpId="0" animBg="1"/>
      <p:bldP spid="70713" grpId="1" animBg="1"/>
      <p:bldP spid="70713" grpId="2" animBg="1"/>
      <p:bldP spid="70714" grpId="0" animBg="1"/>
      <p:bldP spid="70714" grpId="1" animBg="1"/>
      <p:bldP spid="70714" grpId="2" animBg="1"/>
      <p:bldP spid="70715" grpId="0" animBg="1"/>
      <p:bldP spid="70715" grpId="1" animBg="1"/>
      <p:bldP spid="70716" grpId="0" animBg="1"/>
      <p:bldP spid="70716" grpId="1" animBg="1"/>
      <p:bldP spid="70717" grpId="0" animBg="1"/>
      <p:bldP spid="70717" grpId="1" animBg="1"/>
      <p:bldP spid="70718" grpId="0" animBg="1"/>
      <p:bldP spid="70718" grpId="1" animBg="1"/>
      <p:bldP spid="70719" grpId="0" animBg="1"/>
      <p:bldP spid="70719" grpId="1" animBg="1"/>
      <p:bldP spid="70719" grpId="2" animBg="1"/>
      <p:bldP spid="70720" grpId="0" animBg="1"/>
      <p:bldP spid="70720" grpId="1" animBg="1"/>
      <p:bldP spid="70721" grpId="0" animBg="1"/>
      <p:bldP spid="70721" grpId="1" animBg="1"/>
      <p:bldP spid="70722" grpId="0" animBg="1"/>
      <p:bldP spid="70722" grpId="1" animBg="1"/>
      <p:bldP spid="70723" grpId="0" animBg="1"/>
      <p:bldP spid="70723" grpId="1" animBg="1"/>
      <p:bldP spid="70724" grpId="0" animBg="1"/>
      <p:bldP spid="70724" grpId="1" animBg="1"/>
      <p:bldP spid="70725" grpId="0" animBg="1"/>
      <p:bldP spid="70725" grpId="1" animBg="1"/>
      <p:bldP spid="70726" grpId="0" animBg="1"/>
      <p:bldP spid="70726" grpId="1" animBg="1"/>
      <p:bldP spid="70727" grpId="0" animBg="1"/>
      <p:bldP spid="70727" grpId="1" animBg="1"/>
      <p:bldP spid="70728" grpId="0" animBg="1"/>
      <p:bldP spid="70728" grpId="1" animBg="1"/>
      <p:bldP spid="70729" grpId="0" animBg="1"/>
      <p:bldP spid="70729" grpId="1" animBg="1"/>
      <p:bldP spid="70730" grpId="0" animBg="1"/>
      <p:bldP spid="70730" grpId="1" animBg="1"/>
      <p:bldP spid="70730" grpId="2" animBg="1"/>
      <p:bldP spid="70731" grpId="0" animBg="1"/>
      <p:bldP spid="70731" grpId="1" animBg="1"/>
      <p:bldP spid="70731" grpId="2" animBg="1"/>
      <p:bldP spid="70732" grpId="0" animBg="1"/>
      <p:bldP spid="70732" grpId="1" animBg="1"/>
      <p:bldP spid="70732" grpId="2" animBg="1"/>
      <p:bldP spid="70733" grpId="0" animBg="1"/>
      <p:bldP spid="70733" grpId="1" animBg="1"/>
      <p:bldP spid="70734" grpId="0" animBg="1"/>
      <p:bldP spid="70734" grpId="1" animBg="1"/>
      <p:bldP spid="70735" grpId="0" animBg="1"/>
      <p:bldP spid="70735" grpId="1" animBg="1"/>
      <p:bldP spid="70736" grpId="0" animBg="1"/>
      <p:bldP spid="70736" grpId="1" animBg="1"/>
      <p:bldP spid="70737" grpId="0" animBg="1"/>
      <p:bldP spid="70737" grpId="1" animBg="1"/>
      <p:bldP spid="70737" grpId="2" animBg="1"/>
      <p:bldP spid="70738" grpId="0" animBg="1"/>
      <p:bldP spid="70738" grpId="1" animBg="1"/>
      <p:bldP spid="70739" grpId="0" animBg="1"/>
      <p:bldP spid="70739" grpId="1" animBg="1"/>
      <p:bldP spid="70740" grpId="0"/>
      <p:bldP spid="7074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Algoritması</a:t>
            </a:r>
            <a:endParaRPr lang="th-TH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400" dirty="0" smtClean="0">
                <a:latin typeface="Arial" pitchFamily="34" charset="0"/>
              </a:rPr>
              <a:t>Giriş sembolünü yığına at</a:t>
            </a:r>
            <a:endParaRPr lang="th-TH" sz="2400" dirty="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 smtClean="0">
                <a:latin typeface="Arial" pitchFamily="34" charset="0"/>
              </a:rPr>
              <a:t>WHILE </a:t>
            </a:r>
            <a:r>
              <a:rPr lang="tr-TR" sz="2400" dirty="0" smtClean="0">
                <a:latin typeface="Arial" pitchFamily="34" charset="0"/>
              </a:rPr>
              <a:t>yığın boş değil</a:t>
            </a:r>
            <a:r>
              <a:rPr lang="th-TH" sz="2400" dirty="0" smtClean="0">
                <a:latin typeface="Arial" pitchFamily="34" charset="0"/>
              </a:rPr>
              <a:t>($ </a:t>
            </a:r>
            <a:r>
              <a:rPr lang="tr-TR" sz="2400" dirty="0" smtClean="0">
                <a:latin typeface="Arial" pitchFamily="34" charset="0"/>
              </a:rPr>
              <a:t>yığının tepesinde değil</a:t>
            </a:r>
            <a:r>
              <a:rPr lang="th-TH" sz="2400" dirty="0" smtClean="0">
                <a:latin typeface="Arial" pitchFamily="34" charset="0"/>
              </a:rPr>
              <a:t>) </a:t>
            </a:r>
            <a:r>
              <a:rPr lang="tr-TR" sz="2400" dirty="0" smtClean="0">
                <a:latin typeface="Arial" pitchFamily="34" charset="0"/>
              </a:rPr>
              <a:t>ve </a:t>
            </a:r>
            <a:r>
              <a:rPr lang="tr-TR" sz="2400" dirty="0" err="1" smtClean="0">
                <a:latin typeface="Arial" pitchFamily="34" charset="0"/>
              </a:rPr>
              <a:t>token</a:t>
            </a:r>
            <a:r>
              <a:rPr lang="tr-TR" sz="2400" dirty="0" smtClean="0">
                <a:latin typeface="Arial" pitchFamily="34" charset="0"/>
              </a:rPr>
              <a:t> akışı boş değil</a:t>
            </a:r>
            <a:r>
              <a:rPr lang="th-TH" sz="2400" dirty="0" smtClean="0">
                <a:latin typeface="Arial" pitchFamily="34" charset="0"/>
              </a:rPr>
              <a:t> (</a:t>
            </a:r>
            <a:r>
              <a:rPr lang="tr-TR" sz="2400" dirty="0" smtClean="0">
                <a:latin typeface="Arial" pitchFamily="34" charset="0"/>
              </a:rPr>
              <a:t>bir sonraki giriş </a:t>
            </a:r>
            <a:r>
              <a:rPr lang="tr-TR" sz="2400" dirty="0" err="1" smtClean="0">
                <a:latin typeface="Arial" pitchFamily="34" charset="0"/>
              </a:rPr>
              <a:t>tokenı</a:t>
            </a:r>
            <a:r>
              <a:rPr lang="th-TH" sz="2400" dirty="0" smtClean="0">
                <a:latin typeface="Arial" pitchFamily="34" charset="0"/>
              </a:rPr>
              <a:t> $</a:t>
            </a:r>
            <a:r>
              <a:rPr lang="tr-TR" sz="2400" dirty="0" smtClean="0">
                <a:latin typeface="Arial" pitchFamily="34" charset="0"/>
              </a:rPr>
              <a:t> değil</a:t>
            </a:r>
            <a:r>
              <a:rPr lang="th-TH" sz="2400" dirty="0" smtClean="0">
                <a:latin typeface="Arial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 smtClean="0">
                <a:latin typeface="Arial" pitchFamily="34" charset="0"/>
              </a:rPr>
              <a:t>	SWITCH (</a:t>
            </a:r>
            <a:r>
              <a:rPr lang="tr-TR" sz="2400" dirty="0" smtClean="0">
                <a:latin typeface="Arial" pitchFamily="34" charset="0"/>
              </a:rPr>
              <a:t>Yığının tepesi</a:t>
            </a:r>
            <a:r>
              <a:rPr lang="th-TH" sz="2400" dirty="0" smtClean="0">
                <a:latin typeface="Arial" pitchFamily="34" charset="0"/>
              </a:rPr>
              <a:t>, </a:t>
            </a:r>
            <a:r>
              <a:rPr lang="tr-TR" sz="2400" dirty="0" smtClean="0">
                <a:latin typeface="Arial" pitchFamily="34" charset="0"/>
              </a:rPr>
              <a:t>sonraki </a:t>
            </a:r>
            <a:r>
              <a:rPr lang="tr-TR" sz="2400" dirty="0" err="1" smtClean="0">
                <a:latin typeface="Arial" pitchFamily="34" charset="0"/>
              </a:rPr>
              <a:t>token</a:t>
            </a:r>
            <a:r>
              <a:rPr lang="th-TH" sz="2400" dirty="0" smtClean="0">
                <a:latin typeface="Arial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CASE (terminal a, a):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		Pop 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yığın</a:t>
            </a: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;	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Sonraki </a:t>
            </a:r>
            <a:r>
              <a:rPr lang="tr-TR" dirty="0" err="1" smtClean="0">
                <a:solidFill>
                  <a:srgbClr val="FF0066"/>
                </a:solidFill>
                <a:latin typeface="Arial" pitchFamily="34" charset="0"/>
              </a:rPr>
              <a:t>tokenı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 al</a:t>
            </a:r>
            <a:endParaRPr lang="th-TH" dirty="0" smtClean="0">
              <a:solidFill>
                <a:srgbClr val="FF0066"/>
              </a:solidFill>
              <a:latin typeface="Aria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CASE (nonterminal A, terminal a):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	IF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M[A, a]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boş değil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THEN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</a:t>
            </a:r>
            <a:r>
              <a:rPr lang="tr-TR" sz="2000" dirty="0" smtClean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M[A, a]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dan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A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al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Pop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yığın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; 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‘</a:t>
            </a:r>
            <a:r>
              <a:rPr lang="tr-TR" dirty="0" err="1" smtClean="0">
                <a:solidFill>
                  <a:srgbClr val="2BAEAB"/>
                </a:solidFill>
                <a:latin typeface="Arial" pitchFamily="34" charset="0"/>
              </a:rPr>
              <a:t>yi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yığına bu sırada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Push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	ELSE	Error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3333FF"/>
                </a:solidFill>
                <a:latin typeface="Arial" pitchFamily="34" charset="0"/>
              </a:rPr>
              <a:t>	CASE ($,$):	Accept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FFFF00"/>
                </a:solidFill>
                <a:latin typeface="Arial" pitchFamily="34" charset="0"/>
              </a:rPr>
              <a:t>OTHER:	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CD79B-75ED-4407-8FDE-C8186D9E113F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Tablosu</a:t>
            </a:r>
            <a:endParaRPr lang="th-TH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smtClean="0"/>
              <a:t>N</a:t>
            </a:r>
            <a:r>
              <a:rPr lang="th-TH" smtClean="0"/>
              <a:t>onterminal </a:t>
            </a:r>
            <a:r>
              <a:rPr lang="th-TH" i="1" smtClean="0"/>
              <a:t>N </a:t>
            </a:r>
            <a:r>
              <a:rPr lang="tr-TR" i="1" smtClean="0"/>
              <a:t>yığının tepesinde </a:t>
            </a:r>
            <a:r>
              <a:rPr lang="tr-TR" smtClean="0"/>
              <a:t>ve</a:t>
            </a:r>
            <a:r>
              <a:rPr lang="th-TH" smtClean="0"/>
              <a:t> </a:t>
            </a:r>
            <a:r>
              <a:rPr lang="tr-TR" smtClean="0"/>
              <a:t>sonraki</a:t>
            </a:r>
            <a:r>
              <a:rPr lang="th-TH" smtClean="0"/>
              <a:t> token </a:t>
            </a:r>
            <a:r>
              <a:rPr lang="th-TH" i="1" smtClean="0"/>
              <a:t>t</a:t>
            </a:r>
            <a:r>
              <a:rPr lang="tr-TR" i="1" smtClean="0"/>
              <a:t> </a:t>
            </a:r>
            <a:r>
              <a:rPr lang="tr-TR" smtClean="0"/>
              <a:t>ise</a:t>
            </a:r>
            <a:r>
              <a:rPr lang="th-TH" smtClean="0"/>
              <a:t>, </a:t>
            </a:r>
            <a:r>
              <a:rPr lang="tr-TR" smtClean="0"/>
              <a:t>hangi kural (production) kullanılacak</a:t>
            </a:r>
            <a:r>
              <a:rPr lang="th-TH" smtClean="0"/>
              <a:t>?</a:t>
            </a:r>
          </a:p>
          <a:p>
            <a:pPr eaLnBrk="1" hangingPunct="1"/>
            <a:r>
              <a:rPr lang="th-TH" i="1" smtClean="0"/>
              <a:t>N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</a:t>
            </a:r>
            <a:r>
              <a:rPr lang="th-TH" i="1" smtClean="0"/>
              <a:t>X </a:t>
            </a:r>
            <a:r>
              <a:rPr lang="tr-TR" smtClean="0"/>
              <a:t>kuralını seç öyleki</a:t>
            </a:r>
            <a:endParaRPr lang="th-TH" smtClean="0"/>
          </a:p>
          <a:p>
            <a:pPr lvl="1" eaLnBrk="1" hangingPunct="1"/>
            <a:r>
              <a:rPr lang="th-TH" i="1" smtClean="0"/>
              <a:t>X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i="1" smtClean="0"/>
              <a:t>tY 	</a:t>
            </a:r>
            <a:r>
              <a:rPr lang="tr-TR" smtClean="0"/>
              <a:t>ya da</a:t>
            </a:r>
            <a:r>
              <a:rPr lang="th-TH" smtClean="0"/>
              <a:t> </a:t>
            </a:r>
          </a:p>
          <a:p>
            <a:pPr lvl="1" eaLnBrk="1" hangingPunct="1"/>
            <a:r>
              <a:rPr lang="th-TH" i="1" smtClean="0"/>
              <a:t>X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h-TH" smtClean="0"/>
              <a:t>  </a:t>
            </a:r>
            <a:r>
              <a:rPr lang="tr-TR" smtClean="0"/>
              <a:t>ve</a:t>
            </a:r>
            <a:r>
              <a:rPr lang="th-TH" smtClean="0"/>
              <a:t> </a:t>
            </a:r>
            <a:r>
              <a:rPr lang="th-TH" i="1" smtClean="0"/>
              <a:t>S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i="1" smtClean="0"/>
              <a:t>WNt</a:t>
            </a:r>
            <a:r>
              <a:rPr lang="en-US" i="1" smtClean="0"/>
              <a:t>Y</a:t>
            </a:r>
            <a:r>
              <a:rPr lang="th-TH" smtClean="0"/>
              <a:t> </a:t>
            </a:r>
          </a:p>
        </p:txBody>
      </p:sp>
      <p:pic>
        <p:nvPicPr>
          <p:cNvPr id="67589" name="Picture 56" descr="j025130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5516563"/>
            <a:ext cx="912813" cy="769937"/>
          </a:xfrm>
        </p:spPr>
      </p:pic>
      <p:sp>
        <p:nvSpPr>
          <p:cNvPr id="49210" name="Text Box 58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63722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Q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2" name="Text Box 60"/>
          <p:cNvSpPr txBox="1">
            <a:spLocks noChangeArrowheads="1"/>
          </p:cNvSpPr>
          <p:nvPr/>
        </p:nvSpPr>
        <p:spPr bwMode="auto">
          <a:xfrm>
            <a:off x="63007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t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3" name="Text Box 61"/>
          <p:cNvSpPr txBox="1">
            <a:spLocks noChangeArrowheads="1"/>
          </p:cNvSpPr>
          <p:nvPr/>
        </p:nvSpPr>
        <p:spPr bwMode="auto">
          <a:xfrm>
            <a:off x="67325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4" name="Text Box 62"/>
          <p:cNvSpPr txBox="1">
            <a:spLocks noChangeArrowheads="1"/>
          </p:cNvSpPr>
          <p:nvPr/>
        </p:nvSpPr>
        <p:spPr bwMode="auto">
          <a:xfrm>
            <a:off x="71643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5" name="Text Box 63"/>
          <p:cNvSpPr txBox="1">
            <a:spLocks noChangeArrowheads="1"/>
          </p:cNvSpPr>
          <p:nvPr/>
        </p:nvSpPr>
        <p:spPr bwMode="auto">
          <a:xfrm>
            <a:off x="75961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7" name="Text Box 65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8" name="Text Box 66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9" name="Text Box 67"/>
          <p:cNvSpPr txBox="1">
            <a:spLocks noChangeArrowheads="1"/>
          </p:cNvSpPr>
          <p:nvPr/>
        </p:nvSpPr>
        <p:spPr bwMode="auto">
          <a:xfrm>
            <a:off x="63722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76676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76676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0" grpId="0" animBg="1"/>
      <p:bldP spid="49210" grpId="1" animBg="1"/>
      <p:bldP spid="49210" grpId="2" animBg="1"/>
      <p:bldP spid="49211" grpId="0" animBg="1"/>
      <p:bldP spid="49217" grpId="0" animBg="1"/>
      <p:bldP spid="49217" grpId="1" animBg="1"/>
      <p:bldP spid="49217" grpId="2" animBg="1"/>
      <p:bldP spid="49218" grpId="0" animBg="1"/>
      <p:bldP spid="49218" grpId="1" animBg="1"/>
      <p:bldP spid="49219" grpId="0" animBg="1"/>
      <p:bldP spid="49219" grpId="1" animBg="1"/>
      <p:bldP spid="49220" grpId="0" animBg="1"/>
      <p:bldP spid="49221" grpId="0" animBg="1"/>
      <p:bldP spid="49222" grpId="0" animBg="1"/>
      <p:bldP spid="49222" grpId="1" animBg="1"/>
      <p:bldP spid="49223" grpId="0" animBg="1"/>
      <p:bldP spid="4922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Kümesi</a:t>
            </a:r>
            <a:endParaRPr lang="th-TH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th-TH" i="1" dirty="0" smtClean="0"/>
              <a:t>X</a:t>
            </a:r>
            <a:r>
              <a:rPr lang="tr-TR" i="1" dirty="0" smtClean="0"/>
              <a:t>,</a:t>
            </a:r>
            <a:r>
              <a:rPr lang="th-TH" dirty="0" smtClean="0"/>
              <a:t> 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</a:t>
            </a:r>
            <a:r>
              <a:rPr lang="tr-TR" dirty="0" smtClean="0"/>
              <a:t>olsun ya da </a:t>
            </a:r>
            <a:r>
              <a:rPr lang="th-TH" i="1" dirty="0" smtClean="0"/>
              <a:t>V</a:t>
            </a:r>
            <a:r>
              <a:rPr lang="th-TH" dirty="0" smtClean="0"/>
              <a:t> </a:t>
            </a:r>
            <a:r>
              <a:rPr lang="tr-TR" dirty="0" smtClean="0"/>
              <a:t>veya</a:t>
            </a:r>
            <a:r>
              <a:rPr lang="th-TH" dirty="0" smtClean="0"/>
              <a:t> </a:t>
            </a:r>
            <a:r>
              <a:rPr lang="th-TH" i="1" dirty="0" smtClean="0"/>
              <a:t>T</a:t>
            </a:r>
            <a:r>
              <a:rPr lang="tr-TR" i="1" dirty="0" smtClean="0"/>
              <a:t>’</a:t>
            </a:r>
            <a:r>
              <a:rPr lang="tr-TR" dirty="0" smtClean="0"/>
              <a:t>de olsun</a:t>
            </a:r>
            <a:r>
              <a:rPr lang="th-TH" i="1" dirty="0" smtClean="0"/>
              <a:t>.</a:t>
            </a:r>
          </a:p>
          <a:p>
            <a:pPr eaLnBrk="1" hangingPunct="1"/>
            <a:r>
              <a:rPr lang="th-TH" dirty="0" smtClean="0"/>
              <a:t>First(</a:t>
            </a:r>
            <a:r>
              <a:rPr lang="th-TH" i="1" dirty="0" smtClean="0"/>
              <a:t>X </a:t>
            </a:r>
            <a:r>
              <a:rPr lang="th-TH" dirty="0" smtClean="0"/>
              <a:t>) </a:t>
            </a:r>
            <a:r>
              <a:rPr lang="tr-TR" dirty="0" smtClean="0"/>
              <a:t>herhangi bir cümlesel formda </a:t>
            </a:r>
            <a:r>
              <a:rPr lang="tr-TR" dirty="0" err="1" smtClean="0"/>
              <a:t>X’ten</a:t>
            </a:r>
            <a:r>
              <a:rPr lang="tr-TR" dirty="0" smtClean="0"/>
              <a:t> türetilen ilk terminal kümesidir</a:t>
            </a:r>
            <a:endParaRPr lang="th-TH" dirty="0" smtClean="0"/>
          </a:p>
          <a:p>
            <a:pPr lvl="1" eaLnBrk="1" hangingPunct="1"/>
            <a:r>
              <a:rPr lang="th-TH" i="1" dirty="0" smtClean="0"/>
              <a:t>X</a:t>
            </a:r>
            <a:r>
              <a:rPr lang="th-TH" dirty="0" smtClean="0"/>
              <a:t> </a:t>
            </a:r>
            <a:r>
              <a:rPr lang="tr-TR" dirty="0" smtClean="0"/>
              <a:t>bir terminal ya da </a:t>
            </a:r>
            <a:r>
              <a:rPr lang="th-TH" dirty="0" smtClean="0">
                <a:sym typeface="Symbol" pitchFamily="18" charset="2"/>
              </a:rPr>
              <a:t> </a:t>
            </a:r>
            <a:r>
              <a:rPr lang="tr-TR" dirty="0" smtClean="0"/>
              <a:t>ise</a:t>
            </a:r>
            <a:r>
              <a:rPr lang="th-TH" dirty="0" smtClean="0"/>
              <a:t>, </a:t>
            </a:r>
            <a:r>
              <a:rPr lang="tr-TR" dirty="0" smtClean="0"/>
              <a:t>o zaman</a:t>
            </a:r>
            <a:r>
              <a:rPr lang="th-TH" dirty="0" smtClean="0"/>
              <a:t> First(</a:t>
            </a:r>
            <a:r>
              <a:rPr lang="th-TH" i="1" dirty="0" smtClean="0"/>
              <a:t>X </a:t>
            </a:r>
            <a:r>
              <a:rPr lang="th-TH" dirty="0" smtClean="0"/>
              <a:t>) ={</a:t>
            </a:r>
            <a:r>
              <a:rPr lang="th-TH" i="1" dirty="0" smtClean="0"/>
              <a:t>X </a:t>
            </a:r>
            <a:r>
              <a:rPr lang="th-TH" dirty="0" smtClean="0"/>
              <a:t>}.</a:t>
            </a:r>
          </a:p>
          <a:p>
            <a:pPr lvl="1" eaLnBrk="1" hangingPunct="1"/>
            <a:r>
              <a:rPr lang="th-TH" i="1" dirty="0" smtClean="0"/>
              <a:t>X</a:t>
            </a:r>
            <a:r>
              <a:rPr lang="th-TH" dirty="0" smtClean="0"/>
              <a:t> </a:t>
            </a:r>
            <a:r>
              <a:rPr lang="tr-TR" dirty="0" smtClean="0"/>
              <a:t>bir</a:t>
            </a:r>
            <a:r>
              <a:rPr lang="th-TH" dirty="0" smtClean="0"/>
              <a:t> nonterminal </a:t>
            </a:r>
            <a:r>
              <a:rPr lang="tr-TR" dirty="0" smtClean="0"/>
              <a:t>ve</a:t>
            </a:r>
            <a:r>
              <a:rPr lang="th-TH" dirty="0" smtClean="0"/>
              <a:t> </a:t>
            </a:r>
            <a:r>
              <a:rPr lang="th-TH" i="1" dirty="0" smtClean="0"/>
              <a:t>X </a:t>
            </a:r>
            <a:r>
              <a:rPr lang="th-TH" dirty="0" smtClean="0">
                <a:sym typeface="Symbol" pitchFamily="18" charset="2"/>
              </a:rPr>
              <a:t> </a:t>
            </a:r>
            <a:r>
              <a:rPr lang="th-TH" i="1" dirty="0" smtClean="0"/>
              <a:t>X</a:t>
            </a:r>
            <a:r>
              <a:rPr lang="th-TH" i="1" baseline="-25000" dirty="0" smtClean="0"/>
              <a:t>1 </a:t>
            </a:r>
            <a:r>
              <a:rPr lang="th-TH" i="1" dirty="0" smtClean="0"/>
              <a:t>X</a:t>
            </a:r>
            <a:r>
              <a:rPr lang="th-TH" i="1" baseline="-25000" dirty="0" smtClean="0"/>
              <a:t>2 </a:t>
            </a:r>
            <a:r>
              <a:rPr lang="th-TH" i="1" dirty="0" smtClean="0"/>
              <a:t>... X</a:t>
            </a:r>
            <a:r>
              <a:rPr lang="th-TH" i="1" baseline="-25000" dirty="0" smtClean="0"/>
              <a:t>n</a:t>
            </a:r>
            <a:r>
              <a:rPr lang="th-TH" i="1" dirty="0" smtClean="0"/>
              <a:t> </a:t>
            </a:r>
            <a:r>
              <a:rPr lang="tr-TR" dirty="0" smtClean="0"/>
              <a:t>bir kural ise</a:t>
            </a:r>
            <a:r>
              <a:rPr lang="th-TH" dirty="0" smtClean="0"/>
              <a:t>, </a:t>
            </a:r>
            <a:r>
              <a:rPr lang="tr-TR" dirty="0" smtClean="0"/>
              <a:t>o zaman</a:t>
            </a:r>
            <a:endParaRPr lang="th-TH" dirty="0" smtClean="0"/>
          </a:p>
          <a:p>
            <a:pPr lvl="2" eaLnBrk="1" hangingPunct="1"/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1</a:t>
            </a:r>
            <a:r>
              <a:rPr lang="th-TH" dirty="0" smtClean="0"/>
              <a:t>) -{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 First(X)</a:t>
            </a:r>
            <a:r>
              <a:rPr lang="tr-TR" dirty="0" smtClean="0"/>
              <a:t>’in bir </a:t>
            </a:r>
            <a:r>
              <a:rPr lang="tr-TR" dirty="0" err="1" smtClean="0"/>
              <a:t>subsetidir</a:t>
            </a:r>
            <a:endParaRPr lang="th-TH" dirty="0" smtClean="0"/>
          </a:p>
          <a:p>
            <a:pPr lvl="2" eaLnBrk="1" hangingPunct="1"/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i</a:t>
            </a:r>
            <a:r>
              <a:rPr lang="th-TH" dirty="0" smtClean="0"/>
              <a:t> )-{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 First(X)</a:t>
            </a:r>
            <a:r>
              <a:rPr lang="tr-TR" dirty="0" smtClean="0"/>
              <a:t>’in bir </a:t>
            </a:r>
            <a:r>
              <a:rPr lang="tr-TR" dirty="0" err="1" smtClean="0"/>
              <a:t>subsetidir</a:t>
            </a:r>
            <a:r>
              <a:rPr lang="tr-TR" dirty="0" smtClean="0"/>
              <a:t>, eğer tüm </a:t>
            </a:r>
            <a:r>
              <a:rPr lang="th-TH" i="1" dirty="0" smtClean="0"/>
              <a:t>j&lt;i  </a:t>
            </a:r>
            <a:r>
              <a:rPr lang="tr-TR" dirty="0" smtClean="0"/>
              <a:t>için</a:t>
            </a:r>
            <a:r>
              <a:rPr lang="th-TH" i="1" dirty="0" smtClean="0"/>
              <a:t> </a:t>
            </a:r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j</a:t>
            </a:r>
            <a:r>
              <a:rPr lang="th-TH" dirty="0" smtClean="0"/>
              <a:t>) 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</a:t>
            </a:r>
            <a:r>
              <a:rPr lang="tr-TR" dirty="0" smtClean="0"/>
              <a:t>’</a:t>
            </a:r>
            <a:r>
              <a:rPr lang="tr-TR" dirty="0" err="1" smtClean="0"/>
              <a:t>yı</a:t>
            </a:r>
            <a:r>
              <a:rPr lang="tr-TR" dirty="0" smtClean="0"/>
              <a:t> içerirse</a:t>
            </a:r>
            <a:endParaRPr lang="th-TH" dirty="0" smtClean="0"/>
          </a:p>
          <a:p>
            <a:pPr lvl="2" eaLnBrk="1" hangingPunct="1"/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First(X)</a:t>
            </a:r>
            <a:r>
              <a:rPr lang="tr-TR" dirty="0" smtClean="0"/>
              <a:t>’in içindedir,</a:t>
            </a:r>
            <a:r>
              <a:rPr lang="th-TH" dirty="0" smtClean="0"/>
              <a:t> </a:t>
            </a:r>
            <a:r>
              <a:rPr lang="tr-TR" dirty="0" smtClean="0"/>
              <a:t>tüm </a:t>
            </a:r>
            <a:r>
              <a:rPr lang="th-TH" i="1" dirty="0" smtClean="0"/>
              <a:t>j</a:t>
            </a:r>
            <a:r>
              <a:rPr lang="th-TH" dirty="0" smtClean="0"/>
              <a:t>≤</a:t>
            </a:r>
            <a:r>
              <a:rPr lang="th-TH" i="1" dirty="0" smtClean="0"/>
              <a:t>n </a:t>
            </a:r>
            <a:r>
              <a:rPr lang="tr-TR" dirty="0" smtClean="0"/>
              <a:t>için</a:t>
            </a:r>
            <a:r>
              <a:rPr lang="th-TH" i="1" dirty="0" smtClean="0"/>
              <a:t> </a:t>
            </a:r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j</a:t>
            </a:r>
            <a:r>
              <a:rPr lang="th-TH" dirty="0" smtClean="0"/>
              <a:t>) 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</a:t>
            </a:r>
            <a:r>
              <a:rPr lang="tr-TR" dirty="0" smtClean="0"/>
              <a:t>’</a:t>
            </a:r>
            <a:r>
              <a:rPr lang="tr-TR" dirty="0" err="1" smtClean="0"/>
              <a:t>yı</a:t>
            </a:r>
            <a:r>
              <a:rPr lang="tr-TR" dirty="0" smtClean="0"/>
              <a:t> içerirse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 Örnekleri</a:t>
            </a:r>
            <a:endParaRPr lang="th-TH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76400"/>
            <a:ext cx="4876800" cy="3581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exp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/>
              <a:t>exp addop term </a:t>
            </a:r>
            <a:r>
              <a:rPr lang="en-US" sz="2000" dirty="0" smtClean="0"/>
              <a:t>| term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addop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+ | 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term </a:t>
            </a:r>
            <a:r>
              <a:rPr lang="th-TH" sz="2000" dirty="0" smtClean="0">
                <a:cs typeface="Tahoma" pitchFamily="34" charset="0"/>
              </a:rPr>
              <a:t>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term mulop factor </a:t>
            </a:r>
            <a:r>
              <a:rPr lang="en-US" sz="2000" dirty="0" smtClean="0"/>
              <a:t>|  factor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mulop</a:t>
            </a:r>
            <a:r>
              <a:rPr lang="en-US" sz="2000" dirty="0" smtClean="0"/>
              <a:t>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Symbol" pitchFamily="18" charset="2"/>
              </a:rPr>
              <a:t> *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factor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/>
              <a:t>(exp) </a:t>
            </a:r>
            <a:r>
              <a:rPr lang="en-US" sz="2000" dirty="0" smtClean="0"/>
              <a:t>|</a:t>
            </a:r>
            <a:r>
              <a:rPr lang="th-TH" sz="2000" dirty="0" smtClean="0"/>
              <a:t> num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th-TH" sz="2000" dirty="0" smtClean="0"/>
              <a:t>First(addop) = {+, -}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First(mulop) = {*}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First(factor)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First(term) </a:t>
            </a:r>
            <a:r>
              <a:rPr lang="th-TH" sz="2000" dirty="0" smtClean="0">
                <a:cs typeface="Tahoma" pitchFamily="34" charset="0"/>
              </a:rPr>
              <a:t>  </a:t>
            </a:r>
            <a:r>
              <a:rPr lang="th-TH" sz="2000" dirty="0" smtClean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First(exp) </a:t>
            </a:r>
            <a:r>
              <a:rPr lang="th-TH" sz="2000" dirty="0" smtClean="0">
                <a:cs typeface="Tahoma" pitchFamily="34" charset="0"/>
              </a:rPr>
              <a:t>    </a:t>
            </a:r>
            <a:r>
              <a:rPr lang="th-TH" sz="2000" dirty="0" smtClean="0"/>
              <a:t>= {(, num}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37138" y="1676400"/>
            <a:ext cx="4030662" cy="3581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st </a:t>
            </a:r>
            <a:r>
              <a:rPr lang="th-TH" sz="2000" dirty="0" smtClean="0">
                <a:cs typeface="Tahoma" pitchFamily="34" charset="0"/>
              </a:rPr>
              <a:t>   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ifst </a:t>
            </a:r>
            <a:r>
              <a:rPr lang="en-US" sz="2000" dirty="0" smtClean="0"/>
              <a:t>| </a:t>
            </a:r>
            <a:r>
              <a:rPr lang="th-TH" sz="2000" dirty="0" smtClean="0"/>
              <a:t>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ifst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if ( exp ) st elsepart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elsepart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else st </a:t>
            </a:r>
            <a:r>
              <a:rPr lang="en-US" sz="2000" dirty="0" smtClean="0"/>
              <a:t>|</a:t>
            </a:r>
            <a:r>
              <a:rPr lang="th-TH" sz="2000" dirty="0" smtClean="0">
                <a:sym typeface="Symbol" pitchFamily="18" charset="2"/>
              </a:rPr>
              <a:t> 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exp </a:t>
            </a:r>
            <a:r>
              <a:rPr lang="th-TH" sz="2000" dirty="0" smtClean="0">
                <a:cs typeface="Tahoma" pitchFamily="34" charset="0"/>
              </a:rPr>
              <a:t>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0 | 1</a:t>
            </a:r>
          </a:p>
          <a:p>
            <a:pPr eaLnBrk="1" hangingPunct="1">
              <a:lnSpc>
                <a:spcPct val="90000"/>
              </a:lnSpc>
            </a:pP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First(exp) </a:t>
            </a:r>
            <a:r>
              <a:rPr lang="th-TH" sz="2000" dirty="0" smtClean="0">
                <a:cs typeface="Tahoma" pitchFamily="34" charset="0"/>
              </a:rPr>
              <a:t>      </a:t>
            </a:r>
            <a:r>
              <a:rPr lang="th-TH" sz="2000" dirty="0" smtClean="0"/>
              <a:t>= {0,1}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First(elsepart) = {else, </a:t>
            </a:r>
            <a:r>
              <a:rPr lang="th-TH" sz="2000" dirty="0" smtClean="0">
                <a:sym typeface="Symbol" pitchFamily="18" charset="2"/>
              </a:rPr>
              <a:t></a:t>
            </a:r>
            <a:r>
              <a:rPr lang="th-TH" sz="20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First(ifst)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/>
              <a:t>= {if}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First(st) </a:t>
            </a:r>
            <a:r>
              <a:rPr lang="th-TH" sz="2000" dirty="0" smtClean="0">
                <a:cs typeface="Tahoma" pitchFamily="34" charset="0"/>
              </a:rPr>
              <a:t>         </a:t>
            </a:r>
            <a:r>
              <a:rPr lang="th-TH" sz="2000" dirty="0" smtClean="0"/>
              <a:t>= {if, other}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First(A)</a:t>
            </a:r>
            <a:r>
              <a:rPr lang="tr-TR" smtClean="0"/>
              <a:t> Bulma Algoritması</a:t>
            </a:r>
            <a:endParaRPr lang="th-TH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6324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 smtClean="0">
                <a:latin typeface="Arial Narrow" pitchFamily="34" charset="0"/>
              </a:rPr>
              <a:t>For tüm</a:t>
            </a:r>
            <a:r>
              <a:rPr lang="th-TH" b="1" smtClean="0">
                <a:latin typeface="Arial Narrow" pitchFamily="34" charset="0"/>
              </a:rPr>
              <a:t> a</a:t>
            </a:r>
            <a:r>
              <a:rPr lang="tr-TR" b="1" smtClean="0">
                <a:latin typeface="Arial Narrow" pitchFamily="34" charset="0"/>
              </a:rPr>
              <a:t> terminalleri</a:t>
            </a:r>
            <a:r>
              <a:rPr lang="th-TH" b="1" smtClean="0">
                <a:latin typeface="Arial Narrow" pitchFamily="34" charset="0"/>
              </a:rPr>
              <a:t>, First(a) = {a}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 smtClean="0">
                <a:latin typeface="Arial Narrow" pitchFamily="34" charset="0"/>
              </a:rPr>
              <a:t>For tüm </a:t>
            </a:r>
            <a:r>
              <a:rPr lang="th-TH" b="1" smtClean="0">
                <a:latin typeface="Arial Narrow" pitchFamily="34" charset="0"/>
              </a:rPr>
              <a:t>A</a:t>
            </a:r>
            <a:r>
              <a:rPr lang="tr-TR" b="1" smtClean="0">
                <a:latin typeface="Arial Narrow" pitchFamily="34" charset="0"/>
              </a:rPr>
              <a:t> nonterminalleri</a:t>
            </a:r>
            <a:r>
              <a:rPr lang="th-TH" b="1" smtClean="0">
                <a:latin typeface="Arial Narrow" pitchFamily="34" charset="0"/>
              </a:rPr>
              <a:t>, First(A) :=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b="1" smtClean="0">
                <a:latin typeface="Arial Narrow" pitchFamily="34" charset="0"/>
              </a:rPr>
              <a:t>W</a:t>
            </a:r>
            <a:r>
              <a:rPr lang="en-US" b="1" smtClean="0">
                <a:latin typeface="Arial Narrow" pitchFamily="34" charset="0"/>
              </a:rPr>
              <a:t>hile</a:t>
            </a:r>
            <a:r>
              <a:rPr lang="th-TH" b="1" smtClean="0">
                <a:latin typeface="Arial Narrow" pitchFamily="34" charset="0"/>
              </a:rPr>
              <a:t> </a:t>
            </a:r>
            <a:r>
              <a:rPr lang="tr-TR" b="1" smtClean="0">
                <a:latin typeface="Arial Narrow" pitchFamily="34" charset="0"/>
              </a:rPr>
              <a:t>herhangi </a:t>
            </a:r>
            <a:r>
              <a:rPr lang="th-TH" b="1" smtClean="0">
                <a:latin typeface="Arial Narrow" pitchFamily="34" charset="0"/>
              </a:rPr>
              <a:t>First(A)</a:t>
            </a:r>
            <a:r>
              <a:rPr lang="tr-TR" b="1" smtClean="0">
                <a:latin typeface="Arial Narrow" pitchFamily="34" charset="0"/>
              </a:rPr>
              <a:t>’ya değişiklik var</a:t>
            </a:r>
            <a:endParaRPr lang="th-TH" b="1" smtClean="0">
              <a:latin typeface="Arial Narrow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F</a:t>
            </a:r>
            <a:r>
              <a:rPr lang="en-US" sz="2800" b="1" smtClean="0">
                <a:latin typeface="Arial Narrow" pitchFamily="34" charset="0"/>
              </a:rPr>
              <a:t>or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r-TR" sz="2800" b="1" smtClean="0">
                <a:latin typeface="Arial Narrow" pitchFamily="34" charset="0"/>
              </a:rPr>
              <a:t>her kural </a:t>
            </a:r>
            <a:r>
              <a:rPr lang="th-TH" sz="2800" b="1" smtClean="0">
                <a:latin typeface="Arial Narrow" pitchFamily="34" charset="0"/>
              </a:rPr>
              <a:t>A 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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 ... 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F</a:t>
            </a:r>
            <a:r>
              <a:rPr lang="en-US" sz="2800" b="1" smtClean="0">
                <a:latin typeface="Arial Narrow" pitchFamily="34" charset="0"/>
              </a:rPr>
              <a:t>or</a:t>
            </a:r>
            <a:r>
              <a:rPr lang="th-TH" sz="2800" b="1" smtClean="0">
                <a:latin typeface="Arial Narrow" pitchFamily="34" charset="0"/>
              </a:rPr>
              <a:t> {X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, 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, …, 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 }</a:t>
            </a:r>
            <a:r>
              <a:rPr lang="tr-TR" sz="2800" b="1" smtClean="0">
                <a:latin typeface="Arial Narrow" pitchFamily="34" charset="0"/>
              </a:rPr>
              <a:t>’de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r-TR" sz="2800" b="1" smtClean="0">
                <a:latin typeface="Arial Narrow" pitchFamily="34" charset="0"/>
              </a:rPr>
              <a:t>her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i</a:t>
            </a:r>
            <a:endParaRPr lang="th-TH" sz="2800" b="1" smtClean="0">
              <a:latin typeface="Arial Narrow" pitchFamily="34" charset="0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I</a:t>
            </a:r>
            <a:r>
              <a:rPr lang="en-US" sz="2800" b="1" smtClean="0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 smtClean="0">
                <a:latin typeface="Arial Narrow" pitchFamily="34" charset="0"/>
              </a:rPr>
              <a:t> for </a:t>
            </a:r>
            <a:r>
              <a:rPr lang="tr-TR" sz="2800" b="1" smtClean="0">
                <a:latin typeface="Arial Narrow" pitchFamily="34" charset="0"/>
              </a:rPr>
              <a:t>tüm</a:t>
            </a:r>
            <a:r>
              <a:rPr lang="th-TH" sz="2800" b="1" smtClean="0">
                <a:latin typeface="Arial Narrow" pitchFamily="34" charset="0"/>
              </a:rPr>
              <a:t> j&lt;i First(X</a:t>
            </a:r>
            <a:r>
              <a:rPr lang="th-TH" sz="2800" b="1" baseline="-25000" smtClean="0">
                <a:latin typeface="Arial Narrow" pitchFamily="34" charset="0"/>
              </a:rPr>
              <a:t>j</a:t>
            </a:r>
            <a:r>
              <a:rPr lang="th-TH" sz="2800" b="1" smtClean="0">
                <a:latin typeface="Arial Narrow" pitchFamily="34" charset="0"/>
              </a:rPr>
              <a:t>)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 smtClean="0">
                <a:latin typeface="Arial Narrow" pitchFamily="34" charset="0"/>
                <a:sym typeface="Symbol" pitchFamily="18" charset="2"/>
              </a:rPr>
              <a:t> </a:t>
            </a:r>
            <a:r>
              <a:rPr lang="tr-TR" sz="2800" b="1" smtClean="0">
                <a:latin typeface="Arial Narrow" pitchFamily="34" charset="0"/>
                <a:sym typeface="Symbol" pitchFamily="18" charset="2"/>
              </a:rPr>
              <a:t>içerir</a:t>
            </a:r>
            <a:r>
              <a:rPr lang="th-TH" sz="2800" b="1" smtClean="0">
                <a:latin typeface="Arial Narrow" pitchFamily="34" charset="0"/>
              </a:rPr>
              <a:t>,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T</a:t>
            </a:r>
            <a:r>
              <a:rPr lang="en-US" sz="2800" b="1" smtClean="0">
                <a:latin typeface="Arial Narrow" pitchFamily="34" charset="0"/>
              </a:rPr>
              <a:t>hen</a:t>
            </a:r>
            <a:r>
              <a:rPr lang="th-TH" sz="2800" b="1" smtClean="0">
                <a:latin typeface="Arial Narrow" pitchFamily="34" charset="0"/>
              </a:rPr>
              <a:t>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		First(X</a:t>
            </a:r>
            <a:r>
              <a:rPr lang="th-TH" sz="2800" b="1" baseline="-25000" smtClean="0">
                <a:latin typeface="Arial Narrow" pitchFamily="34" charset="0"/>
              </a:rPr>
              <a:t>i</a:t>
            </a:r>
            <a:r>
              <a:rPr lang="th-TH" sz="2800" b="1" smtClean="0">
                <a:latin typeface="Arial Narrow" pitchFamily="34" charset="0"/>
              </a:rPr>
              <a:t>)-{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800" b="1" smtClean="0">
                <a:latin typeface="Arial Narrow" pitchFamily="34" charset="0"/>
              </a:rPr>
              <a:t>}</a:t>
            </a:r>
            <a:r>
              <a:rPr lang="tr-TR" sz="2800" b="1" smtClean="0">
                <a:latin typeface="Arial Narrow" pitchFamily="34" charset="0"/>
              </a:rPr>
              <a:t>’yı</a:t>
            </a:r>
            <a:r>
              <a:rPr lang="th-TH" sz="2800" b="1" smtClean="0">
                <a:latin typeface="Arial Narrow" pitchFamily="34" charset="0"/>
              </a:rPr>
              <a:t> First(A)</a:t>
            </a:r>
            <a:r>
              <a:rPr lang="tr-TR" sz="2800" b="1" smtClean="0">
                <a:latin typeface="Arial Narrow" pitchFamily="34" charset="0"/>
              </a:rPr>
              <a:t>’ya ekle</a:t>
            </a:r>
            <a:endParaRPr lang="th-TH" sz="2800" b="1" smtClean="0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I</a:t>
            </a:r>
            <a:r>
              <a:rPr lang="en-US" sz="2800" b="1" smtClean="0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 smtClean="0">
                <a:latin typeface="Arial Narrow" pitchFamily="34" charset="0"/>
                <a:sym typeface="Symbol" pitchFamily="18" charset="2"/>
              </a:rPr>
              <a:t>;</a:t>
            </a:r>
            <a:r>
              <a:rPr lang="th-TH" sz="2800" b="1" smtClean="0">
                <a:latin typeface="Arial Narrow" pitchFamily="34" charset="0"/>
              </a:rPr>
              <a:t> First(X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), First(X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), ..., </a:t>
            </a:r>
            <a:r>
              <a:rPr lang="tr-TR" sz="2800" b="1" smtClean="0">
                <a:latin typeface="Arial Narrow" pitchFamily="34" charset="0"/>
              </a:rPr>
              <a:t>ve</a:t>
            </a:r>
            <a:r>
              <a:rPr lang="th-TH" sz="2800" b="1" smtClean="0">
                <a:latin typeface="Arial Narrow" pitchFamily="34" charset="0"/>
              </a:rPr>
              <a:t> First(X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)</a:t>
            </a:r>
            <a:r>
              <a:rPr lang="tr-TR" sz="2800" b="1" smtClean="0">
                <a:latin typeface="Arial Narrow" pitchFamily="34" charset="0"/>
              </a:rPr>
              <a:t>’de</a:t>
            </a:r>
            <a:endParaRPr lang="th-TH" sz="2800" b="1" smtClean="0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T</a:t>
            </a:r>
            <a:r>
              <a:rPr lang="en-US" sz="2800" b="1" smtClean="0">
                <a:latin typeface="Arial Narrow" pitchFamily="34" charset="0"/>
              </a:rPr>
              <a:t>hen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800" b="1" smtClean="0">
                <a:latin typeface="Arial Narrow" pitchFamily="34" charset="0"/>
                <a:sym typeface="Symbol" pitchFamily="18" charset="2"/>
              </a:rPr>
              <a:t>’yı</a:t>
            </a:r>
            <a:r>
              <a:rPr lang="th-TH" sz="2800" b="1" smtClean="0">
                <a:latin typeface="Arial Narrow" pitchFamily="34" charset="0"/>
              </a:rPr>
              <a:t> First(A)</a:t>
            </a:r>
            <a:r>
              <a:rPr lang="tr-TR" sz="2800" b="1" smtClean="0">
                <a:latin typeface="Arial Narrow" pitchFamily="34" charset="0"/>
              </a:rPr>
              <a:t>’ya ekle</a:t>
            </a:r>
            <a:endParaRPr lang="th-TH" sz="2800" b="1" smtClean="0">
              <a:latin typeface="Arial Narrow" pitchFamily="34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295400"/>
            <a:ext cx="3276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r-TR" sz="2100" smtClean="0">
                <a:solidFill>
                  <a:srgbClr val="3333FF"/>
                </a:solidFill>
              </a:rPr>
              <a:t>bir</a:t>
            </a:r>
            <a:r>
              <a:rPr lang="th-TH" sz="2100" smtClean="0">
                <a:solidFill>
                  <a:srgbClr val="3333FF"/>
                </a:solidFill>
              </a:rPr>
              <a:t> terminal </a:t>
            </a:r>
            <a:r>
              <a:rPr lang="tr-TR" sz="2100" smtClean="0">
                <a:solidFill>
                  <a:srgbClr val="3333FF"/>
                </a:solidFill>
              </a:rPr>
              <a:t>ya da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= {A}.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r-TR" sz="2100" smtClean="0">
                <a:solidFill>
                  <a:srgbClr val="3333FF"/>
                </a:solidFill>
              </a:rPr>
              <a:t>bir</a:t>
            </a:r>
            <a:r>
              <a:rPr lang="th-TH" sz="2100" smtClean="0">
                <a:solidFill>
                  <a:srgbClr val="3333FF"/>
                </a:solidFill>
              </a:rPr>
              <a:t> nonterminal,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h-TH" sz="2100" smtClean="0">
                <a:solidFill>
                  <a:srgbClr val="FF0000"/>
                </a:solidFill>
              </a:rPr>
              <a:t>for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her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kural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h-TH" sz="21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100" smtClean="0">
                <a:solidFill>
                  <a:srgbClr val="3333FF"/>
                </a:solidFill>
              </a:rPr>
              <a:t>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 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 ... X</a:t>
            </a:r>
            <a:r>
              <a:rPr lang="th-TH" sz="2100" baseline="-25000" smtClean="0">
                <a:solidFill>
                  <a:srgbClr val="3333FF"/>
                </a:solidFill>
              </a:rPr>
              <a:t>n</a:t>
            </a:r>
            <a:r>
              <a:rPr lang="th-TH" sz="2100" smtClean="0">
                <a:solidFill>
                  <a:srgbClr val="3333FF"/>
                </a:solidFill>
              </a:rPr>
              <a:t>, First(A)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 - {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}</a:t>
            </a:r>
            <a:r>
              <a:rPr lang="tr-TR" sz="2100" smtClean="0">
                <a:solidFill>
                  <a:srgbClr val="3333FF"/>
                </a:solidFill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aynı zamanda </a:t>
            </a:r>
            <a:r>
              <a:rPr lang="th-TH" sz="2100" smtClean="0">
                <a:solidFill>
                  <a:srgbClr val="FF0000"/>
                </a:solidFill>
              </a:rPr>
              <a:t>for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bazı</a:t>
            </a:r>
            <a:r>
              <a:rPr lang="th-TH" sz="2100" smtClean="0">
                <a:solidFill>
                  <a:srgbClr val="3333FF"/>
                </a:solidFill>
              </a:rPr>
              <a:t> i&lt;n,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), First(X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), ..., </a:t>
            </a:r>
            <a:r>
              <a:rPr lang="tr-TR" sz="2100" smtClean="0">
                <a:solidFill>
                  <a:srgbClr val="3333FF"/>
                </a:solidFill>
              </a:rPr>
              <a:t>ve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i</a:t>
            </a:r>
            <a:r>
              <a:rPr lang="th-TH" sz="2100" smtClean="0">
                <a:solidFill>
                  <a:srgbClr val="3333FF"/>
                </a:solidFill>
              </a:rPr>
              <a:t>)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First(X</a:t>
            </a:r>
            <a:r>
              <a:rPr lang="th-TH" sz="2100" baseline="-25000" smtClean="0">
                <a:solidFill>
                  <a:srgbClr val="3333FF"/>
                </a:solidFill>
              </a:rPr>
              <a:t>i+1</a:t>
            </a:r>
            <a:r>
              <a:rPr lang="th-TH" sz="2100" smtClean="0">
                <a:solidFill>
                  <a:srgbClr val="3333FF"/>
                </a:solidFill>
              </a:rPr>
              <a:t>)-{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}</a:t>
            </a:r>
            <a:r>
              <a:rPr lang="tr-TR" sz="2100" smtClean="0">
                <a:solidFill>
                  <a:srgbClr val="3333FF"/>
                </a:solidFill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), First(X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), ..., </a:t>
            </a:r>
            <a:r>
              <a:rPr lang="tr-TR" sz="2100" smtClean="0">
                <a:solidFill>
                  <a:srgbClr val="3333FF"/>
                </a:solidFill>
              </a:rPr>
              <a:t>ve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n</a:t>
            </a:r>
            <a:r>
              <a:rPr lang="th-TH" sz="2100" smtClean="0">
                <a:solidFill>
                  <a:srgbClr val="3333FF"/>
                </a:solidFill>
              </a:rPr>
              <a:t>)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</a:t>
            </a:r>
            <a:r>
              <a:rPr lang="tr-TR" sz="2100" smtClean="0">
                <a:solidFill>
                  <a:srgbClr val="3333FF"/>
                </a:solidFill>
              </a:rPr>
              <a:t>da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 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4724400" y="1358900"/>
            <a:ext cx="1143000" cy="279400"/>
          </a:xfrm>
          <a:custGeom>
            <a:avLst/>
            <a:gdLst>
              <a:gd name="T0" fmla="*/ 1814512678 w 720"/>
              <a:gd name="T1" fmla="*/ 262096258 h 176"/>
              <a:gd name="T2" fmla="*/ 725804952 w 720"/>
              <a:gd name="T3" fmla="*/ 20161249 h 176"/>
              <a:gd name="T4" fmla="*/ 725804952 w 720"/>
              <a:gd name="T5" fmla="*/ 383063716 h 176"/>
              <a:gd name="T6" fmla="*/ 0 w 720"/>
              <a:gd name="T7" fmla="*/ 383063716 h 17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76"/>
              <a:gd name="T14" fmla="*/ 720 w 720"/>
              <a:gd name="T15" fmla="*/ 176 h 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76">
                <a:moveTo>
                  <a:pt x="720" y="104"/>
                </a:moveTo>
                <a:cubicBezTo>
                  <a:pt x="540" y="52"/>
                  <a:pt x="360" y="0"/>
                  <a:pt x="288" y="8"/>
                </a:cubicBezTo>
                <a:cubicBezTo>
                  <a:pt x="216" y="16"/>
                  <a:pt x="336" y="128"/>
                  <a:pt x="288" y="152"/>
                </a:cubicBezTo>
                <a:cubicBezTo>
                  <a:pt x="240" y="176"/>
                  <a:pt x="120" y="164"/>
                  <a:pt x="0" y="1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5495925" y="2146300"/>
            <a:ext cx="371475" cy="1352550"/>
          </a:xfrm>
          <a:custGeom>
            <a:avLst/>
            <a:gdLst>
              <a:gd name="T0" fmla="*/ 589716607 w 234"/>
              <a:gd name="T1" fmla="*/ 0 h 852"/>
              <a:gd name="T2" fmla="*/ 57964397 w 234"/>
              <a:gd name="T3" fmla="*/ 781248412 h 852"/>
              <a:gd name="T4" fmla="*/ 463708827 w 234"/>
              <a:gd name="T5" fmla="*/ 1449090619 h 852"/>
              <a:gd name="T6" fmla="*/ 463708827 w 234"/>
              <a:gd name="T7" fmla="*/ 1769149974 h 852"/>
              <a:gd name="T8" fmla="*/ 0 w 234"/>
              <a:gd name="T9" fmla="*/ 2147173303 h 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852"/>
              <a:gd name="T17" fmla="*/ 234 w 234"/>
              <a:gd name="T18" fmla="*/ 852 h 8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852">
                <a:moveTo>
                  <a:pt x="234" y="0"/>
                </a:moveTo>
                <a:cubicBezTo>
                  <a:pt x="199" y="52"/>
                  <a:pt x="31" y="214"/>
                  <a:pt x="23" y="310"/>
                </a:cubicBezTo>
                <a:cubicBezTo>
                  <a:pt x="15" y="406"/>
                  <a:pt x="157" y="510"/>
                  <a:pt x="184" y="575"/>
                </a:cubicBezTo>
                <a:cubicBezTo>
                  <a:pt x="211" y="640"/>
                  <a:pt x="215" y="656"/>
                  <a:pt x="184" y="702"/>
                </a:cubicBezTo>
                <a:cubicBezTo>
                  <a:pt x="153" y="748"/>
                  <a:pt x="38" y="821"/>
                  <a:pt x="0" y="8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4114800" y="5257800"/>
            <a:ext cx="1925638" cy="471487"/>
          </a:xfrm>
          <a:custGeom>
            <a:avLst/>
            <a:gdLst>
              <a:gd name="T0" fmla="*/ 2147483647 w 1213"/>
              <a:gd name="T1" fmla="*/ 108365815 h 297"/>
              <a:gd name="T2" fmla="*/ 2147483647 w 1213"/>
              <a:gd name="T3" fmla="*/ 166330117 h 297"/>
              <a:gd name="T4" fmla="*/ 2147483647 w 1213"/>
              <a:gd name="T5" fmla="*/ 20161227 h 297"/>
              <a:gd name="T6" fmla="*/ 2121972053 w 1213"/>
              <a:gd name="T7" fmla="*/ 282257184 h 297"/>
              <a:gd name="T8" fmla="*/ 1512093931 w 1213"/>
              <a:gd name="T9" fmla="*/ 748484710 h 297"/>
              <a:gd name="T10" fmla="*/ 609877924 w 1213"/>
              <a:gd name="T11" fmla="*/ 282257184 h 297"/>
              <a:gd name="T12" fmla="*/ 0 w 1213"/>
              <a:gd name="T13" fmla="*/ 718242879 h 2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3"/>
              <a:gd name="T22" fmla="*/ 0 h 297"/>
              <a:gd name="T23" fmla="*/ 1213 w 1213"/>
              <a:gd name="T24" fmla="*/ 297 h 2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3" h="297">
                <a:moveTo>
                  <a:pt x="1188" y="43"/>
                </a:moveTo>
                <a:cubicBezTo>
                  <a:pt x="1186" y="47"/>
                  <a:pt x="1213" y="72"/>
                  <a:pt x="1188" y="66"/>
                </a:cubicBezTo>
                <a:cubicBezTo>
                  <a:pt x="1163" y="60"/>
                  <a:pt x="1096" y="0"/>
                  <a:pt x="1038" y="8"/>
                </a:cubicBezTo>
                <a:cubicBezTo>
                  <a:pt x="980" y="16"/>
                  <a:pt x="915" y="64"/>
                  <a:pt x="842" y="112"/>
                </a:cubicBezTo>
                <a:cubicBezTo>
                  <a:pt x="769" y="160"/>
                  <a:pt x="700" y="297"/>
                  <a:pt x="600" y="297"/>
                </a:cubicBezTo>
                <a:cubicBezTo>
                  <a:pt x="500" y="297"/>
                  <a:pt x="342" y="114"/>
                  <a:pt x="242" y="112"/>
                </a:cubicBezTo>
                <a:cubicBezTo>
                  <a:pt x="142" y="110"/>
                  <a:pt x="50" y="249"/>
                  <a:pt x="0" y="28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5257800" y="3657600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2" grpId="1" animBg="1"/>
      <p:bldP spid="55303" grpId="0" animBg="1"/>
      <p:bldP spid="55303" grpId="1" animBg="1"/>
      <p:bldP spid="55304" grpId="0" animBg="1"/>
      <p:bldP spid="55304" grpId="1" animBg="1"/>
      <p:bldP spid="55308" grpId="0" animBg="1"/>
      <p:bldP spid="5530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 Bulma</a:t>
            </a:r>
            <a:r>
              <a:rPr lang="th-TH" smtClean="0"/>
              <a:t>: </a:t>
            </a:r>
            <a:r>
              <a:rPr lang="tr-TR" smtClean="0"/>
              <a:t>Bir Örnek</a:t>
            </a:r>
            <a:endParaRPr lang="th-TH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mtClean="0"/>
              <a:t>exp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term exp’</a:t>
            </a:r>
          </a:p>
          <a:p>
            <a:pPr eaLnBrk="1" hangingPunct="1">
              <a:buFontTx/>
              <a:buNone/>
            </a:pPr>
            <a:r>
              <a:rPr lang="th-TH" smtClean="0"/>
              <a:t>exp’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addop term exp’ | </a:t>
            </a:r>
            <a:r>
              <a:rPr lang="th-TH" smtClean="0">
                <a:sym typeface="Symbol" pitchFamily="18" charset="2"/>
              </a:rPr>
              <a:t></a:t>
            </a:r>
          </a:p>
          <a:p>
            <a:pPr eaLnBrk="1" hangingPunct="1">
              <a:buFontTx/>
              <a:buNone/>
            </a:pPr>
            <a:r>
              <a:rPr lang="th-TH" smtClean="0"/>
              <a:t>addop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+ | -</a:t>
            </a:r>
          </a:p>
          <a:p>
            <a:pPr eaLnBrk="1" hangingPunct="1">
              <a:buFontTx/>
              <a:buNone/>
            </a:pPr>
            <a:r>
              <a:rPr lang="th-TH" smtClean="0"/>
              <a:t>term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factor term’</a:t>
            </a:r>
          </a:p>
          <a:p>
            <a:pPr eaLnBrk="1" hangingPunct="1">
              <a:buFontTx/>
              <a:buNone/>
            </a:pPr>
            <a:r>
              <a:rPr lang="th-TH" smtClean="0"/>
              <a:t>term’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mulop factor term’ | </a:t>
            </a:r>
            <a:r>
              <a:rPr lang="th-TH" smtClean="0">
                <a:sym typeface="Symbol" pitchFamily="18" charset="2"/>
              </a:rPr>
              <a:t></a:t>
            </a:r>
            <a:endParaRPr lang="th-TH" smtClean="0"/>
          </a:p>
          <a:p>
            <a:pPr eaLnBrk="1" hangingPunct="1">
              <a:buFontTx/>
              <a:buNone/>
            </a:pPr>
            <a:r>
              <a:rPr lang="th-TH" smtClean="0"/>
              <a:t>mulop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*</a:t>
            </a:r>
          </a:p>
          <a:p>
            <a:pPr eaLnBrk="1" hangingPunct="1">
              <a:buFontTx/>
              <a:buNone/>
            </a:pPr>
            <a:r>
              <a:rPr lang="th-TH" smtClean="0"/>
              <a:t>factor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( exp ) | num</a:t>
            </a:r>
          </a:p>
          <a:p>
            <a:pPr eaLnBrk="1" hangingPunct="1">
              <a:buFontTx/>
              <a:buNone/>
            </a:pPr>
            <a:endParaRPr lang="th-TH" smtClean="0"/>
          </a:p>
        </p:txBody>
      </p:sp>
      <p:graphicFrame>
        <p:nvGraphicFramePr>
          <p:cNvPr id="59469" name="Group 77"/>
          <p:cNvGraphicFramePr>
            <a:graphicFrameLocks noGrp="1"/>
          </p:cNvGraphicFramePr>
          <p:nvPr/>
        </p:nvGraphicFramePr>
        <p:xfrm>
          <a:off x="5940425" y="1341438"/>
          <a:ext cx="2735263" cy="414528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457" name="Text Box 65"/>
          <p:cNvSpPr txBox="1">
            <a:spLocks noChangeArrowheads="1"/>
          </p:cNvSpPr>
          <p:nvPr/>
        </p:nvSpPr>
        <p:spPr bwMode="auto">
          <a:xfrm>
            <a:off x="7885113" y="23495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58" name="Text Box 66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59" name="Text Box 67"/>
          <p:cNvSpPr txBox="1">
            <a:spLocks noChangeArrowheads="1"/>
          </p:cNvSpPr>
          <p:nvPr/>
        </p:nvSpPr>
        <p:spPr bwMode="auto">
          <a:xfrm>
            <a:off x="7164388" y="38608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60" name="Text Box 68"/>
          <p:cNvSpPr txBox="1">
            <a:spLocks noChangeArrowheads="1"/>
          </p:cNvSpPr>
          <p:nvPr/>
        </p:nvSpPr>
        <p:spPr bwMode="auto">
          <a:xfrm>
            <a:off x="7164388" y="44434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1" name="Text Box 69"/>
          <p:cNvSpPr txBox="1">
            <a:spLocks noChangeArrowheads="1"/>
          </p:cNvSpPr>
          <p:nvPr/>
        </p:nvSpPr>
        <p:spPr bwMode="auto">
          <a:xfrm>
            <a:off x="7164388" y="4991100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2" name="Text Box 70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63" name="Text Box 71"/>
          <p:cNvSpPr txBox="1">
            <a:spLocks noChangeArrowheads="1"/>
          </p:cNvSpPr>
          <p:nvPr/>
        </p:nvSpPr>
        <p:spPr bwMode="auto">
          <a:xfrm>
            <a:off x="7164388" y="5013325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4" name="Text Box 72"/>
          <p:cNvSpPr txBox="1">
            <a:spLocks noChangeArrowheads="1"/>
          </p:cNvSpPr>
          <p:nvPr/>
        </p:nvSpPr>
        <p:spPr bwMode="auto">
          <a:xfrm>
            <a:off x="7164388" y="4437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5" name="Text Box 73"/>
          <p:cNvSpPr txBox="1">
            <a:spLocks noChangeArrowheads="1"/>
          </p:cNvSpPr>
          <p:nvPr/>
        </p:nvSpPr>
        <p:spPr bwMode="auto">
          <a:xfrm>
            <a:off x="7235825" y="3429000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09249E-7 L -0.00399 -0.069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9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5655E-6 L 0.00364 -0.2331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9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5689E-6 L 0.04323 -0.079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186 L -0.00833 -0.23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7" grpId="0"/>
      <p:bldP spid="59458" grpId="0"/>
      <p:bldP spid="59459" grpId="0"/>
      <p:bldP spid="59460" grpId="0"/>
      <p:bldP spid="59461" grpId="0"/>
      <p:bldP spid="59462" grpId="0"/>
      <p:bldP spid="59462" grpId="1"/>
      <p:bldP spid="59463" grpId="0"/>
      <p:bldP spid="59463" grpId="1"/>
      <p:bldP spid="59464" grpId="0"/>
      <p:bldP spid="59464" grpId="1"/>
      <p:bldP spid="59465" grpId="0"/>
      <p:bldP spid="5946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 </a:t>
            </a:r>
            <a:r>
              <a:rPr lang="tr-TR" smtClean="0"/>
              <a:t>Kümesi</a:t>
            </a:r>
            <a:endParaRPr lang="th-TH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h-TH" smtClean="0"/>
              <a:t>$ </a:t>
            </a:r>
            <a:r>
              <a:rPr lang="tr-TR" smtClean="0"/>
              <a:t>giriş tokenlarının sonunu göstersin</a:t>
            </a:r>
            <a:endParaRPr lang="th-TH" sz="3600" smtClean="0"/>
          </a:p>
          <a:p>
            <a:pPr eaLnBrk="1" hangingPunct="1"/>
            <a:r>
              <a:rPr lang="th-TH" smtClean="0"/>
              <a:t>A </a:t>
            </a:r>
            <a:r>
              <a:rPr lang="tr-TR" smtClean="0"/>
              <a:t>başlangıç </a:t>
            </a:r>
            <a:r>
              <a:rPr lang="th-TH" smtClean="0"/>
              <a:t>s</a:t>
            </a:r>
            <a:r>
              <a:rPr lang="tr-TR" smtClean="0"/>
              <a:t>e</a:t>
            </a:r>
            <a:r>
              <a:rPr lang="th-TH" smtClean="0"/>
              <a:t>mbol</a:t>
            </a:r>
            <a:r>
              <a:rPr lang="tr-TR" smtClean="0"/>
              <a:t>ü ise</a:t>
            </a:r>
            <a:r>
              <a:rPr lang="th-TH" smtClean="0"/>
              <a:t>, </a:t>
            </a:r>
            <a:r>
              <a:rPr lang="tr-TR" smtClean="0"/>
              <a:t>o zaman </a:t>
            </a:r>
            <a:r>
              <a:rPr lang="th-TH" smtClean="0"/>
              <a:t>$</a:t>
            </a:r>
            <a:r>
              <a:rPr lang="tr-TR" smtClean="0"/>
              <a:t>,</a:t>
            </a:r>
            <a:r>
              <a:rPr lang="th-TH" smtClean="0"/>
              <a:t> Follow(A)</a:t>
            </a:r>
            <a:r>
              <a:rPr lang="tr-TR" smtClean="0"/>
              <a:t>’dadır</a:t>
            </a:r>
            <a:r>
              <a:rPr lang="th-TH" smtClean="0"/>
              <a:t>.</a:t>
            </a:r>
          </a:p>
          <a:p>
            <a:pPr eaLnBrk="1" hangingPunct="1"/>
            <a:r>
              <a:rPr lang="tr-TR" smtClean="0"/>
              <a:t>Bir</a:t>
            </a:r>
            <a:r>
              <a:rPr lang="th-TH" smtClean="0"/>
              <a:t> B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X A Y</a:t>
            </a:r>
            <a:r>
              <a:rPr lang="tr-TR" smtClean="0"/>
              <a:t> kuralı varsa</a:t>
            </a:r>
            <a:r>
              <a:rPr lang="th-TH" smtClean="0"/>
              <a:t>, </a:t>
            </a:r>
            <a:r>
              <a:rPr lang="tr-TR" smtClean="0"/>
              <a:t>o zaman</a:t>
            </a:r>
            <a:r>
              <a:rPr lang="th-TH" smtClean="0"/>
              <a:t> First(Y) - {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h-TH" smtClean="0"/>
              <a:t>} Follow(A)</a:t>
            </a:r>
            <a:r>
              <a:rPr lang="tr-TR" smtClean="0"/>
              <a:t>’dadır</a:t>
            </a:r>
            <a:r>
              <a:rPr lang="th-TH" smtClean="0"/>
              <a:t>.</a:t>
            </a:r>
          </a:p>
          <a:p>
            <a:pPr eaLnBrk="1" hangingPunct="1"/>
            <a:r>
              <a:rPr lang="th-TH" smtClean="0"/>
              <a:t>B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X A Y </a:t>
            </a:r>
            <a:r>
              <a:rPr lang="tr-TR" smtClean="0"/>
              <a:t>üretimi (kuralı) varsa ve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r-TR" smtClean="0">
                <a:sym typeface="Symbol" pitchFamily="18" charset="2"/>
              </a:rPr>
              <a:t>,</a:t>
            </a:r>
            <a:r>
              <a:rPr lang="th-TH" smtClean="0"/>
              <a:t> First(Y</a:t>
            </a:r>
            <a:r>
              <a:rPr lang="tr-TR" smtClean="0"/>
              <a:t>)’de ise</a:t>
            </a:r>
            <a:r>
              <a:rPr lang="th-TH" smtClean="0"/>
              <a:t>, </a:t>
            </a:r>
            <a:r>
              <a:rPr lang="tr-TR" smtClean="0"/>
              <a:t>o zaman</a:t>
            </a:r>
            <a:r>
              <a:rPr lang="th-TH" smtClean="0"/>
              <a:t> Follow(A)</a:t>
            </a:r>
            <a:r>
              <a:rPr lang="tr-TR" smtClean="0"/>
              <a:t>,</a:t>
            </a:r>
            <a:r>
              <a:rPr lang="th-TH" smtClean="0"/>
              <a:t> Follow(B)</a:t>
            </a:r>
            <a:r>
              <a:rPr lang="tr-TR" smtClean="0"/>
              <a:t>’yi içerir</a:t>
            </a:r>
            <a:r>
              <a:rPr lang="th-TH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Follow(A)</a:t>
            </a:r>
            <a:r>
              <a:rPr lang="tr-TR" smtClean="0"/>
              <a:t> Bulma Algoritması</a:t>
            </a:r>
            <a:endParaRPr lang="th-TH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867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Follow(S) = {$}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FOR V-{S}</a:t>
            </a:r>
            <a:r>
              <a:rPr lang="tr-TR" sz="2400" b="1" smtClean="0">
                <a:latin typeface="Arial Narrow" pitchFamily="34" charset="0"/>
              </a:rPr>
              <a:t>’de her A</a:t>
            </a:r>
            <a:endParaRPr lang="th-TH" sz="2400" b="1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Follow(A)={}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WHILE </a:t>
            </a:r>
            <a:r>
              <a:rPr lang="tr-TR" sz="2400" b="1" smtClean="0">
                <a:latin typeface="Arial Narrow" pitchFamily="34" charset="0"/>
              </a:rPr>
              <a:t>bazı </a:t>
            </a:r>
            <a:r>
              <a:rPr lang="th-TH" sz="2400" b="1" smtClean="0">
                <a:latin typeface="Arial Narrow" pitchFamily="34" charset="0"/>
              </a:rPr>
              <a:t>Follow </a:t>
            </a:r>
            <a:r>
              <a:rPr lang="tr-TR" sz="2400" b="1" smtClean="0">
                <a:latin typeface="Arial Narrow" pitchFamily="34" charset="0"/>
              </a:rPr>
              <a:t>kümelerine değişiklik yapılır</a:t>
            </a:r>
            <a:endParaRPr lang="th-TH" sz="2400" b="1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FOR each production A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1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2</a:t>
            </a:r>
            <a:r>
              <a:rPr lang="th-TH" sz="2400" b="1" smtClean="0">
                <a:latin typeface="Arial Narrow" pitchFamily="34" charset="0"/>
              </a:rPr>
              <a:t> ... X</a:t>
            </a:r>
            <a:r>
              <a:rPr lang="th-TH" sz="2400" b="1" baseline="-25000" smtClean="0">
                <a:latin typeface="Arial Narrow" pitchFamily="34" charset="0"/>
              </a:rPr>
              <a:t>n</a:t>
            </a:r>
            <a:r>
              <a:rPr lang="th-TH" sz="2400" b="1" smtClean="0">
                <a:latin typeface="Arial Narrow" pitchFamily="34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FOR each nonterminal X</a:t>
            </a:r>
            <a:r>
              <a:rPr lang="th-TH" sz="2400" b="1" baseline="-25000" smtClean="0">
                <a:latin typeface="Arial Narrow" pitchFamily="34" charset="0"/>
              </a:rPr>
              <a:t>i</a:t>
            </a:r>
            <a:endParaRPr lang="th-TH" sz="2400" b="1" smtClean="0">
              <a:latin typeface="Arial Narrow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h-TH" b="1" smtClean="0">
                <a:latin typeface="Arial Narrow" pitchFamily="34" charset="0"/>
              </a:rPr>
              <a:t>		        First(X</a:t>
            </a:r>
            <a:r>
              <a:rPr lang="th-TH" b="1" baseline="-25000" smtClean="0">
                <a:latin typeface="Arial Narrow" pitchFamily="34" charset="0"/>
              </a:rPr>
              <a:t>i+1</a:t>
            </a:r>
            <a:r>
              <a:rPr lang="th-TH" b="1" smtClean="0">
                <a:latin typeface="Arial Narrow" pitchFamily="34" charset="0"/>
              </a:rPr>
              <a:t> X</a:t>
            </a:r>
            <a:r>
              <a:rPr lang="th-TH" b="1" baseline="-25000" smtClean="0">
                <a:latin typeface="Arial Narrow" pitchFamily="34" charset="0"/>
              </a:rPr>
              <a:t>i+2</a:t>
            </a:r>
            <a:r>
              <a:rPr lang="th-TH" b="1" smtClean="0">
                <a:latin typeface="Arial Narrow" pitchFamily="34" charset="0"/>
              </a:rPr>
              <a:t>...X</a:t>
            </a:r>
            <a:r>
              <a:rPr lang="th-TH" b="1" baseline="-25000" smtClean="0">
                <a:latin typeface="Arial Narrow" pitchFamily="34" charset="0"/>
              </a:rPr>
              <a:t>n</a:t>
            </a:r>
            <a:r>
              <a:rPr lang="th-TH" b="1" smtClean="0">
                <a:latin typeface="Arial Narrow" pitchFamily="34" charset="0"/>
              </a:rPr>
              <a:t>)-{</a:t>
            </a:r>
            <a:r>
              <a:rPr lang="th-TH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b="1" smtClean="0">
                <a:latin typeface="Arial Narrow" pitchFamily="34" charset="0"/>
              </a:rPr>
              <a:t>} </a:t>
            </a:r>
            <a:r>
              <a:rPr lang="tr-TR" b="1" smtClean="0">
                <a:latin typeface="Arial Narrow" pitchFamily="34" charset="0"/>
              </a:rPr>
              <a:t>‘yi </a:t>
            </a:r>
            <a:r>
              <a:rPr lang="th-TH" b="1" smtClean="0">
                <a:latin typeface="Arial Narrow" pitchFamily="34" charset="0"/>
              </a:rPr>
              <a:t>Follow(X</a:t>
            </a:r>
            <a:r>
              <a:rPr lang="th-TH" b="1" baseline="-25000" smtClean="0">
                <a:latin typeface="Arial Narrow" pitchFamily="34" charset="0"/>
              </a:rPr>
              <a:t>i</a:t>
            </a:r>
            <a:r>
              <a:rPr lang="th-TH" b="1" smtClean="0">
                <a:latin typeface="Arial Narrow" pitchFamily="34" charset="0"/>
              </a:rPr>
              <a:t>)</a:t>
            </a:r>
            <a:r>
              <a:rPr lang="tr-TR" b="1" smtClean="0">
                <a:latin typeface="Arial Narrow" pitchFamily="34" charset="0"/>
              </a:rPr>
              <a:t>’e ekle</a:t>
            </a:r>
            <a:r>
              <a:rPr lang="th-TH" b="1" smtClean="0">
                <a:latin typeface="Arial Narrow" pitchFamily="34" charset="0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b="1" smtClean="0">
                <a:latin typeface="Arial Narrow" pitchFamily="34" charset="0"/>
              </a:rPr>
              <a:t>		        </a:t>
            </a:r>
            <a:r>
              <a:rPr lang="th-TH" sz="2000" b="1" smtClean="0">
                <a:latin typeface="Arial Narrow" pitchFamily="34" charset="0"/>
              </a:rPr>
              <a:t>(NOT: If i=n, X</a:t>
            </a:r>
            <a:r>
              <a:rPr lang="th-TH" sz="2000" b="1" baseline="-25000" smtClean="0">
                <a:latin typeface="Arial Narrow" pitchFamily="34" charset="0"/>
              </a:rPr>
              <a:t>i+1</a:t>
            </a:r>
            <a:r>
              <a:rPr lang="th-TH" sz="2000" b="1" smtClean="0">
                <a:latin typeface="Arial Narrow" pitchFamily="34" charset="0"/>
              </a:rPr>
              <a:t> X</a:t>
            </a:r>
            <a:r>
              <a:rPr lang="th-TH" sz="2000" b="1" baseline="-25000" smtClean="0">
                <a:latin typeface="Arial Narrow" pitchFamily="34" charset="0"/>
              </a:rPr>
              <a:t>i+2</a:t>
            </a:r>
            <a:r>
              <a:rPr lang="th-TH" sz="2000" b="1" smtClean="0">
                <a:latin typeface="Arial Narrow" pitchFamily="34" charset="0"/>
              </a:rPr>
              <a:t>...X</a:t>
            </a:r>
            <a:r>
              <a:rPr lang="th-TH" sz="2000" b="1" baseline="-25000" smtClean="0">
                <a:latin typeface="Arial Narrow" pitchFamily="34" charset="0"/>
              </a:rPr>
              <a:t>n</a:t>
            </a:r>
            <a:r>
              <a:rPr lang="th-TH" sz="2000" b="1" smtClean="0">
                <a:latin typeface="Arial Narrow" pitchFamily="34" charset="0"/>
              </a:rPr>
              <a:t>= </a:t>
            </a:r>
            <a:r>
              <a:rPr lang="th-TH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000" b="1" smtClean="0">
                <a:latin typeface="Arial Narrow" pitchFamily="34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IF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400" b="1" smtClean="0">
                <a:latin typeface="Arial Narrow" pitchFamily="34" charset="0"/>
              </a:rPr>
              <a:t> First(X</a:t>
            </a:r>
            <a:r>
              <a:rPr lang="th-TH" sz="2400" b="1" baseline="-25000" smtClean="0">
                <a:latin typeface="Arial Narrow" pitchFamily="34" charset="0"/>
              </a:rPr>
              <a:t>i+1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i+2</a:t>
            </a:r>
            <a:r>
              <a:rPr lang="th-TH" sz="2400" b="1" smtClean="0">
                <a:latin typeface="Arial Narrow" pitchFamily="34" charset="0"/>
              </a:rPr>
              <a:t>...X</a:t>
            </a:r>
            <a:r>
              <a:rPr lang="th-TH" sz="2400" b="1" baseline="-25000" smtClean="0">
                <a:latin typeface="Arial Narrow" pitchFamily="34" charset="0"/>
              </a:rPr>
              <a:t>n</a:t>
            </a:r>
            <a:r>
              <a:rPr lang="th-TH" sz="2400" b="1" smtClean="0">
                <a:latin typeface="Arial Narrow" pitchFamily="34" charset="0"/>
              </a:rPr>
              <a:t>)</a:t>
            </a:r>
            <a:r>
              <a:rPr lang="tr-TR" sz="2400" b="1" smtClean="0">
                <a:latin typeface="Arial Narrow" pitchFamily="34" charset="0"/>
              </a:rPr>
              <a:t>’te ise</a:t>
            </a:r>
            <a:r>
              <a:rPr lang="th-TH" sz="2400" b="1" smtClean="0">
                <a:latin typeface="Arial Narrow" pitchFamily="34" charset="0"/>
              </a:rPr>
              <a:t> THEN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        Follow(A)</a:t>
            </a:r>
            <a:r>
              <a:rPr lang="tr-TR" sz="2400" b="1" smtClean="0">
                <a:latin typeface="Arial Narrow" pitchFamily="34" charset="0"/>
              </a:rPr>
              <a:t>’yı</a:t>
            </a:r>
            <a:r>
              <a:rPr lang="th-TH" sz="2400" b="1" smtClean="0">
                <a:latin typeface="Arial Narrow" pitchFamily="34" charset="0"/>
              </a:rPr>
              <a:t> to Follow(X</a:t>
            </a:r>
            <a:r>
              <a:rPr lang="th-TH" sz="2400" b="1" baseline="-25000" smtClean="0">
                <a:latin typeface="Arial Narrow" pitchFamily="34" charset="0"/>
              </a:rPr>
              <a:t>i</a:t>
            </a:r>
            <a:r>
              <a:rPr lang="th-TH" sz="2400" b="1" smtClean="0">
                <a:latin typeface="Arial Narrow" pitchFamily="34" charset="0"/>
              </a:rPr>
              <a:t>)</a:t>
            </a:r>
            <a:r>
              <a:rPr lang="tr-TR" sz="2400" b="1" smtClean="0">
                <a:latin typeface="Arial Narrow" pitchFamily="34" charset="0"/>
              </a:rPr>
              <a:t>’e ekle</a:t>
            </a:r>
            <a:endParaRPr lang="th-TH" sz="2400" b="1" smtClean="0">
              <a:latin typeface="Arial Narrow" pitchFamily="34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295400"/>
            <a:ext cx="3048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A </a:t>
            </a:r>
            <a:r>
              <a:rPr lang="tr-TR" sz="2400" smtClean="0">
                <a:solidFill>
                  <a:srgbClr val="3333FF"/>
                </a:solidFill>
              </a:rPr>
              <a:t>başlangıç sembolü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$ Follow(A)</a:t>
            </a:r>
            <a:r>
              <a:rPr lang="tr-TR" sz="2400" smtClean="0">
                <a:solidFill>
                  <a:srgbClr val="3333FF"/>
                </a:solidFill>
              </a:rPr>
              <a:t>’dadır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</a:t>
            </a:r>
            <a:r>
              <a:rPr lang="tr-TR" sz="2400" smtClean="0">
                <a:solidFill>
                  <a:srgbClr val="3333FF"/>
                </a:solidFill>
              </a:rPr>
              <a:t>bir </a:t>
            </a:r>
            <a:r>
              <a:rPr lang="th-TH" sz="2400" smtClean="0">
                <a:solidFill>
                  <a:srgbClr val="3333FF"/>
                </a:solidFill>
              </a:rPr>
              <a:t>A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 smtClean="0">
                <a:solidFill>
                  <a:srgbClr val="3333FF"/>
                </a:solidFill>
              </a:rPr>
              <a:t> Y X Z</a:t>
            </a:r>
            <a:r>
              <a:rPr lang="tr-TR" sz="2400" smtClean="0">
                <a:solidFill>
                  <a:srgbClr val="3333FF"/>
                </a:solidFill>
              </a:rPr>
              <a:t> kuralı varsa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First(Z) - {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 smtClean="0">
                <a:solidFill>
                  <a:srgbClr val="3333FF"/>
                </a:solidFill>
              </a:rPr>
              <a:t>} Follow(X)</a:t>
            </a:r>
            <a:r>
              <a:rPr lang="tr-TR" sz="2400" smtClean="0">
                <a:solidFill>
                  <a:srgbClr val="3333FF"/>
                </a:solidFill>
              </a:rPr>
              <a:t>’tedir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B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 smtClean="0">
                <a:solidFill>
                  <a:srgbClr val="3333FF"/>
                </a:solidFill>
              </a:rPr>
              <a:t> X A Y production </a:t>
            </a:r>
            <a:r>
              <a:rPr lang="tr-TR" sz="2400" smtClean="0">
                <a:solidFill>
                  <a:srgbClr val="3333FF"/>
                </a:solidFill>
              </a:rPr>
              <a:t>varsa ve</a:t>
            </a:r>
            <a:r>
              <a:rPr lang="th-TH" sz="2400" smtClean="0">
                <a:solidFill>
                  <a:srgbClr val="3333FF"/>
                </a:solidFill>
              </a:rPr>
              <a:t>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 smtClean="0">
                <a:solidFill>
                  <a:srgbClr val="3333FF"/>
                </a:solidFill>
              </a:rPr>
              <a:t> First(Y)</a:t>
            </a:r>
            <a:r>
              <a:rPr lang="tr-TR" sz="2400" smtClean="0">
                <a:solidFill>
                  <a:srgbClr val="3333FF"/>
                </a:solidFill>
              </a:rPr>
              <a:t>’de ise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Follow(A) Follow(B)</a:t>
            </a:r>
            <a:r>
              <a:rPr lang="tr-TR" sz="2400" smtClean="0">
                <a:solidFill>
                  <a:srgbClr val="3333FF"/>
                </a:solidFill>
              </a:rPr>
              <a:t>’yi içerir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>
            <a:off x="2473325" y="1368425"/>
            <a:ext cx="3394075" cy="206375"/>
          </a:xfrm>
          <a:custGeom>
            <a:avLst/>
            <a:gdLst>
              <a:gd name="T0" fmla="*/ 2147483647 w 2138"/>
              <a:gd name="T1" fmla="*/ 246975296 h 130"/>
              <a:gd name="T2" fmla="*/ 2147483647 w 2138"/>
              <a:gd name="T3" fmla="*/ 5040312 h 130"/>
              <a:gd name="T4" fmla="*/ 2147483647 w 2138"/>
              <a:gd name="T5" fmla="*/ 269655898 h 130"/>
              <a:gd name="T6" fmla="*/ 0 w 2138"/>
              <a:gd name="T7" fmla="*/ 327620258 h 130"/>
              <a:gd name="T8" fmla="*/ 0 60000 65536"/>
              <a:gd name="T9" fmla="*/ 0 60000 65536"/>
              <a:gd name="T10" fmla="*/ 0 60000 65536"/>
              <a:gd name="T11" fmla="*/ 0 60000 65536"/>
              <a:gd name="T12" fmla="*/ 0 w 2138"/>
              <a:gd name="T13" fmla="*/ 0 h 130"/>
              <a:gd name="T14" fmla="*/ 2138 w 2138"/>
              <a:gd name="T15" fmla="*/ 130 h 1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8" h="130">
                <a:moveTo>
                  <a:pt x="2138" y="98"/>
                </a:moveTo>
                <a:cubicBezTo>
                  <a:pt x="1958" y="46"/>
                  <a:pt x="1870" y="0"/>
                  <a:pt x="1706" y="2"/>
                </a:cubicBezTo>
                <a:cubicBezTo>
                  <a:pt x="1542" y="4"/>
                  <a:pt x="1438" y="86"/>
                  <a:pt x="1154" y="107"/>
                </a:cubicBezTo>
                <a:cubicBezTo>
                  <a:pt x="870" y="128"/>
                  <a:pt x="240" y="125"/>
                  <a:pt x="0" y="13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4643438" y="2924175"/>
            <a:ext cx="1560512" cy="1108075"/>
          </a:xfrm>
          <a:custGeom>
            <a:avLst/>
            <a:gdLst>
              <a:gd name="T0" fmla="*/ 2147483647 w 665"/>
              <a:gd name="T1" fmla="*/ 0 h 761"/>
              <a:gd name="T2" fmla="*/ 2147483647 w 665"/>
              <a:gd name="T3" fmla="*/ 1026157569 h 761"/>
              <a:gd name="T4" fmla="*/ 633269910 w 665"/>
              <a:gd name="T5" fmla="*/ 1223333701 h 761"/>
              <a:gd name="T6" fmla="*/ 0 w 665"/>
              <a:gd name="T7" fmla="*/ 1613443319 h 761"/>
              <a:gd name="T8" fmla="*/ 0 60000 65536"/>
              <a:gd name="T9" fmla="*/ 0 60000 65536"/>
              <a:gd name="T10" fmla="*/ 0 60000 65536"/>
              <a:gd name="T11" fmla="*/ 0 60000 65536"/>
              <a:gd name="T12" fmla="*/ 0 w 665"/>
              <a:gd name="T13" fmla="*/ 0 h 761"/>
              <a:gd name="T14" fmla="*/ 665 w 665"/>
              <a:gd name="T15" fmla="*/ 761 h 7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5" h="761">
                <a:moveTo>
                  <a:pt x="576" y="0"/>
                </a:moveTo>
                <a:cubicBezTo>
                  <a:pt x="578" y="79"/>
                  <a:pt x="665" y="388"/>
                  <a:pt x="588" y="484"/>
                </a:cubicBezTo>
                <a:cubicBezTo>
                  <a:pt x="511" y="580"/>
                  <a:pt x="213" y="531"/>
                  <a:pt x="115" y="577"/>
                </a:cubicBezTo>
                <a:cubicBezTo>
                  <a:pt x="17" y="623"/>
                  <a:pt x="24" y="723"/>
                  <a:pt x="0" y="76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7" name="Freeform 9"/>
          <p:cNvSpPr>
            <a:spLocks/>
          </p:cNvSpPr>
          <p:nvPr/>
        </p:nvSpPr>
        <p:spPr bwMode="auto">
          <a:xfrm>
            <a:off x="5148263" y="4437063"/>
            <a:ext cx="863600" cy="1439862"/>
          </a:xfrm>
          <a:custGeom>
            <a:avLst/>
            <a:gdLst>
              <a:gd name="T0" fmla="*/ 0 w 544"/>
              <a:gd name="T1" fmla="*/ 2147483647 h 907"/>
              <a:gd name="T2" fmla="*/ 1257557007 w 544"/>
              <a:gd name="T3" fmla="*/ 1600297835 h 907"/>
              <a:gd name="T4" fmla="*/ 572074617 w 544"/>
              <a:gd name="T5" fmla="*/ 801409392 h 907"/>
              <a:gd name="T6" fmla="*/ 1370964782 w 544"/>
              <a:gd name="T7" fmla="*/ 0 h 907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907"/>
              <a:gd name="T14" fmla="*/ 544 w 544"/>
              <a:gd name="T15" fmla="*/ 907 h 9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907">
                <a:moveTo>
                  <a:pt x="0" y="907"/>
                </a:moveTo>
                <a:cubicBezTo>
                  <a:pt x="230" y="820"/>
                  <a:pt x="461" y="733"/>
                  <a:pt x="499" y="635"/>
                </a:cubicBezTo>
                <a:cubicBezTo>
                  <a:pt x="537" y="537"/>
                  <a:pt x="220" y="424"/>
                  <a:pt x="227" y="318"/>
                </a:cubicBezTo>
                <a:cubicBezTo>
                  <a:pt x="234" y="212"/>
                  <a:pt x="491" y="53"/>
                  <a:pt x="54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arrow" w="lg" len="med"/>
            <a:tailEnd/>
          </a:ln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nimBg="1"/>
      <p:bldP spid="58373" grpId="1" animBg="1"/>
      <p:bldP spid="58375" grpId="0" animBg="1"/>
      <p:bldP spid="58375" grpId="1" animBg="1"/>
      <p:bldP spid="5837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First ve </a:t>
            </a:r>
            <a:r>
              <a:rPr lang="tr-TR" dirty="0" err="1" smtClean="0"/>
              <a:t>Follow</a:t>
            </a:r>
            <a:r>
              <a:rPr lang="tr-TR" dirty="0" smtClean="0"/>
              <a:t> Örnekleri</a:t>
            </a:r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1354597"/>
              </p:ext>
            </p:extLst>
          </p:nvPr>
        </p:nvGraphicFramePr>
        <p:xfrm>
          <a:off x="381000" y="1295400"/>
          <a:ext cx="40005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Gramer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ABCDE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a,b,c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Aa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{a,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b,c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{b,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d,e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,$}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Cc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Dd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{d,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{e,$}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Ee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{e,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2996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29F40-0894-4514-9F1E-7DB54B4B085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669508"/>
              </p:ext>
            </p:extLst>
          </p:nvPr>
        </p:nvGraphicFramePr>
        <p:xfrm>
          <a:off x="383969" y="4122321"/>
          <a:ext cx="4000500" cy="15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Gramer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Bb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a,b,c,d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BaB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{a,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{b}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cC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{c,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848064"/>
              </p:ext>
            </p:extLst>
          </p:nvPr>
        </p:nvGraphicFramePr>
        <p:xfrm>
          <a:off x="4572000" y="1306286"/>
          <a:ext cx="4000500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Gramer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ETE’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E’+TE’/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{+,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{+,$,)}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{*,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{+,$,)}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{*,+,$)}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8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Sentaksı tanımlamak için BNF kullanmanın nedenleri </a:t>
            </a:r>
            <a:r>
              <a:rPr lang="en-US" smtClean="0"/>
              <a:t>:</a:t>
            </a:r>
          </a:p>
          <a:p>
            <a:pPr lvl="1" eaLnBrk="1" hangingPunct="1"/>
            <a:r>
              <a:rPr lang="tr-TR" smtClean="0"/>
              <a:t>Net ve özlü bir sentaks tanımı sağlar</a:t>
            </a:r>
            <a:endParaRPr lang="en-US" smtClean="0"/>
          </a:p>
          <a:p>
            <a:pPr lvl="1" eaLnBrk="1" hangingPunct="1"/>
            <a:r>
              <a:rPr lang="tr-TR" smtClean="0"/>
              <a:t>Ayrıştırıcı doğrudan </a:t>
            </a:r>
            <a:r>
              <a:rPr lang="en-US" smtClean="0"/>
              <a:t>BNF</a:t>
            </a:r>
            <a:r>
              <a:rPr lang="tr-TR" smtClean="0"/>
              <a:t> ye dayalı olabilir</a:t>
            </a:r>
            <a:endParaRPr lang="en-US" smtClean="0"/>
          </a:p>
          <a:p>
            <a:pPr lvl="1" eaLnBrk="1" hangingPunct="1"/>
            <a:r>
              <a:rPr lang="tr-TR" smtClean="0"/>
              <a:t>BNF ye dayalı ayrıştırıcıların bakımı daha kolaydır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73010C-3E91-4A3A-94ED-0D7ED644AD3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14F20-AE96-48BC-A360-A68F90933924}" type="slidenum">
              <a:rPr lang="en-US"/>
              <a:pPr>
                <a:defRPr/>
              </a:pPr>
              <a:t>50</a:t>
            </a:fld>
            <a:endParaRPr lang="th-TH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 </a:t>
            </a:r>
            <a:r>
              <a:rPr lang="tr-TR" smtClean="0"/>
              <a:t>Kümesi Bulma</a:t>
            </a:r>
            <a:r>
              <a:rPr lang="th-TH" smtClean="0"/>
              <a:t>: </a:t>
            </a:r>
            <a:r>
              <a:rPr lang="tr-TR" smtClean="0"/>
              <a:t>Bir Örnek</a:t>
            </a:r>
            <a:endParaRPr lang="th-TH" smtClean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h-TH" sz="2400" dirty="0" smtClean="0"/>
              <a:t>exp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term exp’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exp’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addop term exp’ | </a:t>
            </a:r>
            <a:r>
              <a:rPr lang="th-TH" sz="2400" dirty="0" smtClean="0">
                <a:sym typeface="Symbol" pitchFamily="18" charset="2"/>
              </a:rPr>
              <a:t></a:t>
            </a:r>
            <a:endParaRPr lang="th-TH" sz="2400" dirty="0" smtClean="0"/>
          </a:p>
          <a:p>
            <a:pPr eaLnBrk="1" hangingPunct="1">
              <a:buFontTx/>
              <a:buNone/>
            </a:pPr>
            <a:r>
              <a:rPr lang="th-TH" sz="2400" dirty="0" smtClean="0"/>
              <a:t>addop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+ | -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term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factor term’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term’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mulop factor term’ |</a:t>
            </a:r>
            <a:r>
              <a:rPr lang="th-TH" sz="2400" dirty="0" smtClean="0">
                <a:sym typeface="Symbol" pitchFamily="18" charset="2"/>
              </a:rPr>
              <a:t></a:t>
            </a:r>
            <a:endParaRPr lang="th-TH" sz="2400" dirty="0" smtClean="0"/>
          </a:p>
          <a:p>
            <a:pPr eaLnBrk="1" hangingPunct="1">
              <a:buFontTx/>
              <a:buNone/>
            </a:pPr>
            <a:r>
              <a:rPr lang="th-TH" sz="2400" dirty="0" smtClean="0"/>
              <a:t>mulop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*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factor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( exp ) |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h-TH" sz="2400" b="1" dirty="0" smtClean="0">
              <a:solidFill>
                <a:srgbClr val="666699"/>
              </a:solidFill>
            </a:endParaRPr>
          </a:p>
        </p:txBody>
      </p:sp>
      <p:graphicFrame>
        <p:nvGraphicFramePr>
          <p:cNvPr id="166024" name="Group 136"/>
          <p:cNvGraphicFramePr>
            <a:graphicFrameLocks noGrp="1"/>
          </p:cNvGraphicFramePr>
          <p:nvPr/>
        </p:nvGraphicFramePr>
        <p:xfrm>
          <a:off x="4427538" y="1412875"/>
          <a:ext cx="2449512" cy="414528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786" name="Text Box 44"/>
          <p:cNvSpPr txBox="1">
            <a:spLocks noChangeArrowheads="1"/>
          </p:cNvSpPr>
          <p:nvPr/>
        </p:nvSpPr>
        <p:spPr bwMode="auto">
          <a:xfrm>
            <a:off x="5651500" y="2420938"/>
            <a:ext cx="468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 </a:t>
            </a:r>
          </a:p>
        </p:txBody>
      </p:sp>
      <p:sp>
        <p:nvSpPr>
          <p:cNvPr id="74787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88" name="Text Box 46"/>
          <p:cNvSpPr txBox="1">
            <a:spLocks noChangeArrowheads="1"/>
          </p:cNvSpPr>
          <p:nvPr/>
        </p:nvSpPr>
        <p:spPr bwMode="auto">
          <a:xfrm>
            <a:off x="5651500" y="3932238"/>
            <a:ext cx="379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74789" name="Text Box 47"/>
          <p:cNvSpPr txBox="1">
            <a:spLocks noChangeArrowheads="1"/>
          </p:cNvSpPr>
          <p:nvPr/>
        </p:nvSpPr>
        <p:spPr bwMode="auto">
          <a:xfrm>
            <a:off x="5651500" y="45148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0" name="Text Box 48"/>
          <p:cNvSpPr txBox="1">
            <a:spLocks noChangeArrowheads="1"/>
          </p:cNvSpPr>
          <p:nvPr/>
        </p:nvSpPr>
        <p:spPr bwMode="auto">
          <a:xfrm>
            <a:off x="5651500" y="50625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1" name="Text Box 49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92" name="Text Box 50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3" name="Text Box 5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4" name="Text Box 52"/>
          <p:cNvSpPr txBox="1">
            <a:spLocks noChangeArrowheads="1"/>
          </p:cNvSpPr>
          <p:nvPr/>
        </p:nvSpPr>
        <p:spPr bwMode="auto">
          <a:xfrm>
            <a:off x="5722938" y="3500438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graphicFrame>
        <p:nvGraphicFramePr>
          <p:cNvPr id="166038" name="Group 150"/>
          <p:cNvGraphicFramePr>
            <a:graphicFrameLocks noGrp="1"/>
          </p:cNvGraphicFramePr>
          <p:nvPr>
            <p:ph sz="half" idx="2"/>
          </p:nvPr>
        </p:nvGraphicFramePr>
        <p:xfrm>
          <a:off x="6877050" y="1412875"/>
          <a:ext cx="2038350" cy="414528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Follow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6033" name="Text Box 145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35" name="Text Box 147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817" name="Text Box 148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818" name="Text Box 151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0" name="Text Box 152"/>
          <p:cNvSpPr txBox="1">
            <a:spLocks noChangeArrowheads="1"/>
          </p:cNvSpPr>
          <p:nvPr/>
        </p:nvSpPr>
        <p:spPr bwMode="auto">
          <a:xfrm>
            <a:off x="5724525" y="35004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2" name="Text Box 154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43" name="Text Box 155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47" name="Text Box 159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8" name="Text Box 160"/>
          <p:cNvSpPr txBox="1">
            <a:spLocks noChangeArrowheads="1"/>
          </p:cNvSpPr>
          <p:nvPr/>
        </p:nvSpPr>
        <p:spPr bwMode="auto">
          <a:xfrm>
            <a:off x="5651500" y="508476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0" name="Text Box 162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9" name="Text Box 16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51" name="Text Box 163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3" name="Text Box 165"/>
          <p:cNvSpPr txBox="1">
            <a:spLocks noChangeArrowheads="1"/>
          </p:cNvSpPr>
          <p:nvPr/>
        </p:nvSpPr>
        <p:spPr bwMode="auto">
          <a:xfrm>
            <a:off x="7019925" y="24209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4" name="Text Box 166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5" name="Text Box 167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6" name="Text Box 168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7" name="Text Box 169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8" name="Text Box 170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9" name="Text Box 171"/>
          <p:cNvSpPr txBox="1">
            <a:spLocks noChangeArrowheads="1"/>
          </p:cNvSpPr>
          <p:nvPr/>
        </p:nvSpPr>
        <p:spPr bwMode="auto">
          <a:xfrm>
            <a:off x="7235825" y="2492375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0" name="Text Box 172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1" name="Text Box 173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2" name="Text Box 174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1101E-6 L 0.09045 0.1513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85863E-6 L 0.00451 0.07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-0.00162 L 0.05972 0.229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95249E-8 L 0.12951 -0.0753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0.09827 0.1617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185 L 0.06424 0.1538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0881E-6 L 0.00018 0.07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0781 0.063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2816E-6 L 0.05521 0.23128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6302 0.2208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1958E-6 L 0.1375 -0.0859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5 L 0.09462 0.23129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99421E-6 L 0.09462 0.14716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95249E-8 L 0.05434 0.21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3" grpId="0"/>
      <p:bldP spid="166035" grpId="0"/>
      <p:bldP spid="166035" grpId="1"/>
      <p:bldP spid="166040" grpId="0"/>
      <p:bldP spid="166040" grpId="1"/>
      <p:bldP spid="166042" grpId="0" animBg="1"/>
      <p:bldP spid="166042" grpId="1" animBg="1"/>
      <p:bldP spid="166042" grpId="2" animBg="1"/>
      <p:bldP spid="166043" grpId="0"/>
      <p:bldP spid="166043" grpId="1"/>
      <p:bldP spid="166047" grpId="0"/>
      <p:bldP spid="166047" grpId="1"/>
      <p:bldP spid="166048" grpId="0"/>
      <p:bldP spid="166048" grpId="1"/>
      <p:bldP spid="166050" grpId="0"/>
      <p:bldP spid="166050" grpId="1"/>
      <p:bldP spid="166049" grpId="0"/>
      <p:bldP spid="166049" grpId="1"/>
      <p:bldP spid="166051" grpId="0"/>
      <p:bldP spid="166051" grpId="1"/>
      <p:bldP spid="166053" grpId="0"/>
      <p:bldP spid="166053" grpId="1"/>
      <p:bldP spid="166053" grpId="2"/>
      <p:bldP spid="166054" grpId="0"/>
      <p:bldP spid="166054" grpId="1"/>
      <p:bldP spid="166055" grpId="0"/>
      <p:bldP spid="166056" grpId="0"/>
      <p:bldP spid="166057" grpId="0"/>
      <p:bldP spid="166058" grpId="0"/>
      <p:bldP spid="166058" grpId="1"/>
      <p:bldP spid="166059" grpId="0"/>
      <p:bldP spid="166059" grpId="1"/>
      <p:bldP spid="166060" grpId="0"/>
      <p:bldP spid="166060" grpId="1"/>
      <p:bldP spid="166061" grpId="0"/>
      <p:bldP spid="166061" grpId="1"/>
      <p:bldP spid="166062" grpId="0"/>
      <p:bldP spid="166062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LL Ayrıştırma Tablosu Oluşturma</a:t>
            </a:r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89744"/>
              </p:ext>
            </p:extLst>
          </p:nvPr>
        </p:nvGraphicFramePr>
        <p:xfrm>
          <a:off x="228600" y="4007658"/>
          <a:ext cx="628693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">
                  <a:extLst>
                    <a:ext uri="{9D8B030D-6E8A-4147-A177-3AD203B41FA5}">
                      <a16:colId xmlns:a16="http://schemas.microsoft.com/office/drawing/2014/main" val="56045677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94416640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03698578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389035336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288618725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923815188"/>
                    </a:ext>
                  </a:extLst>
                </a:gridCol>
                <a:gridCol w="771957">
                  <a:extLst>
                    <a:ext uri="{9D8B030D-6E8A-4147-A177-3AD203B41FA5}">
                      <a16:colId xmlns:a16="http://schemas.microsoft.com/office/drawing/2014/main" val="9987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İd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087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*FT’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2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id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(E)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82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44296"/>
              </p:ext>
            </p:extLst>
          </p:nvPr>
        </p:nvGraphicFramePr>
        <p:xfrm>
          <a:off x="76200" y="1295400"/>
          <a:ext cx="2895600" cy="223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Gramer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ETE’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sz="1400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E’+TE’/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{+,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sz="1400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{+,$,)}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{*,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{+,$,)}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T’*FT’/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sz="140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sz="1400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{*,+,$)}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124200" y="1295400"/>
            <a:ext cx="5181600" cy="294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tr-TR" sz="2000" b="1" kern="0" dirty="0" smtClean="0"/>
              <a:t>E satırında iken E </a:t>
            </a:r>
            <a:r>
              <a:rPr lang="tr-TR" sz="2000" b="1" kern="0" dirty="0" err="1" smtClean="0"/>
              <a:t>nin</a:t>
            </a:r>
            <a:r>
              <a:rPr lang="tr-TR" sz="2000" b="1" kern="0" dirty="0" smtClean="0"/>
              <a:t> </a:t>
            </a:r>
            <a:r>
              <a:rPr lang="tr-TR" sz="2000" b="1" kern="0" dirty="0" err="1" smtClean="0"/>
              <a:t>first</a:t>
            </a:r>
            <a:r>
              <a:rPr lang="tr-TR" sz="2000" b="1" kern="0" dirty="0" smtClean="0"/>
              <a:t> kümesi ilk türetilecek olanlardır. Dolayısıyla </a:t>
            </a:r>
            <a:r>
              <a:rPr lang="tr-TR" sz="2000" b="1" kern="0" dirty="0" err="1" smtClean="0"/>
              <a:t>id’ye</a:t>
            </a:r>
            <a:r>
              <a:rPr lang="tr-TR" sz="2000" b="1" kern="0" dirty="0" smtClean="0"/>
              <a:t> ve (‘ya bu kural yazılır.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tr-TR" sz="2000" b="1" kern="0" dirty="0" smtClean="0"/>
              <a:t>E’ satırında iken </a:t>
            </a:r>
            <a:r>
              <a:rPr lang="tr-TR" sz="2000" b="1" kern="0" dirty="0" err="1" smtClean="0"/>
              <a:t>first</a:t>
            </a:r>
            <a:r>
              <a:rPr lang="tr-TR" sz="2000" b="1" kern="0" dirty="0" smtClean="0"/>
              <a:t> kümesi + ve </a:t>
            </a:r>
            <a:r>
              <a:rPr lang="tr-TR" sz="20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dır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.  + sütununa </a:t>
            </a:r>
            <a:r>
              <a:rPr lang="tr-TR" sz="2000" b="1" dirty="0" smtClean="0"/>
              <a:t>E’</a:t>
            </a:r>
            <a:r>
              <a:rPr lang="tr-TR" sz="2000" b="1" dirty="0" smtClean="0">
                <a:sym typeface="Wingdings" panose="05000000000000000000" pitchFamily="2" charset="2"/>
              </a:rPr>
              <a:t>+TE’ yazılır. Fakat </a:t>
            </a:r>
            <a:r>
              <a:rPr lang="tr-TR" sz="20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nın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firsti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yoktur. Dolayısıyla E’ ifadesinin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follow’una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E</a:t>
            </a:r>
            <a:r>
              <a:rPr lang="tr-TR" sz="2000" b="1" dirty="0">
                <a:latin typeface="Symbol" panose="05050102010706020507" pitchFamily="18" charset="2"/>
                <a:sym typeface="Wingdings" panose="05000000000000000000" pitchFamily="2" charset="2"/>
              </a:rPr>
              <a:t> </a:t>
            </a:r>
            <a:r>
              <a:rPr lang="tr-TR" sz="20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deyimi eklenir.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r-TR" sz="20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r-TR" sz="2000" b="1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h-TH" sz="2000" b="1" kern="0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LL  ayrıştırma 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899" y="1219200"/>
            <a:ext cx="4953000" cy="1371600"/>
          </a:xfrm>
        </p:spPr>
        <p:txBody>
          <a:bodyPr/>
          <a:lstStyle/>
          <a:p>
            <a:r>
              <a:rPr lang="tr-TR" sz="2200" dirty="0" smtClean="0"/>
              <a:t>Gramer: S</a:t>
            </a:r>
            <a:r>
              <a:rPr lang="tr-TR" sz="2200" dirty="0" smtClean="0">
                <a:sym typeface="Wingdings" panose="05000000000000000000" pitchFamily="2" charset="2"/>
              </a:rPr>
              <a:t>(S)|</a:t>
            </a:r>
            <a:r>
              <a:rPr lang="tr-TR" sz="2200" dirty="0" smtClean="0">
                <a:latin typeface="Symbol" panose="05050102010706020507" pitchFamily="18" charset="2"/>
                <a:sym typeface="Wingdings" panose="05000000000000000000" pitchFamily="2" charset="2"/>
              </a:rPr>
              <a:t>l</a:t>
            </a:r>
          </a:p>
          <a:p>
            <a:r>
              <a:rPr lang="tr-T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Giriş </a:t>
            </a:r>
            <a:r>
              <a:rPr lang="tr-TR" sz="2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Stringi</a:t>
            </a:r>
            <a:r>
              <a:rPr lang="tr-T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(())$</a:t>
            </a:r>
            <a:endParaRPr lang="tr-TR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31494"/>
              </p:ext>
            </p:extLst>
          </p:nvPr>
        </p:nvGraphicFramePr>
        <p:xfrm>
          <a:off x="4119497" y="131572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First 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(S)|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{(,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80242"/>
              </p:ext>
            </p:extLst>
          </p:nvPr>
        </p:nvGraphicFramePr>
        <p:xfrm>
          <a:off x="4152900" y="2156795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(S)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4025" y="2131367"/>
            <a:ext cx="298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LL  </a:t>
            </a:r>
            <a:r>
              <a:rPr lang="tr-TR" dirty="0" smtClean="0"/>
              <a:t>ayrıştırma tablosu </a:t>
            </a:r>
            <a:endParaRPr lang="tr-T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86513"/>
              </p:ext>
            </p:extLst>
          </p:nvPr>
        </p:nvGraphicFramePr>
        <p:xfrm>
          <a:off x="431966" y="3884379"/>
          <a:ext cx="685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10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tr-T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64630"/>
              </p:ext>
            </p:extLst>
          </p:nvPr>
        </p:nvGraphicFramePr>
        <p:xfrm>
          <a:off x="2255207" y="3829552"/>
          <a:ext cx="60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(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85026"/>
              </p:ext>
            </p:extLst>
          </p:nvPr>
        </p:nvGraphicFramePr>
        <p:xfrm>
          <a:off x="612475" y="2898475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69358" y="4812580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cs typeface="Times" panose="02020603050405020304" pitchFamily="18" charset="0"/>
              </a:rPr>
              <a:t>S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(S)</a:t>
            </a:r>
            <a:endParaRPr lang="tr-TR" dirty="0">
              <a:cs typeface="Times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3653" y="4172258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( ve girişte ( var.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( sil.</a:t>
            </a:r>
            <a:endParaRPr lang="tr-TR" dirty="0">
              <a:cs typeface="Times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45532"/>
              </p:ext>
            </p:extLst>
          </p:nvPr>
        </p:nvGraphicFramePr>
        <p:xfrm>
          <a:off x="4806541" y="3849874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502671" y="473740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cs typeface="Times" panose="02020603050405020304" pitchFamily="18" charset="0"/>
              </a:rPr>
              <a:t>S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(S)</a:t>
            </a:r>
            <a:endParaRPr lang="tr-TR" dirty="0">
              <a:cs typeface="Times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31884"/>
              </p:ext>
            </p:extLst>
          </p:nvPr>
        </p:nvGraphicFramePr>
        <p:xfrm>
          <a:off x="6441580" y="3771566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(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05161"/>
              </p:ext>
            </p:extLst>
          </p:nvPr>
        </p:nvGraphicFramePr>
        <p:xfrm>
          <a:off x="3025977" y="3195483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27931"/>
              </p:ext>
            </p:extLst>
          </p:nvPr>
        </p:nvGraphicFramePr>
        <p:xfrm>
          <a:off x="7303287" y="3195483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177231" y="4137882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( ve girişte ( var.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( sil.</a:t>
            </a:r>
            <a:endParaRPr lang="tr-TR" dirty="0"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LL ayrıştırma devam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82594"/>
              </p:ext>
            </p:extLst>
          </p:nvPr>
        </p:nvGraphicFramePr>
        <p:xfrm>
          <a:off x="609600" y="2209800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40090"/>
              </p:ext>
            </p:extLst>
          </p:nvPr>
        </p:nvGraphicFramePr>
        <p:xfrm>
          <a:off x="628048" y="1293975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92568" y="2342663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S var ve giriş ) ise </a:t>
            </a:r>
            <a:r>
              <a:rPr lang="tr-TR" dirty="0" err="1" smtClean="0">
                <a:cs typeface="Times" panose="02020603050405020304" pitchFamily="18" charset="0"/>
              </a:rPr>
              <a:t>S</a:t>
            </a:r>
            <a:r>
              <a:rPr lang="tr-TR" dirty="0" err="1" smtClean="0"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dirty="0" err="1" smtClean="0">
                <a:latin typeface="Symbol" panose="05050102010706020507" pitchFamily="18" charset="2"/>
                <a:cs typeface="Times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tr-TR" dirty="0" smtClean="0">
                <a:cs typeface="Times" panose="02020603050405020304" pitchFamily="18" charset="0"/>
                <a:sym typeface="Wingdings" panose="05000000000000000000" pitchFamily="2" charset="2"/>
              </a:rPr>
              <a:t> yaz.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39875"/>
              </p:ext>
            </p:extLst>
          </p:nvPr>
        </p:nvGraphicFramePr>
        <p:xfrm>
          <a:off x="3025406" y="2209800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95644"/>
              </p:ext>
            </p:extLst>
          </p:nvPr>
        </p:nvGraphicFramePr>
        <p:xfrm>
          <a:off x="2900678" y="1285188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16747" y="2300211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) var ve giriş ) ise )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sil ve ilerle</a:t>
            </a:r>
            <a:r>
              <a:rPr lang="tr-TR" dirty="0" smtClean="0">
                <a:cs typeface="Times" panose="02020603050405020304" pitchFamily="18" charset="0"/>
                <a:sym typeface="Wingdings" panose="05000000000000000000" pitchFamily="2" charset="2"/>
              </a:rPr>
              <a:t>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90276"/>
              </p:ext>
            </p:extLst>
          </p:nvPr>
        </p:nvGraphicFramePr>
        <p:xfrm>
          <a:off x="5802702" y="2346976"/>
          <a:ext cx="492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8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71038"/>
              </p:ext>
            </p:extLst>
          </p:nvPr>
        </p:nvGraphicFramePr>
        <p:xfrm>
          <a:off x="5516927" y="1285188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797" y="2474760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) var ve giriş ) ise )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sil ve ilerle</a:t>
            </a:r>
            <a:r>
              <a:rPr lang="tr-TR" dirty="0" smtClean="0">
                <a:cs typeface="Times" panose="02020603050405020304" pitchFamily="18" charset="0"/>
                <a:sym typeface="Wingdings" panose="05000000000000000000" pitchFamily="2" charset="2"/>
              </a:rPr>
              <a:t>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77037"/>
              </p:ext>
            </p:extLst>
          </p:nvPr>
        </p:nvGraphicFramePr>
        <p:xfrm>
          <a:off x="8216838" y="2300211"/>
          <a:ext cx="492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8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349093" y="4783480"/>
            <a:ext cx="5553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$ var ve giriş $ ise  </a:t>
            </a:r>
            <a:r>
              <a:rPr lang="tr-TR" dirty="0" smtClean="0">
                <a:solidFill>
                  <a:srgbClr val="FF0000"/>
                </a:solidFill>
                <a:cs typeface="Times" panose="02020603050405020304" pitchFamily="18" charset="0"/>
              </a:rPr>
              <a:t>KABUL</a:t>
            </a:r>
            <a:endParaRPr lang="tr-TR" dirty="0">
              <a:solidFill>
                <a:srgbClr val="FF0000"/>
              </a:solidFill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49968"/>
              </p:ext>
            </p:extLst>
          </p:nvPr>
        </p:nvGraphicFramePr>
        <p:xfrm>
          <a:off x="421769" y="4611752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1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Örnek</a:t>
            </a:r>
            <a:r>
              <a:rPr lang="th-TH" sz="2800" smtClean="0"/>
              <a:t>: LL(1) </a:t>
            </a:r>
            <a:r>
              <a:rPr lang="tr-TR" sz="2800" smtClean="0"/>
              <a:t>Ayrıştırma Tabloları Oluşturma</a:t>
            </a:r>
            <a:endParaRPr lang="th-TH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000" b="1" dirty="0" smtClean="0"/>
              <a:t>		   </a:t>
            </a:r>
            <a:r>
              <a:rPr lang="th-TH" sz="2400" b="1" dirty="0" smtClean="0">
                <a:latin typeface="Arial Narrow" pitchFamily="34" charset="0"/>
              </a:rPr>
              <a:t>First		  Follow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exp	 {(, num} 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exp’	 {+,-, </a:t>
            </a:r>
            <a:r>
              <a:rPr lang="th-TH" sz="2000" b="1" dirty="0" smtClean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 smtClean="0">
                <a:latin typeface="Arial Narrow" pitchFamily="34" charset="0"/>
              </a:rPr>
              <a:t>} 	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addop	 {+,-}	 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term	 {(,num} 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term’	 {*, </a:t>
            </a:r>
            <a:r>
              <a:rPr lang="th-TH" sz="2000" b="1" dirty="0" smtClean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 smtClean="0">
                <a:latin typeface="Arial Narrow" pitchFamily="34" charset="0"/>
              </a:rPr>
              <a:t>} 	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mulop	 {*}	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factor	 {(, num}    	{*,+,-,),$}</a:t>
            </a:r>
            <a:r>
              <a:rPr lang="th-TH" sz="2000" dirty="0" smtClean="0"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th-TH" sz="1400" b="1" dirty="0" smtClean="0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 exp    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term exp’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2 exp’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addop term exp’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3 exp’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4 addop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+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5 addop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-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6 term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7 term’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mulop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8 term’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  <a:endParaRPr lang="th-TH" sz="1800" b="1" dirty="0" smtClean="0">
              <a:solidFill>
                <a:srgbClr val="006600"/>
              </a:solidFill>
              <a:latin typeface="Arial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9 mulop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*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10 factor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( exp )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11 factor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num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600200"/>
            <a:ext cx="40005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</p:txBody>
      </p:sp>
      <p:graphicFrame>
        <p:nvGraphicFramePr>
          <p:cNvPr id="63743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96182"/>
              </p:ext>
            </p:extLst>
          </p:nvPr>
        </p:nvGraphicFramePr>
        <p:xfrm>
          <a:off x="4343398" y="1523999"/>
          <a:ext cx="4791077" cy="4784724"/>
        </p:xfrm>
        <a:graphic>
          <a:graphicData uri="http://schemas.openxmlformats.org/drawingml/2006/table">
            <a:tbl>
              <a:tblPr/>
              <a:tblGrid>
                <a:gridCol w="90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tr-T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um</a:t>
                      </a:r>
                      <a:endParaRPr kumimoji="0" lang="th-TH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$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99" name="Text Box 111"/>
          <p:cNvSpPr txBox="1">
            <a:spLocks noChangeArrowheads="1"/>
          </p:cNvSpPr>
          <p:nvPr/>
        </p:nvSpPr>
        <p:spPr bwMode="auto">
          <a:xfrm>
            <a:off x="5270500" y="2133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0" name="Text Box 112"/>
          <p:cNvSpPr txBox="1">
            <a:spLocks noChangeArrowheads="1"/>
          </p:cNvSpPr>
          <p:nvPr/>
        </p:nvSpPr>
        <p:spPr bwMode="auto">
          <a:xfrm>
            <a:off x="8078788" y="21336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1" name="Text Box 113"/>
          <p:cNvSpPr txBox="1">
            <a:spLocks noChangeArrowheads="1"/>
          </p:cNvSpPr>
          <p:nvPr/>
        </p:nvSpPr>
        <p:spPr bwMode="auto">
          <a:xfrm>
            <a:off x="6351588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2" name="Text Box 114"/>
          <p:cNvSpPr txBox="1">
            <a:spLocks noChangeArrowheads="1"/>
          </p:cNvSpPr>
          <p:nvPr/>
        </p:nvSpPr>
        <p:spPr bwMode="auto">
          <a:xfrm>
            <a:off x="6926263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570230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865505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6351588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4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6926263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5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5199063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8" name="Text Box 120"/>
          <p:cNvSpPr txBox="1">
            <a:spLocks noChangeArrowheads="1"/>
          </p:cNvSpPr>
          <p:nvPr/>
        </p:nvSpPr>
        <p:spPr bwMode="auto">
          <a:xfrm>
            <a:off x="8078788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9" name="Text Box 121"/>
          <p:cNvSpPr txBox="1">
            <a:spLocks noChangeArrowheads="1"/>
          </p:cNvSpPr>
          <p:nvPr/>
        </p:nvSpPr>
        <p:spPr bwMode="auto">
          <a:xfrm>
            <a:off x="75755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7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0" name="Text Box 122"/>
          <p:cNvSpPr txBox="1">
            <a:spLocks noChangeArrowheads="1"/>
          </p:cNvSpPr>
          <p:nvPr/>
        </p:nvSpPr>
        <p:spPr bwMode="auto">
          <a:xfrm>
            <a:off x="5775325" y="45085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1" name="Text Box 123"/>
          <p:cNvSpPr txBox="1">
            <a:spLocks noChangeArrowheads="1"/>
          </p:cNvSpPr>
          <p:nvPr/>
        </p:nvSpPr>
        <p:spPr bwMode="auto">
          <a:xfrm>
            <a:off x="6351588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2" name="Text Box 124"/>
          <p:cNvSpPr txBox="1">
            <a:spLocks noChangeArrowheads="1"/>
          </p:cNvSpPr>
          <p:nvPr/>
        </p:nvSpPr>
        <p:spPr bwMode="auto">
          <a:xfrm>
            <a:off x="6926263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3" name="Text Box 125"/>
          <p:cNvSpPr txBox="1">
            <a:spLocks noChangeArrowheads="1"/>
          </p:cNvSpPr>
          <p:nvPr/>
        </p:nvSpPr>
        <p:spPr bwMode="auto">
          <a:xfrm>
            <a:off x="86550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4" name="Text Box 126"/>
          <p:cNvSpPr txBox="1">
            <a:spLocks noChangeArrowheads="1"/>
          </p:cNvSpPr>
          <p:nvPr/>
        </p:nvSpPr>
        <p:spPr bwMode="auto">
          <a:xfrm>
            <a:off x="7575550" y="515778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9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5" name="Text Box 127"/>
          <p:cNvSpPr txBox="1">
            <a:spLocks noChangeArrowheads="1"/>
          </p:cNvSpPr>
          <p:nvPr/>
        </p:nvSpPr>
        <p:spPr bwMode="auto">
          <a:xfrm>
            <a:off x="5199063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10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6" name="Text Box 128"/>
          <p:cNvSpPr txBox="1">
            <a:spLocks noChangeArrowheads="1"/>
          </p:cNvSpPr>
          <p:nvPr/>
        </p:nvSpPr>
        <p:spPr bwMode="auto">
          <a:xfrm>
            <a:off x="8007350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599" grpId="0" autoUpdateAnimBg="0"/>
      <p:bldP spid="63600" grpId="0" autoUpdateAnimBg="0"/>
      <p:bldP spid="63601" grpId="0" autoUpdateAnimBg="0"/>
      <p:bldP spid="63602" grpId="0" autoUpdateAnimBg="0"/>
      <p:bldP spid="63603" grpId="0" autoUpdateAnimBg="0"/>
      <p:bldP spid="63604" grpId="0" autoUpdateAnimBg="0"/>
      <p:bldP spid="63605" grpId="0" autoUpdateAnimBg="0"/>
      <p:bldP spid="63606" grpId="0" autoUpdateAnimBg="0"/>
      <p:bldP spid="63607" grpId="0" autoUpdateAnimBg="0"/>
      <p:bldP spid="63608" grpId="0" autoUpdateAnimBg="0"/>
      <p:bldP spid="63609" grpId="0" autoUpdateAnimBg="0"/>
      <p:bldP spid="63610" grpId="0" autoUpdateAnimBg="0"/>
      <p:bldP spid="63611" grpId="0" autoUpdateAnimBg="0"/>
      <p:bldP spid="63612" grpId="0" autoUpdateAnimBg="0"/>
      <p:bldP spid="63613" grpId="0" autoUpdateAnimBg="0"/>
      <p:bldP spid="63614" grpId="0" autoUpdateAnimBg="0"/>
      <p:bldP spid="63615" grpId="0" autoUpdateAnimBg="0"/>
      <p:bldP spid="6361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Gram</a:t>
            </a:r>
            <a:r>
              <a:rPr lang="tr-TR" smtClean="0"/>
              <a:t>er</a:t>
            </a:r>
            <a:endParaRPr lang="th-TH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gramer, </a:t>
            </a:r>
            <a:r>
              <a:rPr lang="th-TH" smtClean="0"/>
              <a:t>LL(1) </a:t>
            </a:r>
            <a:r>
              <a:rPr lang="tr-TR" smtClean="0"/>
              <a:t>ayrıştırma tablosu her tablo girişinde en fazla bir kurala (production) sahipse, bir </a:t>
            </a:r>
            <a:r>
              <a:rPr lang="th-TH" smtClean="0"/>
              <a:t>LL(1) </a:t>
            </a:r>
            <a:r>
              <a:rPr lang="tr-TR" smtClean="0"/>
              <a:t>gramerdir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09183-21D6-4D1B-978D-72BEB22C99CB}" type="slidenum">
              <a:rPr lang="en-US"/>
              <a:pPr>
                <a:defRPr/>
              </a:pPr>
              <a:t>56</a:t>
            </a:fld>
            <a:endParaRPr lang="th-TH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/>
          <a:lstStyle/>
          <a:p>
            <a:pPr eaLnBrk="1" hangingPunct="1"/>
            <a:r>
              <a:rPr lang="th-TH" sz="2800" smtClean="0"/>
              <a:t>LL(1) </a:t>
            </a:r>
            <a:r>
              <a:rPr lang="tr-TR" sz="2800" smtClean="0"/>
              <a:t>olmayan </a:t>
            </a:r>
            <a:r>
              <a:rPr lang="th-TH" sz="2800" smtClean="0"/>
              <a:t>Gram</a:t>
            </a:r>
            <a:r>
              <a:rPr lang="tr-TR" sz="2800" smtClean="0"/>
              <a:t>er için </a:t>
            </a:r>
            <a:r>
              <a:rPr lang="th-TH" sz="2800" smtClean="0"/>
              <a:t>LL(1) </a:t>
            </a:r>
            <a:r>
              <a:rPr lang="tr-TR" sz="2800" smtClean="0"/>
              <a:t>Ayrıştırma Tablosu</a:t>
            </a:r>
            <a:endParaRPr lang="th-TH" sz="280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191000" cy="5105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1 exp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exp addop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2 exp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3 term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term mulop factor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4 term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factor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5 factor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( exp 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6 factor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num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7 addop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+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8 addop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-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9 mulop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*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First(exp)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First(term)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First(factor)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First(addop) = { +, -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First(mulop) = { * }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096000" y="1371600"/>
          <a:ext cx="990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lip" r:id="rId4" imgW="4000320" imgH="3147480" progId="">
                  <p:embed/>
                </p:oleObj>
              </mc:Choice>
              <mc:Fallback>
                <p:oleObj name="Clip" r:id="rId4" imgW="4000320" imgH="3147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71600"/>
                        <a:ext cx="9906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446463" y="2590800"/>
          <a:ext cx="569753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6" imgW="5693400" imgH="2820960" progId="Word.Document.8">
                  <p:embed/>
                </p:oleObj>
              </mc:Choice>
              <mc:Fallback>
                <p:oleObj name="Document" r:id="rId6" imgW="5693400" imgH="28209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590800"/>
                        <a:ext cx="5697537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Olmayan </a:t>
            </a:r>
            <a:r>
              <a:rPr lang="th-TH" smtClean="0"/>
              <a:t>Gram</a:t>
            </a:r>
            <a:r>
              <a:rPr lang="tr-TR" smtClean="0"/>
              <a:t>er Sorunları</a:t>
            </a:r>
            <a:endParaRPr lang="th-TH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Grameri </a:t>
            </a:r>
            <a:r>
              <a:rPr lang="th-TH" smtClean="0"/>
              <a:t>LL(1)</a:t>
            </a:r>
            <a:r>
              <a:rPr lang="tr-TR" smtClean="0"/>
              <a:t> yapmayan nelerdir</a:t>
            </a:r>
            <a:r>
              <a:rPr lang="th-TH" smtClean="0"/>
              <a:t>?</a:t>
            </a:r>
          </a:p>
          <a:p>
            <a:pPr lvl="1" eaLnBrk="1" hangingPunct="1"/>
            <a:r>
              <a:rPr lang="tr-TR" smtClean="0"/>
              <a:t>Sol özyineleme (</a:t>
            </a:r>
            <a:r>
              <a:rPr lang="th-TH" smtClean="0"/>
              <a:t>Left-recursion</a:t>
            </a:r>
            <a:r>
              <a:rPr lang="tr-TR" smtClean="0"/>
              <a:t>)</a:t>
            </a:r>
            <a:endParaRPr lang="th-TH" smtClean="0"/>
          </a:p>
          <a:p>
            <a:pPr lvl="1" eaLnBrk="1" hangingPunct="1"/>
            <a:r>
              <a:rPr lang="tr-TR" smtClean="0"/>
              <a:t>Sol faktör (</a:t>
            </a:r>
            <a:r>
              <a:rPr lang="th-TH" smtClean="0"/>
              <a:t>Left factor</a:t>
            </a:r>
            <a:r>
              <a:rPr lang="tr-TR" smtClean="0"/>
              <a:t>)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7706F49B-3B92-4398-9B87-6D9626B57D24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Shift-Reduce Parsing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4572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sz="2400" dirty="0" smtClean="0"/>
              <a:t>Aşağıdan Yukarıya ayrıştırma sadece iki tip </a:t>
            </a:r>
          </a:p>
          <a:p>
            <a:pPr>
              <a:buFontTx/>
              <a:buNone/>
              <a:defRPr/>
            </a:pPr>
            <a:r>
              <a:rPr lang="tr-TR" sz="2400" dirty="0" smtClean="0"/>
              <a:t>hareket kullanır: </a:t>
            </a:r>
            <a:r>
              <a:rPr lang="en-US" sz="2400" i="1" dirty="0" smtClean="0">
                <a:solidFill>
                  <a:srgbClr val="C00000"/>
                </a:solidFill>
              </a:rPr>
              <a:t>Shift</a:t>
            </a:r>
            <a:r>
              <a:rPr lang="tr-TR" sz="2400" i="1" dirty="0" smtClean="0"/>
              <a:t> ve</a:t>
            </a:r>
            <a:r>
              <a:rPr lang="en-US" sz="2400" i="1" dirty="0" smtClean="0">
                <a:solidFill>
                  <a:srgbClr val="C00000"/>
                </a:solidFill>
              </a:rPr>
              <a:t>Reduce</a:t>
            </a:r>
            <a:endParaRPr lang="tr-TR" sz="2400" i="1" dirty="0" smtClean="0">
              <a:solidFill>
                <a:srgbClr val="C00000"/>
              </a:solidFill>
            </a:endParaRPr>
          </a:p>
          <a:p>
            <a:pPr>
              <a:buFontTx/>
              <a:buNone/>
              <a:defRPr/>
            </a:pPr>
            <a:endParaRPr lang="tr-TR" sz="2400" i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i="1" u="sng" dirty="0" smtClean="0"/>
              <a:t>Shift</a:t>
            </a:r>
            <a:r>
              <a:rPr lang="en-US" sz="2400" i="1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/>
              <a:t>’</a:t>
            </a:r>
            <a:r>
              <a:rPr lang="tr-TR" sz="2400" dirty="0" err="1" smtClean="0"/>
              <a:t>yı</a:t>
            </a:r>
            <a:r>
              <a:rPr lang="tr-TR" sz="2400" dirty="0" smtClean="0"/>
              <a:t> bir sağa hareket ettir</a:t>
            </a:r>
            <a:endParaRPr lang="en-US" sz="2400" dirty="0" smtClean="0"/>
          </a:p>
          <a:p>
            <a:pPr lvl="1">
              <a:defRPr/>
            </a:pPr>
            <a:r>
              <a:rPr lang="tr-TR" dirty="0" smtClean="0"/>
              <a:t>Bir terminali sol </a:t>
            </a:r>
            <a:r>
              <a:rPr lang="tr-TR" dirty="0" err="1" smtClean="0"/>
              <a:t>altstringe</a:t>
            </a:r>
            <a:r>
              <a:rPr lang="tr-TR" dirty="0" smtClean="0"/>
              <a:t> kaydır</a:t>
            </a:r>
            <a:endParaRPr lang="en-US" dirty="0" smtClean="0"/>
          </a:p>
          <a:p>
            <a:pPr algn="ctr">
              <a:buFontTx/>
              <a:buNone/>
              <a:defRPr/>
            </a:pPr>
            <a:r>
              <a:rPr lang="en-US" sz="2400" dirty="0" err="1" smtClean="0">
                <a:solidFill>
                  <a:schemeClr val="accent2"/>
                </a:solidFill>
              </a:rPr>
              <a:t>ABC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xyz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 smtClean="0">
                <a:solidFill>
                  <a:schemeClr val="accent2"/>
                </a:solidFill>
              </a:rPr>
              <a:t>ABCx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yz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tr-TR" sz="2400" dirty="0" smtClean="0">
              <a:solidFill>
                <a:schemeClr val="accent2"/>
              </a:solidFill>
            </a:endParaRPr>
          </a:p>
          <a:p>
            <a:pPr algn="ctr">
              <a:buFontTx/>
              <a:buNone/>
              <a:defRPr/>
            </a:pPr>
            <a:r>
              <a:rPr lang="en-US" sz="2400" dirty="0" smtClean="0"/>
              <a:t>E + (</a:t>
            </a:r>
            <a:r>
              <a:rPr lang="tr-TR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int</a:t>
            </a:r>
            <a:r>
              <a:rPr lang="tr-TR" sz="2400" dirty="0" smtClean="0"/>
              <a:t> 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sz="2400" dirty="0" smtClean="0"/>
              <a:t>E + (</a:t>
            </a:r>
            <a:r>
              <a:rPr lang="tr-TR" sz="2400" dirty="0" smtClean="0"/>
              <a:t> </a:t>
            </a:r>
            <a:r>
              <a:rPr lang="en-US" sz="2400" dirty="0" err="1" smtClean="0"/>
              <a:t>int</a:t>
            </a:r>
            <a:r>
              <a:rPr lang="tr-TR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)</a:t>
            </a:r>
            <a:endParaRPr lang="tr-TR" sz="2400" dirty="0" smtClean="0"/>
          </a:p>
          <a:p>
            <a:pPr algn="ctr">
              <a:buFontTx/>
              <a:buNone/>
              <a:defRPr/>
            </a:pPr>
            <a:endParaRPr lang="tr-TR" sz="2400" dirty="0" smtClean="0"/>
          </a:p>
          <a:p>
            <a:pPr>
              <a:defRPr/>
            </a:pPr>
            <a:r>
              <a:rPr lang="tr-TR" sz="2400" i="1" u="sng" dirty="0" err="1" smtClean="0"/>
              <a:t>Reduce</a:t>
            </a:r>
            <a:r>
              <a:rPr lang="tr-TR" sz="2400" i="1" dirty="0" smtClean="0"/>
              <a:t>: </a:t>
            </a:r>
            <a:r>
              <a:rPr lang="tr-TR" sz="2400" dirty="0" smtClean="0"/>
              <a:t>Sol </a:t>
            </a:r>
            <a:r>
              <a:rPr lang="tr-TR" sz="2400" dirty="0" err="1" smtClean="0"/>
              <a:t>altstringin</a:t>
            </a:r>
            <a:r>
              <a:rPr lang="tr-TR" sz="2400" dirty="0" smtClean="0"/>
              <a:t> sağında </a:t>
            </a:r>
            <a:r>
              <a:rPr lang="tr-TR" sz="2400" i="1" dirty="0" smtClean="0"/>
              <a:t>ters kural (üretim)</a:t>
            </a:r>
            <a:endParaRPr lang="en-US" sz="2400" dirty="0" smtClean="0"/>
          </a:p>
          <a:p>
            <a:pPr lvl="1">
              <a:defRPr/>
            </a:pP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xy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bir kuralsa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o zaman</a:t>
            </a:r>
            <a:endParaRPr lang="en-US" dirty="0" smtClean="0"/>
          </a:p>
          <a:p>
            <a:pPr algn="ctr">
              <a:buFontTx/>
              <a:buNone/>
              <a:defRPr/>
            </a:pPr>
            <a:r>
              <a:rPr lang="en-US" sz="2400" dirty="0" err="1" smtClean="0">
                <a:solidFill>
                  <a:schemeClr val="accent2"/>
                </a:solidFill>
              </a:rPr>
              <a:t>Cbxy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ijk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 smtClean="0">
                <a:solidFill>
                  <a:schemeClr val="accent2"/>
                </a:solidFill>
              </a:rPr>
              <a:t>CbA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ijk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tr-TR" sz="24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E + ( E ) </a:t>
            </a:r>
            <a:r>
              <a:rPr lang="tr-TR" dirty="0" smtClean="0">
                <a:sym typeface="Symbol" pitchFamily="18" charset="2"/>
              </a:rPr>
              <a:t>bir kuralsa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o zaman</a:t>
            </a:r>
            <a:endParaRPr lang="en-US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E + (</a:t>
            </a:r>
            <a:r>
              <a:rPr lang="en-US" sz="2400" u="sng" dirty="0" smtClean="0"/>
              <a:t>E + ( E 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 pitchFamily="18" charset="2"/>
              </a:rPr>
              <a:t> E +(</a:t>
            </a:r>
            <a:r>
              <a:rPr lang="en-US" sz="2400" u="sng" dirty="0" smtClean="0">
                <a:sym typeface="Symbol" pitchFamily="18" charset="2"/>
              </a:rPr>
              <a:t>E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pPr algn="just">
              <a:defRPr/>
            </a:pPr>
            <a:endParaRPr lang="en-US" i="1" dirty="0" smtClean="0"/>
          </a:p>
          <a:p>
            <a:pPr algn="ctr"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  <a:defRPr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AE1E7057-483F-485D-9F13-E7A16B49457F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Sadece Reduce Örneği</a:t>
            </a:r>
            <a:endParaRPr lang="en-US" smtClean="0"/>
          </a:p>
        </p:txBody>
      </p:sp>
      <p:graphicFrame>
        <p:nvGraphicFramePr>
          <p:cNvPr id="323587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dirty="0" smtClean="0"/>
              <a:t>Sözcüksel (</a:t>
            </a:r>
            <a:r>
              <a:rPr lang="en-US" dirty="0" smtClean="0"/>
              <a:t>lexical</a:t>
            </a:r>
            <a:r>
              <a:rPr lang="tr-TR" dirty="0" smtClean="0"/>
              <a:t>) ve sentaks (</a:t>
            </a:r>
            <a:r>
              <a:rPr lang="en-US" dirty="0" smtClean="0"/>
              <a:t>syntax</a:t>
            </a:r>
            <a:r>
              <a:rPr lang="tr-TR" dirty="0" smtClean="0"/>
              <a:t>) analizini ayırmanın nedenleri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2"/>
                </a:solidFill>
              </a:rPr>
              <a:t>Basitlik </a:t>
            </a:r>
            <a:r>
              <a:rPr lang="en-US" dirty="0" smtClean="0"/>
              <a:t>– </a:t>
            </a:r>
            <a:r>
              <a:rPr lang="tr-TR" dirty="0" smtClean="0"/>
              <a:t>sözcüksel analiz (</a:t>
            </a:r>
            <a:r>
              <a:rPr lang="en-US" dirty="0" smtClean="0"/>
              <a:t>lexical analysis</a:t>
            </a:r>
            <a:r>
              <a:rPr lang="tr-TR" dirty="0" smtClean="0"/>
              <a:t>) için daha az karmaşık yaklaşımlar kullanılabilir</a:t>
            </a:r>
            <a:r>
              <a:rPr lang="en-US" dirty="0" smtClean="0"/>
              <a:t>; </a:t>
            </a:r>
            <a:r>
              <a:rPr lang="tr-TR" dirty="0" smtClean="0"/>
              <a:t>bunları ayırmak ayrıştırıcıyı basitleştirir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2"/>
                </a:solidFill>
              </a:rPr>
              <a:t>Verimlilik </a:t>
            </a:r>
            <a:r>
              <a:rPr lang="en-US" dirty="0" smtClean="0"/>
              <a:t>– </a:t>
            </a:r>
            <a:r>
              <a:rPr lang="tr-TR" dirty="0" smtClean="0"/>
              <a:t>ayırmak sözcüksel analizcinin (</a:t>
            </a:r>
            <a:r>
              <a:rPr lang="en-US" dirty="0" smtClean="0"/>
              <a:t>lexical analyzer</a:t>
            </a:r>
            <a:r>
              <a:rPr lang="tr-TR" dirty="0" smtClean="0"/>
              <a:t>) optimizasyonuna imkan verir (sentaks analizciyi optimize etmek sonuç vermez, verimli değil)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2"/>
                </a:solidFill>
              </a:rPr>
              <a:t>Taşınabilirlik </a:t>
            </a:r>
            <a:r>
              <a:rPr lang="en-US" dirty="0" smtClean="0"/>
              <a:t>- </a:t>
            </a:r>
            <a:r>
              <a:rPr lang="tr-TR" dirty="0" smtClean="0"/>
              <a:t>sözcüksel analizcinin (</a:t>
            </a:r>
            <a:r>
              <a:rPr lang="en-US" dirty="0" smtClean="0"/>
              <a:t>lexical analyzer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bölümleri</a:t>
            </a:r>
            <a:r>
              <a:rPr lang="en-US" dirty="0" smtClean="0"/>
              <a:t> </a:t>
            </a:r>
            <a:r>
              <a:rPr lang="tr-TR" dirty="0" smtClean="0"/>
              <a:t>taşınabilir olmayabilir</a:t>
            </a:r>
            <a:r>
              <a:rPr lang="en-US" dirty="0" smtClean="0"/>
              <a:t>, </a:t>
            </a:r>
            <a:r>
              <a:rPr lang="tr-TR" dirty="0" smtClean="0"/>
              <a:t>fakat ayrıştırıcı her zaman taşınabilirdir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D19113-1599-41C5-A196-3D1537D22BD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5DB566B-D78D-4537-9B1C-F7F7CD811738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Shift-Reduce </a:t>
            </a:r>
            <a:r>
              <a:rPr lang="tr-TR" smtClean="0"/>
              <a:t>Ayrıştırma Örneği</a:t>
            </a:r>
            <a:endParaRPr lang="en-US" smtClean="0"/>
          </a:p>
        </p:txBody>
      </p:sp>
      <p:graphicFrame>
        <p:nvGraphicFramePr>
          <p:cNvPr id="324611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|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 * |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|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+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80FFCE7-BF3B-42D7-B74D-E014D3600D5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r>
              <a:rPr lang="tr-TR" smtClean="0"/>
              <a:t>Örnek 1: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(1)</a:t>
            </a: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5479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1" name="Text Box 8"/>
          <p:cNvSpPr txBox="1">
            <a:spLocks noChangeArrowheads="1"/>
          </p:cNvSpPr>
          <p:nvPr/>
        </p:nvSpPr>
        <p:spPr bwMode="auto">
          <a:xfrm>
            <a:off x="38862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5641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32200E1D-44D5-4A21-BEBA-9C4FCF5BCDB2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724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6665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6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2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D6EFD90B-8B9D-4FF9-9037-14533B42B9DB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(3)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7525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6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7527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8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9" name="Text Box 8"/>
          <p:cNvSpPr txBox="1">
            <a:spLocks noChangeArrowheads="1"/>
          </p:cNvSpPr>
          <p:nvPr/>
        </p:nvSpPr>
        <p:spPr bwMode="auto">
          <a:xfrm>
            <a:off x="5486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7689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F20E80D4-2A19-46C6-81DF-BEB85F0FEE24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(4)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0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8551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2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3" name="Text Box 8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8713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30DC03C-412D-4654-97EC-B26A1D183189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(5)</a:t>
            </a:r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4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9575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6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7" name="Text Box 8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09578" name="AutoShape 9"/>
          <p:cNvCxnSpPr>
            <a:cxnSpLocks noChangeShapeType="1"/>
            <a:stCxn id="109576" idx="0"/>
            <a:endCxn id="109577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329738" name="Group 10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9591" name="Text Box 36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1BA101B-EE01-4B3A-9E00-4A4AA7BBEB2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(6)</a:t>
            </a:r>
          </a:p>
        </p:txBody>
      </p:sp>
      <p:cxnSp>
        <p:nvCxnSpPr>
          <p:cNvPr id="110596" name="AutoShape 3"/>
          <p:cNvCxnSpPr>
            <a:cxnSpLocks noChangeShapeType="1"/>
            <a:stCxn id="110597" idx="2"/>
            <a:endCxn id="110603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0598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0599" name="AutoShape 6"/>
          <p:cNvCxnSpPr>
            <a:cxnSpLocks noChangeShapeType="1"/>
            <a:stCxn id="110597" idx="2"/>
            <a:endCxn id="1106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0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1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0602" name="AutoShape 9"/>
          <p:cNvCxnSpPr>
            <a:cxnSpLocks noChangeShapeType="1"/>
            <a:stCxn id="110597" idx="2"/>
            <a:endCxn id="110601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3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4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5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0606" name="AutoShape 13"/>
          <p:cNvCxnSpPr>
            <a:cxnSpLocks noChangeShapeType="1"/>
            <a:stCxn id="110604" idx="0"/>
            <a:endCxn id="1106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0766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0619" name="Text Box 40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AF1FC74-906D-4172-AD72-DA8FB4192716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(7)</a:t>
            </a:r>
          </a:p>
        </p:txBody>
      </p:sp>
      <p:cxnSp>
        <p:nvCxnSpPr>
          <p:cNvPr id="111620" name="AutoShape 3"/>
          <p:cNvCxnSpPr>
            <a:cxnSpLocks noChangeShapeType="1"/>
            <a:stCxn id="111621" idx="2"/>
            <a:endCxn id="111627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1623" name="AutoShape 6"/>
          <p:cNvCxnSpPr>
            <a:cxnSpLocks noChangeShapeType="1"/>
            <a:stCxn id="111621" idx="2"/>
            <a:endCxn id="11162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4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5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1626" name="AutoShape 9"/>
          <p:cNvCxnSpPr>
            <a:cxnSpLocks noChangeShapeType="1"/>
            <a:stCxn id="111621" idx="2"/>
            <a:endCxn id="111625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8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9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1630" name="AutoShape 13"/>
          <p:cNvCxnSpPr>
            <a:cxnSpLocks noChangeShapeType="1"/>
            <a:stCxn id="111628" idx="0"/>
            <a:endCxn id="11162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1790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1643" name="Text Box 40"/>
          <p:cNvSpPr txBox="1">
            <a:spLocks noChangeArrowheads="1"/>
          </p:cNvSpPr>
          <p:nvPr/>
        </p:nvSpPr>
        <p:spPr bwMode="auto">
          <a:xfrm>
            <a:off x="7162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DBC9866-8362-4585-BE10-256A7DEB0052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(8)</a:t>
            </a:r>
          </a:p>
        </p:txBody>
      </p:sp>
      <p:cxnSp>
        <p:nvCxnSpPr>
          <p:cNvPr id="112644" name="AutoShape 3"/>
          <p:cNvCxnSpPr>
            <a:cxnSpLocks noChangeShapeType="1"/>
            <a:stCxn id="112645" idx="2"/>
            <a:endCxn id="11265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2647" name="AutoShape 6"/>
          <p:cNvCxnSpPr>
            <a:cxnSpLocks noChangeShapeType="1"/>
            <a:stCxn id="112645" idx="2"/>
            <a:endCxn id="11265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8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2650" name="AutoShape 9"/>
          <p:cNvCxnSpPr>
            <a:cxnSpLocks noChangeShapeType="1"/>
            <a:stCxn id="112645" idx="2"/>
            <a:endCxn id="11264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51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2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3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2654" name="AutoShape 13"/>
          <p:cNvCxnSpPr>
            <a:cxnSpLocks noChangeShapeType="1"/>
            <a:stCxn id="112652" idx="0"/>
            <a:endCxn id="11265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2814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667" name="Text Box 40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8F202397-0D7E-4605-9CBA-805B5F0B57E1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(9)</a:t>
            </a:r>
          </a:p>
        </p:txBody>
      </p:sp>
      <p:cxnSp>
        <p:nvCxnSpPr>
          <p:cNvPr id="113668" name="AutoShape 3"/>
          <p:cNvCxnSpPr>
            <a:cxnSpLocks noChangeShapeType="1"/>
            <a:stCxn id="113669" idx="2"/>
            <a:endCxn id="113675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69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3671" name="AutoShape 6"/>
          <p:cNvCxnSpPr>
            <a:cxnSpLocks noChangeShapeType="1"/>
            <a:stCxn id="113669" idx="2"/>
            <a:endCxn id="11367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2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3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3674" name="AutoShape 9"/>
          <p:cNvCxnSpPr>
            <a:cxnSpLocks noChangeShapeType="1"/>
            <a:stCxn id="113669" idx="2"/>
            <a:endCxn id="113673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5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6" name="Text Box 11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77" name="AutoShape 12"/>
          <p:cNvCxnSpPr>
            <a:cxnSpLocks noChangeShapeType="1"/>
            <a:stCxn id="113672" idx="0"/>
            <a:endCxn id="113676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3678" name="Text Box 13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9" name="Text Box 14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80" name="AutoShape 15"/>
          <p:cNvCxnSpPr>
            <a:cxnSpLocks noChangeShapeType="1"/>
            <a:stCxn id="113678" idx="0"/>
            <a:endCxn id="11367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3840" name="Group 16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693" name="Text Box 42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4.2 </a:t>
            </a:r>
            <a:r>
              <a:rPr lang="tr-TR" smtClean="0"/>
              <a:t>Sözcüksel (</a:t>
            </a:r>
            <a:r>
              <a:rPr lang="en-US" smtClean="0"/>
              <a:t>Lexical</a:t>
            </a:r>
            <a:r>
              <a:rPr lang="tr-TR" smtClean="0"/>
              <a:t>)</a:t>
            </a:r>
            <a:r>
              <a:rPr lang="en-US" smtClean="0"/>
              <a:t> Anali</a:t>
            </a:r>
            <a:r>
              <a:rPr lang="tr-TR" smtClean="0"/>
              <a:t>z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), karakter </a:t>
            </a:r>
            <a:r>
              <a:rPr lang="tr-TR" sz="2400" dirty="0" err="1" smtClean="0"/>
              <a:t>stringleri</a:t>
            </a:r>
            <a:r>
              <a:rPr lang="tr-TR" sz="2400" dirty="0" smtClean="0"/>
              <a:t> için</a:t>
            </a:r>
            <a:r>
              <a:rPr lang="en-US" sz="2400" dirty="0" smtClean="0"/>
              <a:t> </a:t>
            </a:r>
            <a:r>
              <a:rPr lang="tr-TR" sz="2400" dirty="0" smtClean="0"/>
              <a:t>desen eşleştiricidir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Sözcüksel analizci</a:t>
            </a:r>
            <a:r>
              <a:rPr lang="en-US" sz="2400" dirty="0" smtClean="0"/>
              <a:t> </a:t>
            </a:r>
            <a:r>
              <a:rPr lang="tr-TR" sz="2400" dirty="0" smtClean="0"/>
              <a:t>ayrıştırıcı için bir “ön-uç”tur</a:t>
            </a:r>
            <a:r>
              <a:rPr lang="en-US" sz="2400" dirty="0" smtClean="0"/>
              <a:t> </a:t>
            </a:r>
            <a:r>
              <a:rPr lang="tr-TR" sz="2400" dirty="0" smtClean="0"/>
              <a:t>(</a:t>
            </a:r>
            <a:r>
              <a:rPr lang="en-US" sz="2400" dirty="0" smtClean="0"/>
              <a:t>“front-end”</a:t>
            </a:r>
            <a:r>
              <a:rPr lang="tr-TR" sz="2400" dirty="0" smtClean="0"/>
              <a:t>)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Kaynak programın birbirine ait olan </a:t>
            </a:r>
            <a:r>
              <a:rPr lang="tr-TR" sz="2400" dirty="0" err="1" smtClean="0"/>
              <a:t>altstringlerini</a:t>
            </a:r>
            <a:r>
              <a:rPr lang="tr-TR" sz="2400" dirty="0" smtClean="0"/>
              <a:t> tanımlar </a:t>
            </a:r>
            <a:r>
              <a:rPr lang="en-US" sz="2400" dirty="0" smtClean="0"/>
              <a:t>– </a:t>
            </a:r>
            <a:r>
              <a:rPr lang="en-US" sz="2400" dirty="0" smtClean="0">
                <a:solidFill>
                  <a:srgbClr val="7030A0"/>
                </a:solidFill>
              </a:rPr>
              <a:t>lexeme</a:t>
            </a:r>
            <a:r>
              <a:rPr lang="tr-TR" sz="2400" dirty="0" smtClean="0">
                <a:solidFill>
                  <a:srgbClr val="7030A0"/>
                </a:solidFill>
              </a:rPr>
              <a:t>’</a:t>
            </a:r>
            <a:r>
              <a:rPr lang="tr-TR" sz="2400" dirty="0" err="1" smtClean="0">
                <a:solidFill>
                  <a:srgbClr val="7030A0"/>
                </a:solidFill>
              </a:rPr>
              <a:t>ler</a:t>
            </a:r>
            <a:endParaRPr lang="en-US" sz="2400" dirty="0" smtClean="0">
              <a:solidFill>
                <a:srgbClr val="7030A0"/>
              </a:solidFill>
            </a:endParaRPr>
          </a:p>
          <a:p>
            <a:pPr lvl="1" eaLnBrk="1" hangingPunct="1"/>
            <a:r>
              <a:rPr lang="en-US" sz="2000" dirty="0" smtClean="0">
                <a:solidFill>
                  <a:srgbClr val="990000"/>
                </a:solidFill>
              </a:rPr>
              <a:t>Lexeme</a:t>
            </a:r>
            <a:r>
              <a:rPr lang="tr-TR" sz="2000" dirty="0" err="1" smtClean="0"/>
              <a:t>ler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>
                <a:solidFill>
                  <a:srgbClr val="7030A0"/>
                </a:solidFill>
              </a:rPr>
              <a:t>jeton</a:t>
            </a:r>
            <a:r>
              <a:rPr lang="tr-TR" sz="2000" dirty="0" smtClean="0">
                <a:solidFill>
                  <a:schemeClr val="bg1"/>
                </a:solidFill>
              </a:rPr>
              <a:t> </a:t>
            </a:r>
            <a:r>
              <a:rPr lang="tr-TR" sz="2000" dirty="0" smtClean="0"/>
              <a:t>(</a:t>
            </a:r>
            <a:r>
              <a:rPr lang="en-US" sz="2000" dirty="0" smtClean="0">
                <a:solidFill>
                  <a:srgbClr val="002060"/>
                </a:solidFill>
              </a:rPr>
              <a:t>token</a:t>
            </a:r>
            <a:r>
              <a:rPr lang="tr-TR" sz="2000" dirty="0" smtClean="0"/>
              <a:t>) adı verilen</a:t>
            </a:r>
            <a:r>
              <a:rPr lang="en-US" sz="2000" dirty="0" smtClean="0"/>
              <a:t> </a:t>
            </a:r>
            <a:r>
              <a:rPr lang="tr-TR" sz="2000" dirty="0" smtClean="0"/>
              <a:t>sözcüksel (</a:t>
            </a:r>
            <a:r>
              <a:rPr lang="tr-TR" sz="2000" dirty="0" err="1" smtClean="0"/>
              <a:t>lexical</a:t>
            </a:r>
            <a:r>
              <a:rPr lang="tr-TR" sz="2000" dirty="0" smtClean="0"/>
              <a:t>) bir kategoriyle ilişkilendirilmiş olan bir karakter desenini eşleştirir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sz="2000" b="1" dirty="0" smtClean="0">
                <a:latin typeface="Courier New" pitchFamily="49" charset="0"/>
              </a:rPr>
              <a:t>sum</a:t>
            </a:r>
            <a:r>
              <a:rPr lang="en-US" sz="2000" dirty="0" smtClean="0"/>
              <a:t> </a:t>
            </a:r>
            <a:r>
              <a:rPr lang="tr-TR" sz="2000" dirty="0" smtClean="0"/>
              <a:t>bir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lexeme</a:t>
            </a:r>
            <a:r>
              <a:rPr lang="tr-TR" sz="2000" dirty="0" err="1" smtClean="0"/>
              <a:t>dir</a:t>
            </a:r>
            <a:r>
              <a:rPr lang="en-US" sz="2000" dirty="0" smtClean="0"/>
              <a:t>; </a:t>
            </a:r>
            <a:r>
              <a:rPr lang="tr-TR" sz="2000" dirty="0" smtClean="0"/>
              <a:t>jetonu (</a:t>
            </a:r>
            <a:r>
              <a:rPr lang="en-US" sz="2000" dirty="0" smtClean="0"/>
              <a:t>token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itchFamily="49" charset="0"/>
              </a:rPr>
              <a:t>IDENT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tr-TR" sz="2000" dirty="0" smtClean="0"/>
              <a:t>olabilir</a:t>
            </a: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51B400-732B-486B-ABBD-BC64C52D890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4CEE5C2-4B2E-4BE5-845D-EF787B234373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(10)</a:t>
            </a:r>
          </a:p>
        </p:txBody>
      </p:sp>
      <p:cxnSp>
        <p:nvCxnSpPr>
          <p:cNvPr id="114692" name="AutoShape 3"/>
          <p:cNvCxnSpPr>
            <a:cxnSpLocks noChangeShapeType="1"/>
            <a:stCxn id="114693" idx="2"/>
            <a:endCxn id="11470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4694" name="Text Box 5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4696" name="AutoShape 7"/>
          <p:cNvCxnSpPr>
            <a:cxnSpLocks noChangeShapeType="1"/>
            <a:stCxn id="114693" idx="2"/>
            <a:endCxn id="1147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7" name="Text Box 8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4698" name="AutoShape 9"/>
          <p:cNvCxnSpPr>
            <a:cxnSpLocks noChangeShapeType="1"/>
            <a:stCxn id="114694" idx="2"/>
            <a:endCxn id="114702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4699" name="Text Box 10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4700" name="AutoShape 11"/>
          <p:cNvCxnSpPr>
            <a:cxnSpLocks noChangeShapeType="1"/>
            <a:stCxn id="114693" idx="2"/>
            <a:endCxn id="11469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1" name="Text Box 12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2" name="Text Box 13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3" name="AutoShape 14"/>
          <p:cNvCxnSpPr>
            <a:cxnSpLocks noChangeShapeType="1"/>
            <a:stCxn id="114697" idx="0"/>
            <a:endCxn id="114702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4" name="Text Box 15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5" name="Text Box 16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6" name="AutoShape 17"/>
          <p:cNvCxnSpPr>
            <a:cxnSpLocks noChangeShapeType="1"/>
            <a:stCxn id="114704" idx="0"/>
            <a:endCxn id="1147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4866" name="Group 18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4719" name="Text Box 44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132D79D-4E45-4E2F-8B8B-07D0C9B96719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(11)</a:t>
            </a:r>
          </a:p>
        </p:txBody>
      </p:sp>
      <p:cxnSp>
        <p:nvCxnSpPr>
          <p:cNvPr id="115716" name="AutoShape 3"/>
          <p:cNvCxnSpPr>
            <a:cxnSpLocks noChangeShapeType="1"/>
            <a:stCxn id="115720" idx="2"/>
            <a:endCxn id="115729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15718" name="AutoShape 5"/>
          <p:cNvCxnSpPr>
            <a:cxnSpLocks noChangeShapeType="1"/>
            <a:stCxn id="115720" idx="0"/>
            <a:endCxn id="115717" idx="2"/>
          </p:cNvCxnSpPr>
          <p:nvPr/>
        </p:nvCxnSpPr>
        <p:spPr bwMode="auto">
          <a:xfrm flipV="1">
            <a:off x="5334000" y="2271713"/>
            <a:ext cx="1524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5719" name="AutoShape 6"/>
          <p:cNvCxnSpPr>
            <a:cxnSpLocks noChangeShapeType="1"/>
            <a:stCxn id="115722" idx="0"/>
            <a:endCxn id="115717" idx="2"/>
          </p:cNvCxnSpPr>
          <p:nvPr/>
        </p:nvCxnSpPr>
        <p:spPr bwMode="auto">
          <a:xfrm flipH="1" flipV="1">
            <a:off x="6858000" y="2271713"/>
            <a:ext cx="12192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0" name="Text Box 7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21" name="AutoShape 8"/>
          <p:cNvCxnSpPr>
            <a:cxnSpLocks noChangeShapeType="1"/>
            <a:stCxn id="115717" idx="2"/>
            <a:endCxn id="115723" idx="0"/>
          </p:cNvCxnSpPr>
          <p:nvPr/>
        </p:nvCxnSpPr>
        <p:spPr bwMode="auto">
          <a:xfrm>
            <a:off x="6858000" y="2271713"/>
            <a:ext cx="0" cy="27574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2" name="Text Box 9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5724" name="AutoShape 11"/>
          <p:cNvCxnSpPr>
            <a:cxnSpLocks noChangeShapeType="1"/>
            <a:stCxn id="115720" idx="2"/>
            <a:endCxn id="11573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5726" name="AutoShape 13"/>
          <p:cNvCxnSpPr>
            <a:cxnSpLocks noChangeShapeType="1"/>
            <a:stCxn id="115722" idx="2"/>
            <a:endCxn id="115730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7" name="Text Box 14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5728" name="AutoShape 15"/>
          <p:cNvCxnSpPr>
            <a:cxnSpLocks noChangeShapeType="1"/>
            <a:stCxn id="115720" idx="2"/>
            <a:endCxn id="115727" idx="0"/>
          </p:cNvCxnSpPr>
          <p:nvPr/>
        </p:nvCxnSpPr>
        <p:spPr bwMode="auto">
          <a:xfrm>
            <a:off x="5334000" y="3414713"/>
            <a:ext cx="0" cy="169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9" name="Text Box 1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5730" name="Text Box 17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1" name="AutoShape 18"/>
          <p:cNvCxnSpPr>
            <a:cxnSpLocks noChangeShapeType="1"/>
            <a:stCxn id="115725" idx="0"/>
            <a:endCxn id="115730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32" name="Text Box 19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rgbClr val="FF0000"/>
                </a:solidFill>
                <a:latin typeface="Century Gothic" pitchFamily="34" charset="0"/>
              </a:rPr>
              <a:t>int</a:t>
            </a:r>
            <a:endParaRPr lang="en-US" sz="28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15733" name="Text Box 20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4" name="AutoShape 21"/>
          <p:cNvCxnSpPr>
            <a:cxnSpLocks noChangeShapeType="1"/>
            <a:stCxn id="115732" idx="0"/>
            <a:endCxn id="11573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5894" name="Group 22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5747" name="Text Box 48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58E414-F785-4D90-A0A5-FFDD3BC357D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 2: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3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4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6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7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48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9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50" name="Line 13"/>
          <p:cNvSpPr>
            <a:spLocks noChangeShapeType="1"/>
          </p:cNvSpPr>
          <p:nvPr/>
        </p:nvSpPr>
        <p:spPr bwMode="auto">
          <a:xfrm>
            <a:off x="4648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6751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144BC-8C6E-40EC-99BE-A3BF39F9A112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1177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2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8AEE4-3D4E-4038-8D7C-CE300C6A4C95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3</a:t>
            </a:r>
            <a:r>
              <a:rPr lang="en-US" smtClean="0"/>
              <a:t>)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  <a:r>
              <a:rPr lang="tr-TR" sz="1800" dirty="0" smtClean="0">
                <a:solidFill>
                  <a:srgbClr val="33CC33"/>
                </a:solidFill>
              </a:rPr>
              <a:t>3 kez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1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8792" name="AutoShape 7"/>
          <p:cNvCxnSpPr>
            <a:cxnSpLocks noChangeShapeType="1"/>
            <a:stCxn id="118789" idx="2"/>
            <a:endCxn id="118794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8793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8794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5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6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7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798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9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800" name="Line 15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8801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E9A4C6-82E4-4A3A-8D83-4124C9E26E6F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4</a:t>
            </a:r>
            <a:r>
              <a:rPr lang="en-US" smtClean="0"/>
              <a:t>)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9814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5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9816" name="AutoShape 7"/>
          <p:cNvCxnSpPr>
            <a:cxnSpLocks noChangeShapeType="1"/>
            <a:stCxn id="119813" idx="2"/>
            <a:endCxn id="119818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17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9818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9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20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1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2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3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4" name="Line 15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9825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4FDE79-69AB-4355-B3DF-56B395738AA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5</a:t>
            </a:r>
            <a:r>
              <a:rPr lang="en-US" smtClean="0"/>
              <a:t>)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083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3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0840" name="AutoShape 7"/>
          <p:cNvCxnSpPr>
            <a:cxnSpLocks noChangeShapeType="1"/>
            <a:stCxn id="120837" idx="2"/>
            <a:endCxn id="12084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4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0842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3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4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5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6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7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8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0849" name="AutoShape 16"/>
          <p:cNvCxnSpPr>
            <a:cxnSpLocks noChangeShapeType="1"/>
            <a:stCxn id="120843" idx="0"/>
            <a:endCxn id="120848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50" name="Line 17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0851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08D04A-7C7E-4ED3-9B22-12157E37DF0C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6</a:t>
            </a:r>
            <a:r>
              <a:rPr lang="en-US" smtClean="0"/>
              <a:t>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9530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smtClean="0"/>
              <a:t>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/>
              <a:t>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  </a:t>
            </a: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1862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3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1864" name="AutoShape 7"/>
          <p:cNvCxnSpPr>
            <a:cxnSpLocks noChangeShapeType="1"/>
            <a:stCxn id="121861" idx="2"/>
            <a:endCxn id="12186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65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1866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7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8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69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0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71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2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1873" name="AutoShape 16"/>
          <p:cNvCxnSpPr>
            <a:cxnSpLocks noChangeShapeType="1"/>
            <a:stCxn id="121867" idx="0"/>
            <a:endCxn id="12187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74" name="Line 17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BC3A4-2FE5-45E6-A046-DE0CD00C9773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7</a:t>
            </a:r>
            <a:r>
              <a:rPr lang="en-US" smtClean="0"/>
              <a:t>)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 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chemeClr val="tx2"/>
                </a:solidFill>
                <a:latin typeface="cmsy10" pitchFamily="34" charset="0"/>
              </a:rPr>
              <a:t> </a:t>
            </a:r>
          </a:p>
        </p:txBody>
      </p:sp>
      <p:cxnSp>
        <p:nvCxnSpPr>
          <p:cNvPr id="122885" name="AutoShape 4"/>
          <p:cNvCxnSpPr>
            <a:cxnSpLocks noChangeShapeType="1"/>
            <a:stCxn id="122886" idx="0"/>
            <a:endCxn id="122898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89" name="AutoShape 8"/>
          <p:cNvCxnSpPr>
            <a:cxnSpLocks noChangeShapeType="1"/>
            <a:stCxn id="122886" idx="2"/>
            <a:endCxn id="12289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91" name="AutoShape 10"/>
          <p:cNvCxnSpPr>
            <a:cxnSpLocks noChangeShapeType="1"/>
            <a:stCxn id="122898" idx="2"/>
            <a:endCxn id="122890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2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93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2894" name="AutoShape 13"/>
          <p:cNvCxnSpPr>
            <a:cxnSpLocks noChangeShapeType="1"/>
            <a:stCxn id="122902" idx="0"/>
            <a:endCxn id="122898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897" name="AutoShape 16"/>
          <p:cNvCxnSpPr>
            <a:cxnSpLocks noChangeShapeType="1"/>
            <a:stCxn id="122898" idx="2"/>
            <a:endCxn id="122895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8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99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900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901" name="AutoShape 20"/>
          <p:cNvCxnSpPr>
            <a:cxnSpLocks noChangeShapeType="1"/>
            <a:stCxn id="122898" idx="2"/>
            <a:endCxn id="122900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2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2903" name="AutoShape 22"/>
          <p:cNvCxnSpPr>
            <a:cxnSpLocks noChangeShapeType="1"/>
            <a:stCxn id="122893" idx="0"/>
            <a:endCxn id="12290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4" name="Line 23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2905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14BDE6-2B0E-4C4E-A781-0796AB00D492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8</a:t>
            </a:r>
            <a:r>
              <a:rPr lang="en-US" smtClean="0"/>
              <a:t>)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2578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chemeClr val="tx2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)$      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cxnSp>
        <p:nvCxnSpPr>
          <p:cNvPr id="123909" name="AutoShape 4"/>
          <p:cNvCxnSpPr>
            <a:cxnSpLocks noChangeShapeType="1"/>
            <a:stCxn id="123910" idx="0"/>
            <a:endCxn id="123922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0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11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2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3" name="AutoShape 8"/>
          <p:cNvCxnSpPr>
            <a:cxnSpLocks noChangeShapeType="1"/>
            <a:stCxn id="123910" idx="2"/>
            <a:endCxn id="12391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4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5" name="AutoShape 10"/>
          <p:cNvCxnSpPr>
            <a:cxnSpLocks noChangeShapeType="1"/>
            <a:stCxn id="123922" idx="2"/>
            <a:endCxn id="123914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6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7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3918" name="AutoShape 13"/>
          <p:cNvCxnSpPr>
            <a:cxnSpLocks noChangeShapeType="1"/>
            <a:stCxn id="123926" idx="0"/>
            <a:endCxn id="123922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9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0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1" name="AutoShape 16"/>
          <p:cNvCxnSpPr>
            <a:cxnSpLocks noChangeShapeType="1"/>
            <a:stCxn id="123922" idx="2"/>
            <a:endCxn id="123919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2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23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4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5" name="AutoShape 20"/>
          <p:cNvCxnSpPr>
            <a:cxnSpLocks noChangeShapeType="1"/>
            <a:stCxn id="123922" idx="2"/>
            <a:endCxn id="123924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6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3927" name="AutoShape 22"/>
          <p:cNvCxnSpPr>
            <a:cxnSpLocks noChangeShapeType="1"/>
            <a:stCxn id="123917" idx="0"/>
            <a:endCxn id="123926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8" name="Line 23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3929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), genellikle ayrıştırıcının</a:t>
            </a:r>
            <a:r>
              <a:rPr lang="en-US" sz="2400" dirty="0" smtClean="0"/>
              <a:t> </a:t>
            </a:r>
            <a:r>
              <a:rPr lang="tr-TR" sz="2400" dirty="0" smtClean="0"/>
              <a:t>sonraki jetona (</a:t>
            </a:r>
            <a:r>
              <a:rPr lang="en-US" sz="2400" dirty="0" smtClean="0"/>
              <a:t>token</a:t>
            </a:r>
            <a:r>
              <a:rPr lang="tr-TR" sz="2400" dirty="0" smtClean="0"/>
              <a:t>) ihtiyaç duyduğunda  çağırdığı fonksiyondur. 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 oluşturmaya üç yaklaşım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Jetonların biçimsel tanımı yazılır ve bu tanıma göre tablo-sürümlü sözcüksel analizciyi oluşturan yazılım aracı kullanılır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 tanımlayan bir durum diyagramı tasarlanır</a:t>
            </a:r>
            <a:r>
              <a:rPr lang="en-US" sz="2000" dirty="0" smtClean="0"/>
              <a:t> </a:t>
            </a:r>
            <a:r>
              <a:rPr lang="tr-TR" sz="2000" dirty="0" smtClean="0"/>
              <a:t>ve</a:t>
            </a:r>
            <a:r>
              <a:rPr lang="en-US" sz="2000" dirty="0" smtClean="0"/>
              <a:t> </a:t>
            </a:r>
            <a:r>
              <a:rPr lang="tr-TR" sz="2000" dirty="0" smtClean="0"/>
              <a:t>durum diyagramını </a:t>
            </a:r>
            <a:r>
              <a:rPr lang="tr-TR" sz="2000" dirty="0" err="1" smtClean="0"/>
              <a:t>implement</a:t>
            </a:r>
            <a:r>
              <a:rPr lang="tr-TR" sz="2000" dirty="0" smtClean="0"/>
              <a:t> eden bir program yazılır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 tanımlayan bir durum diyagramı tasarlanır ve el ile</a:t>
            </a:r>
            <a:r>
              <a:rPr lang="en-US" sz="2000" dirty="0" smtClean="0"/>
              <a:t> </a:t>
            </a:r>
            <a:r>
              <a:rPr lang="tr-TR" sz="2000" dirty="0" smtClean="0"/>
              <a:t>durum diyagramının tablo-sürümlü bir </a:t>
            </a:r>
            <a:r>
              <a:rPr lang="en-US" sz="2000" dirty="0" err="1" smtClean="0"/>
              <a:t>implementasyon</a:t>
            </a:r>
            <a:r>
              <a:rPr lang="tr-TR" sz="2000" dirty="0" smtClean="0"/>
              <a:t>u yapılır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Sadece ikinci yaklaşımdan bahsedeceğiz</a:t>
            </a: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77A77D-F8E4-4476-AD37-BD59D455CDC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46D0EA-4EDA-4F2F-92D5-B8AD339A8846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9</a:t>
            </a:r>
            <a:r>
              <a:rPr lang="en-US" smtClean="0"/>
              <a:t>)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  <a:r>
              <a:rPr lang="en-US" sz="1800" dirty="0" smtClean="0"/>
              <a:t> </a:t>
            </a: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)$      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$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</p:txBody>
      </p:sp>
      <p:cxnSp>
        <p:nvCxnSpPr>
          <p:cNvPr id="124933" name="AutoShape 4"/>
          <p:cNvCxnSpPr>
            <a:cxnSpLocks noChangeShapeType="1"/>
            <a:stCxn id="124934" idx="0"/>
            <a:endCxn id="124946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4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35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36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7" name="AutoShape 8"/>
          <p:cNvCxnSpPr>
            <a:cxnSpLocks noChangeShapeType="1"/>
            <a:stCxn id="124934" idx="2"/>
            <a:endCxn id="124940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9" name="AutoShape 10"/>
          <p:cNvCxnSpPr>
            <a:cxnSpLocks noChangeShapeType="1"/>
            <a:stCxn id="124946" idx="2"/>
            <a:endCxn id="124938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0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41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4942" name="AutoShape 13"/>
          <p:cNvCxnSpPr>
            <a:cxnSpLocks noChangeShapeType="1"/>
            <a:stCxn id="124952" idx="0"/>
            <a:endCxn id="124946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3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4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5" name="AutoShape 16"/>
          <p:cNvCxnSpPr>
            <a:cxnSpLocks noChangeShapeType="1"/>
            <a:stCxn id="124946" idx="2"/>
            <a:endCxn id="124943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6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47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8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9" name="AutoShape 20"/>
          <p:cNvCxnSpPr>
            <a:cxnSpLocks noChangeShapeType="1"/>
            <a:stCxn id="124946" idx="2"/>
            <a:endCxn id="124948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0" name="Text Box 21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1" name="AutoShape 22"/>
          <p:cNvCxnSpPr>
            <a:cxnSpLocks noChangeShapeType="1"/>
            <a:stCxn id="124935" idx="0"/>
            <a:endCxn id="124950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2" name="Text Box 23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3" name="AutoShape 24"/>
          <p:cNvCxnSpPr>
            <a:cxnSpLocks noChangeShapeType="1"/>
            <a:stCxn id="124941" idx="0"/>
            <a:endCxn id="12495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4" name="Line 25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4955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227E8-E0DA-446D-818B-D527FD7E3ECB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</a:t>
            </a:r>
            <a:r>
              <a:rPr lang="tr-TR" smtClean="0"/>
              <a:t>0</a:t>
            </a:r>
            <a:r>
              <a:rPr lang="en-US" smtClean="0"/>
              <a:t>)</a:t>
            </a:r>
          </a:p>
        </p:txBody>
      </p:sp>
      <p:cxnSp>
        <p:nvCxnSpPr>
          <p:cNvPr id="125956" name="AutoShape 3"/>
          <p:cNvCxnSpPr>
            <a:cxnSpLocks noChangeShapeType="1"/>
            <a:stCxn id="125957" idx="0"/>
            <a:endCxn id="125969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5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5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0" name="AutoShape 7"/>
          <p:cNvCxnSpPr>
            <a:cxnSpLocks noChangeShapeType="1"/>
            <a:stCxn id="125957" idx="2"/>
            <a:endCxn id="125963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2" name="AutoShape 9"/>
          <p:cNvCxnSpPr>
            <a:cxnSpLocks noChangeShapeType="1"/>
            <a:stCxn id="125969" idx="2"/>
            <a:endCxn id="125961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3" name="Text Box 10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64" name="Text Box 11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5965" name="AutoShape 12"/>
          <p:cNvCxnSpPr>
            <a:cxnSpLocks noChangeShapeType="1"/>
            <a:stCxn id="125975" idx="0"/>
            <a:endCxn id="125969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6" name="Text Box 13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67" name="Text Box 14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68" name="AutoShape 15"/>
          <p:cNvCxnSpPr>
            <a:cxnSpLocks noChangeShapeType="1"/>
            <a:stCxn id="125969" idx="2"/>
            <a:endCxn id="125966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9" name="Text Box 16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70" name="Text Box 17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71" name="Text Box 18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72" name="AutoShape 19"/>
          <p:cNvCxnSpPr>
            <a:cxnSpLocks noChangeShapeType="1"/>
            <a:stCxn id="125969" idx="2"/>
            <a:endCxn id="12597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3" name="Text Box 20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4" name="AutoShape 21"/>
          <p:cNvCxnSpPr>
            <a:cxnSpLocks noChangeShapeType="1"/>
            <a:stCxn id="125958" idx="0"/>
            <a:endCxn id="12597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5" name="Text Box 22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6" name="AutoShape 23"/>
          <p:cNvCxnSpPr>
            <a:cxnSpLocks noChangeShapeType="1"/>
            <a:stCxn id="125964" idx="0"/>
            <a:endCxn id="12597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7" name="Line 24"/>
          <p:cNvSpPr>
            <a:spLocks noChangeShapeType="1"/>
          </p:cNvSpPr>
          <p:nvPr/>
        </p:nvSpPr>
        <p:spPr bwMode="auto">
          <a:xfrm>
            <a:off x="89154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5979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 E + (E)</a:t>
            </a:r>
            <a:r>
              <a:rPr lang="en-US" sz="1800" b="1" dirty="0" smtClean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C175-5F45-494C-B380-AF526F664F63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</a:t>
            </a:r>
            <a:r>
              <a:rPr lang="tr-TR" smtClean="0"/>
              <a:t>1</a:t>
            </a:r>
            <a:r>
              <a:rPr lang="en-US" smtClean="0"/>
              <a:t>)</a:t>
            </a:r>
          </a:p>
        </p:txBody>
      </p:sp>
      <p:cxnSp>
        <p:nvCxnSpPr>
          <p:cNvPr id="126980" name="AutoShape 3"/>
          <p:cNvCxnSpPr>
            <a:cxnSpLocks noChangeShapeType="1"/>
            <a:stCxn id="126984" idx="0"/>
            <a:endCxn id="126997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7315200" y="1524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2" name="AutoShape 5"/>
          <p:cNvCxnSpPr>
            <a:cxnSpLocks noChangeShapeType="1"/>
            <a:stCxn id="127000" idx="0"/>
            <a:endCxn id="126981" idx="2"/>
          </p:cNvCxnSpPr>
          <p:nvPr/>
        </p:nvCxnSpPr>
        <p:spPr bwMode="auto">
          <a:xfrm flipV="1">
            <a:off x="7467600" y="1981200"/>
            <a:ext cx="762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83" name="AutoShape 6"/>
          <p:cNvCxnSpPr>
            <a:cxnSpLocks noChangeShapeType="1"/>
            <a:stCxn id="127003" idx="0"/>
            <a:endCxn id="126981" idx="2"/>
          </p:cNvCxnSpPr>
          <p:nvPr/>
        </p:nvCxnSpPr>
        <p:spPr bwMode="auto">
          <a:xfrm flipH="1" flipV="1">
            <a:off x="7543800" y="1981200"/>
            <a:ext cx="55245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4" name="Text Box 7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5" name="AutoShape 8"/>
          <p:cNvCxnSpPr>
            <a:cxnSpLocks noChangeShapeType="1"/>
            <a:stCxn id="126981" idx="2"/>
            <a:endCxn id="126987" idx="0"/>
          </p:cNvCxnSpPr>
          <p:nvPr/>
        </p:nvCxnSpPr>
        <p:spPr bwMode="auto">
          <a:xfrm flipH="1">
            <a:off x="7058025" y="1981200"/>
            <a:ext cx="485775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6" name="Text Box 9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87" name="Text Box 10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88" name="AutoShape 11"/>
          <p:cNvCxnSpPr>
            <a:cxnSpLocks noChangeShapeType="1"/>
            <a:stCxn id="126984" idx="2"/>
            <a:endCxn id="126991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9" name="Text Box 12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90" name="AutoShape 13"/>
          <p:cNvCxnSpPr>
            <a:cxnSpLocks noChangeShapeType="1"/>
            <a:stCxn id="126997" idx="2"/>
            <a:endCxn id="126989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1" name="Text Box 14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92" name="Text Box 15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6993" name="AutoShape 16"/>
          <p:cNvCxnSpPr>
            <a:cxnSpLocks noChangeShapeType="1"/>
            <a:stCxn id="127005" idx="0"/>
            <a:endCxn id="126997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4" name="Text Box 17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6995" name="Text Box 18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6996" name="AutoShape 19"/>
          <p:cNvCxnSpPr>
            <a:cxnSpLocks noChangeShapeType="1"/>
            <a:stCxn id="126997" idx="2"/>
            <a:endCxn id="126994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7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98" name="AutoShape 21"/>
          <p:cNvCxnSpPr>
            <a:cxnSpLocks noChangeShapeType="1"/>
            <a:stCxn id="126981" idx="2"/>
            <a:endCxn id="126997" idx="0"/>
          </p:cNvCxnSpPr>
          <p:nvPr/>
        </p:nvCxnSpPr>
        <p:spPr bwMode="auto">
          <a:xfrm flipH="1">
            <a:off x="6172200" y="1981200"/>
            <a:ext cx="13716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99" name="AutoShape 22"/>
          <p:cNvCxnSpPr>
            <a:cxnSpLocks noChangeShapeType="1"/>
            <a:stCxn id="126981" idx="2"/>
            <a:endCxn id="126995" idx="0"/>
          </p:cNvCxnSpPr>
          <p:nvPr/>
        </p:nvCxnSpPr>
        <p:spPr bwMode="auto">
          <a:xfrm>
            <a:off x="7543800" y="1981200"/>
            <a:ext cx="11430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0" name="Text Box 2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7001" name="Text Box 2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7002" name="AutoShape 25"/>
          <p:cNvCxnSpPr>
            <a:cxnSpLocks noChangeShapeType="1"/>
            <a:stCxn id="126997" idx="2"/>
            <a:endCxn id="12700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3" name="Text Box 26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4" name="AutoShape 27"/>
          <p:cNvCxnSpPr>
            <a:cxnSpLocks noChangeShapeType="1"/>
            <a:stCxn id="126986" idx="0"/>
            <a:endCxn id="12700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5" name="Text Box 28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6" name="AutoShape 29"/>
          <p:cNvCxnSpPr>
            <a:cxnSpLocks noChangeShapeType="1"/>
            <a:stCxn id="126992" idx="0"/>
            <a:endCxn id="12700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7" name="Line 30"/>
          <p:cNvSpPr>
            <a:spLocks noChangeShapeType="1"/>
          </p:cNvSpPr>
          <p:nvPr/>
        </p:nvSpPr>
        <p:spPr bwMode="auto">
          <a:xfrm>
            <a:off x="8839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7009" name="Rectangle 32"/>
          <p:cNvSpPr>
            <a:spLocks noChangeArrowheads="1"/>
          </p:cNvSpPr>
          <p:nvPr/>
        </p:nvSpPr>
        <p:spPr bwMode="auto">
          <a:xfrm>
            <a:off x="4724400" y="12954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 E + (E)</a:t>
            </a:r>
            <a:endParaRPr lang="tr-TR" sz="1800" dirty="0" smtClean="0">
              <a:solidFill>
                <a:srgbClr val="33CC33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latin typeface="+mj-lt"/>
              </a:rPr>
              <a:t>E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accept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 smtClean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52400"/>
            <a:ext cx="7772400" cy="1143000"/>
          </a:xfrm>
        </p:spPr>
        <p:txBody>
          <a:bodyPr/>
          <a:lstStyle/>
          <a:p>
            <a:r>
              <a:rPr lang="tr-TR" smtClean="0"/>
              <a:t>Örnek 3: </a:t>
            </a:r>
            <a:r>
              <a:rPr lang="en-US" smtClean="0"/>
              <a:t>Shift-Reduce </a:t>
            </a:r>
            <a:r>
              <a:rPr lang="tr-TR" smtClean="0"/>
              <a:t>Ayrıştırma Örneği</a:t>
            </a:r>
            <a:endParaRPr lang="en-US" smtClean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Action</a:t>
            </a: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Stack</a:t>
            </a:r>
          </a:p>
        </p:txBody>
      </p:sp>
      <p:sp>
        <p:nvSpPr>
          <p:cNvPr id="12803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2" name="Rectangle 86"/>
          <p:cNvSpPr>
            <a:spLocks noChangeArrowheads="1"/>
          </p:cNvSpPr>
          <p:nvPr/>
        </p:nvSpPr>
        <p:spPr bwMode="auto">
          <a:xfrm>
            <a:off x="6172200" y="1371600"/>
            <a:ext cx="2971800" cy="1223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37E98E-BDF7-4979-B626-CBF042B425C3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İzi nasıl koruruz</a:t>
            </a:r>
            <a:r>
              <a:rPr lang="en-US" smtClean="0"/>
              <a:t>?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mtClean="0"/>
              <a:t>Sol parça stringi </a:t>
            </a:r>
            <a:r>
              <a:rPr lang="tr-TR" smtClean="0">
                <a:solidFill>
                  <a:srgbClr val="FF0000"/>
                </a:solidFill>
              </a:rPr>
              <a:t>yığın</a:t>
            </a:r>
            <a:r>
              <a:rPr lang="tr-TR" smtClean="0"/>
              <a:t> </a:t>
            </a:r>
            <a:r>
              <a:rPr lang="tr-TR" smtClean="0">
                <a:solidFill>
                  <a:srgbClr val="FF0000"/>
                </a:solidFill>
              </a:rPr>
              <a:t>(</a:t>
            </a:r>
            <a:r>
              <a:rPr lang="en-US" smtClean="0">
                <a:solidFill>
                  <a:srgbClr val="FF0000"/>
                </a:solidFill>
              </a:rPr>
              <a:t>stack</a:t>
            </a:r>
            <a:r>
              <a:rPr lang="tr-TR" smtClean="0">
                <a:solidFill>
                  <a:srgbClr val="FF0000"/>
                </a:solidFill>
              </a:rPr>
              <a:t>) </a:t>
            </a:r>
            <a:r>
              <a:rPr lang="tr-TR" smtClean="0"/>
              <a:t>olarak uygulanır</a:t>
            </a:r>
            <a:endParaRPr lang="en-US" smtClean="0"/>
          </a:p>
          <a:p>
            <a:pPr lvl="1" eaLnBrk="1" hangingPunct="1"/>
            <a:r>
              <a:rPr lang="tr-TR" smtClean="0"/>
              <a:t>Yığının tepesinde </a:t>
            </a:r>
            <a:r>
              <a:rPr lang="en-US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tr-TR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 </a:t>
            </a:r>
            <a:r>
              <a:rPr lang="tr-TR" smtClean="0">
                <a:latin typeface="msam10" pitchFamily="34" charset="0"/>
                <a:sym typeface="Symbol" pitchFamily="18" charset="2"/>
              </a:rPr>
              <a:t>vardır</a:t>
            </a:r>
            <a:endParaRPr lang="en-US" smtClean="0"/>
          </a:p>
          <a:p>
            <a:pPr lvl="1" eaLnBrk="1" hangingPunct="1"/>
            <a:r>
              <a:rPr lang="en-US" b="1" smtClean="0"/>
              <a:t>Shift:</a:t>
            </a:r>
          </a:p>
          <a:p>
            <a:pPr lvl="2" eaLnBrk="1" hangingPunct="1"/>
            <a:r>
              <a:rPr lang="tr-TR" sz="2400" smtClean="0"/>
              <a:t>Yığına bir terminal koyar</a:t>
            </a:r>
            <a:endParaRPr lang="en-US" sz="2400" smtClean="0"/>
          </a:p>
          <a:p>
            <a:pPr lvl="1" eaLnBrk="1" hangingPunct="1"/>
            <a:r>
              <a:rPr lang="en-US" b="1" smtClean="0"/>
              <a:t>Reduce:</a:t>
            </a:r>
          </a:p>
          <a:p>
            <a:pPr lvl="2" eaLnBrk="1" hangingPunct="1"/>
            <a:r>
              <a:rPr lang="tr-TR" sz="2400" smtClean="0"/>
              <a:t>Yığından 0 ya da daha fazla sembol alır</a:t>
            </a:r>
            <a:endParaRPr lang="en-US" sz="2400" smtClean="0"/>
          </a:p>
          <a:p>
            <a:pPr lvl="2" eaLnBrk="1" hangingPunct="1"/>
            <a:r>
              <a:rPr lang="tr-TR" sz="2400" smtClean="0"/>
              <a:t>Bu semboller bir kuralın sağ tarafındadır</a:t>
            </a:r>
            <a:endParaRPr lang="en-US" sz="2400" smtClean="0"/>
          </a:p>
          <a:p>
            <a:pPr lvl="2" eaLnBrk="1" hangingPunct="1"/>
            <a:r>
              <a:rPr lang="tr-TR" sz="2400" smtClean="0"/>
              <a:t>Yığına bir terminal olmayan koyar</a:t>
            </a:r>
            <a:r>
              <a:rPr lang="en-US" sz="2400" smtClean="0"/>
              <a:t> (production LHS)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LR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81000" y="1703388"/>
            <a:ext cx="18653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</a:t>
            </a:r>
            <a:r>
              <a:rPr lang="tr-TR">
                <a:sym typeface="Symbol" pitchFamily="18" charset="2"/>
              </a:rPr>
              <a:t>er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b c </a:t>
            </a:r>
            <a:r>
              <a:rPr lang="en-US">
                <a:sym typeface="Symbol" pitchFamily="18" charset="2"/>
              </a:rPr>
              <a:t>|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d</a:t>
            </a:r>
            <a:endParaRPr lang="en-US">
              <a:sym typeface="Symbol" pitchFamily="18" charset="2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676900" y="1703388"/>
            <a:ext cx="31210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Ağaç bir sağ türetmeye </a:t>
            </a:r>
          </a:p>
          <a:p>
            <a:r>
              <a:rPr lang="tr-TR">
                <a:sym typeface="Symbol" pitchFamily="18" charset="2"/>
              </a:rPr>
              <a:t>uyar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d 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b b c d e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590800" y="1706563"/>
            <a:ext cx="28067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Bir cümle indirgeme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 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 c</a:t>
            </a:r>
            <a:r>
              <a:rPr lang="en-US" b="1">
                <a:sym typeface="Symbol" pitchFamily="18" charset="2"/>
              </a:rPr>
              <a:t>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d</a:t>
            </a:r>
            <a:r>
              <a:rPr lang="en-US" b="1">
                <a:sym typeface="Symbol" pitchFamily="18" charset="2"/>
              </a:rPr>
              <a:t> e</a:t>
            </a:r>
            <a:br>
              <a:rPr lang="en-US" b="1">
                <a:sym typeface="Symbol" pitchFamily="18" charset="2"/>
              </a:rPr>
            </a:br>
            <a:r>
              <a:rPr lang="en-US" b="1" u="sng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B</a:t>
            </a:r>
            <a:r>
              <a:rPr lang="en-US" b="1" i="1" u="sng">
                <a:sym typeface="Symbol" pitchFamily="18" charset="2"/>
              </a:rPr>
              <a:t> </a:t>
            </a:r>
            <a:r>
              <a:rPr lang="en-US" b="1" u="sng">
                <a:sym typeface="Symbol" pitchFamily="18" charset="2"/>
              </a:rPr>
              <a:t>e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endParaRPr lang="en-US" b="1">
              <a:sym typeface="Symbol" pitchFamily="18" charset="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7664450" y="4522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</a:t>
            </a:r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7010400" y="4903788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H="1">
            <a:off x="7772400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7848600" y="49037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85800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7391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7239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7620000" y="51323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8382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8534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7772400" y="4903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7010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8915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7924800" y="4903788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H="1">
            <a:off x="7543800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7848600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 flipH="1">
            <a:off x="5513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598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5132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4979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360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6122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6275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 flipH="1">
            <a:off x="5284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5589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 flipH="1">
            <a:off x="3227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312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2846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2693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3074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 flipH="1">
            <a:off x="2998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>
            <a:off x="3303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533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381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286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572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6858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8" name="AutoShape 44"/>
          <p:cNvSpPr>
            <a:spLocks noChangeArrowheads="1"/>
          </p:cNvSpPr>
          <p:nvPr/>
        </p:nvSpPr>
        <p:spPr bwMode="auto">
          <a:xfrm>
            <a:off x="1981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9" name="AutoShape 45"/>
          <p:cNvSpPr>
            <a:spLocks noChangeArrowheads="1"/>
          </p:cNvSpPr>
          <p:nvPr/>
        </p:nvSpPr>
        <p:spPr bwMode="auto">
          <a:xfrm>
            <a:off x="4267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0" name="AutoShape 46"/>
          <p:cNvSpPr>
            <a:spLocks noChangeArrowheads="1"/>
          </p:cNvSpPr>
          <p:nvPr/>
        </p:nvSpPr>
        <p:spPr bwMode="auto">
          <a:xfrm>
            <a:off x="6553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1" name="Text Box 47"/>
          <p:cNvSpPr txBox="1">
            <a:spLocks noChangeArrowheads="1"/>
          </p:cNvSpPr>
          <p:nvPr/>
        </p:nvSpPr>
        <p:spPr bwMode="auto">
          <a:xfrm>
            <a:off x="0" y="3455988"/>
            <a:ext cx="23860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/>
              <a:t>Bunlar</a:t>
            </a:r>
            <a:r>
              <a:rPr lang="en-US"/>
              <a:t> </a:t>
            </a:r>
            <a:br>
              <a:rPr lang="en-US"/>
            </a:br>
            <a:r>
              <a:rPr lang="en-US"/>
              <a:t>production</a:t>
            </a:r>
            <a:r>
              <a:rPr lang="tr-TR"/>
              <a:t>ın</a:t>
            </a:r>
            <a:r>
              <a:rPr lang="en-US"/>
              <a:t/>
            </a:r>
            <a:br>
              <a:rPr lang="en-US"/>
            </a:br>
            <a:r>
              <a:rPr lang="tr-TR"/>
              <a:t>sağ tarafına uyar</a:t>
            </a:r>
            <a:endParaRPr lang="en-US"/>
          </a:p>
        </p:txBody>
      </p:sp>
      <p:sp>
        <p:nvSpPr>
          <p:cNvPr id="98352" name="Line 48"/>
          <p:cNvSpPr>
            <a:spLocks noChangeShapeType="1"/>
          </p:cNvSpPr>
          <p:nvPr/>
        </p:nvSpPr>
        <p:spPr bwMode="auto">
          <a:xfrm flipV="1">
            <a:off x="1219200" y="2465388"/>
            <a:ext cx="1600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 flipV="1">
            <a:off x="1447800" y="2770188"/>
            <a:ext cx="1371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4" name="Line 50"/>
          <p:cNvSpPr>
            <a:spLocks noChangeShapeType="1"/>
          </p:cNvSpPr>
          <p:nvPr/>
        </p:nvSpPr>
        <p:spPr bwMode="auto">
          <a:xfrm flipV="1">
            <a:off x="1752600" y="3151188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5" name="Line 51"/>
          <p:cNvSpPr>
            <a:spLocks noChangeShapeType="1"/>
          </p:cNvSpPr>
          <p:nvPr/>
        </p:nvSpPr>
        <p:spPr bwMode="auto">
          <a:xfrm flipV="1">
            <a:off x="2057400" y="3532188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5556250" y="692150"/>
            <a:ext cx="2760663" cy="51911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parse "a b b c d e"</a:t>
            </a:r>
            <a:endParaRPr lang="th-TH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9E9E35-25F3-4DCA-A0A5-0A56BE6F62DC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Ayrıştırıcı</a:t>
            </a:r>
            <a:endParaRPr lang="en-US" smtClean="0"/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 </a:t>
            </a:r>
            <a:r>
              <a:rPr lang="tr-TR" smtClean="0"/>
              <a:t>Soldan-sağa (</a:t>
            </a:r>
            <a:r>
              <a:rPr lang="en-US" smtClean="0">
                <a:solidFill>
                  <a:srgbClr val="00B050"/>
                </a:solidFill>
              </a:rPr>
              <a:t>L</a:t>
            </a:r>
            <a:r>
              <a:rPr lang="en-US" smtClean="0"/>
              <a:t>eft-to-right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tarama</a:t>
            </a:r>
            <a:r>
              <a:rPr lang="en-US" smtClean="0"/>
              <a:t>, </a:t>
            </a:r>
            <a:r>
              <a:rPr lang="tr-TR" smtClean="0"/>
              <a:t>sağ (</a:t>
            </a:r>
            <a:r>
              <a:rPr lang="en-US" smtClean="0">
                <a:solidFill>
                  <a:srgbClr val="00B050"/>
                </a:solidFill>
              </a:rPr>
              <a:t>R</a:t>
            </a:r>
            <a:r>
              <a:rPr lang="en-US" smtClean="0"/>
              <a:t>ight-most</a:t>
            </a:r>
            <a:r>
              <a:rPr lang="tr-TR" smtClean="0"/>
              <a:t>) türetme</a:t>
            </a:r>
            <a:r>
              <a:rPr lang="en-US" smtClean="0"/>
              <a:t>, “</a:t>
            </a:r>
            <a:r>
              <a:rPr lang="tr-TR" smtClean="0">
                <a:solidFill>
                  <a:srgbClr val="00B050"/>
                </a:solidFill>
              </a:rPr>
              <a:t>sıfır</a:t>
            </a:r>
            <a:r>
              <a:rPr lang="en-US" smtClean="0"/>
              <a:t>” </a:t>
            </a:r>
            <a:r>
              <a:rPr lang="tr-TR" smtClean="0"/>
              <a:t>ileri bakma (</a:t>
            </a:r>
            <a:r>
              <a:rPr lang="en-US" smtClean="0"/>
              <a:t>look-ahead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karakteri</a:t>
            </a:r>
            <a:endParaRPr lang="en-US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Çoğu dil gramerlerini idarede çok zayıf</a:t>
            </a:r>
            <a:r>
              <a:rPr lang="en-US" smtClean="0"/>
              <a:t> (</a:t>
            </a:r>
            <a:r>
              <a:rPr lang="tr-TR" i="1" smtClean="0"/>
              <a:t>mesela</a:t>
            </a:r>
            <a:r>
              <a:rPr lang="en-US" smtClean="0"/>
              <a:t>, “sum” gr</a:t>
            </a:r>
            <a:r>
              <a:rPr lang="tr-TR" smtClean="0"/>
              <a:t>ameri</a:t>
            </a:r>
            <a:r>
              <a:rPr lang="en-US" smtClean="0"/>
              <a:t>)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Fakat fazla karışık ayrıştırıcılar için bize ön hazırlık yapmaya yardım eder</a:t>
            </a:r>
            <a:endParaRPr lang="en-US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98A46-D29D-417D-8E5D-48A7F906A316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Durumları</a:t>
            </a:r>
            <a:endParaRPr lang="en-US" smtClean="0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Bir durum olası indirgemeler için ilerleme izini koruyan </a:t>
            </a:r>
            <a:r>
              <a:rPr lang="en-US" sz="2400" i="1" dirty="0" smtClean="0"/>
              <a:t>item</a:t>
            </a:r>
            <a:r>
              <a:rPr lang="tr-TR" sz="2400" dirty="0" err="1" smtClean="0"/>
              <a:t>lar</a:t>
            </a:r>
            <a:r>
              <a:rPr lang="tr-TR" sz="2400" i="1" dirty="0" smtClean="0"/>
              <a:t> </a:t>
            </a:r>
            <a:r>
              <a:rPr lang="tr-TR" sz="2400" dirty="0" smtClean="0"/>
              <a:t>kümesidir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Bir</a:t>
            </a:r>
            <a:r>
              <a:rPr lang="en-US" sz="2400" dirty="0" smtClean="0"/>
              <a:t> </a:t>
            </a:r>
            <a:r>
              <a:rPr lang="en-US" sz="2400" i="1" dirty="0" smtClean="0"/>
              <a:t>LR(0) </a:t>
            </a:r>
            <a:r>
              <a:rPr lang="en-US" sz="2400" dirty="0" smtClean="0"/>
              <a:t>item</a:t>
            </a:r>
            <a:r>
              <a:rPr lang="tr-TR" sz="2400" dirty="0" smtClean="0"/>
              <a:t>’i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i</a:t>
            </a:r>
            <a:r>
              <a:rPr lang="tr-TR" sz="2400" dirty="0" smtClean="0"/>
              <a:t> kuralın sağ tarafında bir yerde “.” ayıracıyla ayrılmış dilden bir kuraldır </a:t>
            </a:r>
            <a:r>
              <a:rPr lang="en-US" sz="2400" dirty="0" smtClean="0"/>
              <a:t>s a production</a:t>
            </a:r>
          </a:p>
          <a:p>
            <a:pPr marL="0" indent="0" eaLnBrk="1" hangingPunct="1">
              <a:buFontTx/>
              <a:buNone/>
            </a:pPr>
            <a:endParaRPr lang="tr-TR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“.”’dan önceki şeyler: zaten yığındadır </a:t>
            </a:r>
            <a:r>
              <a:rPr lang="en-US" sz="2400" dirty="0" smtClean="0"/>
              <a:t>(</a:t>
            </a:r>
            <a:r>
              <a:rPr lang="tr-TR" sz="2400" dirty="0" smtClean="0"/>
              <a:t>indirgenecek olası </a:t>
            </a:r>
            <a:r>
              <a:rPr lang="en-US" sz="2400" dirty="0" smtClean="0"/>
              <a:t>γ’</a:t>
            </a:r>
            <a:r>
              <a:rPr lang="tr-TR" sz="2400" dirty="0" err="1" smtClean="0"/>
              <a:t>lerin</a:t>
            </a:r>
            <a:r>
              <a:rPr lang="tr-TR" sz="2400" dirty="0" smtClean="0"/>
              <a:t> başlangıcı</a:t>
            </a:r>
            <a:r>
              <a:rPr lang="en-US" sz="2400" dirty="0" smtClean="0"/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“.”</a:t>
            </a:r>
            <a:r>
              <a:rPr lang="tr-TR" sz="2400" dirty="0" smtClean="0"/>
              <a:t>’dan sonraki şeyler</a:t>
            </a:r>
            <a:r>
              <a:rPr lang="en-US" sz="2400" dirty="0" smtClean="0"/>
              <a:t>: </a:t>
            </a:r>
            <a:r>
              <a:rPr lang="tr-TR" sz="2400" dirty="0" smtClean="0"/>
              <a:t>bir sonra bakacağımızdır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 </a:t>
            </a:r>
            <a:r>
              <a:rPr lang="tr-TR" sz="2400" dirty="0" smtClean="0"/>
              <a:t>öneki (</a:t>
            </a:r>
            <a:r>
              <a:rPr lang="tr-TR" sz="2400" dirty="0" err="1" smtClean="0"/>
              <a:t>prefixi</a:t>
            </a:r>
            <a:r>
              <a:rPr lang="tr-TR" sz="2400" dirty="0" smtClean="0"/>
              <a:t>) durumun kendisiyle temsil edilir</a:t>
            </a:r>
            <a:endParaRPr lang="en-US" sz="2400" dirty="0" smtClean="0"/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5791200" y="3276600"/>
            <a:ext cx="1981200" cy="965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91440" rIns="0" bIns="91440">
            <a:spAutoFit/>
          </a:bodyPr>
          <a:lstStyle/>
          <a:p>
            <a:r>
              <a:rPr lang="en-US" i="1"/>
              <a:t>E</a:t>
            </a:r>
            <a:r>
              <a:rPr lang="en-US"/>
              <a:t>→</a:t>
            </a:r>
            <a:r>
              <a:rPr lang="en-US" b="1"/>
              <a:t>num </a:t>
            </a:r>
            <a:r>
              <a:rPr lang="en-US"/>
              <a:t>● </a:t>
            </a:r>
          </a:p>
          <a:p>
            <a:r>
              <a:rPr lang="en-US" i="1"/>
              <a:t>E</a:t>
            </a:r>
            <a:r>
              <a:rPr lang="en-US"/>
              <a:t>→ (● </a:t>
            </a:r>
            <a:r>
              <a:rPr lang="en-US" i="1"/>
              <a:t>S </a:t>
            </a:r>
            <a:r>
              <a:rPr lang="en-US"/>
              <a:t>)</a:t>
            </a: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3581400" y="3276600"/>
            <a:ext cx="1219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durum</a:t>
            </a:r>
            <a:endParaRPr lang="en-US" dirty="0"/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4267200" y="3733800"/>
            <a:ext cx="990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item</a:t>
            </a:r>
          </a:p>
        </p:txBody>
      </p:sp>
      <p:sp>
        <p:nvSpPr>
          <p:cNvPr id="131080" name="Line 7"/>
          <p:cNvSpPr>
            <a:spLocks noChangeShapeType="1"/>
          </p:cNvSpPr>
          <p:nvPr/>
        </p:nvSpPr>
        <p:spPr bwMode="auto">
          <a:xfrm>
            <a:off x="4724400" y="35052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5105400" y="3962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5943600" y="3762375"/>
            <a:ext cx="1676400" cy="381000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529F-5F1F-421E-99ED-6BC6FC6171A3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smtClean="0"/>
              <a:t>Başlangıç Durumu</a:t>
            </a:r>
            <a:r>
              <a:rPr lang="en-US" smtClean="0"/>
              <a:t>&amp; </a:t>
            </a:r>
            <a:r>
              <a:rPr lang="tr-TR" smtClean="0"/>
              <a:t>Kapalılık (</a:t>
            </a:r>
            <a:r>
              <a:rPr lang="en-US" smtClean="0"/>
              <a:t>Closure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2895600"/>
            <a:ext cx="8535987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smtClean="0"/>
              <a:t>Bir yığını okuyacak DFA inşası</a:t>
            </a:r>
            <a:r>
              <a:rPr lang="en-US" sz="2400" smtClean="0"/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İlk adım</a:t>
            </a:r>
            <a:r>
              <a:rPr lang="en-US" sz="2400" smtClean="0"/>
              <a:t>: </a:t>
            </a:r>
            <a:r>
              <a:rPr lang="en-US" sz="2400" i="1" smtClean="0">
                <a:solidFill>
                  <a:srgbClr val="009900"/>
                </a:solidFill>
              </a:rPr>
              <a:t>S’ </a:t>
            </a:r>
            <a:r>
              <a:rPr lang="en-US" sz="2400" smtClean="0">
                <a:solidFill>
                  <a:srgbClr val="009900"/>
                </a:solidFill>
              </a:rPr>
              <a:t>→</a:t>
            </a:r>
            <a:r>
              <a:rPr lang="en-US" sz="2400" i="1" smtClean="0">
                <a:solidFill>
                  <a:srgbClr val="009900"/>
                </a:solidFill>
              </a:rPr>
              <a:t>S </a:t>
            </a:r>
            <a:r>
              <a:rPr lang="en-US" sz="2400" smtClean="0">
                <a:solidFill>
                  <a:srgbClr val="009900"/>
                </a:solidFill>
              </a:rPr>
              <a:t>$</a:t>
            </a:r>
            <a:r>
              <a:rPr lang="tr-TR" sz="2400" smtClean="0">
                <a:solidFill>
                  <a:srgbClr val="009900"/>
                </a:solidFill>
              </a:rPr>
              <a:t> </a:t>
            </a:r>
            <a:r>
              <a:rPr lang="tr-TR" sz="2400" smtClean="0"/>
              <a:t>kurallı </a:t>
            </a:r>
            <a:r>
              <a:rPr lang="en-US" sz="2400" smtClean="0"/>
              <a:t>augment gram</a:t>
            </a:r>
            <a:r>
              <a:rPr lang="tr-TR" sz="2400" smtClean="0"/>
              <a:t>e</a:t>
            </a:r>
            <a:r>
              <a:rPr lang="en-US" sz="2400" smtClean="0"/>
              <a:t>r 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DFA</a:t>
            </a:r>
            <a:r>
              <a:rPr lang="tr-TR" sz="2400" smtClean="0"/>
              <a:t>’nın başlangıç durumu</a:t>
            </a:r>
            <a:r>
              <a:rPr lang="en-US" sz="2400" smtClean="0"/>
              <a:t>: </a:t>
            </a:r>
            <a:r>
              <a:rPr lang="tr-TR" sz="2400" smtClean="0"/>
              <a:t>boş yığın </a:t>
            </a:r>
            <a:r>
              <a:rPr lang="en-US" sz="2400" smtClean="0"/>
              <a:t>= </a:t>
            </a:r>
            <a:r>
              <a:rPr lang="en-US" sz="2400" i="1" smtClean="0">
                <a:solidFill>
                  <a:srgbClr val="009900"/>
                </a:solidFill>
              </a:rPr>
              <a:t>S’ </a:t>
            </a:r>
            <a:r>
              <a:rPr lang="en-US" sz="2400" smtClean="0">
                <a:solidFill>
                  <a:srgbClr val="009900"/>
                </a:solidFill>
              </a:rPr>
              <a:t>→ . </a:t>
            </a:r>
            <a:r>
              <a:rPr lang="en-US" sz="2400" i="1" smtClean="0">
                <a:solidFill>
                  <a:srgbClr val="009900"/>
                </a:solidFill>
              </a:rPr>
              <a:t>S </a:t>
            </a:r>
            <a:r>
              <a:rPr lang="en-US" sz="2400" smtClean="0">
                <a:solidFill>
                  <a:srgbClr val="009900"/>
                </a:solidFill>
              </a:rPr>
              <a:t>$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Bir durumu</a:t>
            </a:r>
            <a:r>
              <a:rPr lang="en-US" sz="2400" i="1" smtClean="0"/>
              <a:t>Closure</a:t>
            </a:r>
            <a:r>
              <a:rPr lang="tr-TR" sz="2400" i="1" smtClean="0"/>
              <a:t>’u</a:t>
            </a:r>
            <a:r>
              <a:rPr lang="en-US" sz="2400" i="1" smtClean="0"/>
              <a:t> </a:t>
            </a:r>
            <a:r>
              <a:rPr lang="tr-TR" sz="2400" smtClean="0"/>
              <a:t>sol tarafı durumda bir item’da bulunan tüm kurallar için “.”’dan hemen sonra item’lar ekler</a:t>
            </a:r>
            <a:endParaRPr lang="en-US" sz="2400" smtClean="0"/>
          </a:p>
          <a:p>
            <a:pPr lvl="2" eaLnBrk="1" hangingPunct="1"/>
            <a:r>
              <a:rPr lang="tr-TR" sz="2200" smtClean="0"/>
              <a:t>Bir sonra indirgenecek olası kurallar kümesi</a:t>
            </a:r>
            <a:endParaRPr lang="en-US" sz="2200" smtClean="0"/>
          </a:p>
          <a:p>
            <a:pPr lvl="2" eaLnBrk="1" hangingPunct="1"/>
            <a:r>
              <a:rPr lang="tr-TR" sz="2200" smtClean="0"/>
              <a:t>Eklenen itemlar başta yerleşmiş </a:t>
            </a:r>
            <a:r>
              <a:rPr lang="en-US" sz="2200" smtClean="0"/>
              <a:t>“.”</a:t>
            </a:r>
            <a:r>
              <a:rPr lang="tr-TR" sz="2200" smtClean="0"/>
              <a:t>’ya sahiptir</a:t>
            </a:r>
            <a:r>
              <a:rPr lang="en-US" sz="2200" smtClean="0"/>
              <a:t>: </a:t>
            </a:r>
            <a:r>
              <a:rPr lang="tr-TR" sz="2200" smtClean="0"/>
              <a:t>yığındaki bu itemlar için henüz sembol yok</a:t>
            </a:r>
            <a:endParaRPr lang="en-US" sz="2200" smtClean="0"/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1447800" y="1676400"/>
            <a:ext cx="19812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5410200" y="13716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2103" name="Rectangle 6"/>
          <p:cNvSpPr>
            <a:spLocks noChangeArrowheads="1"/>
          </p:cNvSpPr>
          <p:nvPr/>
        </p:nvSpPr>
        <p:spPr bwMode="auto">
          <a:xfrm>
            <a:off x="67818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2104" name="AutoShape 7"/>
          <p:cNvSpPr>
            <a:spLocks noChangeArrowheads="1"/>
          </p:cNvSpPr>
          <p:nvPr/>
        </p:nvSpPr>
        <p:spPr bwMode="auto">
          <a:xfrm>
            <a:off x="3810000" y="18288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2105" name="Text Box 8"/>
          <p:cNvSpPr txBox="1">
            <a:spLocks noChangeArrowheads="1"/>
          </p:cNvSpPr>
          <p:nvPr/>
        </p:nvSpPr>
        <p:spPr bwMode="auto">
          <a:xfrm>
            <a:off x="3581400" y="1371600"/>
            <a:ext cx="1600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15CF0B-11B7-41C3-89EE-59AD9BFBAAB5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Terminal S</a:t>
            </a:r>
            <a:r>
              <a:rPr lang="tr-TR" smtClean="0"/>
              <a:t>e</a:t>
            </a:r>
            <a:r>
              <a:rPr lang="en-US" smtClean="0"/>
              <a:t>mbol</a:t>
            </a:r>
            <a:r>
              <a:rPr lang="tr-TR" smtClean="0"/>
              <a:t>ler Uygulama</a:t>
            </a:r>
            <a:endParaRPr lang="en-US" smtClean="0"/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382000" cy="129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dirty="0" smtClean="0"/>
              <a:t>Yeni durumda</a:t>
            </a:r>
            <a:r>
              <a:rPr lang="en-US" dirty="0" smtClean="0"/>
              <a:t>, </a:t>
            </a:r>
            <a:r>
              <a:rPr lang="tr-TR" dirty="0" smtClean="0"/>
              <a:t>noktadan hemen sonra uygun giriş sembolüne sahip tüm </a:t>
            </a:r>
            <a:r>
              <a:rPr lang="tr-TR" dirty="0" err="1" smtClean="0"/>
              <a:t>itemları</a:t>
            </a:r>
            <a:r>
              <a:rPr lang="tr-TR" dirty="0" smtClean="0"/>
              <a:t> dahil et</a:t>
            </a:r>
            <a:r>
              <a:rPr lang="en-US" dirty="0" smtClean="0"/>
              <a:t>, </a:t>
            </a:r>
            <a:r>
              <a:rPr lang="tr-TR" dirty="0" smtClean="0"/>
              <a:t>bu </a:t>
            </a:r>
            <a:r>
              <a:rPr lang="tr-TR" dirty="0" err="1" smtClean="0"/>
              <a:t>itemlar</a:t>
            </a:r>
            <a:r>
              <a:rPr lang="tr-TR" dirty="0" smtClean="0"/>
              <a:t> üzerinde ilerle ve</a:t>
            </a:r>
            <a:r>
              <a:rPr lang="en-US" dirty="0" smtClean="0"/>
              <a:t>, </a:t>
            </a:r>
            <a:r>
              <a:rPr lang="en-US" i="1" dirty="0" smtClean="0"/>
              <a:t>closure</a:t>
            </a:r>
            <a:r>
              <a:rPr lang="tr-TR" i="1" dirty="0" smtClean="0"/>
              <a:t>’u </a:t>
            </a:r>
            <a:r>
              <a:rPr lang="tr-TR" dirty="0" smtClean="0"/>
              <a:t>kabul et</a:t>
            </a:r>
            <a:r>
              <a:rPr lang="en-US" i="1" dirty="0" smtClean="0"/>
              <a:t>.</a:t>
            </a:r>
            <a:endParaRPr lang="en-US" dirty="0" smtClean="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6" name="Rectangle 5"/>
          <p:cNvSpPr>
            <a:spLocks noChangeArrowheads="1"/>
          </p:cNvSpPr>
          <p:nvPr/>
        </p:nvSpPr>
        <p:spPr bwMode="auto">
          <a:xfrm>
            <a:off x="29718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54102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8" name="Rectangle 7"/>
          <p:cNvSpPr>
            <a:spLocks noChangeArrowheads="1"/>
          </p:cNvSpPr>
          <p:nvPr/>
        </p:nvSpPr>
        <p:spPr bwMode="auto">
          <a:xfrm>
            <a:off x="6858000" y="3810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cxnSp>
        <p:nvCxnSpPr>
          <p:cNvPr id="133129" name="AutoShape 8"/>
          <p:cNvCxnSpPr>
            <a:cxnSpLocks noChangeShapeType="1"/>
            <a:stCxn id="133125" idx="3"/>
            <a:endCxn id="133127" idx="1"/>
          </p:cNvCxnSpPr>
          <p:nvPr/>
        </p:nvCxnSpPr>
        <p:spPr bwMode="auto">
          <a:xfrm>
            <a:off x="2679700" y="2590800"/>
            <a:ext cx="27178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0" name="AutoShape 9"/>
          <p:cNvCxnSpPr>
            <a:cxnSpLocks noChangeShapeType="1"/>
            <a:stCxn id="133125" idx="2"/>
            <a:endCxn id="133126" idx="1"/>
          </p:cNvCxnSpPr>
          <p:nvPr/>
        </p:nvCxnSpPr>
        <p:spPr bwMode="auto">
          <a:xfrm>
            <a:off x="1562100" y="3289300"/>
            <a:ext cx="13970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1" name="AutoShape 10"/>
          <p:cNvCxnSpPr>
            <a:cxnSpLocks noChangeShapeType="1"/>
            <a:stCxn id="133127" idx="2"/>
            <a:endCxn id="133126" idx="3"/>
          </p:cNvCxnSpPr>
          <p:nvPr/>
        </p:nvCxnSpPr>
        <p:spPr bwMode="auto">
          <a:xfrm flipH="1">
            <a:off x="4660900" y="3594100"/>
            <a:ext cx="18542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3132" name="Text Box 11"/>
          <p:cNvSpPr txBox="1"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3133" name="Text Box 12"/>
          <p:cNvSpPr txBox="1">
            <a:spLocks noChangeArrowheads="1"/>
          </p:cNvSpPr>
          <p:nvPr/>
        </p:nvSpPr>
        <p:spPr bwMode="auto">
          <a:xfrm>
            <a:off x="17526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3134" name="Text Box 13"/>
          <p:cNvSpPr txBox="1">
            <a:spLocks noChangeArrowheads="1"/>
          </p:cNvSpPr>
          <p:nvPr/>
        </p:nvSpPr>
        <p:spPr bwMode="auto">
          <a:xfrm>
            <a:off x="55626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3135" name="AutoShape 14"/>
          <p:cNvCxnSpPr>
            <a:cxnSpLocks noChangeShapeType="1"/>
            <a:stCxn id="133127" idx="2"/>
            <a:endCxn id="133127" idx="3"/>
          </p:cNvCxnSpPr>
          <p:nvPr/>
        </p:nvCxnSpPr>
        <p:spPr bwMode="auto">
          <a:xfrm rot="5400000" flipH="1" flipV="1">
            <a:off x="6572250" y="2533650"/>
            <a:ext cx="1003300" cy="1117600"/>
          </a:xfrm>
          <a:prstGeom prst="curvedConnector4">
            <a:avLst>
              <a:gd name="adj1" fmla="val -38769"/>
              <a:gd name="adj2" fmla="val 14388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136" name="Text Box 15"/>
          <p:cNvSpPr txBox="1">
            <a:spLocks noChangeArrowheads="1"/>
          </p:cNvSpPr>
          <p:nvPr/>
        </p:nvSpPr>
        <p:spPr bwMode="auto">
          <a:xfrm>
            <a:off x="7620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Durum diyagramı tasarımı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smtClean="0"/>
              <a:t>Saf (</a:t>
            </a:r>
            <a:r>
              <a:rPr lang="tr-TR" dirty="0" err="1" smtClean="0"/>
              <a:t>Naive</a:t>
            </a:r>
            <a:r>
              <a:rPr lang="tr-TR" dirty="0" smtClean="0"/>
              <a:t>) bir</a:t>
            </a:r>
            <a:r>
              <a:rPr lang="en-US" dirty="0" smtClean="0"/>
              <a:t> </a:t>
            </a:r>
            <a:r>
              <a:rPr lang="tr-TR" dirty="0" smtClean="0"/>
              <a:t>durum diyagramı kaynak </a:t>
            </a:r>
            <a:r>
              <a:rPr lang="en-US" dirty="0" err="1" smtClean="0"/>
              <a:t>dil</a:t>
            </a:r>
            <a:r>
              <a:rPr lang="tr-TR" dirty="0" smtClean="0"/>
              <a:t>deki her karakterde, her durumdan bir geçişe sahip olacaktı</a:t>
            </a:r>
            <a:r>
              <a:rPr lang="en-US" dirty="0" smtClean="0"/>
              <a:t> – </a:t>
            </a:r>
            <a:r>
              <a:rPr lang="tr-TR" dirty="0" smtClean="0"/>
              <a:t>böyle bir diyagram çok büyük olurdu</a:t>
            </a:r>
            <a:r>
              <a:rPr lang="en-US" dirty="0" smtClean="0"/>
              <a:t>!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58D890-8773-4939-B849-5190D2D7407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A22BA9-CAB3-4CC2-8CB1-28AF6BA7D759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9188" cy="488950"/>
          </a:xfrm>
        </p:spPr>
        <p:txBody>
          <a:bodyPr/>
          <a:lstStyle/>
          <a:p>
            <a:pPr eaLnBrk="1" hangingPunct="1"/>
            <a:r>
              <a:rPr lang="en-US" smtClean="0"/>
              <a:t>Terminal </a:t>
            </a:r>
            <a:r>
              <a:rPr lang="tr-TR" smtClean="0"/>
              <a:t>Olmayan </a:t>
            </a:r>
            <a:r>
              <a:rPr lang="en-US" smtClean="0"/>
              <a:t>S</a:t>
            </a:r>
            <a:r>
              <a:rPr lang="tr-TR" smtClean="0"/>
              <a:t>e</a:t>
            </a:r>
            <a:r>
              <a:rPr lang="en-US" smtClean="0"/>
              <a:t>mbol</a:t>
            </a:r>
            <a:r>
              <a:rPr lang="tr-TR" smtClean="0"/>
              <a:t>ler Uygulama</a:t>
            </a:r>
            <a:endParaRPr lang="en-US" smtClean="0"/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Yığındaki terminal olmayan sembollere sanki terminalmiş gibi davranılır </a:t>
            </a:r>
            <a:r>
              <a:rPr lang="en-US" smtClean="0"/>
              <a:t>(</a:t>
            </a:r>
            <a:r>
              <a:rPr lang="tr-TR" smtClean="0"/>
              <a:t>indirgeme ile eklenenler hariç</a:t>
            </a:r>
            <a:r>
              <a:rPr lang="en-US" smtClean="0"/>
              <a:t>)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4151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4152" name="AutoShape 7"/>
          <p:cNvCxnSpPr>
            <a:cxnSpLocks noChangeShapeType="1"/>
            <a:stCxn id="134149" idx="3"/>
            <a:endCxn id="134151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3" name="AutoShape 8"/>
          <p:cNvCxnSpPr>
            <a:cxnSpLocks noChangeShapeType="1"/>
            <a:stCxn id="134149" idx="2"/>
            <a:endCxn id="134150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4" name="AutoShape 9"/>
          <p:cNvCxnSpPr>
            <a:cxnSpLocks noChangeShapeType="1"/>
            <a:stCxn id="134151" idx="2"/>
            <a:endCxn id="134150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4155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56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4157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4158" name="AutoShape 13"/>
          <p:cNvCxnSpPr>
            <a:cxnSpLocks noChangeShapeType="1"/>
            <a:stCxn id="134151" idx="2"/>
            <a:endCxn id="134151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59" name="Text Box 14"/>
          <p:cNvSpPr txBox="1">
            <a:spLocks noChangeArrowheads="1"/>
          </p:cNvSpPr>
          <p:nvPr/>
        </p:nvSpPr>
        <p:spPr bwMode="auto">
          <a:xfrm>
            <a:off x="6096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60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4161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4162" name="AutoShape 17"/>
          <p:cNvCxnSpPr>
            <a:cxnSpLocks noChangeShapeType="1"/>
            <a:stCxn id="134151" idx="3"/>
            <a:endCxn id="134160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4163" name="AutoShape 18"/>
          <p:cNvCxnSpPr>
            <a:cxnSpLocks noChangeShapeType="1"/>
            <a:stCxn id="134151" idx="3"/>
            <a:endCxn id="134161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64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4165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4166" name="Rectangle 21"/>
          <p:cNvSpPr>
            <a:spLocks noChangeArrowheads="1"/>
          </p:cNvSpPr>
          <p:nvPr/>
        </p:nvSpPr>
        <p:spPr bwMode="auto">
          <a:xfrm>
            <a:off x="6781800" y="304800"/>
            <a:ext cx="2286000" cy="7620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EB095-C888-42E2-9880-534E4F6672B8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Reduce </a:t>
            </a:r>
            <a:r>
              <a:rPr lang="tr-TR" smtClean="0"/>
              <a:t>Hareketini Uygulama</a:t>
            </a:r>
            <a:endParaRPr lang="en-US" smtClean="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• </a:t>
            </a:r>
            <a:r>
              <a:rPr lang="tr-TR" dirty="0" smtClean="0"/>
              <a:t>Yığından sağ tarafı al</a:t>
            </a:r>
            <a:r>
              <a:rPr lang="en-US" dirty="0" smtClean="0"/>
              <a:t>, </a:t>
            </a:r>
            <a:r>
              <a:rPr lang="tr-TR" dirty="0" smtClean="0"/>
              <a:t>sol tarafla yer değiştir </a:t>
            </a:r>
            <a:r>
              <a:rPr lang="en-US" dirty="0" smtClean="0"/>
              <a:t>X (</a:t>
            </a:r>
            <a:r>
              <a:rPr lang="en-US" dirty="0" err="1" smtClean="0"/>
              <a:t>X→γ</a:t>
            </a:r>
            <a:r>
              <a:rPr lang="en-US" dirty="0" smtClean="0"/>
              <a:t>)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5174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5175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5176" name="AutoShape 7"/>
          <p:cNvCxnSpPr>
            <a:cxnSpLocks noChangeShapeType="1"/>
            <a:stCxn id="135173" idx="3"/>
            <a:endCxn id="135175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7" name="AutoShape 8"/>
          <p:cNvCxnSpPr>
            <a:cxnSpLocks noChangeShapeType="1"/>
            <a:stCxn id="135173" idx="2"/>
            <a:endCxn id="135174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8" name="AutoShape 9"/>
          <p:cNvCxnSpPr>
            <a:cxnSpLocks noChangeShapeType="1"/>
            <a:stCxn id="135175" idx="2"/>
            <a:endCxn id="135174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5179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0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5181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5182" name="AutoShape 13"/>
          <p:cNvCxnSpPr>
            <a:cxnSpLocks noChangeShapeType="1"/>
            <a:stCxn id="135175" idx="2"/>
            <a:endCxn id="135175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3" name="Text Box 14"/>
          <p:cNvSpPr txBox="1">
            <a:spLocks noChangeArrowheads="1"/>
          </p:cNvSpPr>
          <p:nvPr/>
        </p:nvSpPr>
        <p:spPr bwMode="auto">
          <a:xfrm>
            <a:off x="60960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4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5185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5186" name="AutoShape 17"/>
          <p:cNvCxnSpPr>
            <a:cxnSpLocks noChangeShapeType="1"/>
            <a:stCxn id="135175" idx="3"/>
            <a:endCxn id="135184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5187" name="AutoShape 18"/>
          <p:cNvCxnSpPr>
            <a:cxnSpLocks noChangeShapeType="1"/>
            <a:stCxn id="135175" idx="3"/>
            <a:endCxn id="135185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8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5189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5190" name="Text Box 21"/>
          <p:cNvSpPr txBox="1">
            <a:spLocks noChangeArrowheads="1"/>
          </p:cNvSpPr>
          <p:nvPr/>
        </p:nvSpPr>
        <p:spPr bwMode="auto">
          <a:xfrm>
            <a:off x="5562600" y="4267200"/>
            <a:ext cx="2590800" cy="83026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i="1" dirty="0">
                <a:solidFill>
                  <a:srgbClr val="009900"/>
                </a:solidFill>
              </a:rPr>
              <a:t>İndirgemeye sebep olan durumlar</a:t>
            </a:r>
            <a:endParaRPr lang="en-US" i="1" dirty="0">
              <a:solidFill>
                <a:srgbClr val="009900"/>
              </a:solidFill>
            </a:endParaRPr>
          </a:p>
        </p:txBody>
      </p:sp>
      <p:sp>
        <p:nvSpPr>
          <p:cNvPr id="135191" name="Line 22"/>
          <p:cNvSpPr>
            <a:spLocks noChangeShapeType="1"/>
          </p:cNvSpPr>
          <p:nvPr/>
        </p:nvSpPr>
        <p:spPr bwMode="auto">
          <a:xfrm flipV="1">
            <a:off x="7620000" y="4114800"/>
            <a:ext cx="762000" cy="4572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2" name="Line 23"/>
          <p:cNvSpPr>
            <a:spLocks noChangeShapeType="1"/>
          </p:cNvSpPr>
          <p:nvPr/>
        </p:nvSpPr>
        <p:spPr bwMode="auto">
          <a:xfrm>
            <a:off x="4267200" y="4495800"/>
            <a:ext cx="1295400" cy="3810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3" name="Rectangle 24"/>
          <p:cNvSpPr>
            <a:spLocks noChangeArrowheads="1"/>
          </p:cNvSpPr>
          <p:nvPr/>
        </p:nvSpPr>
        <p:spPr bwMode="auto">
          <a:xfrm>
            <a:off x="66294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tr-TR" smtClean="0"/>
              <a:t>Tam </a:t>
            </a:r>
            <a:r>
              <a:rPr lang="en-US" smtClean="0"/>
              <a:t>DFA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5181600"/>
            <a:ext cx="6553200" cy="152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200" dirty="0" smtClean="0"/>
              <a:t>• reduce-only </a:t>
            </a:r>
            <a:r>
              <a:rPr lang="tr-TR" sz="2200" dirty="0" smtClean="0"/>
              <a:t>durumu</a:t>
            </a:r>
            <a:r>
              <a:rPr lang="en-US" sz="2200" dirty="0" smtClean="0"/>
              <a:t>: reduce</a:t>
            </a:r>
          </a:p>
          <a:p>
            <a:pPr marL="0" indent="0" eaLnBrk="1" hangingPunct="1">
              <a:buFontTx/>
              <a:buNone/>
            </a:pPr>
            <a:r>
              <a:rPr lang="en-US" sz="2200" dirty="0" smtClean="0"/>
              <a:t>• look-ahead</a:t>
            </a:r>
            <a:r>
              <a:rPr lang="tr-TR" sz="2200" dirty="0" smtClean="0"/>
              <a:t> için kaydırma geçişi ise</a:t>
            </a:r>
            <a:r>
              <a:rPr lang="en-US" sz="2200" dirty="0" smtClean="0"/>
              <a:t>: </a:t>
            </a:r>
            <a:r>
              <a:rPr lang="tr-TR" sz="2200" dirty="0" smtClean="0"/>
              <a:t>kaydır,</a:t>
            </a:r>
            <a:r>
              <a:rPr lang="en-US" sz="2200" dirty="0" smtClean="0"/>
              <a:t> </a:t>
            </a:r>
            <a:r>
              <a:rPr lang="tr-TR" sz="2200" dirty="0" smtClean="0"/>
              <a:t>değilse</a:t>
            </a:r>
            <a:r>
              <a:rPr lang="en-US" sz="2200" dirty="0" smtClean="0"/>
              <a:t>: s</a:t>
            </a:r>
            <a:r>
              <a:rPr lang="tr-TR" sz="2200" dirty="0" smtClean="0"/>
              <a:t>e</a:t>
            </a:r>
            <a:r>
              <a:rPr lang="en-US" sz="2200" dirty="0" err="1" smtClean="0"/>
              <a:t>nta</a:t>
            </a:r>
            <a:r>
              <a:rPr lang="tr-TR" sz="2200" dirty="0" err="1" smtClean="0"/>
              <a:t>ks</a:t>
            </a:r>
            <a:r>
              <a:rPr lang="tr-TR" sz="2200" dirty="0" smtClean="0"/>
              <a:t> hatası</a:t>
            </a:r>
            <a:endParaRPr lang="en-US" sz="2200" dirty="0" smtClean="0"/>
          </a:p>
          <a:p>
            <a:pPr marL="0" indent="0" eaLnBrk="1" hangingPunct="1">
              <a:buFontTx/>
              <a:buNone/>
            </a:pPr>
            <a:r>
              <a:rPr lang="en-US" sz="2200" dirty="0" smtClean="0"/>
              <a:t>• </a:t>
            </a:r>
            <a:r>
              <a:rPr lang="tr-TR" sz="2200" dirty="0" smtClean="0"/>
              <a:t>mevcut durum</a:t>
            </a:r>
            <a:r>
              <a:rPr lang="en-US" sz="2200" dirty="0" smtClean="0"/>
              <a:t>: </a:t>
            </a:r>
            <a:r>
              <a:rPr lang="tr-TR" sz="2200" dirty="0" smtClean="0"/>
              <a:t>DFA yoluyla yığına at</a:t>
            </a:r>
            <a:endParaRPr lang="en-US" sz="2200" dirty="0" smtClean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57200" y="1524000"/>
            <a:ext cx="1554163" cy="1219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</a:t>
            </a:r>
            <a:r>
              <a:rPr lang="en-US" sz="2000" b="1"/>
              <a:t>. </a:t>
            </a:r>
            <a:r>
              <a:rPr lang="en-US" sz="2000"/>
              <a:t>S $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4025" y="4724400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S </a:t>
            </a:r>
            <a:r>
              <a:rPr lang="en-US" sz="2000" b="1"/>
              <a:t>.</a:t>
            </a:r>
            <a:r>
              <a:rPr lang="en-US" sz="2000"/>
              <a:t> $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4025" y="5867400"/>
            <a:ext cx="1554163" cy="36512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/>
              <a:t>son durum</a:t>
            </a:r>
            <a:endParaRPr lang="en-US" sz="2000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2789238" y="2362200"/>
            <a:ext cx="1554162" cy="175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→( </a:t>
            </a:r>
            <a:r>
              <a:rPr lang="en-US" sz="2000" b="1"/>
              <a:t>. </a:t>
            </a:r>
            <a:r>
              <a:rPr lang="en-US" sz="2000"/>
              <a:t>L )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L , S</a:t>
            </a:r>
          </a:p>
          <a:p>
            <a:r>
              <a:rPr lang="en-US" sz="2000"/>
              <a:t>S →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789238" y="1524000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→id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148263" y="1524000"/>
            <a:ext cx="1554162" cy="1143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5151438" y="3200400"/>
            <a:ext cx="1554162" cy="838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</a:t>
            </a:r>
            <a:r>
              <a:rPr lang="en-US" sz="2000" b="1"/>
              <a:t>. </a:t>
            </a:r>
            <a:r>
              <a:rPr lang="en-US" sz="2000"/>
              <a:t>)</a:t>
            </a:r>
          </a:p>
          <a:p>
            <a:r>
              <a:rPr lang="en-US" sz="2000"/>
              <a:t>L → L </a:t>
            </a:r>
            <a:r>
              <a:rPr lang="en-US" sz="2000" b="1"/>
              <a:t>. </a:t>
            </a:r>
            <a:r>
              <a:rPr lang="en-US" sz="2000"/>
              <a:t>, S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2789238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S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5148263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)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7159625" y="1920875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S </a:t>
            </a:r>
            <a:r>
              <a:rPr lang="en-US" sz="2000" b="1"/>
              <a:t>.</a:t>
            </a:r>
            <a:endParaRPr lang="en-US" sz="2000"/>
          </a:p>
        </p:txBody>
      </p:sp>
      <p:cxnSp>
        <p:nvCxnSpPr>
          <p:cNvPr id="136206" name="AutoShape 14"/>
          <p:cNvCxnSpPr>
            <a:cxnSpLocks noChangeShapeType="1"/>
            <a:stCxn id="136196" idx="2"/>
            <a:endCxn id="136197" idx="0"/>
          </p:cNvCxnSpPr>
          <p:nvPr/>
        </p:nvCxnSpPr>
        <p:spPr bwMode="auto">
          <a:xfrm flipH="1">
            <a:off x="1231900" y="2755900"/>
            <a:ext cx="3175" cy="195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07" name="AutoShape 15"/>
          <p:cNvCxnSpPr>
            <a:cxnSpLocks noChangeShapeType="1"/>
            <a:stCxn id="136197" idx="2"/>
            <a:endCxn id="136198" idx="0"/>
          </p:cNvCxnSpPr>
          <p:nvPr/>
        </p:nvCxnSpPr>
        <p:spPr bwMode="auto">
          <a:xfrm>
            <a:off x="1231900" y="5102225"/>
            <a:ext cx="0" cy="739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203835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09" name="AutoShape 17"/>
          <p:cNvCxnSpPr>
            <a:cxnSpLocks noChangeShapeType="1"/>
            <a:stCxn id="136196" idx="3"/>
            <a:endCxn id="136199" idx="1"/>
          </p:cNvCxnSpPr>
          <p:nvPr/>
        </p:nvCxnSpPr>
        <p:spPr bwMode="auto">
          <a:xfrm>
            <a:off x="2024063" y="2133600"/>
            <a:ext cx="752475" cy="1104900"/>
          </a:xfrm>
          <a:prstGeom prst="bentConnector3">
            <a:avLst>
              <a:gd name="adj1" fmla="val 497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med"/>
          </a:ln>
        </p:spPr>
      </p:cxnSp>
      <p:cxnSp>
        <p:nvCxnSpPr>
          <p:cNvPr id="136210" name="AutoShape 18"/>
          <p:cNvCxnSpPr>
            <a:cxnSpLocks noChangeShapeType="1"/>
            <a:stCxn id="136199" idx="0"/>
            <a:endCxn id="136200" idx="2"/>
          </p:cNvCxnSpPr>
          <p:nvPr/>
        </p:nvCxnSpPr>
        <p:spPr bwMode="auto">
          <a:xfrm flipV="1">
            <a:off x="3567113" y="1901825"/>
            <a:ext cx="0" cy="447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1" name="AutoShape 19"/>
          <p:cNvCxnSpPr>
            <a:cxnSpLocks noChangeShapeType="1"/>
            <a:stCxn id="136199" idx="2"/>
            <a:endCxn id="136203" idx="0"/>
          </p:cNvCxnSpPr>
          <p:nvPr/>
        </p:nvCxnSpPr>
        <p:spPr bwMode="auto">
          <a:xfrm>
            <a:off x="3567113" y="4127500"/>
            <a:ext cx="0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2" name="Line 20"/>
          <p:cNvSpPr>
            <a:spLocks noChangeShapeType="1"/>
          </p:cNvSpPr>
          <p:nvPr/>
        </p:nvSpPr>
        <p:spPr bwMode="auto">
          <a:xfrm>
            <a:off x="43434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4395788" y="1676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14" name="AutoShape 22"/>
          <p:cNvCxnSpPr>
            <a:cxnSpLocks noChangeShapeType="1"/>
            <a:stCxn id="136202" idx="2"/>
            <a:endCxn id="136204" idx="0"/>
          </p:cNvCxnSpPr>
          <p:nvPr/>
        </p:nvCxnSpPr>
        <p:spPr bwMode="auto">
          <a:xfrm flipH="1">
            <a:off x="5926138" y="4051300"/>
            <a:ext cx="3175" cy="600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5" name="AutoShape 23"/>
          <p:cNvCxnSpPr>
            <a:cxnSpLocks noChangeShapeType="1"/>
            <a:stCxn id="136202" idx="0"/>
            <a:endCxn id="136201" idx="2"/>
          </p:cNvCxnSpPr>
          <p:nvPr/>
        </p:nvCxnSpPr>
        <p:spPr bwMode="auto">
          <a:xfrm flipH="1" flipV="1">
            <a:off x="5926138" y="2679700"/>
            <a:ext cx="3175" cy="508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6" name="AutoShape 24"/>
          <p:cNvCxnSpPr>
            <a:cxnSpLocks noChangeShapeType="1"/>
            <a:stCxn id="136201" idx="3"/>
            <a:endCxn id="136205" idx="1"/>
          </p:cNvCxnSpPr>
          <p:nvPr/>
        </p:nvCxnSpPr>
        <p:spPr bwMode="auto">
          <a:xfrm>
            <a:off x="6715125" y="2095500"/>
            <a:ext cx="431800" cy="7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620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1219200" y="5334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$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2057400" y="1371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35052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3505200" y="1905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4419600" y="3124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58674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)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5791200" y="2743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,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4419600" y="1295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6705600" y="1676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cxnSp>
        <p:nvCxnSpPr>
          <p:cNvPr id="136228" name="AutoShape 36"/>
          <p:cNvCxnSpPr>
            <a:cxnSpLocks noChangeShapeType="1"/>
          </p:cNvCxnSpPr>
          <p:nvPr/>
        </p:nvCxnSpPr>
        <p:spPr bwMode="auto">
          <a:xfrm rot="16200000" flipV="1">
            <a:off x="2800350" y="3752850"/>
            <a:ext cx="292100" cy="406400"/>
          </a:xfrm>
          <a:prstGeom prst="curvedConnector4">
            <a:avLst>
              <a:gd name="adj1" fmla="val -69565"/>
              <a:gd name="adj2" fmla="val 1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29" name="Text Box 37"/>
          <p:cNvSpPr txBox="1">
            <a:spLocks noChangeArrowheads="1"/>
          </p:cNvSpPr>
          <p:nvPr/>
        </p:nvSpPr>
        <p:spPr bwMode="auto">
          <a:xfrm>
            <a:off x="1981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36231" name="Text Box 39"/>
          <p:cNvSpPr txBox="1">
            <a:spLocks noChangeArrowheads="1"/>
          </p:cNvSpPr>
          <p:nvPr/>
        </p:nvSpPr>
        <p:spPr bwMode="auto">
          <a:xfrm>
            <a:off x="0" y="4572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23622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2362200" y="22098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23622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47244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4724400" y="3062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47244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800100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9</a:t>
            </a:r>
          </a:p>
        </p:txBody>
      </p:sp>
      <p:sp>
        <p:nvSpPr>
          <p:cNvPr id="136239" name="Rectangle 47"/>
          <p:cNvSpPr>
            <a:spLocks noChangeArrowheads="1"/>
          </p:cNvSpPr>
          <p:nvPr/>
        </p:nvSpPr>
        <p:spPr bwMode="auto">
          <a:xfrm>
            <a:off x="6248400" y="3048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6240" name="Line 48"/>
          <p:cNvSpPr>
            <a:spLocks noChangeShapeType="1"/>
          </p:cNvSpPr>
          <p:nvPr/>
        </p:nvSpPr>
        <p:spPr bwMode="auto">
          <a:xfrm>
            <a:off x="4343400" y="2438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4367213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50" name="49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21EB2-A0FD-4A70-B156-AFB070DA8D38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34C5B2-D3F0-4224-9626-29B282822830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Ayrıştırma Örneği</a:t>
            </a:r>
            <a:r>
              <a:rPr lang="en-US" smtClean="0"/>
              <a:t>: ((x),y)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z="1800" b="1" i="1" dirty="0" smtClean="0">
                <a:solidFill>
                  <a:srgbClr val="7030A0"/>
                </a:solidFill>
              </a:rPr>
              <a:t>türetme</a:t>
            </a:r>
            <a:r>
              <a:rPr lang="en-US" sz="1800" b="1" i="1" dirty="0" smtClean="0">
                <a:solidFill>
                  <a:srgbClr val="7030A0"/>
                </a:solidFill>
              </a:rPr>
              <a:t> 	</a:t>
            </a:r>
            <a:r>
              <a:rPr lang="tr-TR" sz="1800" b="1" i="1" dirty="0" smtClean="0">
                <a:solidFill>
                  <a:srgbClr val="7030A0"/>
                </a:solidFill>
              </a:rPr>
              <a:t>yığın</a:t>
            </a:r>
            <a:r>
              <a:rPr lang="en-US" sz="1800" b="1" i="1" dirty="0" smtClean="0">
                <a:solidFill>
                  <a:srgbClr val="7030A0"/>
                </a:solidFill>
              </a:rPr>
              <a:t> 			</a:t>
            </a:r>
            <a:r>
              <a:rPr lang="tr-TR" sz="1800" b="1" i="1" dirty="0" smtClean="0">
                <a:solidFill>
                  <a:srgbClr val="7030A0"/>
                </a:solidFill>
              </a:rPr>
              <a:t>giriş</a:t>
            </a:r>
            <a:r>
              <a:rPr lang="en-US" sz="1800" b="1" i="1" dirty="0" smtClean="0">
                <a:solidFill>
                  <a:srgbClr val="7030A0"/>
                </a:solidFill>
              </a:rPr>
              <a:t> 		</a:t>
            </a:r>
            <a:r>
              <a:rPr lang="tr-TR" sz="1800" b="1" i="1" dirty="0" smtClean="0">
                <a:solidFill>
                  <a:srgbClr val="7030A0"/>
                </a:solidFill>
              </a:rPr>
              <a:t>hareket</a:t>
            </a:r>
            <a:endParaRPr lang="en-US" sz="1800" b="1" i="1" dirty="0" smtClean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			((x),y)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			(x),y)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			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x</a:t>
            </a:r>
            <a:r>
              <a:rPr lang="en-US" sz="1800" baseline="-5000" dirty="0" smtClean="0">
                <a:solidFill>
                  <a:srgbClr val="009900"/>
                </a:solidFill>
              </a:rPr>
              <a:t>2		</a:t>
            </a:r>
            <a:r>
              <a:rPr lang="tr-TR" sz="1800" baseline="-5000" dirty="0" smtClean="0">
                <a:solidFill>
                  <a:srgbClr val="009900"/>
                </a:solidFill>
              </a:rPr>
              <a:t>	</a:t>
            </a:r>
            <a:r>
              <a:rPr lang="en-US" sz="1800" dirty="0" smtClean="0"/>
              <a:t>),y)		reduce </a:t>
            </a:r>
            <a:r>
              <a:rPr lang="en-US" sz="1800" dirty="0" err="1" smtClean="0"/>
              <a:t>S</a:t>
            </a:r>
            <a:r>
              <a:rPr lang="en-US" sz="1800" dirty="0" err="1" smtClean="0">
                <a:sym typeface="Symbol" pitchFamily="18" charset="2"/>
              </a:rPr>
              <a:t></a:t>
            </a:r>
            <a:r>
              <a:rPr lang="en-US" sz="1800" dirty="0" err="1" smtClean="0"/>
              <a:t>id</a:t>
            </a: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S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7</a:t>
            </a:r>
            <a:r>
              <a:rPr lang="en-US" sz="1800" dirty="0" smtClean="0"/>
              <a:t> 		),y)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L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L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)</a:t>
            </a:r>
            <a:r>
              <a:rPr lang="en-US" sz="1800" baseline="-5000" dirty="0" smtClean="0">
                <a:solidFill>
                  <a:srgbClr val="009900"/>
                </a:solidFill>
              </a:rPr>
              <a:t>6</a:t>
            </a:r>
            <a:r>
              <a:rPr lang="en-US" sz="1800" dirty="0" smtClean="0"/>
              <a:t> 		,y) 		reduce S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S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7</a:t>
            </a:r>
            <a:r>
              <a:rPr lang="en-US" sz="1800" dirty="0" smtClean="0"/>
              <a:t> 			,y)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</a:t>
            </a:r>
            <a:r>
              <a:rPr lang="tr-T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	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8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</a:t>
            </a:r>
            <a:r>
              <a:rPr lang="tr-T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		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y</a:t>
            </a:r>
            <a:r>
              <a:rPr lang="en-US" sz="1800" baseline="-5000" dirty="0" smtClean="0">
                <a:solidFill>
                  <a:srgbClr val="009900"/>
                </a:solidFill>
              </a:rPr>
              <a:t>2</a:t>
            </a:r>
            <a:r>
              <a:rPr lang="en-US" sz="1800" dirty="0" smtClean="0"/>
              <a:t> 		) 		reduce </a:t>
            </a:r>
            <a:r>
              <a:rPr lang="en-US" sz="1800" dirty="0" err="1" smtClean="0"/>
              <a:t>S</a:t>
            </a:r>
            <a:r>
              <a:rPr lang="en-US" sz="1800" dirty="0" err="1" smtClean="0">
                <a:sym typeface="Symbol" pitchFamily="18" charset="2"/>
              </a:rPr>
              <a:t></a:t>
            </a:r>
            <a:r>
              <a:rPr lang="en-US" sz="1800" dirty="0" err="1" smtClean="0"/>
              <a:t>id</a:t>
            </a: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,</a:t>
            </a:r>
            <a:r>
              <a:rPr lang="en-US" sz="1800" i="1" dirty="0" smtClean="0"/>
              <a:t>S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9</a:t>
            </a:r>
            <a:r>
              <a:rPr lang="en-US" sz="1800" dirty="0" smtClean="0"/>
              <a:t> 		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L,S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) ←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	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) ←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)</a:t>
            </a:r>
            <a:r>
              <a:rPr lang="en-US" sz="1800" baseline="-5000" dirty="0" smtClean="0">
                <a:solidFill>
                  <a:srgbClr val="009900"/>
                </a:solidFill>
              </a:rPr>
              <a:t>6</a:t>
            </a:r>
            <a:r>
              <a:rPr lang="en-US" sz="1800" dirty="0" smtClean="0"/>
              <a:t> 				reduce S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S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4</a:t>
            </a:r>
            <a:r>
              <a:rPr lang="en-US" sz="1800" i="1" dirty="0" smtClean="0"/>
              <a:t> 			</a:t>
            </a:r>
            <a:r>
              <a:rPr lang="en-US" sz="1800" dirty="0" smtClean="0"/>
              <a:t>$ 		</a:t>
            </a:r>
            <a:r>
              <a:rPr lang="en-US" sz="1800" i="1" dirty="0" smtClean="0"/>
              <a:t>done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6477000" y="1524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F50FC-1AD6-4150-925C-961666193486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eaLnBrk="1" hangingPunct="1"/>
            <a:r>
              <a:rPr lang="tr-TR" smtClean="0"/>
              <a:t>Gerçekleştirme</a:t>
            </a:r>
            <a:r>
              <a:rPr lang="en-US" smtClean="0"/>
              <a:t>: LR </a:t>
            </a:r>
            <a:r>
              <a:rPr lang="tr-TR" smtClean="0"/>
              <a:t>Ayrıştırma</a:t>
            </a:r>
            <a:r>
              <a:rPr lang="en-US" smtClean="0"/>
              <a:t> T</a:t>
            </a:r>
            <a:r>
              <a:rPr lang="tr-TR" smtClean="0"/>
              <a:t>ablosu</a:t>
            </a:r>
            <a:endParaRPr lang="en-US" smtClean="0"/>
          </a:p>
        </p:txBody>
      </p:sp>
      <p:grpSp>
        <p:nvGrpSpPr>
          <p:cNvPr id="138244" name="Group 3"/>
          <p:cNvGrpSpPr>
            <a:grpSpLocks/>
          </p:cNvGrpSpPr>
          <p:nvPr/>
        </p:nvGrpSpPr>
        <p:grpSpPr bwMode="auto">
          <a:xfrm>
            <a:off x="1295400" y="1752600"/>
            <a:ext cx="2514600" cy="2057400"/>
            <a:chOff x="816" y="1008"/>
            <a:chExt cx="1584" cy="1296"/>
          </a:xfrm>
        </p:grpSpPr>
        <p:sp>
          <p:nvSpPr>
            <p:cNvPr id="138260" name="Rectangle 4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hareket</a:t>
              </a:r>
              <a:endParaRPr lang="en-US"/>
            </a:p>
          </p:txBody>
        </p:sp>
        <p:sp>
          <p:nvSpPr>
            <p:cNvPr id="138261" name="Line 5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62" name="Line 6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8245" name="Group 7"/>
          <p:cNvGrpSpPr>
            <a:grpSpLocks/>
          </p:cNvGrpSpPr>
          <p:nvPr/>
        </p:nvGrpSpPr>
        <p:grpSpPr bwMode="auto">
          <a:xfrm>
            <a:off x="5181600" y="1752600"/>
            <a:ext cx="2514600" cy="2057400"/>
            <a:chOff x="816" y="1008"/>
            <a:chExt cx="1584" cy="1296"/>
          </a:xfrm>
        </p:grpSpPr>
        <p:sp>
          <p:nvSpPr>
            <p:cNvPr id="138257" name="Rectangle 8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durum</a:t>
              </a:r>
              <a:endParaRPr lang="en-US"/>
            </a:p>
          </p:txBody>
        </p:sp>
        <p:sp>
          <p:nvSpPr>
            <p:cNvPr id="138258" name="Line 9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59" name="Line 10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824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3429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giriş</a:t>
            </a:r>
            <a:r>
              <a:rPr lang="en-US" sz="1800" b="1"/>
              <a:t> (terminal) </a:t>
            </a:r>
            <a:r>
              <a:rPr lang="tr-TR" sz="1800" b="1"/>
              <a:t>sembolleri</a:t>
            </a:r>
            <a:endParaRPr lang="en-US" sz="1800" b="1"/>
          </a:p>
        </p:txBody>
      </p:sp>
      <p:sp>
        <p:nvSpPr>
          <p:cNvPr id="138247" name="Text Box 12"/>
          <p:cNvSpPr txBox="1">
            <a:spLocks noChangeArrowheads="1"/>
          </p:cNvSpPr>
          <p:nvPr/>
        </p:nvSpPr>
        <p:spPr bwMode="auto">
          <a:xfrm>
            <a:off x="4876800" y="1295400"/>
            <a:ext cx="32004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terminal olmayan semboller</a:t>
            </a:r>
            <a:endParaRPr lang="en-US" sz="1800" b="1"/>
          </a:p>
        </p:txBody>
      </p:sp>
      <p:sp>
        <p:nvSpPr>
          <p:cNvPr id="138248" name="Text Box 13"/>
          <p:cNvSpPr txBox="1">
            <a:spLocks noChangeArrowheads="1"/>
          </p:cNvSpPr>
          <p:nvPr/>
        </p:nvSpPr>
        <p:spPr bwMode="auto">
          <a:xfrm>
            <a:off x="304800" y="255905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49" name="Text Box 14"/>
          <p:cNvSpPr txBox="1">
            <a:spLocks noChangeArrowheads="1"/>
          </p:cNvSpPr>
          <p:nvPr/>
        </p:nvSpPr>
        <p:spPr bwMode="auto">
          <a:xfrm>
            <a:off x="4267200" y="2559050"/>
            <a:ext cx="9144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50" name="Text Box 15"/>
          <p:cNvSpPr txBox="1">
            <a:spLocks noChangeArrowheads="1"/>
          </p:cNvSpPr>
          <p:nvPr/>
        </p:nvSpPr>
        <p:spPr bwMode="auto">
          <a:xfrm>
            <a:off x="1066800" y="4038600"/>
            <a:ext cx="33528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Hareket (</a:t>
            </a:r>
            <a:r>
              <a:rPr lang="tr-TR" sz="2000" b="1" dirty="0" err="1"/>
              <a:t>Action</a:t>
            </a:r>
            <a:r>
              <a:rPr lang="tr-TR" sz="2000" b="1" dirty="0"/>
              <a:t>)</a:t>
            </a:r>
            <a:r>
              <a:rPr lang="en-US" sz="2000" b="1" dirty="0"/>
              <a:t> t</a:t>
            </a:r>
            <a:r>
              <a:rPr lang="tr-TR" sz="2000" b="1" dirty="0" err="1"/>
              <a:t>ablosu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 err="1"/>
              <a:t>Shift</a:t>
            </a:r>
            <a:r>
              <a:rPr lang="tr-TR" sz="2000" dirty="0"/>
              <a:t> ya da </a:t>
            </a:r>
            <a:r>
              <a:rPr lang="tr-TR" sz="2000" dirty="0" err="1"/>
              <a:t>reduce’a</a:t>
            </a:r>
            <a:r>
              <a:rPr lang="tr-TR" sz="2000" dirty="0"/>
              <a:t> karar verecek her adımda kullanılır</a:t>
            </a:r>
            <a:endParaRPr lang="en-US" sz="2000" dirty="0"/>
          </a:p>
        </p:txBody>
      </p:sp>
      <p:sp>
        <p:nvSpPr>
          <p:cNvPr id="138251" name="Text Box 16"/>
          <p:cNvSpPr txBox="1">
            <a:spLocks noChangeArrowheads="1"/>
          </p:cNvSpPr>
          <p:nvPr/>
        </p:nvSpPr>
        <p:spPr bwMode="auto">
          <a:xfrm>
            <a:off x="4953000" y="4038600"/>
            <a:ext cx="35814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Git (</a:t>
            </a:r>
            <a:r>
              <a:rPr lang="en-US" sz="2000" b="1" dirty="0" err="1"/>
              <a:t>Goto</a:t>
            </a:r>
            <a:r>
              <a:rPr lang="tr-TR" sz="2000" b="1" dirty="0"/>
              <a:t>)</a:t>
            </a:r>
            <a:r>
              <a:rPr lang="en-US" sz="2000" b="1" dirty="0"/>
              <a:t> </a:t>
            </a:r>
            <a:r>
              <a:rPr lang="en-US" sz="2000" b="1" dirty="0" err="1"/>
              <a:t>ta</a:t>
            </a:r>
            <a:r>
              <a:rPr lang="tr-TR" sz="2000" b="1" dirty="0" err="1"/>
              <a:t>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/>
              <a:t>Bir sonraki suruma karar vermek için sadece </a:t>
            </a:r>
            <a:r>
              <a:rPr lang="tr-TR" sz="2000" dirty="0" err="1"/>
              <a:t>reduce’ta</a:t>
            </a:r>
            <a:r>
              <a:rPr lang="tr-TR" sz="2000" dirty="0"/>
              <a:t> kullanılır</a:t>
            </a:r>
            <a:endParaRPr lang="en-US" sz="2000" dirty="0"/>
          </a:p>
        </p:txBody>
      </p:sp>
      <p:sp>
        <p:nvSpPr>
          <p:cNvPr id="138252" name="Line 17"/>
          <p:cNvSpPr>
            <a:spLocks noChangeShapeType="1"/>
          </p:cNvSpPr>
          <p:nvPr/>
        </p:nvSpPr>
        <p:spPr bwMode="auto">
          <a:xfrm>
            <a:off x="1905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3" name="Text Box 18"/>
          <p:cNvSpPr txBox="1">
            <a:spLocks noChangeArrowheads="1"/>
          </p:cNvSpPr>
          <p:nvPr/>
        </p:nvSpPr>
        <p:spPr bwMode="auto">
          <a:xfrm>
            <a:off x="2057400" y="59436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38254" name="Line 19"/>
          <p:cNvSpPr>
            <a:spLocks noChangeShapeType="1"/>
          </p:cNvSpPr>
          <p:nvPr/>
        </p:nvSpPr>
        <p:spPr bwMode="auto">
          <a:xfrm>
            <a:off x="6096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5" name="Text Box 20"/>
          <p:cNvSpPr txBox="1">
            <a:spLocks noChangeArrowheads="1"/>
          </p:cNvSpPr>
          <p:nvPr/>
        </p:nvSpPr>
        <p:spPr bwMode="auto">
          <a:xfrm>
            <a:off x="6248400" y="60198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38256" name="Rectangle 21"/>
          <p:cNvSpPr>
            <a:spLocks noChangeArrowheads="1"/>
          </p:cNvSpPr>
          <p:nvPr/>
        </p:nvSpPr>
        <p:spPr bwMode="auto">
          <a:xfrm>
            <a:off x="3657600" y="5867400"/>
            <a:ext cx="1600200" cy="609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 </a:t>
            </a:r>
            <a:r>
              <a:rPr lang="en-US">
                <a:sym typeface="Symbol" pitchFamily="18" charset="2"/>
              </a:rPr>
              <a:t>  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AF71FF-85D3-477A-8B43-D6684750EBEF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</a:t>
            </a:r>
            <a:r>
              <a:rPr lang="tr-TR" smtClean="0"/>
              <a:t>Ayrıştırma Tablosu</a:t>
            </a:r>
            <a:endParaRPr lang="en-US" smtClean="0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86106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smtClean="0"/>
              <a:t>Hareket tablosu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1. shift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en-US" sz="2400" i="1" smtClean="0"/>
              <a:t>n</a:t>
            </a:r>
            <a:r>
              <a:rPr lang="tr-TR" sz="2400" i="1" smtClean="0"/>
              <a:t> </a:t>
            </a:r>
            <a:r>
              <a:rPr lang="tr-TR" sz="2400" smtClean="0"/>
              <a:t>durumuna git</a:t>
            </a:r>
            <a:endParaRPr lang="en-US" sz="2400" i="1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2. reduce X → γ</a:t>
            </a:r>
            <a:r>
              <a:rPr lang="tr-TR" sz="2400" smtClean="0"/>
              <a:t> kullanarak</a:t>
            </a:r>
            <a:endParaRPr lang="en-US" sz="2400" smtClean="0"/>
          </a:p>
          <a:p>
            <a:pPr lvl="2" eaLnBrk="1" hangingPunct="1"/>
            <a:r>
              <a:rPr lang="en-US" sz="2400" smtClean="0"/>
              <a:t>γ </a:t>
            </a:r>
            <a:r>
              <a:rPr lang="tr-TR" sz="2400" smtClean="0"/>
              <a:t>sembolleri yığından al</a:t>
            </a:r>
            <a:endParaRPr lang="en-US" sz="2400" smtClean="0"/>
          </a:p>
          <a:p>
            <a:pPr lvl="2" eaLnBrk="1" hangingPunct="1"/>
            <a:r>
              <a:rPr lang="tr-TR" sz="2400" smtClean="0"/>
              <a:t>Yığının üstündeki durum etiketini kullanarak</a:t>
            </a:r>
            <a:r>
              <a:rPr lang="en-US" sz="2400" smtClean="0"/>
              <a:t> X in </a:t>
            </a:r>
            <a:r>
              <a:rPr lang="en-US" sz="2400" i="1" smtClean="0"/>
              <a:t>goto tabl</a:t>
            </a:r>
            <a:r>
              <a:rPr lang="tr-TR" sz="2400" i="1" smtClean="0"/>
              <a:t>osu</a:t>
            </a:r>
            <a:r>
              <a:rPr lang="tr-TR" sz="2400" smtClean="0"/>
              <a:t>nda X’e bak ve o duruma git</a:t>
            </a:r>
            <a:endParaRPr lang="en-US" sz="2400" smtClean="0"/>
          </a:p>
          <a:p>
            <a:pPr lvl="2" eaLnBrk="1" hangingPunct="1"/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DFA + </a:t>
            </a:r>
            <a:r>
              <a:rPr lang="tr-TR" sz="2400" smtClean="0"/>
              <a:t>yığın</a:t>
            </a:r>
            <a:r>
              <a:rPr lang="en-US" sz="2400" smtClean="0"/>
              <a:t> = push-down automaton (PDA)</a:t>
            </a:r>
          </a:p>
        </p:txBody>
      </p:sp>
      <p:grpSp>
        <p:nvGrpSpPr>
          <p:cNvPr id="139269" name="Group 4"/>
          <p:cNvGrpSpPr>
            <a:grpSpLocks/>
          </p:cNvGrpSpPr>
          <p:nvPr/>
        </p:nvGrpSpPr>
        <p:grpSpPr bwMode="auto">
          <a:xfrm>
            <a:off x="4419600" y="1600200"/>
            <a:ext cx="1981200" cy="1828800"/>
            <a:chOff x="816" y="1008"/>
            <a:chExt cx="1584" cy="1296"/>
          </a:xfrm>
        </p:grpSpPr>
        <p:sp>
          <p:nvSpPr>
            <p:cNvPr id="139280" name="Rectangle 5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r-TR"/>
                <a:t>sonraki hareketler</a:t>
              </a:r>
              <a:endParaRPr lang="en-US"/>
            </a:p>
          </p:txBody>
        </p:sp>
        <p:sp>
          <p:nvSpPr>
            <p:cNvPr id="139281" name="Line 6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82" name="Line 7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9270" name="Group 8"/>
          <p:cNvGrpSpPr>
            <a:grpSpLocks/>
          </p:cNvGrpSpPr>
          <p:nvPr/>
        </p:nvGrpSpPr>
        <p:grpSpPr bwMode="auto">
          <a:xfrm>
            <a:off x="6400800" y="1600200"/>
            <a:ext cx="1905000" cy="1828800"/>
            <a:chOff x="816" y="1008"/>
            <a:chExt cx="1584" cy="1296"/>
          </a:xfrm>
        </p:grpSpPr>
        <p:sp>
          <p:nvSpPr>
            <p:cNvPr id="139277" name="Rectangle 9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kuralda </a:t>
              </a:r>
            </a:p>
            <a:p>
              <a:pPr algn="ctr"/>
              <a:r>
                <a:rPr lang="tr-TR"/>
                <a:t>sonraki </a:t>
              </a:r>
            </a:p>
            <a:p>
              <a:pPr algn="ctr"/>
              <a:r>
                <a:rPr lang="tr-TR"/>
                <a:t>durumlar</a:t>
              </a:r>
              <a:endParaRPr lang="en-US"/>
            </a:p>
          </p:txBody>
        </p:sp>
        <p:sp>
          <p:nvSpPr>
            <p:cNvPr id="139278" name="Line 10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79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9271" name="Text Box 12"/>
          <p:cNvSpPr txBox="1">
            <a:spLocks noChangeArrowheads="1"/>
          </p:cNvSpPr>
          <p:nvPr/>
        </p:nvSpPr>
        <p:spPr bwMode="auto">
          <a:xfrm>
            <a:off x="3505200" y="213360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9272" name="Text Box 13"/>
          <p:cNvSpPr txBox="1">
            <a:spLocks noChangeArrowheads="1"/>
          </p:cNvSpPr>
          <p:nvPr/>
        </p:nvSpPr>
        <p:spPr bwMode="auto">
          <a:xfrm>
            <a:off x="4191000" y="1295400"/>
            <a:ext cx="2209800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terminal s</a:t>
            </a:r>
            <a:r>
              <a:rPr lang="tr-TR" sz="1600" b="1"/>
              <a:t>e</a:t>
            </a:r>
            <a:r>
              <a:rPr lang="en-US" sz="1600" b="1"/>
              <a:t>mbol</a:t>
            </a:r>
            <a:r>
              <a:rPr lang="tr-TR" sz="1600" b="1"/>
              <a:t>leri</a:t>
            </a:r>
            <a:endParaRPr lang="en-US" sz="1600" b="1"/>
          </a:p>
        </p:txBody>
      </p:sp>
      <p:sp>
        <p:nvSpPr>
          <p:cNvPr id="139273" name="Text Box 14"/>
          <p:cNvSpPr txBox="1">
            <a:spLocks noChangeArrowheads="1"/>
          </p:cNvSpPr>
          <p:nvPr/>
        </p:nvSpPr>
        <p:spPr bwMode="auto">
          <a:xfrm>
            <a:off x="6248400" y="1295400"/>
            <a:ext cx="2895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 dirty="0"/>
              <a:t>terminal olmayan semboller</a:t>
            </a:r>
            <a:endParaRPr lang="en-US" sz="1600" b="1" dirty="0"/>
          </a:p>
        </p:txBody>
      </p:sp>
      <p:sp>
        <p:nvSpPr>
          <p:cNvPr id="139274" name="Line 15"/>
          <p:cNvSpPr>
            <a:spLocks noChangeShapeType="1"/>
          </p:cNvSpPr>
          <p:nvPr/>
        </p:nvSpPr>
        <p:spPr bwMode="auto">
          <a:xfrm>
            <a:off x="1524000" y="5181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5" name="Line 16"/>
          <p:cNvSpPr>
            <a:spLocks noChangeShapeType="1"/>
          </p:cNvSpPr>
          <p:nvPr/>
        </p:nvSpPr>
        <p:spPr bwMode="auto">
          <a:xfrm flipH="1">
            <a:off x="2590800" y="2819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6" name="Line 17"/>
          <p:cNvSpPr>
            <a:spLocks noChangeShapeType="1"/>
          </p:cNvSpPr>
          <p:nvPr/>
        </p:nvSpPr>
        <p:spPr bwMode="auto">
          <a:xfrm flipH="1">
            <a:off x="3124200" y="3200400"/>
            <a:ext cx="426720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BFAE8-D230-4D15-8EB4-F00060FB4791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</a:t>
            </a:r>
            <a:r>
              <a:rPr lang="tr-TR" smtClean="0"/>
              <a:t>e</a:t>
            </a:r>
            <a:r>
              <a:rPr lang="en-US" smtClean="0"/>
              <a:t> Gram</a:t>
            </a:r>
            <a:r>
              <a:rPr lang="tr-TR" smtClean="0"/>
              <a:t>e</a:t>
            </a:r>
            <a:r>
              <a:rPr lang="en-US" smtClean="0"/>
              <a:t>r </a:t>
            </a:r>
            <a:r>
              <a:rPr lang="tr-TR" smtClean="0"/>
              <a:t>Ayrıştırma Tablosu</a:t>
            </a:r>
            <a:endParaRPr lang="en-US" smtClean="0"/>
          </a:p>
        </p:txBody>
      </p:sp>
      <p:graphicFrame>
        <p:nvGraphicFramePr>
          <p:cNvPr id="322563" name="Group 3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237538" cy="449580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Shift-reduce </a:t>
            </a:r>
            <a:r>
              <a:rPr lang="tr-TR" smtClean="0"/>
              <a:t>Ayrıştırma Örneği</a:t>
            </a:r>
            <a:endParaRPr lang="th-TH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92725" y="1879600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smtClean="0">
                <a:cs typeface="Angsana New" pitchFamily="18" charset="-34"/>
              </a:rPr>
              <a:t>Tersi</a:t>
            </a:r>
            <a:endParaRPr lang="th-TH" sz="240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 smtClean="0">
                <a:cs typeface="Angsana New" pitchFamily="18" charset="-34"/>
              </a:rPr>
              <a:t>Sağ türetme</a:t>
            </a:r>
            <a:endParaRPr lang="th-TH" sz="240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 smtClean="0">
                <a:cs typeface="Angsana New" pitchFamily="18" charset="-34"/>
              </a:rPr>
              <a:t>Soldan sağa</a:t>
            </a:r>
            <a:endParaRPr lang="th-TH" sz="2000" smtClean="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1		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2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3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4	 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5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6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7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8	 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9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10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 smtClean="0">
                <a:cs typeface="Tahoma" pitchFamily="34" charset="0"/>
              </a:rPr>
              <a:t>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 smtClean="0">
                <a:cs typeface="Angsana New" pitchFamily="18" charset="-34"/>
              </a:rPr>
              <a:t>Gram</a:t>
            </a:r>
            <a:r>
              <a:rPr lang="tr-TR" sz="2000" dirty="0" smtClean="0">
                <a:cs typeface="Angsana New" pitchFamily="18" charset="-34"/>
              </a:rPr>
              <a:t>e</a:t>
            </a:r>
            <a:r>
              <a:rPr lang="th-TH" sz="2000" dirty="0" smtClean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S’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(S)S | </a:t>
            </a:r>
            <a:r>
              <a:rPr lang="th-TH" sz="1800" dirty="0" smtClean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 smtClean="0">
                <a:cs typeface="Tahoma" pitchFamily="34" charset="0"/>
              </a:rPr>
              <a:t>Ayrıştırma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r-TR" sz="2000" dirty="0" smtClean="0">
                <a:cs typeface="Tahoma" pitchFamily="34" charset="0"/>
              </a:rPr>
              <a:t>hareketleri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dirty="0" smtClean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cs typeface="Tahoma" pitchFamily="34" charset="0"/>
              </a:rPr>
              <a:t>     </a:t>
            </a:r>
            <a:r>
              <a:rPr lang="tr-TR" sz="2000" dirty="0" smtClean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	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 smtClean="0">
                <a:cs typeface="Tahoma" pitchFamily="34" charset="0"/>
              </a:rPr>
              <a:t>	   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 smtClean="0">
                <a:cs typeface="Tahoma" pitchFamily="34" charset="0"/>
              </a:rPr>
              <a:t>	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2987675" y="292417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2987675" y="32131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2987675" y="35734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2987675" y="38608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2987675" y="414972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2987675" y="44370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6" name="Rectangle 20"/>
          <p:cNvSpPr>
            <a:spLocks noChangeArrowheads="1"/>
          </p:cNvSpPr>
          <p:nvPr/>
        </p:nvSpPr>
        <p:spPr bwMode="auto">
          <a:xfrm>
            <a:off x="2987675" y="47244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2987675" y="50847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2987675" y="5373688"/>
            <a:ext cx="2305050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2987675" y="573405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DCDC0-5455-42CD-ACA4-B0DCB22FF588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0" grpId="0" animBg="1"/>
      <p:bldP spid="173071" grpId="0" animBg="1"/>
      <p:bldP spid="173072" grpId="0" animBg="1"/>
      <p:bldP spid="173073" grpId="0" animBg="1"/>
      <p:bldP spid="173074" grpId="0" animBg="1"/>
      <p:bldP spid="173075" grpId="0" animBg="1"/>
      <p:bldP spid="173076" grpId="0" animBg="1"/>
      <p:bldP spid="173077" grpId="0" animBg="1"/>
      <p:bldP spid="173078" grpId="0" animBg="1"/>
      <p:bldP spid="17307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Shift-reduce </a:t>
            </a:r>
            <a:r>
              <a:rPr lang="tr-TR" smtClean="0"/>
              <a:t>Ayrıştırma Örneği</a:t>
            </a:r>
            <a:endParaRPr lang="th-TH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92725" y="1916113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000" dirty="0" smtClean="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1		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2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3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4	 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5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6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 dirty="0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7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8	 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9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10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 dirty="0" smtClean="0">
                <a:cs typeface="Tahoma" pitchFamily="34" charset="0"/>
              </a:rPr>
              <a:t>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 smtClean="0">
                <a:cs typeface="Angsana New" pitchFamily="18" charset="-34"/>
              </a:rPr>
              <a:t>Gram</a:t>
            </a:r>
            <a:r>
              <a:rPr lang="tr-TR" sz="2000" dirty="0" smtClean="0">
                <a:cs typeface="Angsana New" pitchFamily="18" charset="-34"/>
              </a:rPr>
              <a:t>e</a:t>
            </a:r>
            <a:r>
              <a:rPr lang="th-TH" sz="2000" dirty="0" smtClean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S’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(S)S | </a:t>
            </a:r>
            <a:r>
              <a:rPr lang="th-TH" sz="1800" dirty="0" smtClean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 smtClean="0">
                <a:cs typeface="Tahoma" pitchFamily="34" charset="0"/>
              </a:rPr>
              <a:t>Ayrıştırma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r-TR" sz="2000" dirty="0" smtClean="0">
                <a:cs typeface="Tahoma" pitchFamily="34" charset="0"/>
              </a:rPr>
              <a:t>hareketleri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cs typeface="Tahoma" pitchFamily="34" charset="0"/>
              </a:rPr>
              <a:t>     </a:t>
            </a:r>
            <a:r>
              <a:rPr lang="tr-TR" sz="2000" dirty="0" smtClean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	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 smtClean="0">
                <a:cs typeface="Tahoma" pitchFamily="34" charset="0"/>
              </a:rPr>
              <a:t>	   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 smtClean="0">
                <a:cs typeface="Tahoma" pitchFamily="34" charset="0"/>
              </a:rPr>
              <a:t>	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3789364"/>
            <a:ext cx="2488499" cy="2463129"/>
            <a:chOff x="288" y="2832"/>
            <a:chExt cx="1366" cy="1204"/>
          </a:xfrm>
        </p:grpSpPr>
        <p:sp>
          <p:nvSpPr>
            <p:cNvPr id="142347" name="Oval 6"/>
            <p:cNvSpPr>
              <a:spLocks noChangeArrowheads="1"/>
            </p:cNvSpPr>
            <p:nvPr/>
          </p:nvSpPr>
          <p:spPr bwMode="auto">
            <a:xfrm>
              <a:off x="288" y="2832"/>
              <a:ext cx="86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8" name="Text Box 7"/>
            <p:cNvSpPr txBox="1">
              <a:spLocks noChangeArrowheads="1"/>
            </p:cNvSpPr>
            <p:nvPr/>
          </p:nvSpPr>
          <p:spPr bwMode="auto">
            <a:xfrm>
              <a:off x="816" y="3840"/>
              <a:ext cx="83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Geçerli </a:t>
              </a:r>
              <a:r>
                <a:rPr lang="th-TH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prefix</a:t>
              </a:r>
              <a:endParaRPr lang="th-TH" sz="2800" dirty="0"/>
            </a:p>
          </p:txBody>
        </p:sp>
        <p:sp>
          <p:nvSpPr>
            <p:cNvPr id="142349" name="Freeform 8"/>
            <p:cNvSpPr>
              <a:spLocks/>
            </p:cNvSpPr>
            <p:nvPr/>
          </p:nvSpPr>
          <p:spPr bwMode="auto">
            <a:xfrm flipV="1">
              <a:off x="1104" y="2880"/>
              <a:ext cx="240" cy="1008"/>
            </a:xfrm>
            <a:custGeom>
              <a:avLst/>
              <a:gdLst>
                <a:gd name="T0" fmla="*/ 42 w 576"/>
                <a:gd name="T1" fmla="*/ 0 h 528"/>
                <a:gd name="T2" fmla="*/ 10 w 576"/>
                <a:gd name="T3" fmla="*/ 1338 h 528"/>
                <a:gd name="T4" fmla="*/ 28 w 576"/>
                <a:gd name="T5" fmla="*/ 2337 h 528"/>
                <a:gd name="T6" fmla="*/ 0 w 576"/>
                <a:gd name="T7" fmla="*/ 3673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24649" y="3025775"/>
            <a:ext cx="2517778" cy="1511300"/>
            <a:chOff x="4195" y="1888"/>
            <a:chExt cx="1586" cy="952"/>
          </a:xfrm>
        </p:grpSpPr>
        <p:sp>
          <p:nvSpPr>
            <p:cNvPr id="142344" name="Oval 10"/>
            <p:cNvSpPr>
              <a:spLocks noChangeArrowheads="1"/>
            </p:cNvSpPr>
            <p:nvPr/>
          </p:nvSpPr>
          <p:spPr bwMode="auto">
            <a:xfrm>
              <a:off x="4195" y="2646"/>
              <a:ext cx="772" cy="19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5" name="Freeform 11"/>
            <p:cNvSpPr>
              <a:spLocks/>
            </p:cNvSpPr>
            <p:nvPr/>
          </p:nvSpPr>
          <p:spPr bwMode="auto">
            <a:xfrm>
              <a:off x="4879" y="2066"/>
              <a:ext cx="548" cy="580"/>
            </a:xfrm>
            <a:custGeom>
              <a:avLst/>
              <a:gdLst>
                <a:gd name="T0" fmla="*/ 496 w 576"/>
                <a:gd name="T1" fmla="*/ 0 h 528"/>
                <a:gd name="T2" fmla="*/ 124 w 576"/>
                <a:gd name="T3" fmla="*/ 255 h 528"/>
                <a:gd name="T4" fmla="*/ 330 w 576"/>
                <a:gd name="T5" fmla="*/ 445 h 528"/>
                <a:gd name="T6" fmla="*/ 0 w 576"/>
                <a:gd name="T7" fmla="*/ 70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2346" name="Text Box 12"/>
            <p:cNvSpPr txBox="1">
              <a:spLocks noChangeArrowheads="1"/>
            </p:cNvSpPr>
            <p:nvPr/>
          </p:nvSpPr>
          <p:spPr bwMode="auto">
            <a:xfrm>
              <a:off x="5158" y="1888"/>
              <a:ext cx="62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 err="1" smtClean="0">
                  <a:solidFill>
                    <a:srgbClr val="CC0000"/>
                  </a:solidFill>
                  <a:latin typeface="Arial Narrow" pitchFamily="34" charset="0"/>
                </a:rPr>
                <a:t>handle</a:t>
              </a:r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 -</a:t>
              </a:r>
            </a:p>
            <a:p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işleyici</a:t>
              </a:r>
              <a:endParaRPr lang="th-TH" sz="2800" dirty="0">
                <a:solidFill>
                  <a:srgbClr val="CC0000"/>
                </a:solidFill>
              </a:endParaRPr>
            </a:p>
          </p:txBody>
        </p:sp>
      </p:grpSp>
      <p:sp>
        <p:nvSpPr>
          <p:cNvPr id="16" name="1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CA1AB-AAFA-475E-8FBF-1E07F732D05A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52438"/>
            <a:ext cx="7772400" cy="1143000"/>
          </a:xfrm>
        </p:spPr>
        <p:txBody>
          <a:bodyPr/>
          <a:lstStyle/>
          <a:p>
            <a:r>
              <a:rPr lang="en-US" smtClean="0"/>
              <a:t>Shift-Reduce </a:t>
            </a:r>
            <a:r>
              <a:rPr lang="tr-TR" smtClean="0"/>
              <a:t>Ayrıştırma</a:t>
            </a:r>
            <a:endParaRPr lang="en-US" smtClean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b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b b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Hareket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Giriş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Yığın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9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2" name="Rectangle 86"/>
          <p:cNvSpPr>
            <a:spLocks noChangeArrowheads="1"/>
          </p:cNvSpPr>
          <p:nvPr/>
        </p:nvSpPr>
        <p:spPr bwMode="auto">
          <a:xfrm>
            <a:off x="6172200" y="1295400"/>
            <a:ext cx="2895600" cy="122396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2524</TotalTime>
  <Words>8866</Words>
  <Application>Microsoft Office PowerPoint</Application>
  <PresentationFormat>On-screen Show (4:3)</PresentationFormat>
  <Paragraphs>2149</Paragraphs>
  <Slides>124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124</vt:i4>
      </vt:variant>
    </vt:vector>
  </HeadingPairs>
  <TitlesOfParts>
    <vt:vector size="150" baseType="lpstr">
      <vt:lpstr>Angsana New</vt:lpstr>
      <vt:lpstr>Arial</vt:lpstr>
      <vt:lpstr>Arial Narrow</vt:lpstr>
      <vt:lpstr>Arial Unicode MS</vt:lpstr>
      <vt:lpstr>Century Gothic</vt:lpstr>
      <vt:lpstr>cmsy10</vt:lpstr>
      <vt:lpstr>Comic Sans MS</vt:lpstr>
      <vt:lpstr>Cordia New</vt:lpstr>
      <vt:lpstr>Courier</vt:lpstr>
      <vt:lpstr>Courier New</vt:lpstr>
      <vt:lpstr>Lucida Sans Unicode</vt:lpstr>
      <vt:lpstr>Math A</vt:lpstr>
      <vt:lpstr>Microsoft Sans Serif</vt:lpstr>
      <vt:lpstr>Monotype Sorts</vt:lpstr>
      <vt:lpstr>msam10</vt:lpstr>
      <vt:lpstr>Symbol</vt:lpstr>
      <vt:lpstr>Tahoma</vt:lpstr>
      <vt:lpstr>Times</vt:lpstr>
      <vt:lpstr>Times New Roman</vt:lpstr>
      <vt:lpstr>Verdana</vt:lpstr>
      <vt:lpstr>Wingdings</vt:lpstr>
      <vt:lpstr>Wingdings 3</vt:lpstr>
      <vt:lpstr>sebesta</vt:lpstr>
      <vt:lpstr>เอกสาร</vt:lpstr>
      <vt:lpstr>Clip</vt:lpstr>
      <vt:lpstr>Document</vt:lpstr>
      <vt:lpstr>PowerPoint Presentation</vt:lpstr>
      <vt:lpstr>Bölüm 4 Konular</vt:lpstr>
      <vt:lpstr>4.1 Giriş</vt:lpstr>
      <vt:lpstr>4.1 Giriş (Devamı)</vt:lpstr>
      <vt:lpstr>4.1 Giriş (Devamı)</vt:lpstr>
      <vt:lpstr>4.1 Giriş (Devamı)</vt:lpstr>
      <vt:lpstr>4.2 Sözcüksel (Lexical) Analiz</vt:lpstr>
      <vt:lpstr>4.2 Sözcüksel (Lexical) Analiz (Devamı)</vt:lpstr>
      <vt:lpstr>4.2 Sözcüksel (Lexical) Analiz (Devamı)</vt:lpstr>
      <vt:lpstr>4.2 Sözcüksel (Lexical) Analiz (Devamı)</vt:lpstr>
      <vt:lpstr>4.2 Sözcüksel (Lexical) Analiz (Devamı)</vt:lpstr>
      <vt:lpstr>4.2 Sözcüksel (Lexical) Analiz (Devamı)</vt:lpstr>
      <vt:lpstr>Durum Diyagramı (State Diagram)</vt:lpstr>
      <vt:lpstr>4.2 Sözcüksel (Lexical) Analiz (Devamı)</vt:lpstr>
      <vt:lpstr>4.2 Sözcüksel (Lexical) Analiz (Devamı)</vt:lpstr>
      <vt:lpstr>Sözcüksel (Lexical) Analiz</vt:lpstr>
      <vt:lpstr>4.3 Ayrıştırma (Parsing) Problemi</vt:lpstr>
      <vt:lpstr>4.3 Ayrıştırma (Parsing) Problemi     (Devamı)</vt:lpstr>
      <vt:lpstr>4.3 Ayrıştırma (Parsing) Problemi     (Devamı)</vt:lpstr>
      <vt:lpstr>(())() için Leftmost Türetme</vt:lpstr>
      <vt:lpstr>4.3 Ayrıştırma (Parsing) Problemi     (Devamı)</vt:lpstr>
      <vt:lpstr>4.3 Ayrıştırma (Parsing) Problemi     (Devamı)</vt:lpstr>
      <vt:lpstr>4.3 Ayrıştırma (Parsing) Problemi     (Devamı)</vt:lpstr>
      <vt:lpstr>4.3 Ayrıştırma (Parsing) Problemi      (Devamı)</vt:lpstr>
      <vt:lpstr>Ayrıştırma Ağaçları ve Türetmeler</vt:lpstr>
      <vt:lpstr>4.4 Özyineli-azalan Ayrıştırma  (Recursive-Descent Parsing)</vt:lpstr>
      <vt:lpstr>4.4 Özyineli-azalan Ayrıştırma  (Recursive-Descent Parsing)</vt:lpstr>
      <vt:lpstr>4.4 Özyineli-azalan Ayrıştırma (Recursive-Descent Parsing) (Devamı)</vt:lpstr>
      <vt:lpstr>4.4 Özyineli-azalan Ayrıştırma     (Recursive-Descent Parsing) (Devamı)</vt:lpstr>
      <vt:lpstr>4.4 Özyineli-azalan Ayrıştırma (Recursive-Descent Parsing)(Devamı)</vt:lpstr>
      <vt:lpstr>4.4 Özyineli-azalan Ayrıştırma(Recursive-    Descent Parsing)(Devamı)</vt:lpstr>
      <vt:lpstr>4.4 Özyineli-azalan Ayrıştırma (Recursive- 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Özyineli-azalan Ayrıştırmada Problemler</vt:lpstr>
      <vt:lpstr>LL(1) Ayrıştırma Örneği</vt:lpstr>
      <vt:lpstr>LL(1) Ayrıştırma Algoritması</vt:lpstr>
      <vt:lpstr>LL(1) Ayrıştırma Tablosu</vt:lpstr>
      <vt:lpstr>First Kümesi</vt:lpstr>
      <vt:lpstr>First Küme Örnekleri</vt:lpstr>
      <vt:lpstr>First(A) Bulma Algoritması</vt:lpstr>
      <vt:lpstr>First Küme Bulma: Bir Örnek</vt:lpstr>
      <vt:lpstr>Follow Kümesi</vt:lpstr>
      <vt:lpstr>Follow(A) Bulma Algoritması</vt:lpstr>
      <vt:lpstr>First ve Follow Örnekleri</vt:lpstr>
      <vt:lpstr>Follow Kümesi Bulma: Bir Örnek</vt:lpstr>
      <vt:lpstr>LL Ayrıştırma Tablosu Oluşturma</vt:lpstr>
      <vt:lpstr>Örnek: LL  ayrıştırma örnek</vt:lpstr>
      <vt:lpstr>Örnek: LL ayrıştırma devam</vt:lpstr>
      <vt:lpstr>Örnek: LL(1) Ayrıştırma Tabloları Oluşturma</vt:lpstr>
      <vt:lpstr>LL(1) Gramer</vt:lpstr>
      <vt:lpstr>LL(1) olmayan Gramer için LL(1) Ayrıştırma Tablosu</vt:lpstr>
      <vt:lpstr>LL(1) Olmayan Gramer Sorunları</vt:lpstr>
      <vt:lpstr>Shift-Reduce Parsing</vt:lpstr>
      <vt:lpstr>Sadece Reduce Örneği</vt:lpstr>
      <vt:lpstr>Shift-Reduce Ayrıştırma Örneği</vt:lpstr>
      <vt:lpstr>Örnek 1: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2: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3: Shift-Reduce Ayrıştırma Örneği</vt:lpstr>
      <vt:lpstr>İzi nasıl koruruz?</vt:lpstr>
      <vt:lpstr>LR</vt:lpstr>
      <vt:lpstr>LR(0) Ayrıştırıcı</vt:lpstr>
      <vt:lpstr>LR(0) Durumları</vt:lpstr>
      <vt:lpstr>Başlangıç Durumu&amp; Kapalılık (Closure)</vt:lpstr>
      <vt:lpstr>Terminal Semboller Uygulama</vt:lpstr>
      <vt:lpstr>Terminal Olmayan Semboller Uygulama</vt:lpstr>
      <vt:lpstr>Reduce Hareketini Uygulama</vt:lpstr>
      <vt:lpstr>Tam DFA</vt:lpstr>
      <vt:lpstr>Ayrıştırma Örneği: ((x),y)</vt:lpstr>
      <vt:lpstr>Gerçekleştirme: LR Ayrıştırma Tablosu</vt:lpstr>
      <vt:lpstr>Shift-Reduce Ayrıştırma Tablosu</vt:lpstr>
      <vt:lpstr>Liste Gramer Ayrıştırma Tablosu</vt:lpstr>
      <vt:lpstr>Shift-reduce Ayrıştırma Örneği</vt:lpstr>
      <vt:lpstr>Shift-reduce Ayrıştırma Örneği</vt:lpstr>
      <vt:lpstr>Shift-Reduce Ayrıştırma</vt:lpstr>
      <vt:lpstr>Örnek için Ayrıştırma Tablosu</vt:lpstr>
      <vt:lpstr>Terimler</vt:lpstr>
      <vt:lpstr>Itemların Sonlu Otomatı (DFA)</vt:lpstr>
      <vt:lpstr>LR(0) Ayrıştırma Tablosu</vt:lpstr>
      <vt:lpstr>LR(0) Ayrıştırma Örneği</vt:lpstr>
      <vt:lpstr>LR(0) Sınırlamaları</vt:lpstr>
      <vt:lpstr>LR(1) Ayrıştırma</vt:lpstr>
      <vt:lpstr>LR(1) Durum</vt:lpstr>
      <vt:lpstr>Bir LR Ayrıştırıcı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     (Bottom-up Parsing) (Devam)</vt:lpstr>
      <vt:lpstr>Bir LR Ayrıştırıcısının (Parser) Yapısı</vt:lpstr>
      <vt:lpstr>4.5 Aşağıdan-Yukarıya Ayrıştırma       (Bottom-up Parsing) (Devam)</vt:lpstr>
      <vt:lpstr>4.5 Aşağıdan-Yukarıya Ayrıştırma       (Bottom-up Parsing) (Devam)</vt:lpstr>
      <vt:lpstr>4.5 Aşağıdan-Yukarıya Ayrıştırma     Örnek</vt:lpstr>
      <vt:lpstr>LR Ayrıştırma Tablosu(Parsing Table)</vt:lpstr>
      <vt:lpstr>PowerPoint Presentation</vt:lpstr>
      <vt:lpstr>PowerPoint Presentation</vt:lpstr>
      <vt:lpstr>4.5 Aşağıdan-Yukarıya Ayrıştırma       (Bottom-up Parsing) (Devam)</vt:lpstr>
      <vt:lpstr>Özet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Ilhan AYDIN</cp:lastModifiedBy>
  <cp:revision>187</cp:revision>
  <dcterms:created xsi:type="dcterms:W3CDTF">2003-08-01T12:29:19Z</dcterms:created>
  <dcterms:modified xsi:type="dcterms:W3CDTF">2017-11-02T14:14:29Z</dcterms:modified>
</cp:coreProperties>
</file>