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8" r:id="rId5"/>
    <p:sldId id="259" r:id="rId6"/>
    <p:sldId id="260" r:id="rId7"/>
    <p:sldId id="261" r:id="rId8"/>
    <p:sldId id="262" r:id="rId9"/>
    <p:sldId id="263" r:id="rId10"/>
    <p:sldId id="264" r:id="rId11"/>
    <p:sldId id="265" r:id="rId12"/>
    <p:sldId id="266" r:id="rId13"/>
    <p:sldId id="293" r:id="rId14"/>
    <p:sldId id="267" r:id="rId15"/>
    <p:sldId id="269" r:id="rId16"/>
    <p:sldId id="270" r:id="rId17"/>
    <p:sldId id="271" r:id="rId18"/>
    <p:sldId id="272" r:id="rId19"/>
    <p:sldId id="273" r:id="rId20"/>
    <p:sldId id="277" r:id="rId21"/>
    <p:sldId id="274" r:id="rId22"/>
    <p:sldId id="278" r:id="rId23"/>
    <p:sldId id="279" r:id="rId24"/>
    <p:sldId id="280" r:id="rId25"/>
    <p:sldId id="281" r:id="rId26"/>
    <p:sldId id="282" r:id="rId27"/>
    <p:sldId id="283" r:id="rId28"/>
    <p:sldId id="284" r:id="rId29"/>
    <p:sldId id="285" r:id="rId30"/>
    <p:sldId id="286" r:id="rId31"/>
    <p:sldId id="299" r:id="rId32"/>
    <p:sldId id="300" r:id="rId33"/>
    <p:sldId id="287" r:id="rId34"/>
    <p:sldId id="288" r:id="rId35"/>
    <p:sldId id="289" r:id="rId36"/>
    <p:sldId id="294" r:id="rId37"/>
    <p:sldId id="290" r:id="rId38"/>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0-08-28T13:07:25.938"/>
    </inkml:context>
    <inkml:brush xml:id="br0">
      <inkml:brushProperty name="width" value="0.05292" units="cm"/>
      <inkml:brushProperty name="height" value="0.05292" units="cm"/>
      <inkml:brushProperty name="color" value="#FF0000"/>
    </inkml:brush>
  </inkml:definitions>
  <inkml:trace contextRef="#ctx0" brushRef="#br0">12080 10765 0,'0'0'47,"0"50"-32,0-1-15,0 1 16,-25 0-16,25-1 16,0 1-16,0-1 15,0-24-15,-24 25 16,24-25-16,0 0 15,0-25 1,-25 49-16,25-49 94,0 0-16,0 0-78,0-25 15,0 25 1,25-49-16,-1 49 15,-24-25-15,0-25 16,25 25-16,0-24 16,-25 24-16,25-25 15,0 26-15,-1-51 16,-24 50-16,0-24 15,75-26-15,-75 51 16,25-1 0,-25 25-16,24-50 15,1 50-15,-25-25 16,25 25-1,0-24-15,49-1 32,-74 0-32,25 25 15,0-25-15,0 25 94,-25 25-79,0-25-15,25 74 16,-25-49-16,0 0 16,0 25-16,0-1 15,0 1-15,0-25 16,0-1-16,0 26 15,0-25-15,0-25 16,0 25-16,0-1 16,0 1-16,0 0 15,0 25 1,0-26-16,0 51 15,0-75 1,0 50-16,0-26 16,0-24-16,0 25 31,-25-25 16</inkml:trace>
  <inkml:trace contextRef="#ctx0" brushRef="#br0" timeOffset="855.0489">11956 10988 0,'0'0'15,"25"0"1,25 0 0,-26 0-16,51 0 15,-1 0-15,-24 0 16,99 0-16,-100 0 15,51 0-15,-26 0 16,25 0-16,0 0 16,-49 0-16,0 0 15,-1 0-15,-24 0 16,0 0-1</inkml:trace>
  <inkml:trace contextRef="#ctx0" brushRef="#br0" timeOffset="4280.2446">12204 15974 0,'0'0'63,"0"0"-48,0 50-15,0-1 16,0-49-16,0 50 15,0-25-15,0 0 16,0 24-16,0 1 16,0-25-16,0-1 15,0 26-15,0 0 16,0-50-16,0 49 15,0-24 1,0-25 15,0 0 94,0 0-109,0-74-1,0 49-15,0 25 16,0-75-16,0 26 15,0-1-15,0 50 16,0-74-16,25 49 16,0-25-16,-25 50 15,0-49-15,25 24 16,-1-25-16,-24 50 15,0-24-15,0-1 16,25 0 0,0 0-16,0 0 31,-25 1-16,49 24 17,-49 0-17,50-25-15,-25 25 16,0 0-1,0-25-15,-25 25 16,49 0 62,-49 0-62,0 25-1,0 0-15,0-1 16,0-24-16,0 25 15,0 0 1,0 0-16,-25-25 16,25 25-1,-24-25 1,-1 24-16,0 1 15,25 0 79,0 0-63,0-25-15,25 0-16,0 0 15,-1 0-15,-24 0 16,0 0 0,25 25 15,0-25-16,-25 24 1,25 1 0,-25-25-16,25 25 15,-1 0-15,-24 24 31,25-24-31,-25-25 47,0 50 0,-25-25-31,1-25-16,-1 24 15,0 1 1,0-25-1,25 0-15,-49 25 16,24-25 15,0 0-31,25 0 16,-25 0-16,0 0 15,25 0-15,-25 0 16,1 0-16,-1 0 16,25 0-1,-25 0 1,0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B36FBF92-733B-4BEB-8B54-832DF4F41E94}" type="datetimeFigureOut">
              <a:rPr lang="tr-TR"/>
              <a:pPr>
                <a:defRPr/>
              </a:pPr>
              <a:t>31.08.2020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6E0FCFB2-8FF1-46EC-A5C0-84FA4B7972EE}" type="slidenum">
              <a:rPr lang="tr-TR"/>
              <a:pPr>
                <a:defRPr/>
              </a:pPr>
              <a:t>‹#›</a:t>
            </a:fld>
            <a:endParaRPr lang="tr-TR"/>
          </a:p>
        </p:txBody>
      </p:sp>
    </p:spTree>
    <p:extLst>
      <p:ext uri="{BB962C8B-B14F-4D97-AF65-F5344CB8AC3E}">
        <p14:creationId xmlns:p14="http://schemas.microsoft.com/office/powerpoint/2010/main" val="62458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E83C4BCE-04BC-4722-9BF1-161BEBC70863}" type="datetimeFigureOut">
              <a:rPr lang="tr-TR"/>
              <a:pPr>
                <a:defRPr/>
              </a:pPr>
              <a:t>31.08.2020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C1496D57-1853-4304-9DE6-40733733A4A6}" type="slidenum">
              <a:rPr lang="tr-TR"/>
              <a:pPr>
                <a:defRPr/>
              </a:pPr>
              <a:t>‹#›</a:t>
            </a:fld>
            <a:endParaRPr lang="tr-TR"/>
          </a:p>
        </p:txBody>
      </p:sp>
    </p:spTree>
    <p:extLst>
      <p:ext uri="{BB962C8B-B14F-4D97-AF65-F5344CB8AC3E}">
        <p14:creationId xmlns:p14="http://schemas.microsoft.com/office/powerpoint/2010/main" val="105073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ED99A220-ABAD-48E6-9D43-03256DF22376}" type="datetimeFigureOut">
              <a:rPr lang="tr-TR"/>
              <a:pPr>
                <a:defRPr/>
              </a:pPr>
              <a:t>31.08.2020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E9028C76-809C-4C6C-BAA2-449A67A4656D}" type="slidenum">
              <a:rPr lang="tr-TR"/>
              <a:pPr>
                <a:defRPr/>
              </a:pPr>
              <a:t>‹#›</a:t>
            </a:fld>
            <a:endParaRPr lang="tr-TR"/>
          </a:p>
        </p:txBody>
      </p:sp>
    </p:spTree>
    <p:extLst>
      <p:ext uri="{BB962C8B-B14F-4D97-AF65-F5344CB8AC3E}">
        <p14:creationId xmlns:p14="http://schemas.microsoft.com/office/powerpoint/2010/main" val="370497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898E9097-5A01-48E7-B30A-BDC03E68A7FC}" type="datetimeFigureOut">
              <a:rPr lang="tr-TR"/>
              <a:pPr>
                <a:defRPr/>
              </a:pPr>
              <a:t>31.08.2020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A5F46102-D779-4FEE-B6D5-81196DDF45DD}" type="slidenum">
              <a:rPr lang="tr-TR"/>
              <a:pPr>
                <a:defRPr/>
              </a:pPr>
              <a:t>‹#›</a:t>
            </a:fld>
            <a:endParaRPr lang="tr-TR"/>
          </a:p>
        </p:txBody>
      </p:sp>
    </p:spTree>
    <p:extLst>
      <p:ext uri="{BB962C8B-B14F-4D97-AF65-F5344CB8AC3E}">
        <p14:creationId xmlns:p14="http://schemas.microsoft.com/office/powerpoint/2010/main" val="400822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9D4EFF32-B713-4A23-9C07-2DC4FEA6E643}" type="datetimeFigureOut">
              <a:rPr lang="tr-TR"/>
              <a:pPr>
                <a:defRPr/>
              </a:pPr>
              <a:t>31.08.2020</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CB971872-C570-4491-ABD2-DA3426377DAC}" type="slidenum">
              <a:rPr lang="tr-TR"/>
              <a:pPr>
                <a:defRPr/>
              </a:pPr>
              <a:t>‹#›</a:t>
            </a:fld>
            <a:endParaRPr lang="tr-TR"/>
          </a:p>
        </p:txBody>
      </p:sp>
    </p:spTree>
    <p:extLst>
      <p:ext uri="{BB962C8B-B14F-4D97-AF65-F5344CB8AC3E}">
        <p14:creationId xmlns:p14="http://schemas.microsoft.com/office/powerpoint/2010/main" val="1735855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760F37C2-7D7B-452D-B73B-FDA48A2BF9C9}" type="datetimeFigureOut">
              <a:rPr lang="tr-TR"/>
              <a:pPr>
                <a:defRPr/>
              </a:pPr>
              <a:t>31.08.2020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D4969385-ABD9-46C4-8AFE-FF231FED1FA7}" type="slidenum">
              <a:rPr lang="tr-TR"/>
              <a:pPr>
                <a:defRPr/>
              </a:pPr>
              <a:t>‹#›</a:t>
            </a:fld>
            <a:endParaRPr lang="tr-TR"/>
          </a:p>
        </p:txBody>
      </p:sp>
    </p:spTree>
    <p:extLst>
      <p:ext uri="{BB962C8B-B14F-4D97-AF65-F5344CB8AC3E}">
        <p14:creationId xmlns:p14="http://schemas.microsoft.com/office/powerpoint/2010/main" val="16845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B9F3FE06-2D31-4822-AB92-06515B479E93}" type="datetimeFigureOut">
              <a:rPr lang="tr-TR"/>
              <a:pPr>
                <a:defRPr/>
              </a:pPr>
              <a:t>31.08.2020</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2BFBBCA4-A104-4013-BB95-A4B3483841F2}" type="slidenum">
              <a:rPr lang="tr-TR"/>
              <a:pPr>
                <a:defRPr/>
              </a:pPr>
              <a:t>‹#›</a:t>
            </a:fld>
            <a:endParaRPr lang="tr-TR"/>
          </a:p>
        </p:txBody>
      </p:sp>
    </p:spTree>
    <p:extLst>
      <p:ext uri="{BB962C8B-B14F-4D97-AF65-F5344CB8AC3E}">
        <p14:creationId xmlns:p14="http://schemas.microsoft.com/office/powerpoint/2010/main" val="2408887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C51BB328-EAEF-4649-BD36-30437C18103F}" type="datetimeFigureOut">
              <a:rPr lang="tr-TR"/>
              <a:pPr>
                <a:defRPr/>
              </a:pPr>
              <a:t>31.08.2020</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53B8019E-F1F8-4FB8-B8DB-BD94D74C50FA}" type="slidenum">
              <a:rPr lang="tr-TR"/>
              <a:pPr>
                <a:defRPr/>
              </a:pPr>
              <a:t>‹#›</a:t>
            </a:fld>
            <a:endParaRPr lang="tr-TR"/>
          </a:p>
        </p:txBody>
      </p:sp>
    </p:spTree>
    <p:extLst>
      <p:ext uri="{BB962C8B-B14F-4D97-AF65-F5344CB8AC3E}">
        <p14:creationId xmlns:p14="http://schemas.microsoft.com/office/powerpoint/2010/main" val="416997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892AC348-42E2-46A4-AD75-4D7EBA2A851B}" type="datetimeFigureOut">
              <a:rPr lang="tr-TR"/>
              <a:pPr>
                <a:defRPr/>
              </a:pPr>
              <a:t>31.08.2020</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D45DCE96-FDAE-4DAD-9EE7-347122550F7D}" type="slidenum">
              <a:rPr lang="tr-TR"/>
              <a:pPr>
                <a:defRPr/>
              </a:pPr>
              <a:t>‹#›</a:t>
            </a:fld>
            <a:endParaRPr lang="tr-TR"/>
          </a:p>
        </p:txBody>
      </p:sp>
    </p:spTree>
    <p:extLst>
      <p:ext uri="{BB962C8B-B14F-4D97-AF65-F5344CB8AC3E}">
        <p14:creationId xmlns:p14="http://schemas.microsoft.com/office/powerpoint/2010/main" val="278782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2BCF711-9D09-46F0-8318-690A96B2135D}" type="datetimeFigureOut">
              <a:rPr lang="tr-TR"/>
              <a:pPr>
                <a:defRPr/>
              </a:pPr>
              <a:t>31.08.2020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01CD18B9-BA94-4310-916C-7E23E09E9293}" type="slidenum">
              <a:rPr lang="tr-TR"/>
              <a:pPr>
                <a:defRPr/>
              </a:pPr>
              <a:t>‹#›</a:t>
            </a:fld>
            <a:endParaRPr lang="tr-TR"/>
          </a:p>
        </p:txBody>
      </p:sp>
    </p:spTree>
    <p:extLst>
      <p:ext uri="{BB962C8B-B14F-4D97-AF65-F5344CB8AC3E}">
        <p14:creationId xmlns:p14="http://schemas.microsoft.com/office/powerpoint/2010/main" val="305357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8E5E534-7E58-465E-9C51-B43F9ABB43D1}" type="datetimeFigureOut">
              <a:rPr lang="tr-TR"/>
              <a:pPr>
                <a:defRPr/>
              </a:pPr>
              <a:t>31.08.2020</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758EBE0A-A314-43A4-967C-C1D985AB3017}" type="slidenum">
              <a:rPr lang="tr-TR"/>
              <a:pPr>
                <a:defRPr/>
              </a:pPr>
              <a:t>‹#›</a:t>
            </a:fld>
            <a:endParaRPr lang="tr-TR"/>
          </a:p>
        </p:txBody>
      </p:sp>
    </p:spTree>
    <p:extLst>
      <p:ext uri="{BB962C8B-B14F-4D97-AF65-F5344CB8AC3E}">
        <p14:creationId xmlns:p14="http://schemas.microsoft.com/office/powerpoint/2010/main" val="304131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4274DD2-30CE-4847-B334-61B870771A4A}" type="datetimeFigureOut">
              <a:rPr lang="tr-TR"/>
              <a:pPr>
                <a:defRPr/>
              </a:pPr>
              <a:t>31.08.2020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63FAA28-85B0-469E-A460-E3169DF630BD}"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emf"/></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Başlık"/>
          <p:cNvSpPr>
            <a:spLocks noGrp="1"/>
          </p:cNvSpPr>
          <p:nvPr>
            <p:ph type="ctrTitle"/>
          </p:nvPr>
        </p:nvSpPr>
        <p:spPr/>
        <p:txBody>
          <a:bodyPr/>
          <a:lstStyle/>
          <a:p>
            <a:pPr eaLnBrk="1" hangingPunct="1"/>
            <a:r>
              <a:rPr lang="tr-TR" altLang="tr-TR" smtClean="0"/>
              <a:t>ARDIŞIL DEVRELERE  GİRİŞ</a:t>
            </a:r>
          </a:p>
        </p:txBody>
      </p:sp>
      <p:sp>
        <p:nvSpPr>
          <p:cNvPr id="3" name="2 Alt Başlık"/>
          <p:cNvSpPr>
            <a:spLocks noGrp="1"/>
          </p:cNvSpPr>
          <p:nvPr>
            <p:ph type="subTitle" idx="1"/>
          </p:nvPr>
        </p:nvSpPr>
        <p:spPr/>
        <p:txBody>
          <a:bodyPr rtlCol="0">
            <a:normAutofit/>
          </a:bodyPr>
          <a:lstStyle/>
          <a:p>
            <a:pPr algn="just" eaLnBrk="1" fontAlgn="auto" hangingPunct="1">
              <a:spcAft>
                <a:spcPts val="0"/>
              </a:spcAft>
              <a:buFont typeface="Arial" pitchFamily="34" charset="0"/>
              <a:buNone/>
              <a:defRPr/>
            </a:pPr>
            <a:r>
              <a:rPr lang="tr-TR" sz="2000" dirty="0" err="1" smtClean="0">
                <a:solidFill>
                  <a:schemeClr val="tx1"/>
                </a:solidFill>
              </a:rPr>
              <a:t>Ardışıl</a:t>
            </a:r>
            <a:r>
              <a:rPr lang="tr-TR" sz="2000" dirty="0" smtClean="0">
                <a:solidFill>
                  <a:schemeClr val="tx1"/>
                </a:solidFill>
              </a:rPr>
              <a:t> devre tarifi, </a:t>
            </a:r>
            <a:r>
              <a:rPr lang="tr-TR" sz="2000" dirty="0" err="1" smtClean="0">
                <a:solidFill>
                  <a:schemeClr val="tx1"/>
                </a:solidFill>
              </a:rPr>
              <a:t>kombinasyonal</a:t>
            </a:r>
            <a:r>
              <a:rPr lang="tr-TR" sz="2000" dirty="0" smtClean="0">
                <a:solidFill>
                  <a:schemeClr val="tx1"/>
                </a:solidFill>
              </a:rPr>
              <a:t> ve </a:t>
            </a:r>
            <a:r>
              <a:rPr lang="tr-TR" sz="2000" dirty="0" err="1" smtClean="0">
                <a:solidFill>
                  <a:schemeClr val="tx1"/>
                </a:solidFill>
              </a:rPr>
              <a:t>ardışıl</a:t>
            </a:r>
            <a:r>
              <a:rPr lang="tr-TR" sz="2000" dirty="0" smtClean="0">
                <a:solidFill>
                  <a:schemeClr val="tx1"/>
                </a:solidFill>
              </a:rPr>
              <a:t> devreler arasındaki farklar, kararsız, tek kararlı, çift kararlı </a:t>
            </a:r>
            <a:r>
              <a:rPr lang="tr-TR" sz="2000" dirty="0" err="1" smtClean="0">
                <a:solidFill>
                  <a:schemeClr val="tx1"/>
                </a:solidFill>
              </a:rPr>
              <a:t>ardışıl</a:t>
            </a:r>
            <a:r>
              <a:rPr lang="tr-TR" sz="2000" dirty="0" smtClean="0">
                <a:solidFill>
                  <a:schemeClr val="tx1"/>
                </a:solidFill>
              </a:rPr>
              <a:t> devre elemanlarının incelenmesi. </a:t>
            </a:r>
            <a:r>
              <a:rPr lang="tr-TR" sz="2000" dirty="0" err="1" smtClean="0">
                <a:solidFill>
                  <a:schemeClr val="tx1"/>
                </a:solidFill>
              </a:rPr>
              <a:t>Flip</a:t>
            </a:r>
            <a:r>
              <a:rPr lang="tr-TR" sz="2000" dirty="0" smtClean="0">
                <a:solidFill>
                  <a:schemeClr val="tx1"/>
                </a:solidFill>
              </a:rPr>
              <a:t> </a:t>
            </a:r>
            <a:r>
              <a:rPr lang="tr-TR" sz="2000" dirty="0" err="1" smtClean="0">
                <a:solidFill>
                  <a:schemeClr val="tx1"/>
                </a:solidFill>
              </a:rPr>
              <a:t>Flop</a:t>
            </a:r>
            <a:r>
              <a:rPr lang="tr-TR" sz="2000" dirty="0" smtClean="0">
                <a:solidFill>
                  <a:schemeClr val="tx1"/>
                </a:solidFill>
              </a:rPr>
              <a:t> devrelerinin detayı asenkron ve senkron devreler , asenkron sayıcı gerçekleştirmeleri,  </a:t>
            </a:r>
            <a:endParaRPr lang="tr-TR" sz="2000" dirty="0">
              <a:solidFill>
                <a:schemeClr val="tx1"/>
              </a:solidFill>
            </a:endParaRPr>
          </a:p>
        </p:txBody>
      </p:sp>
      <p:sp>
        <p:nvSpPr>
          <p:cNvPr id="2" name="Metin kutusu 1"/>
          <p:cNvSpPr txBox="1"/>
          <p:nvPr/>
        </p:nvSpPr>
        <p:spPr>
          <a:xfrm>
            <a:off x="1259632" y="620688"/>
            <a:ext cx="6984776" cy="369332"/>
          </a:xfrm>
          <a:prstGeom prst="rect">
            <a:avLst/>
          </a:prstGeom>
          <a:noFill/>
        </p:spPr>
        <p:txBody>
          <a:bodyPr wrap="square" rtlCol="0">
            <a:spAutoFit/>
          </a:bodyPr>
          <a:lstStyle/>
          <a:p>
            <a:pPr algn="ctr"/>
            <a:r>
              <a:rPr lang="tr-TR" dirty="0" smtClean="0">
                <a:solidFill>
                  <a:srgbClr val="FF0000"/>
                </a:solidFill>
              </a:rPr>
              <a:t>BMÜ-231 SAYISAL TASARIM</a:t>
            </a:r>
            <a:endParaRPr lang="tr-TR" dirty="0">
              <a:solidFill>
                <a:srgbClr val="FF0000"/>
              </a:solidFill>
            </a:endParaRPr>
          </a:p>
        </p:txBody>
      </p:sp>
      <p:sp>
        <p:nvSpPr>
          <p:cNvPr id="4" name="Metin kutusu 3"/>
          <p:cNvSpPr txBox="1"/>
          <p:nvPr/>
        </p:nvSpPr>
        <p:spPr>
          <a:xfrm>
            <a:off x="3635896" y="1484784"/>
            <a:ext cx="3456384" cy="369332"/>
          </a:xfrm>
          <a:prstGeom prst="rect">
            <a:avLst/>
          </a:prstGeom>
          <a:noFill/>
        </p:spPr>
        <p:txBody>
          <a:bodyPr wrap="square" rtlCol="0">
            <a:spAutoFit/>
          </a:bodyPr>
          <a:lstStyle/>
          <a:p>
            <a:r>
              <a:rPr lang="tr-TR" dirty="0" smtClean="0"/>
              <a:t>10. – 11. HAFTA</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Başlık"/>
          <p:cNvSpPr>
            <a:spLocks noGrp="1"/>
          </p:cNvSpPr>
          <p:nvPr>
            <p:ph type="title"/>
          </p:nvPr>
        </p:nvSpPr>
        <p:spPr>
          <a:xfrm>
            <a:off x="709613" y="641406"/>
            <a:ext cx="2566243" cy="419100"/>
          </a:xfrm>
        </p:spPr>
        <p:txBody>
          <a:bodyPr/>
          <a:lstStyle/>
          <a:p>
            <a:pPr eaLnBrk="1" hangingPunct="1"/>
            <a:r>
              <a:rPr lang="tr-TR" altLang="tr-TR" dirty="0" smtClean="0"/>
              <a:t> Kapılı Tip </a:t>
            </a:r>
            <a:r>
              <a:rPr lang="tr-TR" altLang="tr-TR" dirty="0" err="1" smtClean="0"/>
              <a:t>Flip</a:t>
            </a:r>
            <a:r>
              <a:rPr lang="tr-TR" altLang="tr-TR" dirty="0" smtClean="0"/>
              <a:t> </a:t>
            </a:r>
            <a:r>
              <a:rPr lang="tr-TR" altLang="tr-TR" dirty="0" err="1" smtClean="0"/>
              <a:t>Floplar</a:t>
            </a:r>
            <a:r>
              <a:rPr lang="tr-TR" altLang="tr-TR" dirty="0" smtClean="0"/>
              <a:t>:</a:t>
            </a:r>
          </a:p>
        </p:txBody>
      </p:sp>
      <p:sp>
        <p:nvSpPr>
          <p:cNvPr id="10243" name="5 Metin Yer Tutucusu"/>
          <p:cNvSpPr>
            <a:spLocks noGrp="1"/>
          </p:cNvSpPr>
          <p:nvPr>
            <p:ph type="body" sz="half" idx="2"/>
          </p:nvPr>
        </p:nvSpPr>
        <p:spPr>
          <a:xfrm>
            <a:off x="539552" y="1128294"/>
            <a:ext cx="8136904" cy="2520950"/>
          </a:xfrm>
        </p:spPr>
        <p:txBody>
          <a:bodyPr/>
          <a:lstStyle/>
          <a:p>
            <a:pPr eaLnBrk="1" hangingPunct="1"/>
            <a:r>
              <a:rPr lang="tr-TR" altLang="tr-TR" sz="1800" dirty="0" smtClean="0"/>
              <a:t>Tek hücreli </a:t>
            </a:r>
            <a:r>
              <a:rPr lang="tr-TR" altLang="tr-TR" sz="1800" dirty="0" err="1" smtClean="0"/>
              <a:t>Flip</a:t>
            </a:r>
            <a:r>
              <a:rPr lang="tr-TR" altLang="tr-TR" sz="1800" dirty="0" smtClean="0"/>
              <a:t> </a:t>
            </a:r>
            <a:r>
              <a:rPr lang="tr-TR" altLang="tr-TR" sz="1800" dirty="0" err="1" smtClean="0"/>
              <a:t>Flop</a:t>
            </a:r>
            <a:r>
              <a:rPr lang="tr-TR" altLang="tr-TR" sz="1800" dirty="0" smtClean="0"/>
              <a:t> (Mandal-Tutucu), girişindeki veri </a:t>
            </a:r>
            <a:r>
              <a:rPr lang="tr-TR" altLang="tr-TR" sz="1800" dirty="0" err="1" smtClean="0"/>
              <a:t>değisimlerine</a:t>
            </a:r>
            <a:r>
              <a:rPr lang="tr-TR" altLang="tr-TR" sz="1800" dirty="0" smtClean="0"/>
              <a:t> sürekli açıktır. Bu durum hızlı çalışacak sistemlerde problem oluşturur. Bu nedenle devreye bir kapı (ENABLE) </a:t>
            </a:r>
            <a:r>
              <a:rPr lang="tr-TR" altLang="tr-TR" sz="1800" dirty="0" err="1" smtClean="0"/>
              <a:t>girisi</a:t>
            </a:r>
            <a:r>
              <a:rPr lang="tr-TR" altLang="tr-TR" sz="1800" dirty="0" smtClean="0"/>
              <a:t> eklenerek belirli zamanlarda Tutucuya veri kaydedilmesi sağlanabilir. Bu yeni durumda </a:t>
            </a:r>
            <a:r>
              <a:rPr lang="tr-TR" altLang="tr-TR" sz="1800" i="1" dirty="0" smtClean="0"/>
              <a:t>S </a:t>
            </a:r>
            <a:r>
              <a:rPr lang="tr-TR" altLang="tr-TR" sz="1800" dirty="0" smtClean="0"/>
              <a:t>ve </a:t>
            </a:r>
            <a:r>
              <a:rPr lang="tr-TR" altLang="tr-TR" sz="1800" i="1" dirty="0" smtClean="0"/>
              <a:t>R</a:t>
            </a:r>
            <a:r>
              <a:rPr lang="tr-TR" altLang="tr-TR" sz="1800" dirty="0" smtClean="0"/>
              <a:t> </a:t>
            </a:r>
            <a:r>
              <a:rPr lang="tr-TR" altLang="tr-TR" sz="1800" dirty="0" err="1" smtClean="0"/>
              <a:t>girisleri</a:t>
            </a:r>
            <a:r>
              <a:rPr lang="tr-TR" altLang="tr-TR" sz="1800" dirty="0" smtClean="0"/>
              <a:t> yalnızca kapı işareti </a:t>
            </a:r>
            <a:r>
              <a:rPr lang="tr-TR" altLang="tr-TR" sz="1800" b="1" dirty="0" smtClean="0"/>
              <a:t>‘</a:t>
            </a:r>
            <a:r>
              <a:rPr lang="tr-TR" altLang="tr-TR" sz="1800" dirty="0" smtClean="0"/>
              <a:t>1</a:t>
            </a:r>
            <a:r>
              <a:rPr lang="tr-TR" altLang="tr-TR" sz="1800" b="1" dirty="0" smtClean="0"/>
              <a:t>’ </a:t>
            </a:r>
            <a:r>
              <a:rPr lang="tr-TR" altLang="tr-TR" sz="1800" dirty="0" smtClean="0"/>
              <a:t>iken çıkışa etki edebilirler. Kapı girişinin  “0” iken de S ve R girişlerinin çıkışa etki edeceği yapılarda mevcuttur. </a:t>
            </a:r>
            <a:r>
              <a:rPr lang="tr-TR" altLang="tr-TR" sz="1800" dirty="0" smtClean="0">
                <a:solidFill>
                  <a:srgbClr val="FF0000"/>
                </a:solidFill>
              </a:rPr>
              <a:t>Kapı girişine uygulanan Kare dalganın “1” olarak kaldığı veya “0” olarak kaldığı durumlarda çıkışın değişmesine düzey (seviye) tetikleme denir.</a:t>
            </a:r>
            <a:r>
              <a:rPr lang="tr-TR" altLang="tr-TR" sz="1800" dirty="0" smtClean="0"/>
              <a:t> Şekilde Kapılı tip NOR </a:t>
            </a:r>
            <a:r>
              <a:rPr lang="tr-TR" altLang="tr-TR" sz="1800" dirty="0" err="1" smtClean="0"/>
              <a:t>latch</a:t>
            </a:r>
            <a:r>
              <a:rPr lang="tr-TR" altLang="tr-TR" sz="1800" dirty="0" smtClean="0"/>
              <a:t> ve NAND </a:t>
            </a:r>
            <a:r>
              <a:rPr lang="tr-TR" altLang="tr-TR" sz="1800" dirty="0" err="1" smtClean="0"/>
              <a:t>Latch</a:t>
            </a:r>
            <a:r>
              <a:rPr lang="tr-TR" altLang="tr-TR" sz="1800" dirty="0" smtClean="0"/>
              <a:t> FF sembolleri ve lojik şemaları ve çıkış tabloları görülmektedir</a:t>
            </a:r>
          </a:p>
          <a:p>
            <a:pPr eaLnBrk="1" hangingPunct="1"/>
            <a:endParaRPr lang="tr-TR" altLang="tr-TR" dirty="0" smtClean="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717032"/>
            <a:ext cx="5012008" cy="299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Başlık"/>
          <p:cNvSpPr>
            <a:spLocks noGrp="1"/>
          </p:cNvSpPr>
          <p:nvPr>
            <p:ph type="title"/>
          </p:nvPr>
        </p:nvSpPr>
        <p:spPr>
          <a:xfrm>
            <a:off x="539552" y="908720"/>
            <a:ext cx="8208912" cy="1512168"/>
          </a:xfrm>
        </p:spPr>
        <p:txBody>
          <a:bodyPr/>
          <a:lstStyle/>
          <a:p>
            <a:pPr algn="just" eaLnBrk="1" hangingPunct="1"/>
            <a:r>
              <a:rPr lang="tr-TR" altLang="tr-TR" sz="2400" dirty="0" smtClean="0"/>
              <a:t>Kapılı tip </a:t>
            </a:r>
            <a:r>
              <a:rPr lang="tr-TR" altLang="tr-TR" sz="2400" dirty="0" err="1" smtClean="0"/>
              <a:t>Flip</a:t>
            </a:r>
            <a:r>
              <a:rPr lang="tr-TR" altLang="tr-TR" sz="2400" dirty="0" smtClean="0"/>
              <a:t> </a:t>
            </a:r>
            <a:r>
              <a:rPr lang="tr-TR" altLang="tr-TR" sz="2400" dirty="0" err="1" smtClean="0"/>
              <a:t>Flop</a:t>
            </a:r>
            <a:r>
              <a:rPr lang="tr-TR" altLang="tr-TR" sz="2400" dirty="0" smtClean="0"/>
              <a:t> olarak S-R </a:t>
            </a:r>
            <a:r>
              <a:rPr lang="tr-TR" altLang="tr-TR" sz="2400" dirty="0" err="1" smtClean="0"/>
              <a:t>FF’un</a:t>
            </a:r>
            <a:r>
              <a:rPr lang="tr-TR" altLang="tr-TR" sz="2400" dirty="0" smtClean="0"/>
              <a:t> yanı sıra değişik fonksiyonlu </a:t>
            </a:r>
            <a:r>
              <a:rPr lang="tr-TR" altLang="tr-TR" sz="2400" dirty="0" err="1" smtClean="0"/>
              <a:t>FF’lar</a:t>
            </a:r>
            <a:r>
              <a:rPr lang="tr-TR" altLang="tr-TR" sz="2400" dirty="0" smtClean="0"/>
              <a:t> üretilebilir. Bunlar D (data) Tipi FF, T (</a:t>
            </a:r>
            <a:r>
              <a:rPr lang="tr-TR" altLang="tr-TR" sz="2400" dirty="0" err="1" smtClean="0"/>
              <a:t>Togle</a:t>
            </a:r>
            <a:r>
              <a:rPr lang="tr-TR" altLang="tr-TR" sz="2400" dirty="0" smtClean="0"/>
              <a:t>) Tipi FF ve J-K </a:t>
            </a:r>
            <a:r>
              <a:rPr lang="tr-TR" altLang="tr-TR" sz="2400" dirty="0" err="1" smtClean="0"/>
              <a:t>FF’lardır</a:t>
            </a:r>
            <a:r>
              <a:rPr lang="tr-TR" altLang="tr-TR" sz="2400" dirty="0" smtClean="0"/>
              <a:t>. Bunların lojik şemaları ve çıkış tabloları aşağıda verilmektedir..         </a:t>
            </a:r>
            <a:endParaRPr lang="tr-TR" altLang="tr-TR" dirty="0" smtClean="0"/>
          </a:p>
        </p:txBody>
      </p:sp>
      <p:pic>
        <p:nvPicPr>
          <p:cNvPr id="11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8920"/>
            <a:ext cx="4979861" cy="362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Başlık"/>
          <p:cNvSpPr>
            <a:spLocks noGrp="1"/>
          </p:cNvSpPr>
          <p:nvPr>
            <p:ph type="title"/>
          </p:nvPr>
        </p:nvSpPr>
        <p:spPr/>
        <p:txBody>
          <a:bodyPr/>
          <a:lstStyle/>
          <a:p>
            <a:pPr eaLnBrk="1" hangingPunct="1"/>
            <a:r>
              <a:rPr lang="tr-TR" altLang="tr-TR" smtClean="0"/>
              <a:t>Basit Örnekler</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36838"/>
            <a:ext cx="808037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Metin Yer Tutucusu"/>
          <p:cNvSpPr>
            <a:spLocks noGrp="1"/>
          </p:cNvSpPr>
          <p:nvPr>
            <p:ph type="body" sz="half" idx="2"/>
          </p:nvPr>
        </p:nvSpPr>
        <p:spPr>
          <a:xfrm>
            <a:off x="578880" y="795338"/>
            <a:ext cx="8291513" cy="1871662"/>
          </a:xfrm>
        </p:spPr>
        <p:txBody>
          <a:bodyPr/>
          <a:lstStyle/>
          <a:p>
            <a:r>
              <a:rPr lang="tr-TR" altLang="tr-TR" b="1" dirty="0" smtClean="0"/>
              <a:t>Örnek: </a:t>
            </a:r>
            <a:r>
              <a:rPr lang="tr-TR" altLang="tr-TR" dirty="0" smtClean="0"/>
              <a:t>Aşağıdaki şekilde; iki penceresi,1 kapısı olan dükkana bir alarm devresi oluşturulacaktır. Dükkanın pencereleri ve kapısı kapatıldıktan  sonra, kapının yanındaki gizli anahtarın  (A) konumuna göre (A anahtarı kapalıysa 1, açıksa 0 sinyali sayısal devreye gelmektedir);  </a:t>
            </a:r>
            <a:r>
              <a:rPr lang="tr-TR" altLang="tr-TR" dirty="0" err="1" smtClean="0"/>
              <a:t>herhangibir</a:t>
            </a:r>
            <a:r>
              <a:rPr lang="tr-TR" altLang="tr-TR" dirty="0" smtClean="0"/>
              <a:t> pencere veya kapı açıldığı zaman bir alarm zilinin çalması istenmektedir. Pencerelerin ve kapının açık veya kapalı </a:t>
            </a:r>
            <a:r>
              <a:rPr lang="tr-TR" altLang="tr-TR" dirty="0" err="1" smtClean="0"/>
              <a:t>oduğu</a:t>
            </a:r>
            <a:r>
              <a:rPr lang="tr-TR" altLang="tr-TR" dirty="0" smtClean="0"/>
              <a:t> bilgisi buralara konulmuş </a:t>
            </a:r>
            <a:r>
              <a:rPr lang="tr-TR" altLang="tr-TR" dirty="0" err="1" smtClean="0"/>
              <a:t>sensörlerden</a:t>
            </a:r>
            <a:r>
              <a:rPr lang="tr-TR" altLang="tr-TR" dirty="0" smtClean="0"/>
              <a:t> gelmektedir ( </a:t>
            </a:r>
            <a:r>
              <a:rPr lang="tr-TR" altLang="tr-TR" dirty="0" err="1" smtClean="0"/>
              <a:t>Pencer</a:t>
            </a:r>
            <a:r>
              <a:rPr lang="tr-TR" altLang="tr-TR" dirty="0" smtClean="0"/>
              <a:t> açık ise 1, kapalı ise 0. Kapı açık ise 1 kapalı ise 0 bilgisi sayısal devreye gelmektedir).</a:t>
            </a:r>
          </a:p>
          <a:p>
            <a:r>
              <a:rPr lang="tr-TR" altLang="tr-TR" b="1" dirty="0" smtClean="0"/>
              <a:t>Çözüm: </a:t>
            </a:r>
            <a:r>
              <a:rPr lang="tr-TR" altLang="tr-TR" dirty="0" smtClean="0"/>
              <a:t>Bu problemi önce </a:t>
            </a:r>
            <a:r>
              <a:rPr lang="tr-TR" altLang="tr-TR" dirty="0" err="1" smtClean="0"/>
              <a:t>kombinasyonal</a:t>
            </a:r>
            <a:r>
              <a:rPr lang="tr-TR" altLang="tr-TR" dirty="0" smtClean="0"/>
              <a:t> lojik devre şeklinde düşünerek çözelim. Bu çözüm sizce </a:t>
            </a:r>
            <a:r>
              <a:rPr lang="tr-TR" altLang="tr-TR" dirty="0" err="1" smtClean="0"/>
              <a:t>uygunmudur</a:t>
            </a:r>
            <a:r>
              <a:rPr lang="tr-TR" altLang="tr-TR" dirty="0" smtClean="0"/>
              <a:t>? Değilse; 1 adet S-R </a:t>
            </a:r>
            <a:r>
              <a:rPr lang="tr-TR" altLang="tr-TR" dirty="0" err="1" smtClean="0"/>
              <a:t>latch</a:t>
            </a:r>
            <a:r>
              <a:rPr lang="tr-TR" altLang="tr-TR" dirty="0" smtClean="0"/>
              <a:t> ve 1 adet </a:t>
            </a:r>
            <a:r>
              <a:rPr lang="tr-TR" altLang="tr-TR" dirty="0" err="1" smtClean="0"/>
              <a:t>inverse</a:t>
            </a:r>
            <a:r>
              <a:rPr lang="tr-TR" altLang="tr-TR" dirty="0" smtClean="0"/>
              <a:t> bağlaç kullanıp çözümü tamamlayınız.</a:t>
            </a:r>
            <a:endParaRPr lang="tr-TR" altLang="tr-TR" b="1" dirty="0" smtClean="0"/>
          </a:p>
          <a:p>
            <a:endParaRPr lang="tr-TR" altLang="tr-TR" dirty="0"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941888"/>
            <a:ext cx="43243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1" y="2781300"/>
            <a:ext cx="42576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888" y="3495994"/>
            <a:ext cx="37004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41888"/>
            <a:ext cx="46863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17414"/>
                                        </p:tgtEl>
                                        <p:attrNameLst>
                                          <p:attrName>ppt_x</p:attrName>
                                        </p:attrNameLst>
                                      </p:cBhvr>
                                      <p:tavLst>
                                        <p:tav tm="0">
                                          <p:val>
                                            <p:strVal val="ppt_x"/>
                                          </p:val>
                                        </p:tav>
                                        <p:tav tm="100000">
                                          <p:val>
                                            <p:strVal val="ppt_x"/>
                                          </p:val>
                                        </p:tav>
                                      </p:tavLst>
                                    </p:anim>
                                    <p:anim calcmode="lin" valueType="num">
                                      <p:cBhvr additive="base">
                                        <p:cTn id="7" dur="500"/>
                                        <p:tgtEl>
                                          <p:spTgt spid="17414"/>
                                        </p:tgtEl>
                                        <p:attrNameLst>
                                          <p:attrName>ppt_y</p:attrName>
                                        </p:attrNameLst>
                                      </p:cBhvr>
                                      <p:tavLst>
                                        <p:tav tm="0">
                                          <p:val>
                                            <p:strVal val="ppt_y"/>
                                          </p:val>
                                        </p:tav>
                                        <p:tav tm="100000">
                                          <p:val>
                                            <p:strVal val="1+ppt_h/2"/>
                                          </p:val>
                                        </p:tav>
                                      </p:tavLst>
                                    </p:anim>
                                    <p:set>
                                      <p:cBhvr>
                                        <p:cTn id="8" dur="1" fill="hold">
                                          <p:stCondLst>
                                            <p:cond delay="499"/>
                                          </p:stCondLst>
                                        </p:cTn>
                                        <p:tgtEl>
                                          <p:spTgt spid="17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Başlık"/>
          <p:cNvSpPr>
            <a:spLocks noGrp="1"/>
          </p:cNvSpPr>
          <p:nvPr>
            <p:ph type="title"/>
          </p:nvPr>
        </p:nvSpPr>
        <p:spPr>
          <a:xfrm>
            <a:off x="1835696" y="620688"/>
            <a:ext cx="4968552" cy="633412"/>
          </a:xfrm>
        </p:spPr>
        <p:txBody>
          <a:bodyPr/>
          <a:lstStyle/>
          <a:p>
            <a:pPr eaLnBrk="1" hangingPunct="1"/>
            <a:r>
              <a:rPr lang="tr-TR" altLang="tr-TR" b="1" dirty="0" smtClean="0"/>
              <a:t/>
            </a:r>
            <a:br>
              <a:rPr lang="tr-TR" altLang="tr-TR" b="1" dirty="0" smtClean="0"/>
            </a:br>
            <a:r>
              <a:rPr lang="tr-TR" altLang="tr-TR" sz="3200" b="1" dirty="0" err="1" smtClean="0"/>
              <a:t>Flip</a:t>
            </a:r>
            <a:r>
              <a:rPr lang="tr-TR" altLang="tr-TR" sz="3200" b="1" dirty="0" smtClean="0"/>
              <a:t> </a:t>
            </a:r>
            <a:r>
              <a:rPr lang="tr-TR" altLang="tr-TR" sz="3200" b="1" dirty="0" err="1" smtClean="0"/>
              <a:t>Floplarda</a:t>
            </a:r>
            <a:r>
              <a:rPr lang="tr-TR" altLang="tr-TR" sz="3200" b="1" dirty="0" smtClean="0"/>
              <a:t>  tetikleme:</a:t>
            </a:r>
            <a:r>
              <a:rPr lang="tr-TR" altLang="tr-TR" sz="3200" dirty="0" smtClean="0"/>
              <a:t/>
            </a:r>
            <a:br>
              <a:rPr lang="tr-TR" altLang="tr-TR" sz="3200" dirty="0" smtClean="0"/>
            </a:br>
            <a:endParaRPr lang="tr-TR" altLang="tr-TR" sz="3200" dirty="0" smtClean="0"/>
          </a:p>
        </p:txBody>
      </p:sp>
      <p:sp>
        <p:nvSpPr>
          <p:cNvPr id="14339" name="2 İçerik Yer Tutucusu"/>
          <p:cNvSpPr>
            <a:spLocks noGrp="1"/>
          </p:cNvSpPr>
          <p:nvPr>
            <p:ph idx="1"/>
          </p:nvPr>
        </p:nvSpPr>
        <p:spPr>
          <a:xfrm>
            <a:off x="611560" y="1484784"/>
            <a:ext cx="7776095" cy="4248472"/>
          </a:xfrm>
        </p:spPr>
        <p:txBody>
          <a:bodyPr/>
          <a:lstStyle/>
          <a:p>
            <a:pPr algn="just" eaLnBrk="1" hangingPunct="1"/>
            <a:r>
              <a:rPr lang="tr-TR" altLang="tr-TR" sz="2400" dirty="0" smtClean="0"/>
              <a:t>Kapılı  tip FF yapısı her ne kadar K girişi ile çıkış değişim zamanlarını kontrol edebilse de, kapı girişinin ”1”olduğu zaman boyunca S ve R girişlerine açık bir yapı ortaya çıkmaktadır. Oysa istenen, sadece yazma anlarında S ve R girişlerinin çıkışta etken olmasıdır.</a:t>
            </a:r>
          </a:p>
          <a:p>
            <a:pPr algn="just" eaLnBrk="1" hangingPunct="1"/>
            <a:r>
              <a:rPr lang="tr-TR" altLang="tr-TR" sz="2400" dirty="0" smtClean="0"/>
              <a:t>Kare dalganın lojik 1 süresini çok küçülttüğümüzü varsayalım. Bu durumda S ve R girişleri çok kısa bir zaman için çıkışta etken olur. Bunu sağlamak için alternatiflerden birisi; K girişine uygulanan kare dalga işaretinin sadece kenar geçişlerinden yararlanmaktır.</a:t>
            </a:r>
          </a:p>
          <a:p>
            <a:pPr algn="just" eaLnBrk="1" hangingPunct="1"/>
            <a:r>
              <a:rPr lang="tr-TR" altLang="tr-TR" sz="2400" dirty="0" smtClean="0"/>
              <a:t>Bu işleme </a:t>
            </a:r>
            <a:r>
              <a:rPr lang="tr-TR" altLang="tr-TR" sz="2400" dirty="0" smtClean="0">
                <a:solidFill>
                  <a:srgbClr val="FF0000"/>
                </a:solidFill>
              </a:rPr>
              <a:t>“Kenar tetikleme” </a:t>
            </a:r>
            <a:r>
              <a:rPr lang="tr-TR" altLang="tr-TR" sz="2400" dirty="0" smtClean="0"/>
              <a:t>işlemi denir.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Başlık"/>
          <p:cNvSpPr>
            <a:spLocks noGrp="1"/>
          </p:cNvSpPr>
          <p:nvPr>
            <p:ph type="title"/>
          </p:nvPr>
        </p:nvSpPr>
        <p:spPr>
          <a:xfrm>
            <a:off x="539552" y="691066"/>
            <a:ext cx="4186808" cy="492125"/>
          </a:xfrm>
        </p:spPr>
        <p:txBody>
          <a:bodyPr/>
          <a:lstStyle/>
          <a:p>
            <a:pPr eaLnBrk="1" hangingPunct="1"/>
            <a:r>
              <a:rPr lang="tr-TR" altLang="tr-TR" dirty="0" smtClean="0"/>
              <a:t>Basit Bir Kenar </a:t>
            </a:r>
            <a:r>
              <a:rPr lang="tr-TR" altLang="tr-TR" i="1" dirty="0" smtClean="0"/>
              <a:t>T</a:t>
            </a:r>
            <a:r>
              <a:rPr lang="tr-TR" altLang="tr-TR" dirty="0" smtClean="0"/>
              <a:t>etikleme Yapısı</a:t>
            </a:r>
          </a:p>
        </p:txBody>
      </p:sp>
      <p:sp>
        <p:nvSpPr>
          <p:cNvPr id="17411" name="5 Metin Yer Tutucusu"/>
          <p:cNvSpPr>
            <a:spLocks noGrp="1"/>
          </p:cNvSpPr>
          <p:nvPr>
            <p:ph type="body" sz="half" idx="2"/>
          </p:nvPr>
        </p:nvSpPr>
        <p:spPr>
          <a:xfrm>
            <a:off x="539552" y="1412776"/>
            <a:ext cx="8505825" cy="648072"/>
          </a:xfrm>
        </p:spPr>
        <p:txBody>
          <a:bodyPr/>
          <a:lstStyle/>
          <a:p>
            <a:pPr eaLnBrk="1" hangingPunct="1"/>
            <a:r>
              <a:rPr lang="tr-TR" altLang="tr-TR" sz="1800" dirty="0" smtClean="0"/>
              <a:t>Bir S-R Tutucu (</a:t>
            </a:r>
            <a:r>
              <a:rPr lang="tr-TR" altLang="tr-TR" sz="1800" dirty="0" err="1" smtClean="0"/>
              <a:t>latch</a:t>
            </a:r>
            <a:r>
              <a:rPr lang="tr-TR" altLang="tr-TR" sz="1800" dirty="0" smtClean="0"/>
              <a:t>) devresi ve kapı gecikmelerinden faydalanarak yapılan basit bir kenar sezici devresi görülmektedir</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7128792" cy="432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Başlık"/>
          <p:cNvSpPr>
            <a:spLocks noGrp="1"/>
          </p:cNvSpPr>
          <p:nvPr>
            <p:ph type="title"/>
          </p:nvPr>
        </p:nvSpPr>
        <p:spPr>
          <a:xfrm>
            <a:off x="539552" y="416396"/>
            <a:ext cx="2386608" cy="635670"/>
          </a:xfrm>
        </p:spPr>
        <p:txBody>
          <a:bodyPr/>
          <a:lstStyle/>
          <a:p>
            <a:pPr eaLnBrk="1" hangingPunct="1"/>
            <a:r>
              <a:rPr lang="tr-TR" altLang="tr-TR" dirty="0" smtClean="0"/>
              <a:t>Kenar tetikleme</a:t>
            </a:r>
          </a:p>
        </p:txBody>
      </p:sp>
      <p:sp>
        <p:nvSpPr>
          <p:cNvPr id="18435" name="3 Metin Yer Tutucusu"/>
          <p:cNvSpPr>
            <a:spLocks noGrp="1"/>
          </p:cNvSpPr>
          <p:nvPr>
            <p:ph type="body" sz="half" idx="2"/>
          </p:nvPr>
        </p:nvSpPr>
        <p:spPr>
          <a:xfrm>
            <a:off x="539552" y="1062042"/>
            <a:ext cx="8048238" cy="2943022"/>
          </a:xfrm>
        </p:spPr>
        <p:txBody>
          <a:bodyPr/>
          <a:lstStyle/>
          <a:p>
            <a:pPr algn="just" eaLnBrk="1" hangingPunct="1"/>
            <a:r>
              <a:rPr lang="tr-TR" altLang="tr-TR" sz="1600" dirty="0" err="1" smtClean="0"/>
              <a:t>FF’ların</a:t>
            </a:r>
            <a:r>
              <a:rPr lang="tr-TR" altLang="tr-TR" sz="1600" dirty="0" smtClean="0"/>
              <a:t> </a:t>
            </a:r>
            <a:r>
              <a:rPr lang="tr-TR" altLang="tr-TR" sz="1600" dirty="0" err="1" smtClean="0"/>
              <a:t>clock</a:t>
            </a:r>
            <a:r>
              <a:rPr lang="tr-TR" altLang="tr-TR" sz="1600" dirty="0" smtClean="0"/>
              <a:t> darbelerinin kenarlarında tetiklenmesi, üç farklı biçimde yapılabilir. Birincisi bir RC devresiyle (Türev devresi)  keskin darbeler (</a:t>
            </a:r>
            <a:r>
              <a:rPr lang="tr-TR" altLang="tr-TR" sz="1600" dirty="0" err="1" smtClean="0"/>
              <a:t>spike</a:t>
            </a:r>
            <a:r>
              <a:rPr lang="tr-TR" altLang="tr-TR" sz="1600" dirty="0" smtClean="0"/>
              <a:t>) elde etmektir. İkincisi ana ve uydu (</a:t>
            </a:r>
            <a:r>
              <a:rPr lang="tr-TR" altLang="tr-TR" sz="1600" dirty="0" err="1" smtClean="0"/>
              <a:t>master</a:t>
            </a:r>
            <a:r>
              <a:rPr lang="tr-TR" altLang="tr-TR" sz="1600" dirty="0" smtClean="0"/>
              <a:t> </a:t>
            </a:r>
            <a:r>
              <a:rPr lang="tr-TR" altLang="tr-TR" sz="1600" dirty="0" err="1" smtClean="0"/>
              <a:t>slave</a:t>
            </a:r>
            <a:r>
              <a:rPr lang="tr-TR" altLang="tr-TR" sz="1600" dirty="0" smtClean="0"/>
              <a:t> – usta köle) , üçüncüsü ise kenar tetiklemeli bellek elemanlarıdır. Bizim için önemli olan son  ikisidir.</a:t>
            </a:r>
          </a:p>
          <a:p>
            <a:pPr algn="just" eaLnBrk="1" hangingPunct="1"/>
            <a:r>
              <a:rPr lang="tr-TR" altLang="tr-TR" sz="1600" b="1" dirty="0" smtClean="0"/>
              <a:t> Ana- Uydu (Master </a:t>
            </a:r>
            <a:r>
              <a:rPr lang="tr-TR" altLang="tr-TR" sz="1600" b="1" dirty="0" err="1" smtClean="0"/>
              <a:t>Slave</a:t>
            </a:r>
            <a:r>
              <a:rPr lang="tr-TR" altLang="tr-TR" sz="1600" b="1" dirty="0" smtClean="0"/>
              <a:t>- Usta Köle) </a:t>
            </a:r>
            <a:r>
              <a:rPr lang="tr-TR" altLang="tr-TR" sz="1600" b="1" dirty="0" err="1" smtClean="0"/>
              <a:t>Flip</a:t>
            </a:r>
            <a:r>
              <a:rPr lang="tr-TR" altLang="tr-TR" sz="1600" b="1" dirty="0" smtClean="0"/>
              <a:t> </a:t>
            </a:r>
            <a:r>
              <a:rPr lang="tr-TR" altLang="tr-TR" sz="1600" b="1" dirty="0" err="1" smtClean="0"/>
              <a:t>Floplar</a:t>
            </a:r>
            <a:endParaRPr lang="tr-TR" altLang="tr-TR" sz="1600" dirty="0" smtClean="0"/>
          </a:p>
          <a:p>
            <a:pPr algn="just" eaLnBrk="1" hangingPunct="1"/>
            <a:r>
              <a:rPr lang="tr-TR" altLang="tr-TR" sz="1600" b="1" dirty="0" smtClean="0"/>
              <a:t> </a:t>
            </a:r>
            <a:r>
              <a:rPr lang="tr-TR" altLang="tr-TR" sz="1600" dirty="0" smtClean="0"/>
              <a:t>Bunlar çift hücreli </a:t>
            </a:r>
            <a:r>
              <a:rPr lang="tr-TR" altLang="tr-TR" sz="1600" dirty="0" err="1" smtClean="0"/>
              <a:t>FF’lardır</a:t>
            </a:r>
            <a:r>
              <a:rPr lang="tr-TR" altLang="tr-TR" sz="1600" dirty="0" smtClean="0"/>
              <a:t>.  K girişine uygulanan kare dalganın yükselen kenarından itibaren Master hücrenin girişleri aktifleşir. </a:t>
            </a:r>
            <a:r>
              <a:rPr lang="tr-TR" altLang="tr-TR" sz="1600" dirty="0" err="1" smtClean="0"/>
              <a:t>Slave</a:t>
            </a:r>
            <a:r>
              <a:rPr lang="tr-TR" altLang="tr-TR" sz="1600" dirty="0" smtClean="0"/>
              <a:t> hücrenin girişleri kapanır. Kare </a:t>
            </a:r>
            <a:r>
              <a:rPr lang="tr-TR" altLang="tr-TR" sz="1600" dirty="0" err="1" smtClean="0"/>
              <a:t>dalganının</a:t>
            </a:r>
            <a:r>
              <a:rPr lang="tr-TR" altLang="tr-TR" sz="1600" dirty="0" smtClean="0"/>
              <a:t> Lojik1 seviyesi boyunca Master hücreye kayıt yapılabilir. Kare dalganın düşen kenarından itibaren ise Master </a:t>
            </a:r>
            <a:r>
              <a:rPr lang="tr-TR" altLang="tr-TR" sz="1600" dirty="0" err="1" smtClean="0"/>
              <a:t>hüceye</a:t>
            </a:r>
            <a:r>
              <a:rPr lang="tr-TR" altLang="tr-TR" sz="1600" dirty="0" smtClean="0"/>
              <a:t> yapılan kayıt </a:t>
            </a:r>
            <a:r>
              <a:rPr lang="tr-TR" altLang="tr-TR" sz="1600" dirty="0" err="1" smtClean="0"/>
              <a:t>Slave</a:t>
            </a:r>
            <a:r>
              <a:rPr lang="tr-TR" altLang="tr-TR" sz="1600" dirty="0" smtClean="0"/>
              <a:t> hücreye geçer. Bu </a:t>
            </a:r>
            <a:r>
              <a:rPr lang="tr-TR" altLang="tr-TR" sz="1600" dirty="0" err="1" smtClean="0"/>
              <a:t>Flip-Flopların</a:t>
            </a:r>
            <a:r>
              <a:rPr lang="tr-TR" altLang="tr-TR" sz="1600" dirty="0" smtClean="0"/>
              <a:t> sakıncası, veri </a:t>
            </a:r>
            <a:r>
              <a:rPr lang="tr-TR" altLang="tr-TR" sz="1600" dirty="0" err="1" smtClean="0"/>
              <a:t>master</a:t>
            </a:r>
            <a:r>
              <a:rPr lang="tr-TR" altLang="tr-TR" sz="1600" dirty="0" smtClean="0"/>
              <a:t> çıkısına aktarıldıktan sonra </a:t>
            </a:r>
            <a:r>
              <a:rPr lang="tr-TR" altLang="tr-TR" sz="1600" dirty="0" err="1" smtClean="0"/>
              <a:t>giris</a:t>
            </a:r>
            <a:r>
              <a:rPr lang="tr-TR" altLang="tr-TR" sz="1600" dirty="0" smtClean="0"/>
              <a:t> </a:t>
            </a:r>
            <a:r>
              <a:rPr lang="tr-TR" altLang="tr-TR" sz="1600" dirty="0" err="1" smtClean="0"/>
              <a:t>degistiginde</a:t>
            </a:r>
            <a:r>
              <a:rPr lang="tr-TR" altLang="tr-TR" sz="1600" dirty="0" smtClean="0"/>
              <a:t> </a:t>
            </a:r>
            <a:r>
              <a:rPr lang="tr-TR" altLang="tr-TR" sz="1600" dirty="0" err="1" smtClean="0"/>
              <a:t>master</a:t>
            </a:r>
            <a:r>
              <a:rPr lang="tr-TR" altLang="tr-TR" sz="1600" dirty="0" smtClean="0"/>
              <a:t> çıkısı </a:t>
            </a:r>
            <a:r>
              <a:rPr lang="tr-TR" altLang="tr-TR" sz="1600" dirty="0" err="1" smtClean="0"/>
              <a:t>degisir</a:t>
            </a:r>
            <a:r>
              <a:rPr lang="tr-TR" altLang="tr-TR" sz="1600" dirty="0" smtClean="0"/>
              <a:t> ve </a:t>
            </a:r>
            <a:r>
              <a:rPr lang="tr-TR" altLang="tr-TR" sz="1600" dirty="0" err="1" smtClean="0"/>
              <a:t>çıkısa</a:t>
            </a:r>
            <a:r>
              <a:rPr lang="tr-TR" altLang="tr-TR" sz="1600" dirty="0" smtClean="0"/>
              <a:t> </a:t>
            </a:r>
            <a:r>
              <a:rPr lang="tr-TR" altLang="tr-TR" sz="1600" dirty="0" err="1" smtClean="0"/>
              <a:t>değisen</a:t>
            </a:r>
            <a:r>
              <a:rPr lang="tr-TR" altLang="tr-TR" sz="1600" dirty="0" smtClean="0"/>
              <a:t> veri aktarılır. Özetle veri </a:t>
            </a:r>
            <a:r>
              <a:rPr lang="tr-TR" altLang="tr-TR" sz="1600" dirty="0" err="1" smtClean="0"/>
              <a:t>çıkısa</a:t>
            </a:r>
            <a:r>
              <a:rPr lang="tr-TR" altLang="tr-TR" sz="1600" dirty="0" smtClean="0"/>
              <a:t> aktarılana kadar (vuru tamamlana kadar) </a:t>
            </a:r>
            <a:r>
              <a:rPr lang="tr-TR" altLang="tr-TR" sz="1600" dirty="0" err="1" smtClean="0"/>
              <a:t>giris</a:t>
            </a:r>
            <a:r>
              <a:rPr lang="tr-TR" altLang="tr-TR" sz="1600" dirty="0" smtClean="0"/>
              <a:t> sabit kalmalıdır</a:t>
            </a:r>
          </a:p>
          <a:p>
            <a:pPr eaLnBrk="1" hangingPunct="1"/>
            <a:endParaRPr lang="tr-TR" altLang="tr-TR" sz="2000" dirty="0" smtClean="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764" y="4149080"/>
            <a:ext cx="6011813"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Başlık"/>
          <p:cNvSpPr>
            <a:spLocks noGrp="1"/>
          </p:cNvSpPr>
          <p:nvPr>
            <p:ph type="title"/>
          </p:nvPr>
        </p:nvSpPr>
        <p:spPr>
          <a:xfrm>
            <a:off x="714176" y="738307"/>
            <a:ext cx="3744416" cy="265025"/>
          </a:xfrm>
        </p:spPr>
        <p:txBody>
          <a:bodyPr/>
          <a:lstStyle/>
          <a:p>
            <a:pPr eaLnBrk="1" hangingPunct="1"/>
            <a:r>
              <a:rPr lang="tr-TR" altLang="tr-TR" dirty="0" smtClean="0"/>
              <a:t>Kenar tetiklemeli </a:t>
            </a:r>
            <a:r>
              <a:rPr lang="tr-TR" altLang="tr-TR" dirty="0" err="1" smtClean="0"/>
              <a:t>Flip</a:t>
            </a:r>
            <a:r>
              <a:rPr lang="tr-TR" altLang="tr-TR" dirty="0" smtClean="0"/>
              <a:t> </a:t>
            </a:r>
            <a:r>
              <a:rPr lang="tr-TR" altLang="tr-TR" dirty="0" err="1" smtClean="0"/>
              <a:t>Floplar</a:t>
            </a:r>
            <a:r>
              <a:rPr lang="tr-TR" altLang="tr-TR" dirty="0" smtClean="0"/>
              <a:t> [R]</a:t>
            </a:r>
          </a:p>
        </p:txBody>
      </p:sp>
      <p:sp>
        <p:nvSpPr>
          <p:cNvPr id="19459" name="3 Metin Yer Tutucusu"/>
          <p:cNvSpPr>
            <a:spLocks noGrp="1"/>
          </p:cNvSpPr>
          <p:nvPr>
            <p:ph type="body" sz="half" idx="2"/>
          </p:nvPr>
        </p:nvSpPr>
        <p:spPr>
          <a:xfrm>
            <a:off x="714176" y="1080278"/>
            <a:ext cx="7777559" cy="2808287"/>
          </a:xfrm>
        </p:spPr>
        <p:txBody>
          <a:bodyPr/>
          <a:lstStyle/>
          <a:p>
            <a:pPr algn="just" eaLnBrk="1" hangingPunct="1"/>
            <a:r>
              <a:rPr lang="tr-TR" altLang="tr-TR" sz="1800" dirty="0" smtClean="0"/>
              <a:t>Kenar tetiklemeli </a:t>
            </a:r>
            <a:r>
              <a:rPr lang="tr-TR" altLang="tr-TR" sz="1800" dirty="0" err="1" smtClean="0"/>
              <a:t>Flip</a:t>
            </a:r>
            <a:r>
              <a:rPr lang="tr-TR" altLang="tr-TR" sz="1800" dirty="0" smtClean="0"/>
              <a:t> </a:t>
            </a:r>
            <a:r>
              <a:rPr lang="tr-TR" altLang="tr-TR" sz="1800" dirty="0" err="1" smtClean="0"/>
              <a:t>Floplarda</a:t>
            </a:r>
            <a:r>
              <a:rPr lang="tr-TR" altLang="tr-TR" sz="1800" dirty="0" smtClean="0"/>
              <a:t>, Saat darbesinin seviyesi belli bir eşik değerini aşarken FF elemanı çalışır ; ondan sonra aynı eşik değere aynı yönden (yükselen veya düşen) ikinci defa gelene kadar </a:t>
            </a:r>
            <a:r>
              <a:rPr lang="tr-TR" altLang="tr-TR" sz="1800" dirty="0" err="1" smtClean="0"/>
              <a:t>FF’lar</a:t>
            </a:r>
            <a:r>
              <a:rPr lang="tr-TR" altLang="tr-TR" sz="1800" dirty="0" smtClean="0"/>
              <a:t> girişlere kapalıdır, girişlere karşılık vermezler. Darbe kenarı ile tetiklenen </a:t>
            </a:r>
            <a:r>
              <a:rPr lang="tr-TR" altLang="tr-TR" sz="1800" b="1" dirty="0" smtClean="0"/>
              <a:t>gecikmeli </a:t>
            </a:r>
            <a:r>
              <a:rPr lang="tr-TR" altLang="tr-TR" sz="1800" b="1" dirty="0" err="1" smtClean="0"/>
              <a:t>FF’ya</a:t>
            </a:r>
            <a:r>
              <a:rPr lang="tr-TR" altLang="tr-TR" sz="1800" b="1" dirty="0" smtClean="0"/>
              <a:t> </a:t>
            </a:r>
            <a:r>
              <a:rPr lang="tr-TR" altLang="tr-TR" sz="1800" dirty="0" smtClean="0"/>
              <a:t>  örnek aşağıda verilmiştir. Bu devrede temel hücre  elemanı (ikinci seviye) girişlerine birer temel hücre elemanı (birinci seviye) bağlanmıştır. Birinci seviyedeki temel bellek elemanları, darbenin düşen kenarında, ikinci seviyedeki temel belleğin durumunu koruması için gereken girişleri </a:t>
            </a:r>
            <a:r>
              <a:rPr lang="tr-TR" altLang="tr-TR" sz="1800" b="1" dirty="0" smtClean="0"/>
              <a:t>(11) </a:t>
            </a:r>
            <a:r>
              <a:rPr lang="tr-TR" altLang="tr-TR" sz="1800" dirty="0" smtClean="0"/>
              <a:t>sağlar. Aynı bellek elemanları darbenin yükselen kenarında ise; ikinci seviyedeki temel belleğin girişinin, çıkışına aktarılmasını sağlar.</a:t>
            </a:r>
          </a:p>
          <a:p>
            <a:pPr eaLnBrk="1" hangingPunct="1"/>
            <a:r>
              <a:rPr lang="tr-TR" altLang="tr-TR" sz="2000" dirty="0" smtClean="0"/>
              <a:t> </a:t>
            </a:r>
          </a:p>
          <a:p>
            <a:pPr eaLnBrk="1" hangingPunct="1"/>
            <a:endParaRPr lang="tr-TR" altLang="tr-TR" sz="2000" dirty="0" smtClean="0"/>
          </a:p>
          <a:p>
            <a:pPr eaLnBrk="1" hangingPunct="1"/>
            <a:endParaRPr lang="tr-TR" altLang="tr-TR" dirty="0" smtClean="0"/>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933056"/>
            <a:ext cx="3456657" cy="24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Mürekkep 1"/>
              <p14:cNvContentPartPr/>
              <p14:nvPr/>
            </p14:nvContentPartPr>
            <p14:xfrm>
              <a:off x="4304160" y="3786120"/>
              <a:ext cx="384480" cy="2152440"/>
            </p14:xfrm>
          </p:contentPart>
        </mc:Choice>
        <mc:Fallback xmlns="">
          <p:pic>
            <p:nvPicPr>
              <p:cNvPr id="2" name="Mürekkep 1"/>
              <p:cNvPicPr/>
              <p:nvPr/>
            </p:nvPicPr>
            <p:blipFill>
              <a:blip r:embed="rId4"/>
              <a:stretch>
                <a:fillRect/>
              </a:stretch>
            </p:blipFill>
            <p:spPr>
              <a:xfrm>
                <a:off x="4294800" y="3776760"/>
                <a:ext cx="403200" cy="217116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4 Başlık"/>
          <p:cNvSpPr>
            <a:spLocks noGrp="1"/>
          </p:cNvSpPr>
          <p:nvPr>
            <p:ph type="title"/>
          </p:nvPr>
        </p:nvSpPr>
        <p:spPr>
          <a:xfrm>
            <a:off x="467544" y="836712"/>
            <a:ext cx="8229600" cy="490537"/>
          </a:xfrm>
        </p:spPr>
        <p:txBody>
          <a:bodyPr/>
          <a:lstStyle/>
          <a:p>
            <a:pPr eaLnBrk="1" hangingPunct="1"/>
            <a:r>
              <a:rPr lang="tr-TR" altLang="tr-TR" sz="2000" dirty="0" smtClean="0"/>
              <a:t>Darbe kenarı tetiklemeli gecikme bellek elemanı lojik devresinin analizi</a:t>
            </a:r>
          </a:p>
        </p:txBody>
      </p:sp>
      <p:pic>
        <p:nvPicPr>
          <p:cNvPr id="2048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5904656" cy="435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Başlık"/>
          <p:cNvSpPr>
            <a:spLocks noGrp="1"/>
          </p:cNvSpPr>
          <p:nvPr>
            <p:ph type="title"/>
          </p:nvPr>
        </p:nvSpPr>
        <p:spPr>
          <a:xfrm>
            <a:off x="457200" y="273050"/>
            <a:ext cx="7786688" cy="419100"/>
          </a:xfrm>
        </p:spPr>
        <p:txBody>
          <a:bodyPr/>
          <a:lstStyle/>
          <a:p>
            <a:pPr eaLnBrk="1" hangingPunct="1"/>
            <a:r>
              <a:rPr lang="tr-TR" altLang="tr-TR" smtClean="0"/>
              <a:t>Kenar Tetiklemeli FF’larda Garantili Kayıt yapabilmek</a:t>
            </a:r>
          </a:p>
        </p:txBody>
      </p:sp>
      <p:sp>
        <p:nvSpPr>
          <p:cNvPr id="21507" name="3 Metin Yer Tutucusu"/>
          <p:cNvSpPr>
            <a:spLocks noGrp="1"/>
          </p:cNvSpPr>
          <p:nvPr>
            <p:ph type="body" sz="half" idx="2"/>
          </p:nvPr>
        </p:nvSpPr>
        <p:spPr>
          <a:xfrm>
            <a:off x="457200" y="765175"/>
            <a:ext cx="8362950" cy="2519363"/>
          </a:xfrm>
        </p:spPr>
        <p:txBody>
          <a:bodyPr/>
          <a:lstStyle/>
          <a:p>
            <a:pPr eaLnBrk="1" hangingPunct="1"/>
            <a:r>
              <a:rPr lang="tr-TR" altLang="tr-TR" sz="2000" smtClean="0"/>
              <a:t>Kenar tetiklemeli FF’ların garantili kayıt yapabilmesi için </a:t>
            </a:r>
            <a:r>
              <a:rPr lang="tr-TR" altLang="tr-TR" sz="2000" b="1" smtClean="0">
                <a:solidFill>
                  <a:srgbClr val="FF0000"/>
                </a:solidFill>
              </a:rPr>
              <a:t>t</a:t>
            </a:r>
            <a:r>
              <a:rPr lang="tr-TR" altLang="tr-TR" sz="2000" b="1" baseline="-25000" smtClean="0">
                <a:solidFill>
                  <a:srgbClr val="FF0000"/>
                </a:solidFill>
              </a:rPr>
              <a:t>s</a:t>
            </a:r>
            <a:r>
              <a:rPr lang="tr-TR" altLang="tr-TR" sz="2000" smtClean="0">
                <a:solidFill>
                  <a:srgbClr val="FF0000"/>
                </a:solidFill>
              </a:rPr>
              <a:t> (set up time- oturma zamanı) ve  </a:t>
            </a:r>
            <a:r>
              <a:rPr lang="tr-TR" altLang="tr-TR" sz="2000" b="1" smtClean="0">
                <a:solidFill>
                  <a:srgbClr val="FF0000"/>
                </a:solidFill>
              </a:rPr>
              <a:t>t</a:t>
            </a:r>
            <a:r>
              <a:rPr lang="tr-TR" altLang="tr-TR" sz="2000" b="1" baseline="-25000" smtClean="0">
                <a:solidFill>
                  <a:srgbClr val="FF0000"/>
                </a:solidFill>
              </a:rPr>
              <a:t>h</a:t>
            </a:r>
            <a:r>
              <a:rPr lang="tr-TR" altLang="tr-TR" sz="2000" b="1" smtClean="0">
                <a:solidFill>
                  <a:srgbClr val="FF0000"/>
                </a:solidFill>
              </a:rPr>
              <a:t> </a:t>
            </a:r>
            <a:r>
              <a:rPr lang="tr-TR" altLang="tr-TR" sz="2000" smtClean="0">
                <a:solidFill>
                  <a:srgbClr val="FF0000"/>
                </a:solidFill>
              </a:rPr>
              <a:t>   (Hold time- Tutma zamanı</a:t>
            </a:r>
            <a:r>
              <a:rPr lang="tr-TR" altLang="tr-TR" sz="2000" smtClean="0"/>
              <a:t>) kavramları çok önemlidir.  FF’ya kaydedilecek bilginin ilgili uçlara, kenar değişimi (Yükselen veya düşen kenar) oluşmadan en az </a:t>
            </a:r>
            <a:r>
              <a:rPr lang="tr-TR" altLang="tr-TR" sz="2000" b="1" smtClean="0"/>
              <a:t>ts</a:t>
            </a:r>
            <a:r>
              <a:rPr lang="tr-TR" altLang="tr-TR" sz="2000" smtClean="0"/>
              <a:t> zaman kadar önceden  uygulanması ve kenar değişmi oluştuktan enaz </a:t>
            </a:r>
            <a:r>
              <a:rPr lang="tr-TR" altLang="tr-TR" sz="2000" b="1" smtClean="0"/>
              <a:t>th</a:t>
            </a:r>
            <a:r>
              <a:rPr lang="tr-TR" altLang="tr-TR" sz="2000" smtClean="0"/>
              <a:t> zaman kadar değiştirilmemesi gerekir.  Şekil de bu durum gösterilmiştir. Örneğin bir D türü FF’da 1 kaydedebilmek için D girişine uygulayacağımız işaretin, saat işaretine göre lojik 1 süresinin minumum değeri şekilde görülmektedir. </a:t>
            </a:r>
          </a:p>
          <a:p>
            <a:pPr eaLnBrk="1" hangingPunct="1"/>
            <a:endParaRPr lang="tr-TR" altLang="tr-TR" smtClean="0"/>
          </a:p>
        </p:txBody>
      </p:sp>
      <p:pic>
        <p:nvPicPr>
          <p:cNvPr id="2150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389686"/>
            <a:ext cx="5904656" cy="309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Başlık"/>
          <p:cNvSpPr>
            <a:spLocks noGrp="1"/>
          </p:cNvSpPr>
          <p:nvPr>
            <p:ph type="title"/>
          </p:nvPr>
        </p:nvSpPr>
        <p:spPr>
          <a:xfrm>
            <a:off x="457200" y="273050"/>
            <a:ext cx="8362950" cy="419100"/>
          </a:xfrm>
        </p:spPr>
        <p:txBody>
          <a:bodyPr/>
          <a:lstStyle/>
          <a:p>
            <a:pPr eaLnBrk="1" hangingPunct="1"/>
            <a:r>
              <a:rPr lang="tr-TR" altLang="tr-TR" smtClean="0"/>
              <a:t>			Ardışıl Devreler</a:t>
            </a:r>
          </a:p>
        </p:txBody>
      </p:sp>
      <p:sp>
        <p:nvSpPr>
          <p:cNvPr id="6" name="5 Metin Yer Tutucusu"/>
          <p:cNvSpPr>
            <a:spLocks noGrp="1"/>
          </p:cNvSpPr>
          <p:nvPr>
            <p:ph type="body" sz="half" idx="2"/>
          </p:nvPr>
        </p:nvSpPr>
        <p:spPr>
          <a:xfrm>
            <a:off x="468313" y="765175"/>
            <a:ext cx="8496300" cy="3959969"/>
          </a:xfrm>
        </p:spPr>
        <p:txBody>
          <a:bodyPr rtlCol="0">
            <a:normAutofit fontScale="40000" lnSpcReduction="20000"/>
          </a:bodyPr>
          <a:lstStyle/>
          <a:p>
            <a:pPr algn="just" defTabSz="360000" eaLnBrk="1" fontAlgn="auto" hangingPunct="1">
              <a:lnSpc>
                <a:spcPct val="120000"/>
              </a:lnSpc>
              <a:spcAft>
                <a:spcPts val="0"/>
              </a:spcAft>
              <a:buFont typeface="Arial" pitchFamily="34" charset="0"/>
              <a:buNone/>
              <a:defRPr/>
            </a:pPr>
            <a:r>
              <a:rPr lang="tr-TR" sz="3400" dirty="0" smtClean="0">
                <a:latin typeface="Arial" panose="020B0604020202020204" pitchFamily="34" charset="0"/>
                <a:cs typeface="Arial" panose="020B0604020202020204" pitchFamily="34" charset="0"/>
              </a:rPr>
              <a:t>	Sayısal devreler </a:t>
            </a:r>
            <a:r>
              <a:rPr lang="tr-TR" sz="3400" dirty="0">
                <a:latin typeface="Arial" panose="020B0604020202020204" pitchFamily="34" charset="0"/>
                <a:cs typeface="Arial" panose="020B0604020202020204" pitchFamily="34" charset="0"/>
              </a:rPr>
              <a:t>çalışma prensibi olarak iki kısımda incelenebilir. </a:t>
            </a:r>
            <a:r>
              <a:rPr lang="tr-TR" sz="3400" b="1" u="sng" dirty="0" err="1" smtClean="0">
                <a:latin typeface="Arial" panose="020B0604020202020204" pitchFamily="34" charset="0"/>
                <a:cs typeface="Arial" panose="020B0604020202020204" pitchFamily="34" charset="0"/>
              </a:rPr>
              <a:t>Kombinasyonal</a:t>
            </a:r>
            <a:r>
              <a:rPr lang="tr-TR" sz="3400" b="1" u="sng" dirty="0" smtClean="0">
                <a:latin typeface="Arial" panose="020B0604020202020204" pitchFamily="34" charset="0"/>
                <a:cs typeface="Arial" panose="020B0604020202020204" pitchFamily="34" charset="0"/>
              </a:rPr>
              <a:t> devreler;</a:t>
            </a:r>
            <a:r>
              <a:rPr lang="tr-TR" sz="3400" dirty="0" smtClean="0">
                <a:latin typeface="Arial" panose="020B0604020202020204" pitchFamily="34" charset="0"/>
                <a:cs typeface="Arial" panose="020B0604020202020204" pitchFamily="34" charset="0"/>
              </a:rPr>
              <a:t> </a:t>
            </a:r>
            <a:r>
              <a:rPr lang="tr-TR" sz="3400" dirty="0">
                <a:latin typeface="Arial" panose="020B0604020202020204" pitchFamily="34" charset="0"/>
                <a:cs typeface="Arial" panose="020B0604020202020204" pitchFamily="34" charset="0"/>
              </a:rPr>
              <a:t>Bu devrelerin en önemli özelliği hafızalarının </a:t>
            </a:r>
            <a:r>
              <a:rPr lang="tr-TR" sz="3400" dirty="0" smtClean="0">
                <a:latin typeface="Arial" panose="020B0604020202020204" pitchFamily="34" charset="0"/>
                <a:cs typeface="Arial" panose="020B0604020202020204" pitchFamily="34" charset="0"/>
              </a:rPr>
              <a:t>bulunmamasıdır. Çıkış sadece girişlere bağımlıdır. </a:t>
            </a:r>
            <a:r>
              <a:rPr lang="tr-TR" sz="3400" b="1" dirty="0" err="1" smtClean="0">
                <a:latin typeface="Arial" panose="020B0604020202020204" pitchFamily="34" charset="0"/>
                <a:cs typeface="Arial" panose="020B0604020202020204" pitchFamily="34" charset="0"/>
              </a:rPr>
              <a:t>Ardışıl</a:t>
            </a:r>
            <a:r>
              <a:rPr lang="tr-TR" sz="3400" b="1" dirty="0" smtClean="0">
                <a:latin typeface="Arial" panose="020B0604020202020204" pitchFamily="34" charset="0"/>
                <a:cs typeface="Arial" panose="020B0604020202020204" pitchFamily="34" charset="0"/>
              </a:rPr>
              <a:t> </a:t>
            </a:r>
            <a:r>
              <a:rPr lang="tr-TR" sz="3400" b="1" dirty="0">
                <a:latin typeface="Arial" panose="020B0604020202020204" pitchFamily="34" charset="0"/>
                <a:cs typeface="Arial" panose="020B0604020202020204" pitchFamily="34" charset="0"/>
              </a:rPr>
              <a:t>devreler </a:t>
            </a:r>
            <a:r>
              <a:rPr lang="tr-TR" sz="3400" dirty="0">
                <a:latin typeface="Arial" panose="020B0604020202020204" pitchFamily="34" charset="0"/>
                <a:cs typeface="Arial" panose="020B0604020202020204" pitchFamily="34" charset="0"/>
              </a:rPr>
              <a:t>ise bünyelerinde kullanılan hafıza elemanlarından dolayı geçmiş durumları da hatırlama yeteneğine sahiptirler. </a:t>
            </a:r>
            <a:r>
              <a:rPr lang="tr-TR" sz="3400" dirty="0" smtClean="0">
                <a:latin typeface="Arial" panose="020B0604020202020204" pitchFamily="34" charset="0"/>
                <a:cs typeface="Arial" panose="020B0604020202020204" pitchFamily="34" charset="0"/>
              </a:rPr>
              <a:t>Çıkış hem o andaki girişlere, </a:t>
            </a:r>
            <a:r>
              <a:rPr lang="tr-TR" sz="3400" dirty="0" err="1" smtClean="0">
                <a:latin typeface="Arial" panose="020B0604020202020204" pitchFamily="34" charset="0"/>
                <a:cs typeface="Arial" panose="020B0604020202020204" pitchFamily="34" charset="0"/>
              </a:rPr>
              <a:t>hemde</a:t>
            </a:r>
            <a:r>
              <a:rPr lang="tr-TR" sz="3400" dirty="0" smtClean="0">
                <a:latin typeface="Arial" panose="020B0604020202020204" pitchFamily="34" charset="0"/>
                <a:cs typeface="Arial" panose="020B0604020202020204" pitchFamily="34" charset="0"/>
              </a:rPr>
              <a:t> devrenin iç durumlarına bağımlıdır.</a:t>
            </a:r>
          </a:p>
          <a:p>
            <a:pPr algn="just" defTabSz="360000" eaLnBrk="1" fontAlgn="auto" hangingPunct="1">
              <a:lnSpc>
                <a:spcPct val="120000"/>
              </a:lnSpc>
              <a:spcAft>
                <a:spcPts val="0"/>
              </a:spcAft>
              <a:buFont typeface="Arial" pitchFamily="34" charset="0"/>
              <a:buNone/>
              <a:defRPr/>
            </a:pPr>
            <a:r>
              <a:rPr lang="tr-TR" sz="3400" dirty="0">
                <a:latin typeface="Arial" panose="020B0604020202020204" pitchFamily="34" charset="0"/>
                <a:cs typeface="Arial" panose="020B0604020202020204" pitchFamily="34" charset="0"/>
              </a:rPr>
              <a:t>	</a:t>
            </a:r>
            <a:r>
              <a:rPr lang="tr-TR" sz="3400" u="sng" dirty="0" err="1" smtClean="0">
                <a:latin typeface="Arial" panose="020B0604020202020204" pitchFamily="34" charset="0"/>
                <a:cs typeface="Arial" panose="020B0604020202020204" pitchFamily="34" charset="0"/>
              </a:rPr>
              <a:t>Ardışıl</a:t>
            </a:r>
            <a:r>
              <a:rPr lang="tr-TR" sz="3400" u="sng" dirty="0" smtClean="0">
                <a:latin typeface="Arial" panose="020B0604020202020204" pitchFamily="34" charset="0"/>
                <a:cs typeface="Arial" panose="020B0604020202020204" pitchFamily="34" charset="0"/>
              </a:rPr>
              <a:t> devreler,  Senkron ve Asenkron </a:t>
            </a:r>
            <a:r>
              <a:rPr lang="tr-TR" sz="3400" u="sng" dirty="0" err="1" smtClean="0">
                <a:latin typeface="Arial" panose="020B0604020202020204" pitchFamily="34" charset="0"/>
                <a:cs typeface="Arial" panose="020B0604020202020204" pitchFamily="34" charset="0"/>
              </a:rPr>
              <a:t>Ardışıl</a:t>
            </a:r>
            <a:r>
              <a:rPr lang="tr-TR" sz="3400" u="sng" dirty="0" smtClean="0">
                <a:latin typeface="Arial" panose="020B0604020202020204" pitchFamily="34" charset="0"/>
                <a:cs typeface="Arial" panose="020B0604020202020204" pitchFamily="34" charset="0"/>
              </a:rPr>
              <a:t> devreler olmak üzere iki sınıfa ayrılır. Pratikte daha çok senkron </a:t>
            </a:r>
            <a:r>
              <a:rPr lang="tr-TR" sz="3400" u="sng" dirty="0" err="1" smtClean="0">
                <a:latin typeface="Arial" panose="020B0604020202020204" pitchFamily="34" charset="0"/>
                <a:cs typeface="Arial" panose="020B0604020202020204" pitchFamily="34" charset="0"/>
              </a:rPr>
              <a:t>ardışıl</a:t>
            </a:r>
            <a:r>
              <a:rPr lang="tr-TR" sz="3400" u="sng" dirty="0" smtClean="0">
                <a:latin typeface="Arial" panose="020B0604020202020204" pitchFamily="34" charset="0"/>
                <a:cs typeface="Arial" panose="020B0604020202020204" pitchFamily="34" charset="0"/>
              </a:rPr>
              <a:t> devreler ile çalışılır.</a:t>
            </a:r>
          </a:p>
          <a:p>
            <a:pPr defTabSz="360000">
              <a:lnSpc>
                <a:spcPct val="120000"/>
              </a:lnSpc>
              <a:spcBef>
                <a:spcPts val="600"/>
              </a:spcBef>
            </a:pPr>
            <a:r>
              <a:rPr lang="tr-TR" sz="3400" dirty="0" smtClean="0">
                <a:latin typeface="Arial" panose="020B0604020202020204" pitchFamily="34" charset="0"/>
                <a:cs typeface="Arial" panose="020B0604020202020204" pitchFamily="34" charset="0"/>
              </a:rPr>
              <a:t>	Senkron </a:t>
            </a:r>
            <a:r>
              <a:rPr lang="tr-TR" sz="3400" dirty="0" err="1">
                <a:latin typeface="Arial" panose="020B0604020202020204" pitchFamily="34" charset="0"/>
                <a:cs typeface="Arial" panose="020B0604020202020204" pitchFamily="34" charset="0"/>
              </a:rPr>
              <a:t>ardısıl</a:t>
            </a:r>
            <a:r>
              <a:rPr lang="tr-TR" sz="3400" dirty="0">
                <a:latin typeface="Arial" panose="020B0604020202020204" pitchFamily="34" charset="0"/>
                <a:cs typeface="Arial" panose="020B0604020202020204" pitchFamily="34" charset="0"/>
              </a:rPr>
              <a:t> devrelerde hafıza elemanlarının </a:t>
            </a:r>
            <a:r>
              <a:rPr lang="tr-TR" sz="3400" dirty="0" smtClean="0">
                <a:latin typeface="Arial" panose="020B0604020202020204" pitchFamily="34" charset="0"/>
                <a:cs typeface="Arial" panose="020B0604020202020204" pitchFamily="34" charset="0"/>
              </a:rPr>
              <a:t>değer değiştirmesi </a:t>
            </a:r>
            <a:r>
              <a:rPr lang="tr-TR" sz="3400" dirty="0">
                <a:latin typeface="Arial" panose="020B0604020202020204" pitchFamily="34" charset="0"/>
                <a:cs typeface="Arial" panose="020B0604020202020204" pitchFamily="34" charset="0"/>
              </a:rPr>
              <a:t>için </a:t>
            </a:r>
            <a:r>
              <a:rPr lang="tr-TR" sz="3400" dirty="0" smtClean="0">
                <a:latin typeface="Arial" panose="020B0604020202020204" pitchFamily="34" charset="0"/>
                <a:cs typeface="Arial" panose="020B0604020202020204" pitchFamily="34" charset="0"/>
              </a:rPr>
              <a:t>dışarıdan bir kare dalga  sinyali uygulanır. Bu sinyallere </a:t>
            </a:r>
            <a:r>
              <a:rPr lang="tr-TR" sz="3400" b="1" dirty="0" smtClean="0">
                <a:latin typeface="Arial" panose="020B0604020202020204" pitchFamily="34" charset="0"/>
                <a:cs typeface="Arial" panose="020B0604020202020204" pitchFamily="34" charset="0"/>
              </a:rPr>
              <a:t>saat  (</a:t>
            </a:r>
            <a:r>
              <a:rPr lang="tr-TR" sz="3400" b="1" dirty="0" err="1" smtClean="0">
                <a:latin typeface="Arial" panose="020B0604020202020204" pitchFamily="34" charset="0"/>
                <a:cs typeface="Arial" panose="020B0604020202020204" pitchFamily="34" charset="0"/>
              </a:rPr>
              <a:t>Clock</a:t>
            </a:r>
            <a:r>
              <a:rPr lang="tr-TR" sz="3400" b="1" dirty="0" smtClean="0">
                <a:latin typeface="Arial" panose="020B0604020202020204" pitchFamily="34" charset="0"/>
                <a:cs typeface="Arial" panose="020B0604020202020204" pitchFamily="34" charset="0"/>
              </a:rPr>
              <a:t>) işareti  </a:t>
            </a:r>
            <a:r>
              <a:rPr lang="tr-TR" sz="3400" dirty="0" smtClean="0">
                <a:latin typeface="Arial" panose="020B0604020202020204" pitchFamily="34" charset="0"/>
                <a:cs typeface="Arial" panose="020B0604020202020204" pitchFamily="34" charset="0"/>
              </a:rPr>
              <a:t>denir. Senkron devrede bulunan tüm hafıza elemanları bu saat darbelerine göre eş zamanlı olarak (senkron) </a:t>
            </a:r>
            <a:r>
              <a:rPr lang="tr-TR" sz="3400" dirty="0">
                <a:latin typeface="Arial" panose="020B0604020202020204" pitchFamily="34" charset="0"/>
                <a:cs typeface="Arial" panose="020B0604020202020204" pitchFamily="34" charset="0"/>
              </a:rPr>
              <a:t>sonraki duruma </a:t>
            </a:r>
            <a:r>
              <a:rPr lang="tr-TR" sz="3400" dirty="0" smtClean="0">
                <a:latin typeface="Arial" panose="020B0604020202020204" pitchFamily="34" charset="0"/>
                <a:cs typeface="Arial" panose="020B0604020202020204" pitchFamily="34" charset="0"/>
              </a:rPr>
              <a:t>geçerler, değer değiştirirler.</a:t>
            </a:r>
            <a:endParaRPr lang="tr-TR" sz="3400" dirty="0">
              <a:latin typeface="Arial" panose="020B0604020202020204" pitchFamily="34" charset="0"/>
              <a:cs typeface="Arial" panose="020B0604020202020204" pitchFamily="34" charset="0"/>
            </a:endParaRPr>
          </a:p>
          <a:p>
            <a:pPr algn="just" defTabSz="360000">
              <a:lnSpc>
                <a:spcPct val="120000"/>
              </a:lnSpc>
              <a:spcBef>
                <a:spcPts val="600"/>
              </a:spcBef>
            </a:pPr>
            <a:r>
              <a:rPr lang="tr-TR" sz="3400" dirty="0" smtClean="0">
                <a:latin typeface="Arial" panose="020B0604020202020204" pitchFamily="34" charset="0"/>
                <a:cs typeface="Arial" panose="020B0604020202020204" pitchFamily="34" charset="0"/>
              </a:rPr>
              <a:t>	Asenkron </a:t>
            </a:r>
            <a:r>
              <a:rPr lang="tr-TR" sz="3400" dirty="0" err="1">
                <a:latin typeface="Arial" panose="020B0604020202020204" pitchFamily="34" charset="0"/>
                <a:cs typeface="Arial" panose="020B0604020202020204" pitchFamily="34" charset="0"/>
              </a:rPr>
              <a:t>ardısıl</a:t>
            </a:r>
            <a:r>
              <a:rPr lang="tr-TR" sz="3400" dirty="0">
                <a:latin typeface="Arial" panose="020B0604020202020204" pitchFamily="34" charset="0"/>
                <a:cs typeface="Arial" panose="020B0604020202020204" pitchFamily="34" charset="0"/>
              </a:rPr>
              <a:t> devrelerde ise hafıza </a:t>
            </a:r>
            <a:r>
              <a:rPr lang="tr-TR" sz="3400" dirty="0" smtClean="0">
                <a:latin typeface="Arial" panose="020B0604020202020204" pitchFamily="34" charset="0"/>
                <a:cs typeface="Arial" panose="020B0604020202020204" pitchFamily="34" charset="0"/>
              </a:rPr>
              <a:t>elemanlarının değer değiştirmesi için </a:t>
            </a:r>
            <a:r>
              <a:rPr lang="tr-TR" sz="3400" dirty="0" err="1" smtClean="0">
                <a:latin typeface="Arial" panose="020B0604020202020204" pitchFamily="34" charset="0"/>
                <a:cs typeface="Arial" panose="020B0604020202020204" pitchFamily="34" charset="0"/>
              </a:rPr>
              <a:t>clocok</a:t>
            </a:r>
            <a:r>
              <a:rPr lang="tr-TR" sz="3400" dirty="0" smtClean="0">
                <a:latin typeface="Arial" panose="020B0604020202020204" pitchFamily="34" charset="0"/>
                <a:cs typeface="Arial" panose="020B0604020202020204" pitchFamily="34" charset="0"/>
              </a:rPr>
              <a:t> sinyali </a:t>
            </a:r>
            <a:r>
              <a:rPr lang="tr-TR" sz="3400" dirty="0">
                <a:latin typeface="Arial" panose="020B0604020202020204" pitchFamily="34" charset="0"/>
                <a:cs typeface="Arial" panose="020B0604020202020204" pitchFamily="34" charset="0"/>
              </a:rPr>
              <a:t>kullanılmaz. </a:t>
            </a:r>
            <a:r>
              <a:rPr lang="tr-TR" sz="3400" dirty="0" err="1">
                <a:latin typeface="Arial" panose="020B0604020202020204" pitchFamily="34" charset="0"/>
                <a:cs typeface="Arial" panose="020B0604020202020204" pitchFamily="34" charset="0"/>
              </a:rPr>
              <a:t>Girislerde</a:t>
            </a:r>
            <a:r>
              <a:rPr lang="tr-TR" sz="3400" dirty="0">
                <a:latin typeface="Arial" panose="020B0604020202020204" pitchFamily="34" charset="0"/>
                <a:cs typeface="Arial" panose="020B0604020202020204" pitchFamily="34" charset="0"/>
              </a:rPr>
              <a:t> yapılacak bir </a:t>
            </a:r>
            <a:r>
              <a:rPr lang="tr-TR" sz="3400" dirty="0" err="1">
                <a:latin typeface="Arial" panose="020B0604020202020204" pitchFamily="34" charset="0"/>
                <a:cs typeface="Arial" panose="020B0604020202020204" pitchFamily="34" charset="0"/>
              </a:rPr>
              <a:t>degisiklik</a:t>
            </a:r>
            <a:r>
              <a:rPr lang="tr-TR" sz="3400" dirty="0">
                <a:latin typeface="Arial" panose="020B0604020202020204" pitchFamily="34" charset="0"/>
                <a:cs typeface="Arial" panose="020B0604020202020204" pitchFamily="34" charset="0"/>
              </a:rPr>
              <a:t> otomatik olarak </a:t>
            </a:r>
            <a:r>
              <a:rPr lang="tr-TR" sz="3400" dirty="0" smtClean="0">
                <a:latin typeface="Arial" panose="020B0604020202020204" pitchFamily="34" charset="0"/>
                <a:cs typeface="Arial" panose="020B0604020202020204" pitchFamily="34" charset="0"/>
              </a:rPr>
              <a:t>hafıza elemanının değer değiştirmesine </a:t>
            </a:r>
            <a:r>
              <a:rPr lang="tr-TR" sz="3400" dirty="0">
                <a:latin typeface="Arial" panose="020B0604020202020204" pitchFamily="34" charset="0"/>
                <a:cs typeface="Arial" panose="020B0604020202020204" pitchFamily="34" charset="0"/>
              </a:rPr>
              <a:t>neden olur</a:t>
            </a:r>
            <a:r>
              <a:rPr lang="tr-TR" sz="3400" dirty="0" smtClean="0">
                <a:latin typeface="Arial" panose="020B0604020202020204" pitchFamily="34" charset="0"/>
                <a:cs typeface="Arial" panose="020B0604020202020204" pitchFamily="34" charset="0"/>
              </a:rPr>
              <a:t>. Dolayısıyla, </a:t>
            </a:r>
            <a:r>
              <a:rPr lang="tr-TR" sz="3400" dirty="0">
                <a:latin typeface="Arial" panose="020B0604020202020204" pitchFamily="34" charset="0"/>
                <a:cs typeface="Arial" panose="020B0604020202020204" pitchFamily="34" charset="0"/>
              </a:rPr>
              <a:t>h</a:t>
            </a:r>
            <a:r>
              <a:rPr lang="tr-TR" sz="3400" dirty="0" smtClean="0">
                <a:latin typeface="Arial" panose="020B0604020202020204" pitchFamily="34" charset="0"/>
                <a:cs typeface="Arial" panose="020B0604020202020204" pitchFamily="34" charset="0"/>
              </a:rPr>
              <a:t>afıza elemanları eş zamanlı olarak değer değiştirmezler.</a:t>
            </a:r>
          </a:p>
          <a:p>
            <a:pPr defTabSz="360000">
              <a:lnSpc>
                <a:spcPct val="120000"/>
              </a:lnSpc>
              <a:spcBef>
                <a:spcPts val="600"/>
              </a:spcBef>
            </a:pPr>
            <a:r>
              <a:rPr lang="tr-TR" sz="3400" dirty="0" smtClean="0">
                <a:latin typeface="Arial" panose="020B0604020202020204" pitchFamily="34" charset="0"/>
                <a:cs typeface="Arial" panose="020B0604020202020204" pitchFamily="34" charset="0"/>
              </a:rPr>
              <a:t>	Asenkron </a:t>
            </a:r>
            <a:r>
              <a:rPr lang="tr-TR" sz="3400" dirty="0">
                <a:latin typeface="Arial" panose="020B0604020202020204" pitchFamily="34" charset="0"/>
                <a:cs typeface="Arial" panose="020B0604020202020204" pitchFamily="34" charset="0"/>
              </a:rPr>
              <a:t>devreler mantık kapılarında </a:t>
            </a:r>
            <a:r>
              <a:rPr lang="tr-TR" sz="3400" dirty="0" smtClean="0">
                <a:latin typeface="Arial" panose="020B0604020202020204" pitchFamily="34" charset="0"/>
                <a:cs typeface="Arial" panose="020B0604020202020204" pitchFamily="34" charset="0"/>
              </a:rPr>
              <a:t>bulunan yayılma </a:t>
            </a:r>
            <a:r>
              <a:rPr lang="tr-TR" sz="3400" dirty="0">
                <a:latin typeface="Arial" panose="020B0604020202020204" pitchFamily="34" charset="0"/>
                <a:cs typeface="Arial" panose="020B0604020202020204" pitchFamily="34" charset="0"/>
              </a:rPr>
              <a:t>(</a:t>
            </a:r>
            <a:r>
              <a:rPr lang="tr-TR" sz="3400" dirty="0" err="1">
                <a:latin typeface="Arial" panose="020B0604020202020204" pitchFamily="34" charset="0"/>
                <a:cs typeface="Arial" panose="020B0604020202020204" pitchFamily="34" charset="0"/>
              </a:rPr>
              <a:t>propagasyon</a:t>
            </a:r>
            <a:r>
              <a:rPr lang="tr-TR" sz="3400" dirty="0">
                <a:latin typeface="Arial" panose="020B0604020202020204" pitchFamily="34" charset="0"/>
                <a:cs typeface="Arial" panose="020B0604020202020204" pitchFamily="34" charset="0"/>
              </a:rPr>
              <a:t>) gecikmelerini kullanan zaman-gecikmeli devrelerdir</a:t>
            </a:r>
            <a:r>
              <a:rPr lang="tr-TR" sz="3400" dirty="0" smtClean="0">
                <a:latin typeface="Arial" panose="020B0604020202020204" pitchFamily="34" charset="0"/>
                <a:cs typeface="Arial" panose="020B0604020202020204" pitchFamily="34" charset="0"/>
              </a:rPr>
              <a:t>.</a:t>
            </a:r>
          </a:p>
          <a:p>
            <a:pPr defTabSz="360000">
              <a:lnSpc>
                <a:spcPct val="120000"/>
              </a:lnSpc>
              <a:spcBef>
                <a:spcPts val="600"/>
              </a:spcBef>
            </a:pPr>
            <a:endParaRPr lang="tr-TR" sz="3400" dirty="0">
              <a:latin typeface="Arial" panose="020B0604020202020204" pitchFamily="34" charset="0"/>
              <a:cs typeface="Arial" panose="020B0604020202020204" pitchFamily="34" charset="0"/>
            </a:endParaRPr>
          </a:p>
          <a:p>
            <a:pPr defTabSz="360000">
              <a:lnSpc>
                <a:spcPct val="120000"/>
              </a:lnSpc>
              <a:spcBef>
                <a:spcPts val="600"/>
              </a:spcBef>
            </a:pPr>
            <a:endParaRPr lang="tr-TR" sz="3400" dirty="0" smtClean="0">
              <a:latin typeface="Arial" panose="020B0604020202020204" pitchFamily="34" charset="0"/>
              <a:cs typeface="Arial" panose="020B0604020202020204" pitchFamily="34" charset="0"/>
            </a:endParaRPr>
          </a:p>
        </p:txBody>
      </p:sp>
      <p:pic>
        <p:nvPicPr>
          <p:cNvPr id="3" name="Resim 2"/>
          <p:cNvPicPr>
            <a:picLocks noChangeAspect="1"/>
          </p:cNvPicPr>
          <p:nvPr/>
        </p:nvPicPr>
        <p:blipFill>
          <a:blip r:embed="rId2"/>
          <a:stretch>
            <a:fillRect/>
          </a:stretch>
        </p:blipFill>
        <p:spPr>
          <a:xfrm>
            <a:off x="802346" y="4721862"/>
            <a:ext cx="7672657" cy="195929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Başlık"/>
          <p:cNvSpPr>
            <a:spLocks noGrp="1"/>
          </p:cNvSpPr>
          <p:nvPr>
            <p:ph type="title"/>
          </p:nvPr>
        </p:nvSpPr>
        <p:spPr>
          <a:xfrm>
            <a:off x="676855" y="599071"/>
            <a:ext cx="2946391" cy="214457"/>
          </a:xfrm>
        </p:spPr>
        <p:txBody>
          <a:bodyPr/>
          <a:lstStyle/>
          <a:p>
            <a:pPr eaLnBrk="1" hangingPunct="1"/>
            <a:r>
              <a:rPr lang="tr-TR" altLang="tr-TR" dirty="0" err="1" smtClean="0"/>
              <a:t>FF’larda</a:t>
            </a:r>
            <a:r>
              <a:rPr lang="tr-TR" altLang="tr-TR" dirty="0" smtClean="0"/>
              <a:t> Asenkron Girişler</a:t>
            </a:r>
          </a:p>
        </p:txBody>
      </p:sp>
      <p:sp>
        <p:nvSpPr>
          <p:cNvPr id="22531" name="3 Metin Yer Tutucusu"/>
          <p:cNvSpPr>
            <a:spLocks noGrp="1"/>
          </p:cNvSpPr>
          <p:nvPr>
            <p:ph type="body" sz="half" idx="2"/>
          </p:nvPr>
        </p:nvSpPr>
        <p:spPr>
          <a:xfrm>
            <a:off x="683568" y="813528"/>
            <a:ext cx="8197516" cy="2520950"/>
          </a:xfrm>
        </p:spPr>
        <p:txBody>
          <a:bodyPr/>
          <a:lstStyle/>
          <a:p>
            <a:pPr algn="just" eaLnBrk="1" hangingPunct="1"/>
            <a:r>
              <a:rPr lang="tr-TR" altLang="tr-TR" dirty="0" err="1" smtClean="0">
                <a:latin typeface="Arial" panose="020B0604020202020204" pitchFamily="34" charset="0"/>
                <a:cs typeface="Arial" panose="020B0604020202020204" pitchFamily="34" charset="0"/>
              </a:rPr>
              <a:t>Flip-Flopların</a:t>
            </a:r>
            <a:r>
              <a:rPr lang="tr-TR" altLang="tr-TR" dirty="0" smtClean="0">
                <a:latin typeface="Arial" panose="020B0604020202020204" pitchFamily="34" charset="0"/>
                <a:cs typeface="Arial" panose="020B0604020202020204" pitchFamily="34" charset="0"/>
              </a:rPr>
              <a:t> </a:t>
            </a:r>
            <a:r>
              <a:rPr lang="tr-TR" altLang="tr-TR" b="1" i="1" dirty="0" smtClean="0">
                <a:latin typeface="Arial" panose="020B0604020202020204" pitchFamily="34" charset="0"/>
                <a:cs typeface="Arial" panose="020B0604020202020204" pitchFamily="34" charset="0"/>
              </a:rPr>
              <a:t>D</a:t>
            </a:r>
            <a:r>
              <a:rPr lang="tr-TR" altLang="tr-TR" i="1" dirty="0" smtClean="0">
                <a:latin typeface="Arial" panose="020B0604020202020204" pitchFamily="34" charset="0"/>
                <a:cs typeface="Arial" panose="020B0604020202020204" pitchFamily="34" charset="0"/>
              </a:rPr>
              <a:t> </a:t>
            </a:r>
            <a:r>
              <a:rPr lang="tr-TR" altLang="tr-TR" dirty="0" smtClean="0">
                <a:latin typeface="Arial" panose="020B0604020202020204" pitchFamily="34" charset="0"/>
                <a:cs typeface="Arial" panose="020B0604020202020204" pitchFamily="34" charset="0"/>
              </a:rPr>
              <a:t>, </a:t>
            </a:r>
            <a:r>
              <a:rPr lang="tr-TR" altLang="tr-TR" b="1" i="1" dirty="0" smtClean="0">
                <a:latin typeface="Arial" panose="020B0604020202020204" pitchFamily="34" charset="0"/>
                <a:cs typeface="Arial" panose="020B0604020202020204" pitchFamily="34" charset="0"/>
              </a:rPr>
              <a:t>J-K </a:t>
            </a:r>
            <a:r>
              <a:rPr lang="tr-TR" altLang="tr-TR" dirty="0" smtClean="0">
                <a:latin typeface="Arial" panose="020B0604020202020204" pitchFamily="34" charset="0"/>
                <a:cs typeface="Arial" panose="020B0604020202020204" pitchFamily="34" charset="0"/>
              </a:rPr>
              <a:t>, </a:t>
            </a:r>
            <a:r>
              <a:rPr lang="tr-TR" altLang="tr-TR" b="1" i="1" dirty="0" smtClean="0">
                <a:latin typeface="Arial" panose="020B0604020202020204" pitchFamily="34" charset="0"/>
                <a:cs typeface="Arial" panose="020B0604020202020204" pitchFamily="34" charset="0"/>
              </a:rPr>
              <a:t>S-R </a:t>
            </a:r>
            <a:r>
              <a:rPr lang="tr-TR" altLang="tr-TR" dirty="0" smtClean="0">
                <a:latin typeface="Arial" panose="020B0604020202020204" pitchFamily="34" charset="0"/>
                <a:cs typeface="Arial" panose="020B0604020202020204" pitchFamily="34" charset="0"/>
              </a:rPr>
              <a:t>ve </a:t>
            </a:r>
            <a:r>
              <a:rPr lang="tr-TR" altLang="tr-TR" b="1" i="1" dirty="0" smtClean="0">
                <a:latin typeface="Arial" panose="020B0604020202020204" pitchFamily="34" charset="0"/>
                <a:cs typeface="Arial" panose="020B0604020202020204" pitchFamily="34" charset="0"/>
              </a:rPr>
              <a:t>T </a:t>
            </a:r>
            <a:r>
              <a:rPr lang="tr-TR" altLang="tr-TR" dirty="0" err="1" smtClean="0">
                <a:latin typeface="Arial" panose="020B0604020202020204" pitchFamily="34" charset="0"/>
                <a:cs typeface="Arial" panose="020B0604020202020204" pitchFamily="34" charset="0"/>
              </a:rPr>
              <a:t>girislerindeki</a:t>
            </a:r>
            <a:r>
              <a:rPr lang="tr-TR" altLang="tr-TR" dirty="0" smtClean="0">
                <a:latin typeface="Arial" panose="020B0604020202020204" pitchFamily="34" charset="0"/>
                <a:cs typeface="Arial" panose="020B0604020202020204" pitchFamily="34" charset="0"/>
              </a:rPr>
              <a:t> veriler, </a:t>
            </a:r>
            <a:r>
              <a:rPr lang="tr-TR" altLang="tr-TR" dirty="0" err="1" smtClean="0">
                <a:latin typeface="Arial" panose="020B0604020202020204" pitchFamily="34" charset="0"/>
                <a:cs typeface="Arial" panose="020B0604020202020204" pitchFamily="34" charset="0"/>
              </a:rPr>
              <a:t>Flip-Flopun</a:t>
            </a:r>
            <a:r>
              <a:rPr lang="tr-TR" altLang="tr-TR" dirty="0" smtClean="0">
                <a:latin typeface="Arial" panose="020B0604020202020204" pitchFamily="34" charset="0"/>
                <a:cs typeface="Arial" panose="020B0604020202020204" pitchFamily="34" charset="0"/>
              </a:rPr>
              <a:t> çıkısına yalnızca saat </a:t>
            </a:r>
            <a:r>
              <a:rPr lang="tr-TR" altLang="tr-TR" dirty="0" err="1" smtClean="0">
                <a:latin typeface="Arial" panose="020B0604020202020204" pitchFamily="34" charset="0"/>
                <a:cs typeface="Arial" panose="020B0604020202020204" pitchFamily="34" charset="0"/>
              </a:rPr>
              <a:t>isaretinin</a:t>
            </a:r>
            <a:r>
              <a:rPr lang="tr-TR" altLang="tr-TR" dirty="0" smtClean="0">
                <a:latin typeface="Arial" panose="020B0604020202020204" pitchFamily="34" charset="0"/>
                <a:cs typeface="Arial" panose="020B0604020202020204" pitchFamily="34" charset="0"/>
              </a:rPr>
              <a:t> tetikleyen kenarında aktarıldıklarından, bu </a:t>
            </a:r>
            <a:r>
              <a:rPr lang="tr-TR" altLang="tr-TR" dirty="0" err="1" smtClean="0">
                <a:latin typeface="Arial" panose="020B0604020202020204" pitchFamily="34" charset="0"/>
                <a:cs typeface="Arial" panose="020B0604020202020204" pitchFamily="34" charset="0"/>
              </a:rPr>
              <a:t>girislere</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eszamanlı</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girisler</a:t>
            </a:r>
            <a:r>
              <a:rPr lang="tr-TR" altLang="tr-TR" dirty="0" smtClean="0">
                <a:latin typeface="Arial" panose="020B0604020202020204" pitchFamily="34" charset="0"/>
                <a:cs typeface="Arial" panose="020B0604020202020204" pitchFamily="34" charset="0"/>
              </a:rPr>
              <a:t> denir. </a:t>
            </a:r>
            <a:r>
              <a:rPr lang="tr-TR" altLang="tr-TR" dirty="0" err="1" smtClean="0">
                <a:latin typeface="Arial" panose="020B0604020202020204" pitchFamily="34" charset="0"/>
                <a:cs typeface="Arial" panose="020B0604020202020204" pitchFamily="34" charset="0"/>
              </a:rPr>
              <a:t>Çogu</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Flip-Flop</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tümdevresinde</a:t>
            </a:r>
            <a:r>
              <a:rPr lang="tr-TR" altLang="tr-TR" dirty="0" smtClean="0">
                <a:latin typeface="Arial" panose="020B0604020202020204" pitchFamily="34" charset="0"/>
                <a:cs typeface="Arial" panose="020B0604020202020204" pitchFamily="34" charset="0"/>
              </a:rPr>
              <a:t> ayrıca </a:t>
            </a:r>
            <a:r>
              <a:rPr lang="tr-TR" altLang="tr-TR" dirty="0" err="1" smtClean="0">
                <a:latin typeface="Arial" panose="020B0604020202020204" pitchFamily="34" charset="0"/>
                <a:cs typeface="Arial" panose="020B0604020202020204" pitchFamily="34" charset="0"/>
              </a:rPr>
              <a:t>eszamansız</a:t>
            </a:r>
            <a:r>
              <a:rPr lang="tr-TR" altLang="tr-TR" dirty="0" smtClean="0">
                <a:latin typeface="Arial" panose="020B0604020202020204" pitchFamily="34" charset="0"/>
                <a:cs typeface="Arial" panose="020B0604020202020204" pitchFamily="34" charset="0"/>
              </a:rPr>
              <a:t> (asenkron) </a:t>
            </a:r>
            <a:r>
              <a:rPr lang="tr-TR" altLang="tr-TR" dirty="0" err="1" smtClean="0">
                <a:latin typeface="Arial" panose="020B0604020202020204" pitchFamily="34" charset="0"/>
                <a:cs typeface="Arial" panose="020B0604020202020204" pitchFamily="34" charset="0"/>
              </a:rPr>
              <a:t>girisler</a:t>
            </a:r>
            <a:r>
              <a:rPr lang="tr-TR" altLang="tr-TR" dirty="0" smtClean="0">
                <a:latin typeface="Arial" panose="020B0604020202020204" pitchFamily="34" charset="0"/>
                <a:cs typeface="Arial" panose="020B0604020202020204" pitchFamily="34" charset="0"/>
              </a:rPr>
              <a:t> de bulunur. Bu uçlar Birleme (</a:t>
            </a:r>
            <a:r>
              <a:rPr lang="tr-TR" altLang="tr-TR" dirty="0" err="1" smtClean="0">
                <a:latin typeface="Arial" panose="020B0604020202020204" pitchFamily="34" charset="0"/>
                <a:cs typeface="Arial" panose="020B0604020202020204" pitchFamily="34" charset="0"/>
              </a:rPr>
              <a:t>preset</a:t>
            </a:r>
            <a:r>
              <a:rPr lang="tr-TR" altLang="tr-TR" dirty="0" smtClean="0">
                <a:latin typeface="Arial" panose="020B0604020202020204" pitchFamily="34" charset="0"/>
                <a:cs typeface="Arial" panose="020B0604020202020204" pitchFamily="34" charset="0"/>
              </a:rPr>
              <a:t> -PRE) ve sıfırlama (</a:t>
            </a:r>
            <a:r>
              <a:rPr lang="tr-TR" altLang="tr-TR" dirty="0" err="1" smtClean="0">
                <a:latin typeface="Arial" panose="020B0604020202020204" pitchFamily="34" charset="0"/>
                <a:cs typeface="Arial" panose="020B0604020202020204" pitchFamily="34" charset="0"/>
              </a:rPr>
              <a:t>clear</a:t>
            </a:r>
            <a:r>
              <a:rPr lang="tr-TR" altLang="tr-TR" dirty="0" smtClean="0">
                <a:latin typeface="Arial" panose="020B0604020202020204" pitchFamily="34" charset="0"/>
                <a:cs typeface="Arial" panose="020B0604020202020204" pitchFamily="34" charset="0"/>
              </a:rPr>
              <a:t>-CLR ) uçları olarak </a:t>
            </a:r>
            <a:r>
              <a:rPr lang="tr-TR" altLang="tr-TR" dirty="0" err="1" smtClean="0">
                <a:latin typeface="Arial" panose="020B0604020202020204" pitchFamily="34" charset="0"/>
                <a:cs typeface="Arial" panose="020B0604020202020204" pitchFamily="34" charset="0"/>
              </a:rPr>
              <a:t>adlandırılır.Bu</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girislerle</a:t>
            </a:r>
            <a:r>
              <a:rPr lang="tr-TR" altLang="tr-TR" dirty="0" smtClean="0">
                <a:latin typeface="Arial" panose="020B0604020202020204" pitchFamily="34" charset="0"/>
                <a:cs typeface="Arial" panose="020B0604020202020204" pitchFamily="34" charset="0"/>
              </a:rPr>
              <a:t> </a:t>
            </a:r>
            <a:r>
              <a:rPr lang="tr-TR" altLang="tr-TR" dirty="0" err="1" smtClean="0">
                <a:latin typeface="Arial" panose="020B0604020202020204" pitchFamily="34" charset="0"/>
                <a:cs typeface="Arial" panose="020B0604020202020204" pitchFamily="34" charset="0"/>
              </a:rPr>
              <a:t>Flip-Flop</a:t>
            </a:r>
            <a:r>
              <a:rPr lang="tr-TR" altLang="tr-TR" dirty="0" smtClean="0">
                <a:latin typeface="Arial" panose="020B0604020202020204" pitchFamily="34" charset="0"/>
                <a:cs typeface="Arial" panose="020B0604020202020204" pitchFamily="34" charset="0"/>
              </a:rPr>
              <a:t> çıkışları, girişlerden ve saat işaretinden bağımsız olarak </a:t>
            </a:r>
            <a:r>
              <a:rPr lang="tr-TR" altLang="tr-TR" dirty="0" err="1" smtClean="0">
                <a:latin typeface="Arial" panose="020B0604020202020204" pitchFamily="34" charset="0"/>
                <a:cs typeface="Arial" panose="020B0604020202020204" pitchFamily="34" charset="0"/>
              </a:rPr>
              <a:t>birlenebilir</a:t>
            </a:r>
            <a:r>
              <a:rPr lang="tr-TR" altLang="tr-TR" dirty="0" smtClean="0">
                <a:latin typeface="Arial" panose="020B0604020202020204" pitchFamily="34" charset="0"/>
                <a:cs typeface="Arial" panose="020B0604020202020204" pitchFamily="34" charset="0"/>
              </a:rPr>
              <a:t> veya sıfırlanabilir. Şekilden görüldüğü gibi;  tek hücreli </a:t>
            </a:r>
            <a:r>
              <a:rPr lang="tr-TR" altLang="tr-TR" dirty="0" err="1" smtClean="0">
                <a:latin typeface="Arial" panose="020B0604020202020204" pitchFamily="34" charset="0"/>
                <a:cs typeface="Arial" panose="020B0604020202020204" pitchFamily="34" charset="0"/>
              </a:rPr>
              <a:t>FF’u</a:t>
            </a:r>
            <a:r>
              <a:rPr lang="tr-TR" altLang="tr-TR" dirty="0" smtClean="0">
                <a:latin typeface="Arial" panose="020B0604020202020204" pitchFamily="34" charset="0"/>
                <a:cs typeface="Arial" panose="020B0604020202020204" pitchFamily="34" charset="0"/>
              </a:rPr>
              <a:t> oluşturan NAND bağlaçlarının PRE ve CLR girişleri lojik 1’de tutulduğu sürece çıkışa etki edemezler. Çıkışı diğer girişler(Senkron girişler) belirler. Fakat asenkron girişlerden herhangi birisi lojik 0 olduğunda, ilgili </a:t>
            </a:r>
            <a:r>
              <a:rPr lang="tr-TR" altLang="tr-TR" dirty="0" err="1" smtClean="0">
                <a:latin typeface="Arial" panose="020B0604020202020204" pitchFamily="34" charset="0"/>
                <a:cs typeface="Arial" panose="020B0604020202020204" pitchFamily="34" charset="0"/>
              </a:rPr>
              <a:t>NAND’in</a:t>
            </a:r>
            <a:r>
              <a:rPr lang="tr-TR" altLang="tr-TR" dirty="0" smtClean="0">
                <a:latin typeface="Arial" panose="020B0604020202020204" pitchFamily="34" charset="0"/>
                <a:cs typeface="Arial" panose="020B0604020202020204" pitchFamily="34" charset="0"/>
              </a:rPr>
              <a:t> çıkışı diğer girişlere bakılmaksızın 1 olur. Yani PRE girişi 0 yapılırsa FF çıkışı 1, CLR girişi 0 yapılırsa FF çıkışı 0 yapılmış </a:t>
            </a:r>
            <a:r>
              <a:rPr lang="tr-TR" altLang="tr-TR" dirty="0" err="1" smtClean="0">
                <a:latin typeface="Arial" panose="020B0604020202020204" pitchFamily="34" charset="0"/>
                <a:cs typeface="Arial" panose="020B0604020202020204" pitchFamily="34" charset="0"/>
              </a:rPr>
              <a:t>olur.“Asenkron</a:t>
            </a:r>
            <a:r>
              <a:rPr lang="tr-TR" altLang="tr-TR" dirty="0" smtClean="0">
                <a:latin typeface="Arial" panose="020B0604020202020204" pitchFamily="34" charset="0"/>
                <a:cs typeface="Arial" panose="020B0604020202020204" pitchFamily="34" charset="0"/>
              </a:rPr>
              <a:t> girişlerin her ikisi birden aktif edilmemelidir. Bu durumda FF yanlış çalışır. Şekilde asenkron girişleri de olan değişik fonksiyonlu </a:t>
            </a:r>
            <a:r>
              <a:rPr lang="tr-TR" altLang="tr-TR" dirty="0" err="1" smtClean="0">
                <a:latin typeface="Arial" panose="020B0604020202020204" pitchFamily="34" charset="0"/>
                <a:cs typeface="Arial" panose="020B0604020202020204" pitchFamily="34" charset="0"/>
              </a:rPr>
              <a:t>FF’ların</a:t>
            </a:r>
            <a:r>
              <a:rPr lang="tr-TR" altLang="tr-TR" dirty="0" smtClean="0">
                <a:latin typeface="Arial" panose="020B0604020202020204" pitchFamily="34" charset="0"/>
                <a:cs typeface="Arial" panose="020B0604020202020204" pitchFamily="34" charset="0"/>
              </a:rPr>
              <a:t> şematik gösterilişi ve çıkış doğruluk tabloları verilmiştir. </a:t>
            </a:r>
          </a:p>
          <a:p>
            <a:pPr eaLnBrk="1" hangingPunct="1"/>
            <a:endParaRPr lang="tr-TR" altLang="tr-TR" dirty="0" smtClean="0"/>
          </a:p>
        </p:txBody>
      </p:sp>
      <p:pic>
        <p:nvPicPr>
          <p:cNvPr id="22533" name="Picture 6" descr="http://www.silisyum.net/pic/dijital/sekil2.6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500438"/>
            <a:ext cx="30956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Resim 1"/>
          <p:cNvPicPr>
            <a:picLocks noChangeAspect="1"/>
          </p:cNvPicPr>
          <p:nvPr/>
        </p:nvPicPr>
        <p:blipFill>
          <a:blip r:embed="rId3"/>
          <a:stretch>
            <a:fillRect/>
          </a:stretch>
        </p:blipFill>
        <p:spPr>
          <a:xfrm>
            <a:off x="899592" y="3334478"/>
            <a:ext cx="3733800" cy="33051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1548879" y="600463"/>
            <a:ext cx="5975449" cy="347663"/>
          </a:xfrm>
        </p:spPr>
        <p:txBody>
          <a:bodyPr/>
          <a:lstStyle/>
          <a:p>
            <a:pPr eaLnBrk="1" hangingPunct="1"/>
            <a:r>
              <a:rPr lang="tr-TR" altLang="tr-TR" dirty="0" smtClean="0"/>
              <a:t>Değişik tip Asenkron girişli FF yapıları ve çıkış Tabloları</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141663"/>
            <a:ext cx="58356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84193" y="1441184"/>
            <a:ext cx="5868128" cy="1553328"/>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a:xfrm>
            <a:off x="1619672" y="908720"/>
            <a:ext cx="5986463" cy="492125"/>
          </a:xfrm>
        </p:spPr>
        <p:txBody>
          <a:bodyPr/>
          <a:lstStyle/>
          <a:p>
            <a:pPr eaLnBrk="1" hangingPunct="1"/>
            <a:r>
              <a:rPr lang="tr-TR" altLang="tr-TR" dirty="0" smtClean="0"/>
              <a:t>Örnek bir FF entegre devresi (TTL-  7476)</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557338"/>
            <a:ext cx="6772275"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a:xfrm>
            <a:off x="827584" y="908720"/>
            <a:ext cx="5987008" cy="419100"/>
          </a:xfrm>
        </p:spPr>
        <p:txBody>
          <a:bodyPr/>
          <a:lstStyle/>
          <a:p>
            <a:pPr eaLnBrk="1" hangingPunct="1"/>
            <a:r>
              <a:rPr lang="tr-TR" altLang="tr-TR" sz="3200" dirty="0" err="1" smtClean="0"/>
              <a:t>Flip</a:t>
            </a:r>
            <a:r>
              <a:rPr lang="tr-TR" altLang="tr-TR" sz="3200" dirty="0" smtClean="0"/>
              <a:t> </a:t>
            </a:r>
            <a:r>
              <a:rPr lang="tr-TR" altLang="tr-TR" sz="3200" dirty="0" err="1" smtClean="0"/>
              <a:t>Flop</a:t>
            </a:r>
            <a:r>
              <a:rPr lang="tr-TR" altLang="tr-TR" sz="3200" dirty="0" smtClean="0"/>
              <a:t>  ve LATCH karşılaştırması</a:t>
            </a:r>
          </a:p>
        </p:txBody>
      </p:sp>
      <p:sp>
        <p:nvSpPr>
          <p:cNvPr id="4" name="3 Metin Yer Tutucusu"/>
          <p:cNvSpPr>
            <a:spLocks noGrp="1"/>
          </p:cNvSpPr>
          <p:nvPr>
            <p:ph type="body" sz="half" idx="2"/>
          </p:nvPr>
        </p:nvSpPr>
        <p:spPr>
          <a:xfrm>
            <a:off x="605977" y="1556792"/>
            <a:ext cx="7638431" cy="4609058"/>
          </a:xfrm>
        </p:spPr>
        <p:txBody>
          <a:bodyPr/>
          <a:lstStyle/>
          <a:p>
            <a:pPr algn="just" eaLnBrk="1" hangingPunct="1">
              <a:buFont typeface="Arial" pitchFamily="34" charset="0"/>
              <a:buChar char="•"/>
              <a:defRPr/>
            </a:pPr>
            <a:r>
              <a:rPr lang="tr-TR" sz="2000" dirty="0" smtClean="0"/>
              <a:t> </a:t>
            </a:r>
            <a:r>
              <a:rPr lang="tr-TR" sz="2000" dirty="0" err="1" smtClean="0"/>
              <a:t>Latch’larda</a:t>
            </a:r>
            <a:r>
              <a:rPr lang="tr-TR" sz="2000" dirty="0" smtClean="0"/>
              <a:t>  ya saat (</a:t>
            </a:r>
            <a:r>
              <a:rPr lang="tr-TR" sz="2000" dirty="0" err="1" smtClean="0"/>
              <a:t>Clock</a:t>
            </a:r>
            <a:r>
              <a:rPr lang="tr-TR" sz="2000" dirty="0" smtClean="0"/>
              <a:t>) girişi yoktur veya seviye olarak saat girişi vardır. Dolayısıyla </a:t>
            </a:r>
            <a:r>
              <a:rPr lang="tr-TR" sz="2000" dirty="0" err="1" smtClean="0"/>
              <a:t>LATCH’ler</a:t>
            </a:r>
            <a:r>
              <a:rPr lang="tr-TR" sz="2000" dirty="0" smtClean="0"/>
              <a:t> </a:t>
            </a:r>
            <a:r>
              <a:rPr lang="tr-TR" sz="2000" dirty="0" err="1" smtClean="0"/>
              <a:t>senkronizsayon</a:t>
            </a:r>
            <a:r>
              <a:rPr lang="tr-TR" sz="2000" dirty="0" smtClean="0"/>
              <a:t> işareti bulunmayan asenkron </a:t>
            </a:r>
            <a:r>
              <a:rPr lang="tr-TR" sz="2000" dirty="0" err="1" smtClean="0"/>
              <a:t>ardışıl</a:t>
            </a:r>
            <a:r>
              <a:rPr lang="tr-TR" sz="2000" dirty="0" smtClean="0"/>
              <a:t> devrelerde kullanılırlar.</a:t>
            </a:r>
          </a:p>
          <a:p>
            <a:pPr algn="just" eaLnBrk="1" hangingPunct="1">
              <a:defRPr/>
            </a:pPr>
            <a:endParaRPr lang="tr-TR" sz="2000" dirty="0" smtClean="0"/>
          </a:p>
          <a:p>
            <a:pPr algn="just" eaLnBrk="1" hangingPunct="1">
              <a:buFont typeface="Arial" pitchFamily="34" charset="0"/>
              <a:buChar char="•"/>
              <a:defRPr/>
            </a:pPr>
            <a:r>
              <a:rPr lang="tr-TR" sz="2000" dirty="0" smtClean="0"/>
              <a:t> </a:t>
            </a:r>
            <a:r>
              <a:rPr lang="tr-TR" sz="2000" dirty="0" err="1" smtClean="0"/>
              <a:t>Flip</a:t>
            </a:r>
            <a:r>
              <a:rPr lang="tr-TR" sz="2000" dirty="0" smtClean="0"/>
              <a:t> </a:t>
            </a:r>
            <a:r>
              <a:rPr lang="tr-TR" sz="2000" dirty="0" err="1" smtClean="0"/>
              <a:t>Flop’larda</a:t>
            </a:r>
            <a:r>
              <a:rPr lang="tr-TR" sz="2000" dirty="0" smtClean="0"/>
              <a:t> ise mutlaka bir saat (</a:t>
            </a:r>
            <a:r>
              <a:rPr lang="tr-TR" sz="2000" dirty="0" err="1" smtClean="0"/>
              <a:t>Clock</a:t>
            </a:r>
            <a:r>
              <a:rPr lang="tr-TR" sz="2000" dirty="0" smtClean="0"/>
              <a:t>) girişi vardır. Dolayısıyla girişler bu işaretle senkronize olarak çıkışlarda etkili olurlar. </a:t>
            </a:r>
            <a:r>
              <a:rPr lang="tr-TR" sz="2000" dirty="0" err="1" smtClean="0"/>
              <a:t>Flip</a:t>
            </a:r>
            <a:r>
              <a:rPr lang="tr-TR" sz="2000" dirty="0" smtClean="0"/>
              <a:t> </a:t>
            </a:r>
            <a:r>
              <a:rPr lang="tr-TR" sz="2000" dirty="0" err="1" smtClean="0"/>
              <a:t>Floplar</a:t>
            </a:r>
            <a:r>
              <a:rPr lang="tr-TR" sz="2000" dirty="0" smtClean="0"/>
              <a:t> Senkron </a:t>
            </a:r>
            <a:r>
              <a:rPr lang="tr-TR" sz="2000" dirty="0" err="1" smtClean="0"/>
              <a:t>ardışıl</a:t>
            </a:r>
            <a:r>
              <a:rPr lang="tr-TR" sz="2000" dirty="0" smtClean="0"/>
              <a:t> devrelerde kullanılırlar.</a:t>
            </a:r>
          </a:p>
          <a:p>
            <a:pPr algn="just" eaLnBrk="1" hangingPunct="1">
              <a:buFont typeface="Arial" pitchFamily="34" charset="0"/>
              <a:buChar char="•"/>
              <a:defRPr/>
            </a:pPr>
            <a:r>
              <a:rPr lang="tr-TR" sz="2000" dirty="0" smtClean="0"/>
              <a:t> </a:t>
            </a:r>
            <a:r>
              <a:rPr lang="tr-TR" sz="2000" dirty="0" err="1" smtClean="0"/>
              <a:t>Flip</a:t>
            </a:r>
            <a:r>
              <a:rPr lang="tr-TR" sz="2000" dirty="0" smtClean="0"/>
              <a:t> </a:t>
            </a:r>
            <a:r>
              <a:rPr lang="tr-TR" sz="2000" dirty="0" err="1" smtClean="0"/>
              <a:t>Flopların</a:t>
            </a:r>
            <a:r>
              <a:rPr lang="tr-TR" sz="2000" dirty="0" smtClean="0"/>
              <a:t> en temel iki özelliği aşağıda özetlenebilir.</a:t>
            </a:r>
          </a:p>
          <a:p>
            <a:pPr lvl="1" algn="just" eaLnBrk="1" hangingPunct="1">
              <a:defRPr/>
            </a:pPr>
            <a:r>
              <a:rPr lang="tr-TR" sz="2000" dirty="0" smtClean="0">
                <a:solidFill>
                  <a:srgbClr val="FF0000"/>
                </a:solidFill>
              </a:rPr>
              <a:t>- </a:t>
            </a:r>
            <a:r>
              <a:rPr lang="tr-TR" sz="2000" dirty="0" err="1" smtClean="0">
                <a:solidFill>
                  <a:srgbClr val="FF0000"/>
                </a:solidFill>
              </a:rPr>
              <a:t>Flip</a:t>
            </a:r>
            <a:r>
              <a:rPr lang="tr-TR" sz="2000" dirty="0" smtClean="0">
                <a:solidFill>
                  <a:srgbClr val="FF0000"/>
                </a:solidFill>
              </a:rPr>
              <a:t> </a:t>
            </a:r>
            <a:r>
              <a:rPr lang="tr-TR" sz="2000" dirty="0" err="1" smtClean="0">
                <a:solidFill>
                  <a:srgbClr val="FF0000"/>
                </a:solidFill>
              </a:rPr>
              <a:t>Floplar</a:t>
            </a:r>
            <a:r>
              <a:rPr lang="tr-TR" sz="2000" dirty="0" smtClean="0">
                <a:solidFill>
                  <a:srgbClr val="FF0000"/>
                </a:solidFill>
              </a:rPr>
              <a:t> bir bitlik bilgi saklayıcıları olarak kullanılırlar. </a:t>
            </a:r>
            <a:r>
              <a:rPr lang="tr-TR" sz="2000" dirty="0" err="1" smtClean="0">
                <a:solidFill>
                  <a:srgbClr val="FF0000"/>
                </a:solidFill>
              </a:rPr>
              <a:t>Hafiza</a:t>
            </a:r>
            <a:r>
              <a:rPr lang="tr-TR" sz="2000" dirty="0" smtClean="0">
                <a:solidFill>
                  <a:srgbClr val="FF0000"/>
                </a:solidFill>
              </a:rPr>
              <a:t> elemanlarının en küçük hücresidirler.</a:t>
            </a:r>
          </a:p>
          <a:p>
            <a:pPr lvl="1" algn="just" eaLnBrk="1" hangingPunct="1">
              <a:defRPr/>
            </a:pPr>
            <a:r>
              <a:rPr lang="tr-TR" sz="2000" dirty="0" smtClean="0">
                <a:solidFill>
                  <a:schemeClr val="tx2">
                    <a:lumMod val="60000"/>
                    <a:lumOff val="40000"/>
                  </a:schemeClr>
                </a:solidFill>
              </a:rPr>
              <a:t>-</a:t>
            </a:r>
            <a:r>
              <a:rPr lang="tr-TR" sz="2000" dirty="0" err="1" smtClean="0">
                <a:solidFill>
                  <a:schemeClr val="tx2">
                    <a:lumMod val="60000"/>
                    <a:lumOff val="40000"/>
                  </a:schemeClr>
                </a:solidFill>
              </a:rPr>
              <a:t>Flip</a:t>
            </a:r>
            <a:r>
              <a:rPr lang="tr-TR" sz="2000" dirty="0" smtClean="0">
                <a:solidFill>
                  <a:schemeClr val="tx2">
                    <a:lumMod val="60000"/>
                    <a:lumOff val="40000"/>
                  </a:schemeClr>
                </a:solidFill>
              </a:rPr>
              <a:t> </a:t>
            </a:r>
            <a:r>
              <a:rPr lang="tr-TR" sz="2000" dirty="0" err="1" smtClean="0">
                <a:solidFill>
                  <a:schemeClr val="tx2">
                    <a:lumMod val="60000"/>
                    <a:lumOff val="40000"/>
                  </a:schemeClr>
                </a:solidFill>
              </a:rPr>
              <a:t>Floplar</a:t>
            </a:r>
            <a:r>
              <a:rPr lang="tr-TR" sz="2000" dirty="0" smtClean="0">
                <a:solidFill>
                  <a:schemeClr val="tx2">
                    <a:lumMod val="60000"/>
                    <a:lumOff val="40000"/>
                  </a:schemeClr>
                </a:solidFill>
              </a:rPr>
              <a:t> kendisine uygulanan saat (</a:t>
            </a:r>
            <a:r>
              <a:rPr lang="tr-TR" sz="2000" dirty="0" err="1" smtClean="0">
                <a:solidFill>
                  <a:schemeClr val="tx2">
                    <a:lumMod val="60000"/>
                    <a:lumOff val="40000"/>
                  </a:schemeClr>
                </a:solidFill>
              </a:rPr>
              <a:t>Clock</a:t>
            </a:r>
            <a:r>
              <a:rPr lang="tr-TR" sz="2000" dirty="0" smtClean="0">
                <a:solidFill>
                  <a:schemeClr val="tx2">
                    <a:lumMod val="60000"/>
                    <a:lumOff val="40000"/>
                  </a:schemeClr>
                </a:solidFill>
              </a:rPr>
              <a:t>) işaretinin frekansını ikiye bölerek çıkışta elde ederler. Dolayısıyla </a:t>
            </a:r>
            <a:r>
              <a:rPr lang="tr-TR" sz="2000" dirty="0" err="1" smtClean="0">
                <a:solidFill>
                  <a:schemeClr val="tx2">
                    <a:lumMod val="60000"/>
                    <a:lumOff val="40000"/>
                  </a:schemeClr>
                </a:solidFill>
              </a:rPr>
              <a:t>FF’lar</a:t>
            </a:r>
            <a:r>
              <a:rPr lang="tr-TR" sz="2000" dirty="0" smtClean="0">
                <a:solidFill>
                  <a:schemeClr val="tx2">
                    <a:lumMod val="60000"/>
                    <a:lumOff val="40000"/>
                  </a:schemeClr>
                </a:solidFill>
              </a:rPr>
              <a:t> frekans bölücü olarak kullanılırlar. </a:t>
            </a:r>
          </a:p>
          <a:p>
            <a:pPr eaLnBrk="1" hangingPunct="1">
              <a:defRPr/>
            </a:pPr>
            <a:endParaRPr lang="tr-T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Başlık"/>
          <p:cNvSpPr>
            <a:spLocks noGrp="1"/>
          </p:cNvSpPr>
          <p:nvPr>
            <p:ph type="title"/>
          </p:nvPr>
        </p:nvSpPr>
        <p:spPr>
          <a:xfrm>
            <a:off x="925512" y="713236"/>
            <a:ext cx="4510584" cy="419100"/>
          </a:xfrm>
        </p:spPr>
        <p:txBody>
          <a:bodyPr/>
          <a:lstStyle/>
          <a:p>
            <a:pPr eaLnBrk="1" hangingPunct="1"/>
            <a:r>
              <a:rPr lang="tr-TR" altLang="tr-TR" dirty="0" err="1" smtClean="0"/>
              <a:t>Flip</a:t>
            </a:r>
            <a:r>
              <a:rPr lang="tr-TR" altLang="tr-TR" dirty="0" smtClean="0"/>
              <a:t>- </a:t>
            </a:r>
            <a:r>
              <a:rPr lang="tr-TR" altLang="tr-TR" dirty="0" err="1" smtClean="0"/>
              <a:t>Flop’larda</a:t>
            </a:r>
            <a:r>
              <a:rPr lang="tr-TR" altLang="tr-TR" dirty="0" smtClean="0"/>
              <a:t>  Geçiş (Uyarma) Tabloları</a:t>
            </a:r>
          </a:p>
        </p:txBody>
      </p:sp>
      <p:sp>
        <p:nvSpPr>
          <p:cNvPr id="26627" name="3 Metin Yer Tutucusu"/>
          <p:cNvSpPr>
            <a:spLocks noGrp="1"/>
          </p:cNvSpPr>
          <p:nvPr>
            <p:ph type="body" sz="half" idx="2"/>
          </p:nvPr>
        </p:nvSpPr>
        <p:spPr>
          <a:xfrm>
            <a:off x="925512" y="1196752"/>
            <a:ext cx="7488832" cy="3312368"/>
          </a:xfrm>
        </p:spPr>
        <p:txBody>
          <a:bodyPr/>
          <a:lstStyle/>
          <a:p>
            <a:pPr algn="just" eaLnBrk="1" hangingPunct="1"/>
            <a:r>
              <a:rPr lang="tr-TR" altLang="tr-TR" sz="2000" b="1" dirty="0" smtClean="0"/>
              <a:t> 	</a:t>
            </a:r>
            <a:r>
              <a:rPr lang="tr-TR" altLang="tr-TR" sz="1800" dirty="0" err="1" smtClean="0"/>
              <a:t>Flip-Flop</a:t>
            </a:r>
            <a:r>
              <a:rPr lang="tr-TR" altLang="tr-TR" sz="1800" dirty="0" smtClean="0"/>
              <a:t> doğruluk tabloları girişlerin durumuna bağlı olarak çıkışların ne olması gerektiğini anlatan tablolardır. Kısaca bir doğruluk tablosu </a:t>
            </a:r>
            <a:r>
              <a:rPr lang="tr-TR" altLang="tr-TR" sz="1800" dirty="0" err="1" smtClean="0"/>
              <a:t>Flip-Flop</a:t>
            </a:r>
            <a:r>
              <a:rPr lang="tr-TR" altLang="tr-TR" sz="1800" dirty="0" smtClean="0"/>
              <a:t> çalışma şeklini ve özelliklerini tanımlar. Geçiş(uyarma) tablosu ise </a:t>
            </a:r>
            <a:r>
              <a:rPr lang="tr-TR" altLang="tr-TR" sz="1800" dirty="0" err="1" smtClean="0"/>
              <a:t>Flip-Flop’un</a:t>
            </a:r>
            <a:r>
              <a:rPr lang="tr-TR" altLang="tr-TR" sz="1800" dirty="0" smtClean="0"/>
              <a:t> önceki konumdan bir sonraki konuma geçmesi için girişlerin ne olması gerektiğini gösterir. Doğruluk tabloları yardımı ile geçiş (uyarma) tabloları kolaylıkla çıkarılabilir. Tabloda </a:t>
            </a:r>
            <a:r>
              <a:rPr lang="tr-TR" altLang="tr-TR" sz="1800" b="1" dirty="0" err="1" smtClean="0"/>
              <a:t>Qn</a:t>
            </a:r>
            <a:r>
              <a:rPr lang="tr-TR" altLang="tr-TR" sz="1800" dirty="0" smtClean="0"/>
              <a:t> mevcut durumu, </a:t>
            </a:r>
            <a:r>
              <a:rPr lang="tr-TR" altLang="tr-TR" sz="1800" b="1" dirty="0" smtClean="0"/>
              <a:t>Qn+1</a:t>
            </a:r>
            <a:r>
              <a:rPr lang="tr-TR" altLang="tr-TR" sz="1800" dirty="0" smtClean="0"/>
              <a:t> ise bir sonraki durumu göstermektedir. Geçiş tabloları senkron </a:t>
            </a:r>
            <a:r>
              <a:rPr lang="tr-TR" altLang="tr-TR" sz="1800" dirty="0" err="1" smtClean="0"/>
              <a:t>ardışıl</a:t>
            </a:r>
            <a:r>
              <a:rPr lang="tr-TR" altLang="tr-TR" sz="1800" dirty="0" smtClean="0"/>
              <a:t> devre tasarımında kullanılacağından bilinmesi gerekmektedir.</a:t>
            </a:r>
          </a:p>
          <a:p>
            <a:pPr algn="just" eaLnBrk="1" hangingPunct="1"/>
            <a:r>
              <a:rPr lang="tr-TR" altLang="tr-TR" sz="1800" dirty="0" smtClean="0"/>
              <a:t>	Geçiş; </a:t>
            </a:r>
            <a:r>
              <a:rPr lang="tr-TR" altLang="tr-TR" sz="1800" dirty="0" err="1" smtClean="0"/>
              <a:t>biribirini</a:t>
            </a:r>
            <a:r>
              <a:rPr lang="tr-TR" altLang="tr-TR" sz="1800" dirty="0" smtClean="0"/>
              <a:t> izleyen iki zaman diliminde çıkışın alacağı sıralı değer çiftine (</a:t>
            </a:r>
            <a:r>
              <a:rPr lang="tr-TR" altLang="tr-TR" sz="1800" b="1" dirty="0" err="1" smtClean="0"/>
              <a:t>Qn</a:t>
            </a:r>
            <a:r>
              <a:rPr lang="tr-TR" altLang="tr-TR" sz="1800" b="1" dirty="0" smtClean="0"/>
              <a:t>, Qn+1)  </a:t>
            </a:r>
            <a:r>
              <a:rPr lang="tr-TR" altLang="tr-TR" sz="1800" dirty="0" smtClean="0"/>
              <a:t>denir. Literatürde en çok kullanılan geçiş sembolleri aşağıdaki tabloda verilmiştir</a:t>
            </a:r>
            <a:r>
              <a:rPr lang="tr-TR" altLang="tr-TR" sz="2000" dirty="0" smtClean="0"/>
              <a:t>.</a:t>
            </a:r>
          </a:p>
          <a:p>
            <a:pPr eaLnBrk="1" hangingPunct="1"/>
            <a:endParaRPr lang="tr-TR" altLang="tr-TR" dirty="0" smtClean="0"/>
          </a:p>
        </p:txBody>
      </p:sp>
      <p:graphicFrame>
        <p:nvGraphicFramePr>
          <p:cNvPr id="7" name="6 Tablo"/>
          <p:cNvGraphicFramePr>
            <a:graphicFrameLocks noGrp="1"/>
          </p:cNvGraphicFramePr>
          <p:nvPr>
            <p:extLst>
              <p:ext uri="{D42A27DB-BD31-4B8C-83A1-F6EECF244321}">
                <p14:modId xmlns:p14="http://schemas.microsoft.com/office/powerpoint/2010/main" val="4254497759"/>
              </p:ext>
            </p:extLst>
          </p:nvPr>
        </p:nvGraphicFramePr>
        <p:xfrm>
          <a:off x="2627313" y="4637952"/>
          <a:ext cx="3600871" cy="1829652"/>
        </p:xfrm>
        <a:graphic>
          <a:graphicData uri="http://schemas.openxmlformats.org/drawingml/2006/table">
            <a:tbl>
              <a:tblPr/>
              <a:tblGrid>
                <a:gridCol w="650708">
                  <a:extLst>
                    <a:ext uri="{9D8B030D-6E8A-4147-A177-3AD203B41FA5}">
                      <a16:colId xmlns:a16="http://schemas.microsoft.com/office/drawing/2014/main" val="20000"/>
                    </a:ext>
                  </a:extLst>
                </a:gridCol>
                <a:gridCol w="723010">
                  <a:extLst>
                    <a:ext uri="{9D8B030D-6E8A-4147-A177-3AD203B41FA5}">
                      <a16:colId xmlns:a16="http://schemas.microsoft.com/office/drawing/2014/main" val="20001"/>
                    </a:ext>
                  </a:extLst>
                </a:gridCol>
                <a:gridCol w="1114285">
                  <a:extLst>
                    <a:ext uri="{9D8B030D-6E8A-4147-A177-3AD203B41FA5}">
                      <a16:colId xmlns:a16="http://schemas.microsoft.com/office/drawing/2014/main" val="20002"/>
                    </a:ext>
                  </a:extLst>
                </a:gridCol>
                <a:gridCol w="1112868">
                  <a:extLst>
                    <a:ext uri="{9D8B030D-6E8A-4147-A177-3AD203B41FA5}">
                      <a16:colId xmlns:a16="http://schemas.microsoft.com/office/drawing/2014/main" val="20003"/>
                    </a:ext>
                  </a:extLst>
                </a:gridCol>
              </a:tblGrid>
              <a:tr h="48658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err="1" smtClean="0">
                          <a:ln>
                            <a:noFill/>
                          </a:ln>
                          <a:solidFill>
                            <a:srgbClr val="000000"/>
                          </a:solidFill>
                          <a:effectLst/>
                          <a:latin typeface="Times New Roman" pitchFamily="18" charset="0"/>
                          <a:cs typeface="Times New Roman" pitchFamily="18" charset="0"/>
                        </a:rPr>
                        <a:t>Q</a:t>
                      </a:r>
                      <a:r>
                        <a:rPr kumimoji="0" lang="tr-TR" sz="1600" b="1" i="0" u="none" strike="noStrike" cap="none" normalizeH="0" baseline="-25000" dirty="0" err="1" smtClean="0">
                          <a:ln>
                            <a:noFill/>
                          </a:ln>
                          <a:solidFill>
                            <a:srgbClr val="000000"/>
                          </a:solidFill>
                          <a:effectLst/>
                          <a:latin typeface="Times New Roman" pitchFamily="18" charset="0"/>
                          <a:cs typeface="Times New Roman" pitchFamily="18" charset="0"/>
                        </a:rPr>
                        <a:t>n</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Q</a:t>
                      </a:r>
                      <a:r>
                        <a:rPr kumimoji="0" lang="tr-TR" sz="1600" b="1" i="0" u="none" strike="noStrike" cap="none" normalizeH="0" baseline="-25000" dirty="0" smtClean="0">
                          <a:ln>
                            <a:noFill/>
                          </a:ln>
                          <a:solidFill>
                            <a:srgbClr val="000000"/>
                          </a:solidFill>
                          <a:effectLst/>
                          <a:latin typeface="Times New Roman" pitchFamily="18" charset="0"/>
                          <a:cs typeface="Times New Roman" pitchFamily="18" charset="0"/>
                        </a:rPr>
                        <a:t>n+1</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Geçiş</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Sembolü</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Geçiş</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Sembolü</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Calibri" pitchFamily="34"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20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0</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Times New Roman" pitchFamily="18" charset="0"/>
                          <a:cs typeface="Times New Roman" pitchFamily="18" charset="0"/>
                        </a:rPr>
                        <a:t>0</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kern="1200" cap="none" spc="0" normalizeH="0" baseline="0" noProof="0" dirty="0" smtClean="0">
                          <a:ln>
                            <a:noFill/>
                          </a:ln>
                          <a:solidFill>
                            <a:srgbClr val="000000"/>
                          </a:solidFill>
                          <a:effectLst/>
                          <a:uLnTx/>
                          <a:uFillTx/>
                          <a:latin typeface="Symbol" pitchFamily="18" charset="2"/>
                          <a:ea typeface="+mn-ea"/>
                          <a:cs typeface="Times New Roman" pitchFamily="18" charset="0"/>
                        </a:rPr>
                        <a:t>m</a:t>
                      </a:r>
                      <a:r>
                        <a:rPr kumimoji="0" lang="tr-TR" sz="1600" b="0" i="0" u="none" strike="noStrike" cap="none" normalizeH="0" baseline="0" dirty="0" smtClean="0">
                          <a:ln>
                            <a:noFill/>
                          </a:ln>
                          <a:solidFill>
                            <a:srgbClr val="000000"/>
                          </a:solidFill>
                          <a:effectLst/>
                          <a:latin typeface="Symbol" pitchFamily="18" charset="2"/>
                          <a:cs typeface="Times New Roman" pitchFamily="18" charset="0"/>
                        </a:rPr>
                        <a:t>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20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Symbol" pitchFamily="18" charset="2"/>
                          <a:cs typeface="Times New Roman" pitchFamily="18" charset="0"/>
                        </a:rPr>
                        <a:t>a</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Symbol" pitchFamily="18" charset="2"/>
                          <a:cs typeface="Times New Roman" pitchFamily="18" charset="0"/>
                        </a:rPr>
                        <a:t>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20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0</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Symbol" pitchFamily="18" charset="2"/>
                          <a:cs typeface="Times New Roman" pitchFamily="18" charset="0"/>
                        </a:rPr>
                        <a:t>b</a:t>
                      </a:r>
                      <a:endParaRPr kumimoji="0" lang="tr-TR"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Symbol" pitchFamily="18" charset="2"/>
                          <a:cs typeface="Times New Roman" pitchFamily="18" charset="0"/>
                        </a:rPr>
                        <a:t>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7205">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smtClean="0">
                          <a:ln>
                            <a:noFill/>
                          </a:ln>
                          <a:solidFill>
                            <a:srgbClr val="000000"/>
                          </a:solidFill>
                          <a:effectLst/>
                          <a:latin typeface="Times New Roman" pitchFamily="18" charset="0"/>
                          <a:cs typeface="Times New Roman" pitchFamily="18" charset="0"/>
                        </a:rPr>
                        <a:t>1</a:t>
                      </a:r>
                      <a:endParaRPr kumimoji="0" lang="tr-TR"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tr-TR" sz="1600" b="1" i="0" u="none" strike="noStrike" cap="none" normalizeH="0" baseline="0" dirty="0" smtClean="0">
                          <a:ln>
                            <a:noFill/>
                          </a:ln>
                          <a:solidFill>
                            <a:srgbClr val="000000"/>
                          </a:solidFill>
                          <a:effectLst/>
                          <a:latin typeface="Symbol" pitchFamily="18" charset="2"/>
                          <a:cs typeface="Times New Roman" pitchFamily="18" charset="0"/>
                        </a:rPr>
                        <a:t>m1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a:xfrm>
            <a:off x="1331640" y="1146046"/>
            <a:ext cx="7570788" cy="419100"/>
          </a:xfrm>
        </p:spPr>
        <p:txBody>
          <a:bodyPr/>
          <a:lstStyle/>
          <a:p>
            <a:pPr eaLnBrk="1" hangingPunct="1"/>
            <a:r>
              <a:rPr lang="tr-TR" altLang="tr-TR" smtClean="0"/>
              <a:t>FF’ların Geçiş ve Doğrulık Tabloları özeti</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790700"/>
            <a:ext cx="37719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88" y="2636912"/>
            <a:ext cx="331274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221370"/>
            <a:ext cx="381654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046" y="4402470"/>
            <a:ext cx="3324394"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4 Başlık"/>
          <p:cNvSpPr>
            <a:spLocks noGrp="1"/>
          </p:cNvSpPr>
          <p:nvPr>
            <p:ph type="title"/>
          </p:nvPr>
        </p:nvSpPr>
        <p:spPr>
          <a:xfrm>
            <a:off x="457200" y="274638"/>
            <a:ext cx="8229600" cy="633412"/>
          </a:xfrm>
        </p:spPr>
        <p:txBody>
          <a:bodyPr/>
          <a:lstStyle/>
          <a:p>
            <a:pPr eaLnBrk="1" hangingPunct="1"/>
            <a:r>
              <a:rPr lang="tr-TR" altLang="tr-TR" smtClean="0"/>
              <a:t>Asenkron sayıcılar</a:t>
            </a:r>
          </a:p>
        </p:txBody>
      </p:sp>
      <p:sp>
        <p:nvSpPr>
          <p:cNvPr id="28675" name="5 İçerik Yer Tutucusu"/>
          <p:cNvSpPr>
            <a:spLocks noGrp="1"/>
          </p:cNvSpPr>
          <p:nvPr>
            <p:ph idx="1"/>
          </p:nvPr>
        </p:nvSpPr>
        <p:spPr>
          <a:xfrm>
            <a:off x="457200" y="981075"/>
            <a:ext cx="8229600" cy="5400675"/>
          </a:xfrm>
        </p:spPr>
        <p:txBody>
          <a:bodyPr/>
          <a:lstStyle/>
          <a:p>
            <a:pPr algn="just" eaLnBrk="1" hangingPunct="1"/>
            <a:r>
              <a:rPr lang="tr-TR" altLang="tr-TR" sz="1800" smtClean="0"/>
              <a:t>Asenkron (ripple ) sayıcılar, ardışıl devrelere en basit örnek olması açısından ilginçtir. Bunlarda tasarım için sistematik bir yol yoktur. Genelde FF’ların </a:t>
            </a:r>
            <a:r>
              <a:rPr lang="tr-TR" altLang="tr-TR" sz="1800" u="sng" smtClean="0">
                <a:solidFill>
                  <a:srgbClr val="FF0000"/>
                </a:solidFill>
              </a:rPr>
              <a:t>kaskad </a:t>
            </a:r>
            <a:r>
              <a:rPr lang="tr-TR" altLang="tr-TR" sz="1800" smtClean="0"/>
              <a:t>bağlanmasıyla oluşturulurlar ve kumanda edici bir kombinasyonal devre bulundurmazlar. Sisteme clock işareti sadece ilk FF’un clock girişine uygulanır. Diğer FF’ların Clock girişleri bir önceki FF’un çıkışına bağlanır. Sistemdeki FF’lar Toggle durumunda çalışır. Sistemdeki FF’lar kaskad (seri) bağlandığı için çıkışlar aynı anda değişemez. Asenkron deyimi bunun içindir. Asenkron sayıcılar girişine uygulanan Clock işaretini Binary tabana göre sayarlar.</a:t>
            </a:r>
          </a:p>
          <a:p>
            <a:pPr algn="just" eaLnBrk="1" hangingPunct="1">
              <a:buFont typeface="Arial" charset="0"/>
              <a:buNone/>
            </a:pPr>
            <a:r>
              <a:rPr lang="tr-TR" altLang="tr-TR" sz="1800" smtClean="0"/>
              <a:t>			Asenkron sayıcılar genelde 3 tiptir.</a:t>
            </a:r>
          </a:p>
          <a:p>
            <a:pPr lvl="2" algn="just" eaLnBrk="1" hangingPunct="1"/>
            <a:r>
              <a:rPr lang="tr-TR" altLang="tr-TR" sz="2000" smtClean="0"/>
              <a:t>İleri (Yukarı) Sayıcı</a:t>
            </a:r>
          </a:p>
          <a:p>
            <a:pPr lvl="2" algn="just" eaLnBrk="1" hangingPunct="1"/>
            <a:r>
              <a:rPr lang="tr-TR" altLang="tr-TR" sz="2000" smtClean="0"/>
              <a:t>Aşağı (Geri) sayıcı</a:t>
            </a:r>
          </a:p>
          <a:p>
            <a:pPr lvl="2" algn="just" eaLnBrk="1" hangingPunct="1"/>
            <a:r>
              <a:rPr lang="tr-TR" altLang="tr-TR" sz="2000" smtClean="0"/>
              <a:t>İleri/Geri Sayıcı</a:t>
            </a:r>
            <a:endParaRPr lang="tr-TR" altLang="tr-TR" sz="1800" smtClean="0"/>
          </a:p>
          <a:p>
            <a:pPr algn="just" eaLnBrk="1" hangingPunct="1"/>
            <a:r>
              <a:rPr lang="tr-TR" altLang="tr-TR" sz="1800" smtClean="0"/>
              <a:t>Asenkron sayıcıları tasarlamak için; problemin sözlü anlatımından  kaç adet FF kullanılacağı tespit edilir. Probleme göre bu FF çıkışlarının Clock işaretine göre değişimini veren zaman diyagramları çizilir. Bu diyagramı gerçekleştiren FF bağlantıları, kullanılan FF tipi de göz önüne alınarak çizilip problem tasarlanmış olur.</a:t>
            </a:r>
          </a:p>
          <a:p>
            <a:pPr eaLnBrk="1" hangingPunct="1">
              <a:buFont typeface="Arial" charset="0"/>
              <a:buNone/>
            </a:pPr>
            <a:r>
              <a:rPr lang="tr-TR" altLang="tr-TR" sz="1800" smtClean="0"/>
              <a:t>				</a:t>
            </a:r>
            <a:endParaRPr lang="tr-TR" altLang="tr-TR"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11560" y="692696"/>
            <a:ext cx="8065591" cy="5616575"/>
          </a:xfrm>
        </p:spPr>
        <p:txBody>
          <a:bodyPr/>
          <a:lstStyle/>
          <a:p>
            <a:pPr marL="0" indent="0" eaLnBrk="1" hangingPunct="1">
              <a:buFont typeface="Arial" charset="0"/>
              <a:buNone/>
              <a:defRPr/>
            </a:pPr>
            <a:r>
              <a:rPr lang="tr-TR" sz="1800" b="1" i="1" dirty="0" smtClean="0">
                <a:solidFill>
                  <a:srgbClr val="FF0000"/>
                </a:solidFill>
              </a:rPr>
              <a:t>Asenkron Sayıcı tasarımı ile ilgili ;</a:t>
            </a:r>
          </a:p>
          <a:p>
            <a:pPr marL="0" indent="0" eaLnBrk="1" hangingPunct="1">
              <a:buFont typeface="Arial" charset="0"/>
              <a:buNone/>
              <a:defRPr/>
            </a:pPr>
            <a:r>
              <a:rPr lang="tr-TR" sz="1800" b="1" i="1" dirty="0" smtClean="0">
                <a:solidFill>
                  <a:srgbClr val="FF0000"/>
                </a:solidFill>
              </a:rPr>
              <a:t>Not-1:</a:t>
            </a:r>
            <a:r>
              <a:rPr lang="tr-TR" sz="1800" i="1" dirty="0" smtClean="0">
                <a:solidFill>
                  <a:srgbClr val="FF0000"/>
                </a:solidFill>
              </a:rPr>
              <a:t> </a:t>
            </a:r>
            <a:r>
              <a:rPr lang="tr-TR" sz="1800" i="1" dirty="0" smtClean="0"/>
              <a:t>Çıkış bitlerinin (FF çıkışlarının) yapacağı kombinasyonların hepsi de kullanılıyorsa buna tam sayıcı denir.Tam sayıcılar kolay gerçekleştirilen sayıcılardır.</a:t>
            </a:r>
          </a:p>
          <a:p>
            <a:pPr marL="0" indent="0" eaLnBrk="1" hangingPunct="1">
              <a:buFont typeface="Arial" charset="0"/>
              <a:buNone/>
              <a:defRPr/>
            </a:pPr>
            <a:r>
              <a:rPr lang="tr-TR" sz="1800" b="1" i="1" dirty="0" smtClean="0">
                <a:solidFill>
                  <a:srgbClr val="FF0000"/>
                </a:solidFill>
              </a:rPr>
              <a:t>Not-2: </a:t>
            </a:r>
            <a:r>
              <a:rPr lang="tr-TR" sz="1800" b="1" i="1" dirty="0" smtClean="0"/>
              <a:t>İleriye doğru sayan asenkron sayıcı tasarlarken;</a:t>
            </a:r>
            <a:endParaRPr lang="tr-TR" sz="1800" i="1" dirty="0" smtClean="0"/>
          </a:p>
          <a:p>
            <a:pPr marL="0" indent="0" eaLnBrk="1" hangingPunct="1">
              <a:buFont typeface="Arial" charset="0"/>
              <a:buNone/>
              <a:defRPr/>
            </a:pPr>
            <a:r>
              <a:rPr lang="tr-TR" sz="1800" b="1" i="1" dirty="0" smtClean="0"/>
              <a:t> I-</a:t>
            </a:r>
            <a:r>
              <a:rPr lang="tr-TR" sz="1800" i="1" dirty="0" smtClean="0"/>
              <a:t> </a:t>
            </a:r>
            <a:r>
              <a:rPr lang="tr-TR" sz="1800" i="1" u="sng" dirty="0" smtClean="0">
                <a:solidFill>
                  <a:srgbClr val="FF0000"/>
                </a:solidFill>
              </a:rPr>
              <a:t>Yükselen kenar tetiklemeli FF </a:t>
            </a:r>
            <a:r>
              <a:rPr lang="tr-TR" sz="1800" i="1" dirty="0" smtClean="0"/>
              <a:t>kullanılıyor ise en düşük değerlikli biti oluşturan </a:t>
            </a:r>
            <a:r>
              <a:rPr lang="tr-TR" sz="1800" i="1" dirty="0" err="1" smtClean="0"/>
              <a:t>FF’nın</a:t>
            </a:r>
            <a:r>
              <a:rPr lang="tr-TR" sz="1800" i="1" dirty="0" smtClean="0"/>
              <a:t> </a:t>
            </a:r>
            <a:r>
              <a:rPr lang="tr-TR" sz="1800" i="1" dirty="0" err="1" smtClean="0"/>
              <a:t>Clock</a:t>
            </a:r>
            <a:r>
              <a:rPr lang="tr-TR" sz="1800" i="1" dirty="0" smtClean="0"/>
              <a:t> girişine harici </a:t>
            </a:r>
            <a:r>
              <a:rPr lang="tr-TR" sz="1800" i="1" dirty="0" err="1" smtClean="0"/>
              <a:t>Clok</a:t>
            </a:r>
            <a:r>
              <a:rPr lang="tr-TR" sz="1800" i="1" dirty="0" smtClean="0"/>
              <a:t> işaretini uygula. Diğer </a:t>
            </a:r>
            <a:r>
              <a:rPr lang="tr-TR" sz="1800" i="1" dirty="0" err="1" smtClean="0"/>
              <a:t>Flip</a:t>
            </a:r>
            <a:r>
              <a:rPr lang="tr-TR" sz="1800" i="1" dirty="0" smtClean="0"/>
              <a:t>-</a:t>
            </a:r>
            <a:r>
              <a:rPr lang="tr-TR" sz="1800" i="1" dirty="0" err="1" smtClean="0"/>
              <a:t>Flop’ların</a:t>
            </a:r>
            <a:r>
              <a:rPr lang="tr-TR" sz="1800" i="1" dirty="0" smtClean="0"/>
              <a:t> </a:t>
            </a:r>
            <a:r>
              <a:rPr lang="tr-TR" sz="1800" i="1" dirty="0" err="1" smtClean="0"/>
              <a:t>Cp</a:t>
            </a:r>
            <a:r>
              <a:rPr lang="tr-TR" sz="1800" i="1" dirty="0" smtClean="0"/>
              <a:t> girişlerine bir </a:t>
            </a:r>
            <a:r>
              <a:rPr lang="tr-TR" sz="1800" dirty="0" smtClean="0">
                <a:solidFill>
                  <a:srgbClr val="FF0000"/>
                </a:solidFill>
              </a:rPr>
              <a:t>önceki </a:t>
            </a:r>
            <a:r>
              <a:rPr lang="tr-TR" sz="1800" dirty="0" err="1" smtClean="0">
                <a:solidFill>
                  <a:srgbClr val="FF0000"/>
                </a:solidFill>
              </a:rPr>
              <a:t>Flip</a:t>
            </a:r>
            <a:r>
              <a:rPr lang="tr-TR" sz="1800" dirty="0" smtClean="0">
                <a:solidFill>
                  <a:srgbClr val="FF0000"/>
                </a:solidFill>
              </a:rPr>
              <a:t>-</a:t>
            </a:r>
            <a:r>
              <a:rPr lang="tr-TR" sz="1800" dirty="0" err="1" smtClean="0">
                <a:solidFill>
                  <a:srgbClr val="FF0000"/>
                </a:solidFill>
              </a:rPr>
              <a:t>Flop’un</a:t>
            </a:r>
            <a:r>
              <a:rPr lang="tr-TR" sz="1800" dirty="0" smtClean="0">
                <a:solidFill>
                  <a:srgbClr val="FF0000"/>
                </a:solidFill>
              </a:rPr>
              <a:t> </a:t>
            </a:r>
            <a:r>
              <a:rPr lang="tr-TR" sz="1800" b="1" u="sng" dirty="0" smtClean="0">
                <a:solidFill>
                  <a:srgbClr val="FF0000"/>
                </a:solidFill>
              </a:rPr>
              <a:t>Q’</a:t>
            </a:r>
            <a:r>
              <a:rPr lang="tr-TR" sz="1800" u="sng" dirty="0" smtClean="0">
                <a:solidFill>
                  <a:srgbClr val="FF0000"/>
                </a:solidFill>
              </a:rPr>
              <a:t> çıkışını </a:t>
            </a:r>
            <a:r>
              <a:rPr lang="tr-TR" sz="1800" i="1" dirty="0" smtClean="0"/>
              <a:t>uygula.</a:t>
            </a:r>
          </a:p>
          <a:p>
            <a:pPr marL="0" indent="0" eaLnBrk="1" hangingPunct="1">
              <a:buFont typeface="Arial" charset="0"/>
              <a:buNone/>
              <a:defRPr/>
            </a:pPr>
            <a:r>
              <a:rPr lang="tr-TR" sz="1800" b="1" i="1" dirty="0" smtClean="0"/>
              <a:t>II-</a:t>
            </a:r>
            <a:r>
              <a:rPr lang="tr-TR" sz="1800" i="1" dirty="0" smtClean="0"/>
              <a:t> Düşen kenar tetiklemeli FF kullanılıyor ise en düşük değerlikli biti oluşturan </a:t>
            </a:r>
            <a:r>
              <a:rPr lang="tr-TR" sz="1800" i="1" dirty="0" err="1" smtClean="0"/>
              <a:t>FF’nın</a:t>
            </a:r>
            <a:r>
              <a:rPr lang="tr-TR" sz="1800" i="1" dirty="0" smtClean="0"/>
              <a:t> </a:t>
            </a:r>
            <a:r>
              <a:rPr lang="tr-TR" sz="1800" i="1" dirty="0" err="1" smtClean="0"/>
              <a:t>Cloc</a:t>
            </a:r>
            <a:r>
              <a:rPr lang="tr-TR" sz="1800" i="1" dirty="0" smtClean="0"/>
              <a:t> girişine harici </a:t>
            </a:r>
            <a:r>
              <a:rPr lang="tr-TR" sz="1800" i="1" dirty="0" err="1" smtClean="0"/>
              <a:t>Clok</a:t>
            </a:r>
            <a:r>
              <a:rPr lang="tr-TR" sz="1800" i="1" dirty="0" smtClean="0"/>
              <a:t> işaretini uygula. Diğer </a:t>
            </a:r>
            <a:r>
              <a:rPr lang="tr-TR" sz="1800" i="1" dirty="0" err="1" smtClean="0"/>
              <a:t>Flip</a:t>
            </a:r>
            <a:r>
              <a:rPr lang="tr-TR" sz="1800" i="1" dirty="0" smtClean="0"/>
              <a:t>-</a:t>
            </a:r>
            <a:r>
              <a:rPr lang="tr-TR" sz="1800" i="1" dirty="0" err="1" smtClean="0"/>
              <a:t>Flop’ların</a:t>
            </a:r>
            <a:r>
              <a:rPr lang="tr-TR" sz="1800" i="1" dirty="0" smtClean="0"/>
              <a:t> </a:t>
            </a:r>
            <a:r>
              <a:rPr lang="tr-TR" sz="1800" i="1" dirty="0" err="1" smtClean="0"/>
              <a:t>Cp</a:t>
            </a:r>
            <a:r>
              <a:rPr lang="tr-TR" sz="1800" i="1" dirty="0" smtClean="0"/>
              <a:t> girişlerine bir önceki </a:t>
            </a:r>
            <a:r>
              <a:rPr lang="tr-TR" sz="1800" i="1" dirty="0" err="1" smtClean="0"/>
              <a:t>Flip</a:t>
            </a:r>
            <a:r>
              <a:rPr lang="tr-TR" sz="1800" i="1" dirty="0" smtClean="0"/>
              <a:t>-</a:t>
            </a:r>
            <a:r>
              <a:rPr lang="tr-TR" sz="1800" i="1" dirty="0" err="1" smtClean="0"/>
              <a:t>Flop’un</a:t>
            </a:r>
            <a:r>
              <a:rPr lang="tr-TR" sz="1800" i="1" dirty="0" smtClean="0"/>
              <a:t> </a:t>
            </a:r>
            <a:r>
              <a:rPr lang="tr-TR" sz="1800" b="1" i="1" dirty="0" smtClean="0">
                <a:solidFill>
                  <a:srgbClr val="FF0000"/>
                </a:solidFill>
              </a:rPr>
              <a:t>Q </a:t>
            </a:r>
            <a:r>
              <a:rPr lang="tr-TR" sz="1800" i="1" dirty="0" smtClean="0">
                <a:solidFill>
                  <a:srgbClr val="FF0000"/>
                </a:solidFill>
              </a:rPr>
              <a:t>çıkışını </a:t>
            </a:r>
            <a:r>
              <a:rPr lang="tr-TR" sz="1800" i="1" dirty="0" smtClean="0"/>
              <a:t>uygula. </a:t>
            </a:r>
          </a:p>
          <a:p>
            <a:pPr marL="0" indent="0" eaLnBrk="1" hangingPunct="1">
              <a:buFont typeface="Arial" charset="0"/>
              <a:buNone/>
              <a:defRPr/>
            </a:pPr>
            <a:r>
              <a:rPr lang="tr-TR" sz="1800" b="1" i="1" dirty="0" smtClean="0">
                <a:solidFill>
                  <a:srgbClr val="FF0000"/>
                </a:solidFill>
              </a:rPr>
              <a:t>Not-3: </a:t>
            </a:r>
            <a:r>
              <a:rPr lang="tr-TR" sz="1800" b="1" i="1" dirty="0" smtClean="0"/>
              <a:t>Geriye Doğru sayan asenkron sayıcıyı tasarlarken: </a:t>
            </a:r>
            <a:endParaRPr lang="tr-TR" sz="1800" i="1" dirty="0" smtClean="0"/>
          </a:p>
          <a:p>
            <a:pPr marL="0" indent="0" eaLnBrk="1" hangingPunct="1">
              <a:buFont typeface="Arial" charset="0"/>
              <a:buNone/>
              <a:defRPr/>
            </a:pPr>
            <a:r>
              <a:rPr lang="tr-TR" sz="1800" b="1" i="1" dirty="0" smtClean="0"/>
              <a:t>I-</a:t>
            </a:r>
            <a:r>
              <a:rPr lang="tr-TR" sz="1800" i="1" dirty="0" smtClean="0"/>
              <a:t> Yükselen kenar tetiklemeli FF kullanılıyor ise en düşük değerlikli biti oluşturan </a:t>
            </a:r>
            <a:r>
              <a:rPr lang="tr-TR" sz="1800" i="1" dirty="0" err="1" smtClean="0"/>
              <a:t>FF’nın</a:t>
            </a:r>
            <a:r>
              <a:rPr lang="tr-TR" sz="1800" i="1" dirty="0" smtClean="0"/>
              <a:t> </a:t>
            </a:r>
            <a:r>
              <a:rPr lang="tr-TR" sz="1800" i="1" dirty="0" err="1" smtClean="0"/>
              <a:t>Clocl</a:t>
            </a:r>
            <a:r>
              <a:rPr lang="tr-TR" sz="1800" i="1" dirty="0" smtClean="0"/>
              <a:t> girişine harici </a:t>
            </a:r>
            <a:r>
              <a:rPr lang="tr-TR" sz="1800" i="1" dirty="0" err="1" smtClean="0"/>
              <a:t>Clok</a:t>
            </a:r>
            <a:r>
              <a:rPr lang="tr-TR" sz="1800" i="1" dirty="0" smtClean="0"/>
              <a:t> işaretini uygula. Diğer </a:t>
            </a:r>
            <a:r>
              <a:rPr lang="tr-TR" sz="1800" i="1" dirty="0" err="1" smtClean="0"/>
              <a:t>Flip</a:t>
            </a:r>
            <a:r>
              <a:rPr lang="tr-TR" sz="1800" i="1" dirty="0" smtClean="0"/>
              <a:t>-</a:t>
            </a:r>
            <a:r>
              <a:rPr lang="tr-TR" sz="1800" i="1" dirty="0" err="1" smtClean="0"/>
              <a:t>Flop’ların</a:t>
            </a:r>
            <a:r>
              <a:rPr lang="tr-TR" sz="1800" i="1" dirty="0" smtClean="0"/>
              <a:t> </a:t>
            </a:r>
            <a:r>
              <a:rPr lang="tr-TR" sz="1800" i="1" dirty="0" err="1" smtClean="0"/>
              <a:t>Cp</a:t>
            </a:r>
            <a:r>
              <a:rPr lang="tr-TR" sz="1800" i="1" dirty="0" smtClean="0"/>
              <a:t> girişlerine bir önceki </a:t>
            </a:r>
            <a:r>
              <a:rPr lang="tr-TR" sz="1800" i="1" dirty="0" err="1" smtClean="0"/>
              <a:t>Flip</a:t>
            </a:r>
            <a:r>
              <a:rPr lang="tr-TR" sz="1800" i="1" dirty="0" smtClean="0"/>
              <a:t>-</a:t>
            </a:r>
            <a:r>
              <a:rPr lang="tr-TR" sz="1800" i="1" dirty="0" err="1" smtClean="0"/>
              <a:t>Flop’un</a:t>
            </a:r>
            <a:r>
              <a:rPr lang="tr-TR" sz="1800" i="1" dirty="0" smtClean="0"/>
              <a:t> </a:t>
            </a:r>
            <a:r>
              <a:rPr lang="tr-TR" sz="1800" b="1" i="1" dirty="0" smtClean="0">
                <a:solidFill>
                  <a:srgbClr val="FF0000"/>
                </a:solidFill>
              </a:rPr>
              <a:t>Q</a:t>
            </a:r>
            <a:r>
              <a:rPr lang="tr-TR" sz="1800" i="1" dirty="0" smtClean="0">
                <a:solidFill>
                  <a:srgbClr val="FF0000"/>
                </a:solidFill>
              </a:rPr>
              <a:t> çıkışını </a:t>
            </a:r>
            <a:r>
              <a:rPr lang="tr-TR" sz="1800" i="1" dirty="0" smtClean="0"/>
              <a:t>uygula.</a:t>
            </a:r>
          </a:p>
          <a:p>
            <a:pPr marL="0" indent="0" eaLnBrk="1" hangingPunct="1">
              <a:buFont typeface="Arial" charset="0"/>
              <a:buNone/>
              <a:defRPr/>
            </a:pPr>
            <a:r>
              <a:rPr lang="tr-TR" sz="1800" b="1" i="1" dirty="0" smtClean="0"/>
              <a:t>II-</a:t>
            </a:r>
            <a:r>
              <a:rPr lang="tr-TR" sz="1800" i="1" dirty="0" smtClean="0"/>
              <a:t> Düşen kenar tetiklemeli FF kullanılıyor ise en düşük değerlikli biti oluşturan </a:t>
            </a:r>
            <a:r>
              <a:rPr lang="tr-TR" sz="1800" i="1" dirty="0" err="1" smtClean="0"/>
              <a:t>FF’nın</a:t>
            </a:r>
            <a:r>
              <a:rPr lang="tr-TR" sz="1800" i="1" dirty="0" smtClean="0"/>
              <a:t> </a:t>
            </a:r>
            <a:r>
              <a:rPr lang="tr-TR" sz="1800" i="1" dirty="0" err="1" smtClean="0"/>
              <a:t>Clock</a:t>
            </a:r>
            <a:r>
              <a:rPr lang="tr-TR" sz="1800" i="1" dirty="0" smtClean="0"/>
              <a:t> girişine harici </a:t>
            </a:r>
            <a:r>
              <a:rPr lang="tr-TR" sz="1800" i="1" dirty="0" err="1" smtClean="0"/>
              <a:t>Clok</a:t>
            </a:r>
            <a:r>
              <a:rPr lang="tr-TR" sz="1800" i="1" dirty="0" smtClean="0"/>
              <a:t> işaretini uygula. Diğer </a:t>
            </a:r>
            <a:r>
              <a:rPr lang="tr-TR" sz="1800" i="1" dirty="0" err="1" smtClean="0"/>
              <a:t>Flip</a:t>
            </a:r>
            <a:r>
              <a:rPr lang="tr-TR" sz="1800" i="1" dirty="0" smtClean="0"/>
              <a:t>-</a:t>
            </a:r>
            <a:r>
              <a:rPr lang="tr-TR" sz="1800" i="1" dirty="0" err="1" smtClean="0"/>
              <a:t>Flop’ların</a:t>
            </a:r>
            <a:r>
              <a:rPr lang="tr-TR" sz="1800" i="1" dirty="0" smtClean="0"/>
              <a:t> </a:t>
            </a:r>
            <a:r>
              <a:rPr lang="tr-TR" sz="1800" i="1" dirty="0" err="1" smtClean="0"/>
              <a:t>Cp</a:t>
            </a:r>
            <a:r>
              <a:rPr lang="tr-TR" sz="1800" i="1" dirty="0" smtClean="0"/>
              <a:t> girişlerine bir önceki </a:t>
            </a:r>
            <a:r>
              <a:rPr lang="tr-TR" sz="1800" i="1" dirty="0" err="1" smtClean="0"/>
              <a:t>Flip</a:t>
            </a:r>
            <a:r>
              <a:rPr lang="tr-TR" sz="1800" i="1" dirty="0" smtClean="0"/>
              <a:t>-</a:t>
            </a:r>
            <a:r>
              <a:rPr lang="tr-TR" sz="1800" i="1" dirty="0" err="1" smtClean="0"/>
              <a:t>Flop’un</a:t>
            </a:r>
            <a:r>
              <a:rPr lang="tr-TR" sz="1800" i="1" dirty="0" smtClean="0"/>
              <a:t> </a:t>
            </a:r>
            <a:r>
              <a:rPr lang="tr-TR" sz="1800" b="1" i="1" dirty="0" smtClean="0">
                <a:solidFill>
                  <a:srgbClr val="FF0000"/>
                </a:solidFill>
              </a:rPr>
              <a:t>Q’ </a:t>
            </a:r>
            <a:r>
              <a:rPr lang="tr-TR" sz="1800" i="1" dirty="0" smtClean="0">
                <a:solidFill>
                  <a:srgbClr val="FF0000"/>
                </a:solidFill>
              </a:rPr>
              <a:t>çıkışını </a:t>
            </a:r>
            <a:r>
              <a:rPr lang="tr-TR" sz="1800" i="1" dirty="0" smtClean="0"/>
              <a:t>uygula.</a:t>
            </a:r>
          </a:p>
          <a:p>
            <a:pPr eaLnBrk="1" hangingPunct="1">
              <a:defRPr/>
            </a:pPr>
            <a:endParaRPr lang="tr-TR" sz="1800"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etin Yer Tutucusu"/>
          <p:cNvSpPr>
            <a:spLocks noGrp="1"/>
          </p:cNvSpPr>
          <p:nvPr>
            <p:ph type="body" sz="half" idx="2"/>
          </p:nvPr>
        </p:nvSpPr>
        <p:spPr>
          <a:xfrm>
            <a:off x="565792" y="2094108"/>
            <a:ext cx="8219257" cy="2102380"/>
          </a:xfrm>
        </p:spPr>
        <p:txBody>
          <a:bodyPr/>
          <a:lstStyle/>
          <a:p>
            <a:pPr algn="just" eaLnBrk="1" hangingPunct="1"/>
            <a:r>
              <a:rPr lang="tr-TR" altLang="tr-TR" sz="1600" dirty="0" smtClean="0"/>
              <a:t>Dikkat ediniz ki; </a:t>
            </a:r>
            <a:r>
              <a:rPr lang="tr-TR" altLang="tr-TR" sz="1600" b="1" dirty="0" smtClean="0"/>
              <a:t>Q</a:t>
            </a:r>
            <a:r>
              <a:rPr lang="tr-TR" altLang="tr-TR" sz="1600" b="1" baseline="-25000" dirty="0" smtClean="0"/>
              <a:t>0</a:t>
            </a:r>
            <a:r>
              <a:rPr lang="tr-TR" altLang="tr-TR" sz="1600" b="1" dirty="0" smtClean="0"/>
              <a:t> </a:t>
            </a:r>
            <a:r>
              <a:rPr lang="tr-TR" altLang="tr-TR" sz="1600" dirty="0" smtClean="0"/>
              <a:t>işareti </a:t>
            </a:r>
            <a:r>
              <a:rPr lang="tr-TR" altLang="tr-TR" sz="1600" dirty="0" err="1" smtClean="0"/>
              <a:t>Clok</a:t>
            </a:r>
            <a:r>
              <a:rPr lang="tr-TR" altLang="tr-TR" sz="1600" dirty="0" smtClean="0"/>
              <a:t> işaretinin frekansının 2’ye bölünmüş şekli, </a:t>
            </a:r>
            <a:r>
              <a:rPr lang="tr-TR" altLang="tr-TR" sz="1600" b="1" dirty="0" smtClean="0"/>
              <a:t>Q</a:t>
            </a:r>
            <a:r>
              <a:rPr lang="tr-TR" altLang="tr-TR" sz="1600" b="1" baseline="-25000" dirty="0" smtClean="0"/>
              <a:t>1</a:t>
            </a:r>
            <a:r>
              <a:rPr lang="tr-TR" altLang="tr-TR" sz="1600" dirty="0" smtClean="0"/>
              <a:t> işareti </a:t>
            </a:r>
            <a:r>
              <a:rPr lang="tr-TR" altLang="tr-TR" sz="1600" b="1" dirty="0" smtClean="0"/>
              <a:t>Q</a:t>
            </a:r>
            <a:r>
              <a:rPr lang="tr-TR" altLang="tr-TR" sz="1600" b="1" baseline="-25000" dirty="0" smtClean="0"/>
              <a:t>0</a:t>
            </a:r>
            <a:r>
              <a:rPr lang="tr-TR" altLang="tr-TR" sz="1600" dirty="0" smtClean="0"/>
              <a:t>’ın, </a:t>
            </a:r>
            <a:r>
              <a:rPr lang="tr-TR" altLang="tr-TR" sz="1600" b="1" dirty="0" smtClean="0"/>
              <a:t>Q</a:t>
            </a:r>
            <a:r>
              <a:rPr lang="tr-TR" altLang="tr-TR" sz="1600" b="1" baseline="-25000" dirty="0" smtClean="0"/>
              <a:t>2</a:t>
            </a:r>
            <a:r>
              <a:rPr lang="tr-TR" altLang="tr-TR" sz="1600" baseline="-25000" dirty="0" smtClean="0"/>
              <a:t> </a:t>
            </a:r>
            <a:r>
              <a:rPr lang="tr-TR" altLang="tr-TR" sz="1600" dirty="0" smtClean="0"/>
              <a:t>ise </a:t>
            </a:r>
            <a:r>
              <a:rPr lang="tr-TR" altLang="tr-TR" sz="1600" b="1" dirty="0" smtClean="0"/>
              <a:t>Q</a:t>
            </a:r>
            <a:r>
              <a:rPr lang="tr-TR" altLang="tr-TR" sz="1600" b="1" baseline="-25000" dirty="0" smtClean="0"/>
              <a:t>1</a:t>
            </a:r>
            <a:r>
              <a:rPr lang="tr-TR" altLang="tr-TR" sz="1600" dirty="0" smtClean="0"/>
              <a:t>’in frekansının ikiye bölünmüş şeklidir. Buna göre; FF0’ın </a:t>
            </a:r>
            <a:r>
              <a:rPr lang="tr-TR" altLang="tr-TR" sz="1600" dirty="0" err="1" smtClean="0"/>
              <a:t>Clock</a:t>
            </a:r>
            <a:r>
              <a:rPr lang="tr-TR" altLang="tr-TR" sz="1600" dirty="0" smtClean="0"/>
              <a:t> girişine </a:t>
            </a:r>
            <a:r>
              <a:rPr lang="tr-TR" altLang="tr-TR" sz="1600" dirty="0" err="1" smtClean="0"/>
              <a:t>Clock</a:t>
            </a:r>
            <a:r>
              <a:rPr lang="tr-TR" altLang="tr-TR" sz="1600" dirty="0" smtClean="0"/>
              <a:t> işaretini, FF1’in </a:t>
            </a:r>
            <a:r>
              <a:rPr lang="tr-TR" altLang="tr-TR" sz="1600" dirty="0" err="1" smtClean="0"/>
              <a:t>Clock</a:t>
            </a:r>
            <a:r>
              <a:rPr lang="tr-TR" altLang="tr-TR" sz="1600" dirty="0" smtClean="0"/>
              <a:t> girişine </a:t>
            </a:r>
            <a:r>
              <a:rPr lang="tr-TR" altLang="tr-TR" sz="1600" b="1" dirty="0" smtClean="0"/>
              <a:t>Q</a:t>
            </a:r>
            <a:r>
              <a:rPr lang="tr-TR" altLang="tr-TR" sz="1600" b="1" baseline="-25000" dirty="0" smtClean="0"/>
              <a:t>0</a:t>
            </a:r>
            <a:r>
              <a:rPr lang="tr-TR" altLang="tr-TR" sz="1600" dirty="0" smtClean="0"/>
              <a:t> (FF0’ın çıkışı) ve FF2’nin </a:t>
            </a:r>
            <a:r>
              <a:rPr lang="tr-TR" altLang="tr-TR" sz="1600" dirty="0" err="1" smtClean="0"/>
              <a:t>Clock</a:t>
            </a:r>
            <a:r>
              <a:rPr lang="tr-TR" altLang="tr-TR" sz="1600" dirty="0" smtClean="0"/>
              <a:t> girişine ise </a:t>
            </a:r>
            <a:r>
              <a:rPr lang="tr-TR" altLang="tr-TR" sz="1600" b="1" dirty="0" smtClean="0"/>
              <a:t>Q</a:t>
            </a:r>
            <a:r>
              <a:rPr lang="tr-TR" altLang="tr-TR" sz="1600" b="1" baseline="-25000" dirty="0" smtClean="0"/>
              <a:t>1</a:t>
            </a:r>
            <a:r>
              <a:rPr lang="tr-TR" altLang="tr-TR" sz="1600" dirty="0" smtClean="0"/>
              <a:t> (FF1’in çıkışı) işareti uygulanmalıdır. Yine dikkat ediniz ki her bir çıkış işareti, </a:t>
            </a:r>
            <a:r>
              <a:rPr lang="tr-TR" altLang="tr-TR" sz="1600" dirty="0" err="1" smtClean="0"/>
              <a:t>clock</a:t>
            </a:r>
            <a:r>
              <a:rPr lang="tr-TR" altLang="tr-TR" sz="1600" dirty="0" smtClean="0"/>
              <a:t> girişine uygulanan işaretin düşen kenarlarında konum değiştiriyor (</a:t>
            </a:r>
            <a:r>
              <a:rPr lang="tr-TR" altLang="tr-TR" sz="1600" dirty="0" err="1" smtClean="0"/>
              <a:t>Toggle</a:t>
            </a:r>
            <a:r>
              <a:rPr lang="tr-TR" altLang="tr-TR" sz="1600" dirty="0" smtClean="0"/>
              <a:t> oluyor). Bu durum; kullanacağımız </a:t>
            </a:r>
            <a:r>
              <a:rPr lang="tr-TR" altLang="tr-TR" sz="1600" dirty="0" err="1" smtClean="0"/>
              <a:t>FF’un</a:t>
            </a:r>
            <a:r>
              <a:rPr lang="tr-TR" altLang="tr-TR" sz="1600" dirty="0" smtClean="0"/>
              <a:t> tanım tablosundan yararlanarak uyarma girişlerine nasıl bir işaret uygulayacağımızı belirlemek için kullanılır. Buna göre yapılan uygun bağlantı aşağıda verilmektedir. Problem çözülmüştür.</a:t>
            </a:r>
          </a:p>
          <a:p>
            <a:pPr eaLnBrk="1" hangingPunct="1"/>
            <a:endParaRPr lang="tr-TR" altLang="tr-TR" dirty="0" smtClean="0"/>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593" y="4037187"/>
            <a:ext cx="4341405" cy="230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4540945"/>
            <a:ext cx="3440833" cy="12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ikdörtgen 1"/>
          <p:cNvSpPr/>
          <p:nvPr/>
        </p:nvSpPr>
        <p:spPr>
          <a:xfrm>
            <a:off x="565792" y="721425"/>
            <a:ext cx="8496944" cy="1372683"/>
          </a:xfrm>
          <a:prstGeom prst="rect">
            <a:avLst/>
          </a:prstGeom>
        </p:spPr>
        <p:txBody>
          <a:bodyPr wrap="square">
            <a:spAutoFit/>
          </a:bodyPr>
          <a:lstStyle/>
          <a:p>
            <a:pPr lvl="0" algn="just">
              <a:spcBef>
                <a:spcPct val="20000"/>
              </a:spcBef>
              <a:defRPr/>
            </a:pPr>
            <a:r>
              <a:rPr lang="tr-TR" altLang="tr-TR" sz="1600" b="1" dirty="0">
                <a:solidFill>
                  <a:srgbClr val="FF0000"/>
                </a:solidFill>
                <a:latin typeface="Calibri"/>
                <a:ea typeface="+mj-ea"/>
                <a:cs typeface="+mj-cs"/>
              </a:rPr>
              <a:t>Örnek tasarım </a:t>
            </a:r>
            <a:r>
              <a:rPr lang="tr-TR" altLang="tr-TR" sz="1600" b="1" dirty="0" smtClean="0">
                <a:solidFill>
                  <a:srgbClr val="FF0000"/>
                </a:solidFill>
                <a:latin typeface="Calibri"/>
                <a:ea typeface="+mj-ea"/>
                <a:cs typeface="+mj-cs"/>
              </a:rPr>
              <a:t>1 </a:t>
            </a:r>
            <a:r>
              <a:rPr lang="tr-TR" altLang="tr-TR" sz="1600" dirty="0" smtClean="0">
                <a:solidFill>
                  <a:srgbClr val="FF0000"/>
                </a:solidFill>
                <a:latin typeface="Calibri"/>
                <a:ea typeface="+mj-ea"/>
                <a:cs typeface="+mj-cs"/>
              </a:rPr>
              <a:t>:  </a:t>
            </a:r>
            <a:r>
              <a:rPr lang="tr-TR" altLang="tr-TR" sz="1600" dirty="0">
                <a:solidFill>
                  <a:srgbClr val="FF0000"/>
                </a:solidFill>
                <a:latin typeface="Calibri"/>
                <a:ea typeface="+mj-ea"/>
                <a:cs typeface="+mj-cs"/>
              </a:rPr>
              <a:t>0-7 arasında ileriye doğru sayan MOD8 asenkron sayıcıyı Düşen kenar tetiklemeli J-K </a:t>
            </a:r>
            <a:r>
              <a:rPr lang="tr-TR" altLang="tr-TR" sz="1600" dirty="0" err="1">
                <a:solidFill>
                  <a:srgbClr val="FF0000"/>
                </a:solidFill>
                <a:latin typeface="Calibri"/>
                <a:ea typeface="+mj-ea"/>
                <a:cs typeface="+mj-cs"/>
              </a:rPr>
              <a:t>FF’lar</a:t>
            </a:r>
            <a:r>
              <a:rPr lang="tr-TR" altLang="tr-TR" sz="1600" dirty="0">
                <a:solidFill>
                  <a:srgbClr val="FF0000"/>
                </a:solidFill>
                <a:latin typeface="Calibri"/>
                <a:ea typeface="+mj-ea"/>
                <a:cs typeface="+mj-cs"/>
              </a:rPr>
              <a:t> ile  tasarlayınız.</a:t>
            </a:r>
            <a:endParaRPr lang="tr-TR" sz="1600" dirty="0" smtClean="0">
              <a:solidFill>
                <a:prstClr val="black"/>
              </a:solidFill>
              <a:latin typeface="Calibri"/>
            </a:endParaRPr>
          </a:p>
          <a:p>
            <a:pPr lvl="0" algn="just">
              <a:spcBef>
                <a:spcPct val="20000"/>
              </a:spcBef>
              <a:defRPr/>
            </a:pPr>
            <a:r>
              <a:rPr lang="tr-TR" sz="1600" b="1" dirty="0" smtClean="0">
                <a:solidFill>
                  <a:prstClr val="black"/>
                </a:solidFill>
                <a:latin typeface="Calibri"/>
              </a:rPr>
              <a:t>Çözüm</a:t>
            </a:r>
            <a:r>
              <a:rPr lang="tr-TR" sz="1600" b="1" dirty="0">
                <a:solidFill>
                  <a:prstClr val="black"/>
                </a:solidFill>
                <a:latin typeface="Calibri"/>
              </a:rPr>
              <a:t>:</a:t>
            </a:r>
            <a:r>
              <a:rPr lang="tr-TR" sz="1600" dirty="0">
                <a:solidFill>
                  <a:prstClr val="black"/>
                </a:solidFill>
                <a:latin typeface="Calibri"/>
              </a:rPr>
              <a:t> MOD 8’in anlamı sayıcının kaç farklı durumda bulunacağıdır. Buradaki 8 değişik durumu ifade edebilmek için 3 adet FF kullanmalıyız. Şimdi bu </a:t>
            </a:r>
            <a:r>
              <a:rPr lang="tr-TR" sz="1600" dirty="0" err="1">
                <a:solidFill>
                  <a:prstClr val="black"/>
                </a:solidFill>
                <a:latin typeface="Calibri"/>
              </a:rPr>
              <a:t>FF’ların</a:t>
            </a:r>
            <a:r>
              <a:rPr lang="tr-TR" sz="1600" dirty="0">
                <a:solidFill>
                  <a:prstClr val="black"/>
                </a:solidFill>
                <a:latin typeface="Calibri"/>
              </a:rPr>
              <a:t> çıkış dalga şekillerinin </a:t>
            </a:r>
            <a:r>
              <a:rPr lang="tr-TR" sz="1600" dirty="0" err="1">
                <a:solidFill>
                  <a:prstClr val="black"/>
                </a:solidFill>
                <a:latin typeface="Calibri"/>
              </a:rPr>
              <a:t>clock</a:t>
            </a:r>
            <a:r>
              <a:rPr lang="tr-TR" sz="1600" dirty="0">
                <a:solidFill>
                  <a:prstClr val="black"/>
                </a:solidFill>
                <a:latin typeface="Calibri"/>
              </a:rPr>
              <a:t> işaretine göre nasıl değişmesi gerektiğini zaman diyagramı halinde çizelim.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ppt_x"/>
                                          </p:val>
                                        </p:tav>
                                        <p:tav tm="100000">
                                          <p:val>
                                            <p:strVal val="#ppt_x"/>
                                          </p:val>
                                        </p:tav>
                                      </p:tavLst>
                                    </p:anim>
                                    <p:anim calcmode="lin" valueType="num">
                                      <p:cBhvr additive="base">
                                        <p:cTn id="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3 Metin Yer Tutucusu"/>
          <p:cNvSpPr>
            <a:spLocks noGrp="1"/>
          </p:cNvSpPr>
          <p:nvPr>
            <p:ph type="body" sz="half" idx="2"/>
          </p:nvPr>
        </p:nvSpPr>
        <p:spPr>
          <a:xfrm>
            <a:off x="611560" y="620712"/>
            <a:ext cx="8064896" cy="2808288"/>
          </a:xfrm>
        </p:spPr>
        <p:txBody>
          <a:bodyPr/>
          <a:lstStyle/>
          <a:p>
            <a:pPr eaLnBrk="1" hangingPunct="1"/>
            <a:r>
              <a:rPr lang="tr-TR" altLang="tr-TR" sz="1600" b="1" dirty="0" smtClean="0"/>
              <a:t> Örnek Tasarım II:</a:t>
            </a:r>
            <a:r>
              <a:rPr lang="tr-TR" altLang="tr-TR" sz="1600" dirty="0" smtClean="0"/>
              <a:t>  0-13 arasında ileriye doğru sayan MOD14 asenkron sayıcıyı yükselen kenar tetiklemeli, asenkron girişli T tipi </a:t>
            </a:r>
            <a:r>
              <a:rPr lang="tr-TR" altLang="tr-TR" sz="1600" dirty="0" err="1" smtClean="0"/>
              <a:t>FF’lar</a:t>
            </a:r>
            <a:r>
              <a:rPr lang="tr-TR" altLang="tr-TR" sz="1600" dirty="0" smtClean="0"/>
              <a:t> ile gerçekleştirmek için;</a:t>
            </a:r>
          </a:p>
          <a:p>
            <a:pPr eaLnBrk="1" hangingPunct="1"/>
            <a:r>
              <a:rPr lang="tr-TR" altLang="tr-TR" sz="1600" dirty="0" smtClean="0"/>
              <a:t>a) Sayıcı çıkışlarının ve  kontrol işaretinin,  </a:t>
            </a:r>
            <a:r>
              <a:rPr lang="tr-TR" altLang="tr-TR" sz="1600" dirty="0" err="1" smtClean="0"/>
              <a:t>clock</a:t>
            </a:r>
            <a:r>
              <a:rPr lang="tr-TR" altLang="tr-TR" sz="1600" dirty="0" smtClean="0"/>
              <a:t> işaretine göre değişimini zamana göre çiziniz, b) Varsa kontrol işaretinin denklemini elde diniz, c) Sayıcının lojik şemasını çiziniz.</a:t>
            </a:r>
          </a:p>
          <a:p>
            <a:pPr eaLnBrk="1" hangingPunct="1"/>
            <a:r>
              <a:rPr lang="tr-TR" altLang="tr-TR" sz="1600" dirty="0" smtClean="0"/>
              <a:t> </a:t>
            </a:r>
            <a:r>
              <a:rPr lang="tr-TR" altLang="tr-TR" sz="1600" b="1" dirty="0" smtClean="0"/>
              <a:t>Çözüm:</a:t>
            </a:r>
            <a:r>
              <a:rPr lang="tr-TR" altLang="tr-TR" sz="1600" dirty="0" smtClean="0"/>
              <a:t> MOD14 sayıcı olduğuna göre en az 4 FF ile bu problemi çözmeliyiz. Ancak bu bir tam sayıcı değildir. Yani MOD16 değildir. Bunun için sayıcı 13’ü gösterdikten sonra tekrar 0’a dönmelidir. Bunun için çok kullanılan bir yöntem </a:t>
            </a:r>
            <a:r>
              <a:rPr lang="tr-TR" altLang="tr-TR" sz="1600" dirty="0" err="1" smtClean="0"/>
              <a:t>FF’ların</a:t>
            </a:r>
            <a:r>
              <a:rPr lang="tr-TR" altLang="tr-TR" sz="1600" dirty="0" smtClean="0"/>
              <a:t> asenkron girişlerinden yararlanmaktır. Bunun için 4 bitlik sayıcı dalga şekilleri, 4 bitlik  </a:t>
            </a:r>
            <a:r>
              <a:rPr lang="tr-TR" altLang="tr-TR" sz="1600" dirty="0" err="1" smtClean="0"/>
              <a:t>tamsayıcı</a:t>
            </a:r>
            <a:r>
              <a:rPr lang="tr-TR" altLang="tr-TR" sz="1600" dirty="0" smtClean="0"/>
              <a:t> gibi çizilir. Ancak 13. Durum 1 periyot devam ettikten sonra 14. durum oluştuğu anda çıkışların tekrar  0’a dönmesi ve baştan devam etmesi gerekir. 14.durumdan 0 durumuna dönülmesi için; </a:t>
            </a:r>
            <a:r>
              <a:rPr lang="tr-TR" altLang="tr-TR" sz="1600" b="1" dirty="0" smtClean="0"/>
              <a:t>CL = Q</a:t>
            </a:r>
            <a:r>
              <a:rPr lang="tr-TR" altLang="tr-TR" sz="1600" b="1" baseline="-25000" dirty="0" smtClean="0"/>
              <a:t>3 .</a:t>
            </a:r>
            <a:r>
              <a:rPr lang="tr-TR" altLang="tr-TR" sz="1600" b="1" dirty="0" smtClean="0"/>
              <a:t>Q</a:t>
            </a:r>
            <a:r>
              <a:rPr lang="tr-TR" altLang="tr-TR" sz="1600" b="1" baseline="-25000" dirty="0" smtClean="0"/>
              <a:t>2 .</a:t>
            </a:r>
            <a:r>
              <a:rPr lang="tr-TR" altLang="tr-TR" sz="1600" b="1" dirty="0" smtClean="0"/>
              <a:t>Q</a:t>
            </a:r>
            <a:r>
              <a:rPr lang="tr-TR" altLang="tr-TR" sz="1600" b="1" baseline="-25000" dirty="0" smtClean="0"/>
              <a:t>1 .</a:t>
            </a:r>
            <a:r>
              <a:rPr lang="tr-TR" altLang="tr-TR" sz="1600" b="1" dirty="0" smtClean="0"/>
              <a:t>Q’</a:t>
            </a:r>
            <a:r>
              <a:rPr lang="tr-TR" altLang="tr-TR" sz="1600" b="1" baseline="-25000" dirty="0" smtClean="0"/>
              <a:t>0</a:t>
            </a:r>
            <a:r>
              <a:rPr lang="tr-TR" altLang="tr-TR" sz="1600" baseline="-25000" dirty="0" smtClean="0"/>
              <a:t> </a:t>
            </a:r>
            <a:r>
              <a:rPr lang="tr-TR" altLang="tr-TR" sz="1600" dirty="0" smtClean="0"/>
              <a:t> şeklinde bir kontrol denklemi gereklidir.</a:t>
            </a:r>
          </a:p>
          <a:p>
            <a:pPr eaLnBrk="1" hangingPunct="1"/>
            <a:endParaRPr lang="tr-TR" altLang="tr-TR" dirty="0" smtClean="0"/>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429000"/>
            <a:ext cx="6213602" cy="309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Başlık"/>
          <p:cNvSpPr>
            <a:spLocks noGrp="1"/>
          </p:cNvSpPr>
          <p:nvPr>
            <p:ph type="title"/>
          </p:nvPr>
        </p:nvSpPr>
        <p:spPr>
          <a:xfrm>
            <a:off x="359567" y="561624"/>
            <a:ext cx="8435975" cy="347663"/>
          </a:xfrm>
        </p:spPr>
        <p:txBody>
          <a:bodyPr/>
          <a:lstStyle/>
          <a:p>
            <a:pPr eaLnBrk="1" hangingPunct="1"/>
            <a:r>
              <a:rPr lang="tr-TR" altLang="tr-TR" sz="2800" dirty="0" smtClean="0"/>
              <a:t>		</a:t>
            </a:r>
            <a:r>
              <a:rPr lang="tr-TR" altLang="tr-TR" sz="2800" dirty="0" err="1" smtClean="0"/>
              <a:t>Ardışıl</a:t>
            </a:r>
            <a:r>
              <a:rPr lang="tr-TR" altLang="tr-TR" sz="2800" dirty="0" smtClean="0"/>
              <a:t> devrelerle ilgili tanımlamalar</a:t>
            </a:r>
          </a:p>
        </p:txBody>
      </p:sp>
      <p:sp>
        <p:nvSpPr>
          <p:cNvPr id="6" name="5 Metin Yer Tutucusu"/>
          <p:cNvSpPr>
            <a:spLocks noGrp="1"/>
          </p:cNvSpPr>
          <p:nvPr>
            <p:ph type="body" sz="half" idx="2"/>
          </p:nvPr>
        </p:nvSpPr>
        <p:spPr>
          <a:xfrm>
            <a:off x="366906" y="914611"/>
            <a:ext cx="8147596" cy="1866317"/>
          </a:xfrm>
        </p:spPr>
        <p:txBody>
          <a:bodyPr rtlCol="0">
            <a:normAutofit lnSpcReduction="10000"/>
          </a:bodyPr>
          <a:lstStyle/>
          <a:p>
            <a:pPr algn="just" eaLnBrk="1" fontAlgn="auto" hangingPunct="1">
              <a:spcAft>
                <a:spcPts val="0"/>
              </a:spcAft>
              <a:buFont typeface="Arial" pitchFamily="34" charset="0"/>
              <a:buNone/>
              <a:defRPr/>
            </a:pPr>
            <a:r>
              <a:rPr lang="tr-TR" sz="1600" dirty="0" err="1" smtClean="0">
                <a:latin typeface="Arial" panose="020B0604020202020204" pitchFamily="34" charset="0"/>
                <a:cs typeface="Arial" panose="020B0604020202020204" pitchFamily="34" charset="0"/>
              </a:rPr>
              <a:t>Ardışıl</a:t>
            </a:r>
            <a:r>
              <a:rPr lang="tr-TR" sz="1600" dirty="0" smtClean="0">
                <a:latin typeface="Arial" panose="020B0604020202020204" pitchFamily="34" charset="0"/>
                <a:cs typeface="Arial" panose="020B0604020202020204" pitchFamily="34" charset="0"/>
              </a:rPr>
              <a:t> devrelerin tasarımına geçmeden önce bu devrelerde kullanılan bazı tanımlamaların ve önemli elemanların açıklanmasında fayda vardır. </a:t>
            </a:r>
          </a:p>
          <a:p>
            <a:pPr algn="just" eaLnBrk="1" fontAlgn="auto" hangingPunct="1">
              <a:spcAft>
                <a:spcPts val="0"/>
              </a:spcAft>
              <a:buFont typeface="Arial" pitchFamily="34" charset="0"/>
              <a:buNone/>
              <a:defRPr/>
            </a:pPr>
            <a:r>
              <a:rPr lang="tr-TR" sz="1600" u="sng" dirty="0" smtClean="0">
                <a:solidFill>
                  <a:srgbClr val="FF0000"/>
                </a:solidFill>
                <a:latin typeface="Arial" panose="020B0604020202020204" pitchFamily="34" charset="0"/>
                <a:cs typeface="Arial" panose="020B0604020202020204" pitchFamily="34" charset="0"/>
              </a:rPr>
              <a:t>Zamanı tanımlayan </a:t>
            </a:r>
            <a:r>
              <a:rPr lang="tr-TR" sz="1600" u="sng" dirty="0" err="1" smtClean="0">
                <a:solidFill>
                  <a:srgbClr val="FF0000"/>
                </a:solidFill>
                <a:latin typeface="Arial" panose="020B0604020202020204" pitchFamily="34" charset="0"/>
                <a:cs typeface="Arial" panose="020B0604020202020204" pitchFamily="34" charset="0"/>
              </a:rPr>
              <a:t>senkronlama</a:t>
            </a:r>
            <a:r>
              <a:rPr lang="tr-TR" sz="1600" u="sng" dirty="0" smtClean="0">
                <a:solidFill>
                  <a:srgbClr val="FF0000"/>
                </a:solidFill>
                <a:latin typeface="Arial" panose="020B0604020202020204" pitchFamily="34" charset="0"/>
                <a:cs typeface="Arial" panose="020B0604020202020204" pitchFamily="34" charset="0"/>
              </a:rPr>
              <a:t> işareti (</a:t>
            </a:r>
            <a:r>
              <a:rPr lang="tr-TR" sz="1600" u="sng" dirty="0" err="1" smtClean="0">
                <a:solidFill>
                  <a:srgbClr val="FF0000"/>
                </a:solidFill>
                <a:latin typeface="Arial" panose="020B0604020202020204" pitchFamily="34" charset="0"/>
                <a:cs typeface="Arial" panose="020B0604020202020204" pitchFamily="34" charset="0"/>
              </a:rPr>
              <a:t>Clock</a:t>
            </a:r>
            <a:r>
              <a:rPr lang="tr-TR" sz="1600" u="sng" dirty="0" smtClean="0">
                <a:solidFill>
                  <a:srgbClr val="FF0000"/>
                </a:solidFill>
                <a:latin typeface="Arial" panose="020B0604020202020204" pitchFamily="34" charset="0"/>
                <a:cs typeface="Arial" panose="020B0604020202020204" pitchFamily="34" charset="0"/>
              </a:rPr>
              <a:t> – Saat işareti) :</a:t>
            </a:r>
            <a:r>
              <a:rPr lang="tr-TR" sz="1600" b="1" u="sng" dirty="0" smtClean="0">
                <a:latin typeface="Arial" panose="020B0604020202020204" pitchFamily="34" charset="0"/>
                <a:cs typeface="Arial" panose="020B0604020202020204" pitchFamily="34" charset="0"/>
              </a:rPr>
              <a:t> </a:t>
            </a:r>
            <a:r>
              <a:rPr lang="tr-TR" sz="1600" dirty="0" err="1" smtClean="0">
                <a:latin typeface="Arial" panose="020B0604020202020204" pitchFamily="34" charset="0"/>
                <a:cs typeface="Arial" panose="020B0604020202020204" pitchFamily="34" charset="0"/>
              </a:rPr>
              <a:t>Biribirini</a:t>
            </a:r>
            <a:r>
              <a:rPr lang="tr-TR" sz="1600" dirty="0" smtClean="0">
                <a:latin typeface="Arial" panose="020B0604020202020204" pitchFamily="34" charset="0"/>
                <a:cs typeface="Arial" panose="020B0604020202020204" pitchFamily="34" charset="0"/>
              </a:rPr>
              <a:t> izleyen zaman dilimlerini belirler. Aynı zamanda sayısal sistemdeki elemanların senkron bir şekilde çalışmasını sağlar.  Böyle bir işaretin </a:t>
            </a:r>
            <a:r>
              <a:rPr lang="tr-TR" sz="1600" u="sng" dirty="0" smtClean="0">
                <a:latin typeface="Arial" panose="020B0604020202020204" pitchFamily="34" charset="0"/>
                <a:cs typeface="Arial" panose="020B0604020202020204" pitchFamily="34" charset="0"/>
              </a:rPr>
              <a:t>geçerlilik oranı</a:t>
            </a:r>
            <a:r>
              <a:rPr lang="tr-TR" sz="1600" dirty="0" smtClean="0">
                <a:latin typeface="Arial" panose="020B0604020202020204" pitchFamily="34" charset="0"/>
                <a:cs typeface="Arial" panose="020B0604020202020204" pitchFamily="34" charset="0"/>
              </a:rPr>
              <a:t>  G.O (</a:t>
            </a:r>
            <a:r>
              <a:rPr lang="tr-TR" sz="1600" dirty="0" err="1" smtClean="0">
                <a:latin typeface="Arial" panose="020B0604020202020204" pitchFamily="34" charset="0"/>
                <a:cs typeface="Arial" panose="020B0604020202020204" pitchFamily="34" charset="0"/>
              </a:rPr>
              <a:t>Duty</a:t>
            </a:r>
            <a:r>
              <a:rPr lang="tr-TR" sz="1600" dirty="0" smtClean="0">
                <a:latin typeface="Arial" panose="020B0604020202020204" pitchFamily="34" charset="0"/>
                <a:cs typeface="Arial" panose="020B0604020202020204" pitchFamily="34" charset="0"/>
              </a:rPr>
              <a:t> </a:t>
            </a:r>
            <a:r>
              <a:rPr lang="tr-TR" sz="1600" dirty="0" err="1" smtClean="0">
                <a:latin typeface="Arial" panose="020B0604020202020204" pitchFamily="34" charset="0"/>
                <a:cs typeface="Arial" panose="020B0604020202020204" pitchFamily="34" charset="0"/>
              </a:rPr>
              <a:t>cycle</a:t>
            </a:r>
            <a:r>
              <a:rPr lang="tr-TR" sz="1600" dirty="0" smtClean="0">
                <a:latin typeface="Arial" panose="020B0604020202020204" pitchFamily="34" charset="0"/>
                <a:cs typeface="Arial" panose="020B0604020202020204" pitchFamily="34" charset="0"/>
              </a:rPr>
              <a:t> %) aşağıdaki bağıntıyla hesaplanabilir.</a:t>
            </a:r>
          </a:p>
          <a:p>
            <a:pPr eaLnBrk="1" fontAlgn="auto" hangingPunct="1">
              <a:spcAft>
                <a:spcPts val="0"/>
              </a:spcAft>
              <a:buFont typeface="Arial" pitchFamily="34" charset="0"/>
              <a:buNone/>
              <a:defRPr/>
            </a:pPr>
            <a:r>
              <a:rPr lang="tr-TR" sz="1800" b="1" dirty="0" smtClean="0">
                <a:latin typeface="Arial" panose="020B0604020202020204" pitchFamily="34" charset="0"/>
                <a:cs typeface="Arial" panose="020B0604020202020204" pitchFamily="34" charset="0"/>
              </a:rPr>
              <a:t>		</a:t>
            </a:r>
            <a:r>
              <a:rPr lang="tr-TR" sz="1600" b="1" dirty="0" smtClean="0">
                <a:solidFill>
                  <a:srgbClr val="0070C0"/>
                </a:solidFill>
                <a:latin typeface="Arial" panose="020B0604020202020204" pitchFamily="34" charset="0"/>
                <a:cs typeface="Arial" panose="020B0604020202020204" pitchFamily="34" charset="0"/>
              </a:rPr>
              <a:t>% G.O = T1 /( T1+T2) * 100</a:t>
            </a:r>
            <a:endParaRPr lang="tr-TR" sz="1600" dirty="0" smtClean="0">
              <a:solidFill>
                <a:srgbClr val="0070C0"/>
              </a:solidFill>
              <a:latin typeface="Arial" panose="020B0604020202020204" pitchFamily="34" charset="0"/>
              <a:cs typeface="Arial" panose="020B0604020202020204" pitchFamily="34" charset="0"/>
            </a:endParaRPr>
          </a:p>
          <a:p>
            <a:pPr eaLnBrk="1" fontAlgn="auto" hangingPunct="1">
              <a:spcAft>
                <a:spcPts val="0"/>
              </a:spcAft>
              <a:buFont typeface="Arial" pitchFamily="34" charset="0"/>
              <a:buNone/>
              <a:defRPr/>
            </a:pPr>
            <a:endParaRPr lang="tr-TR" sz="2000" dirty="0" smtClean="0"/>
          </a:p>
          <a:p>
            <a:pPr eaLnBrk="1" fontAlgn="auto" hangingPunct="1">
              <a:spcAft>
                <a:spcPts val="0"/>
              </a:spcAft>
              <a:buFont typeface="Arial" pitchFamily="34" charset="0"/>
              <a:buNone/>
              <a:defRPr/>
            </a:pPr>
            <a:endParaRPr lang="tr-TR" sz="2000" dirty="0" smtClean="0"/>
          </a:p>
          <a:p>
            <a:pPr eaLnBrk="1" fontAlgn="auto" hangingPunct="1">
              <a:spcAft>
                <a:spcPts val="0"/>
              </a:spcAft>
              <a:buFont typeface="Arial" pitchFamily="34" charset="0"/>
              <a:buNone/>
              <a:defRPr/>
            </a:pPr>
            <a:endParaRPr lang="tr-TR" sz="2000" dirty="0" smtClean="0"/>
          </a:p>
          <a:p>
            <a:pPr eaLnBrk="1" fontAlgn="auto" hangingPunct="1">
              <a:spcAft>
                <a:spcPts val="0"/>
              </a:spcAft>
              <a:buFont typeface="Arial" pitchFamily="34" charset="0"/>
              <a:buNone/>
              <a:defRPr/>
            </a:pPr>
            <a:endParaRPr lang="tr-TR" dirty="0"/>
          </a:p>
        </p:txBody>
      </p:sp>
      <p:pic>
        <p:nvPicPr>
          <p:cNvPr id="2" name="Resim 1"/>
          <p:cNvPicPr>
            <a:picLocks noChangeAspect="1"/>
          </p:cNvPicPr>
          <p:nvPr/>
        </p:nvPicPr>
        <p:blipFill>
          <a:blip r:embed="rId2"/>
          <a:stretch>
            <a:fillRect/>
          </a:stretch>
        </p:blipFill>
        <p:spPr>
          <a:xfrm>
            <a:off x="807392" y="2898982"/>
            <a:ext cx="4608512" cy="1152127"/>
          </a:xfrm>
          <a:prstGeom prst="rect">
            <a:avLst/>
          </a:prstGeom>
        </p:spPr>
      </p:pic>
      <p:sp>
        <p:nvSpPr>
          <p:cNvPr id="3" name="Dikdörtgen 2"/>
          <p:cNvSpPr/>
          <p:nvPr/>
        </p:nvSpPr>
        <p:spPr>
          <a:xfrm>
            <a:off x="366906" y="4169163"/>
            <a:ext cx="4860505" cy="2062103"/>
          </a:xfrm>
          <a:prstGeom prst="rect">
            <a:avLst/>
          </a:prstGeom>
        </p:spPr>
        <p:txBody>
          <a:bodyPr wrap="square">
            <a:spAutoFit/>
          </a:bodyPr>
          <a:lstStyle/>
          <a:p>
            <a:pPr lvl="0" algn="just">
              <a:defRPr/>
            </a:pPr>
            <a:r>
              <a:rPr lang="tr-TR" altLang="tr-TR" sz="1600" u="sng" dirty="0" err="1" smtClean="0">
                <a:solidFill>
                  <a:srgbClr val="FF0000"/>
                </a:solidFill>
              </a:rPr>
              <a:t>Propagasyon</a:t>
            </a:r>
            <a:r>
              <a:rPr lang="tr-TR" altLang="tr-TR" sz="1600" u="sng" dirty="0">
                <a:solidFill>
                  <a:srgbClr val="FF0000"/>
                </a:solidFill>
              </a:rPr>
              <a:t> </a:t>
            </a:r>
            <a:r>
              <a:rPr lang="tr-TR" altLang="tr-TR" sz="1600" u="sng" dirty="0" smtClean="0">
                <a:solidFill>
                  <a:srgbClr val="FF0000"/>
                </a:solidFill>
              </a:rPr>
              <a:t>Gecikmesi (yayılma gecikmesi): </a:t>
            </a:r>
            <a:r>
              <a:rPr lang="tr-TR" altLang="tr-TR" sz="1600" dirty="0" smtClean="0">
                <a:solidFill>
                  <a:prstClr val="black"/>
                </a:solidFill>
              </a:rPr>
              <a:t>Yarıiletken elemanlar </a:t>
            </a:r>
            <a:r>
              <a:rPr lang="tr-TR" altLang="tr-TR" sz="1600" dirty="0">
                <a:solidFill>
                  <a:prstClr val="black"/>
                </a:solidFill>
              </a:rPr>
              <a:t>ideal olmadıklarından, bizim kullandığımız kare </a:t>
            </a:r>
            <a:r>
              <a:rPr lang="tr-TR" altLang="tr-TR" sz="1600" dirty="0" err="1">
                <a:solidFill>
                  <a:prstClr val="black"/>
                </a:solidFill>
              </a:rPr>
              <a:t>dalgalar’da</a:t>
            </a:r>
            <a:r>
              <a:rPr lang="tr-TR" altLang="tr-TR" sz="1600" dirty="0">
                <a:solidFill>
                  <a:prstClr val="black"/>
                </a:solidFill>
              </a:rPr>
              <a:t> çok keskin değildirler. Lojik 0’dan 1e veya  Lojik1’den 0’a  sonsuz kısa sürede geçemezler. Dolayısıyla </a:t>
            </a:r>
            <a:r>
              <a:rPr lang="tr-TR" altLang="tr-TR" sz="1600" b="1" dirty="0" err="1">
                <a:solidFill>
                  <a:prstClr val="black"/>
                </a:solidFill>
              </a:rPr>
              <a:t>t</a:t>
            </a:r>
            <a:r>
              <a:rPr lang="tr-TR" altLang="tr-TR" sz="1600" b="1" baseline="-25000" dirty="0" err="1">
                <a:solidFill>
                  <a:prstClr val="black"/>
                </a:solidFill>
              </a:rPr>
              <a:t>pHL</a:t>
            </a:r>
            <a:r>
              <a:rPr lang="tr-TR" altLang="tr-TR" sz="1600" baseline="-25000" dirty="0">
                <a:solidFill>
                  <a:prstClr val="black"/>
                </a:solidFill>
              </a:rPr>
              <a:t> </a:t>
            </a:r>
            <a:r>
              <a:rPr lang="tr-TR" altLang="tr-TR" sz="1600" dirty="0">
                <a:solidFill>
                  <a:prstClr val="black"/>
                </a:solidFill>
              </a:rPr>
              <a:t>ve </a:t>
            </a:r>
            <a:r>
              <a:rPr lang="tr-TR" altLang="tr-TR" sz="1600" b="1" dirty="0" err="1">
                <a:solidFill>
                  <a:prstClr val="black"/>
                </a:solidFill>
              </a:rPr>
              <a:t>t</a:t>
            </a:r>
            <a:r>
              <a:rPr lang="tr-TR" altLang="tr-TR" sz="1600" b="1" baseline="-25000" dirty="0" err="1">
                <a:solidFill>
                  <a:prstClr val="black"/>
                </a:solidFill>
              </a:rPr>
              <a:t>pLH</a:t>
            </a:r>
            <a:r>
              <a:rPr lang="tr-TR" altLang="tr-TR" sz="1600" b="1" dirty="0">
                <a:solidFill>
                  <a:prstClr val="black"/>
                </a:solidFill>
              </a:rPr>
              <a:t> </a:t>
            </a:r>
            <a:r>
              <a:rPr lang="tr-TR" altLang="tr-TR" sz="1600" dirty="0">
                <a:solidFill>
                  <a:prstClr val="black"/>
                </a:solidFill>
              </a:rPr>
              <a:t>gibi kapı gecikmeleri olur</a:t>
            </a:r>
            <a:r>
              <a:rPr lang="tr-TR" altLang="tr-TR" sz="1600" dirty="0" smtClean="0">
                <a:solidFill>
                  <a:prstClr val="black"/>
                </a:solidFill>
              </a:rPr>
              <a:t>. Bir </a:t>
            </a:r>
            <a:r>
              <a:rPr lang="tr-TR" altLang="tr-TR" sz="1600" dirty="0" err="1" smtClean="0">
                <a:solidFill>
                  <a:prstClr val="black"/>
                </a:solidFill>
              </a:rPr>
              <a:t>invers</a:t>
            </a:r>
            <a:r>
              <a:rPr lang="tr-TR" altLang="tr-TR" sz="1600" dirty="0" smtClean="0">
                <a:solidFill>
                  <a:prstClr val="black"/>
                </a:solidFill>
              </a:rPr>
              <a:t> bağlaçta yayılma gecikmesinin,  giriş-çıkış ilişkisine etkisi  yanda görülmektedir. Dikkat!!!!!!!!!!!!!!!!!</a:t>
            </a:r>
            <a:endParaRPr lang="tr-TR" altLang="tr-TR" sz="1600" dirty="0">
              <a:solidFill>
                <a:prstClr val="black"/>
              </a:solidFill>
            </a:endParaRPr>
          </a:p>
        </p:txBody>
      </p:sp>
      <p:pic>
        <p:nvPicPr>
          <p:cNvPr id="8" name="Resim 7"/>
          <p:cNvPicPr>
            <a:picLocks noChangeAspect="1"/>
          </p:cNvPicPr>
          <p:nvPr/>
        </p:nvPicPr>
        <p:blipFill>
          <a:blip r:embed="rId3"/>
          <a:stretch>
            <a:fillRect/>
          </a:stretch>
        </p:blipFill>
        <p:spPr>
          <a:xfrm>
            <a:off x="5901760" y="2708920"/>
            <a:ext cx="2893782" cy="378164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Metin Yer Tutucusu"/>
          <p:cNvSpPr>
            <a:spLocks noGrp="1"/>
          </p:cNvSpPr>
          <p:nvPr>
            <p:ph type="body" sz="half" idx="2"/>
          </p:nvPr>
        </p:nvSpPr>
        <p:spPr>
          <a:xfrm>
            <a:off x="755576" y="764704"/>
            <a:ext cx="7858522" cy="2232025"/>
          </a:xfrm>
        </p:spPr>
        <p:txBody>
          <a:bodyPr/>
          <a:lstStyle/>
          <a:p>
            <a:pPr eaLnBrk="1" hangingPunct="1"/>
            <a:r>
              <a:rPr lang="tr-TR" altLang="tr-TR" sz="2000" dirty="0" smtClean="0"/>
              <a:t>Sayıcının lojik şemasını çizmek için 4 adet FF tam sayıcı gibi bağlanır. Dikkat ediniz ki yükselen kenar tetiklemeli FF kullanılıyor fakat, Q1, Q2, Q3 çıkışları bir önceki FF çıkışının düşen kenarında konum değiştiriyor.  Bunun için FF </a:t>
            </a:r>
            <a:r>
              <a:rPr lang="tr-TR" altLang="tr-TR" sz="2000" dirty="0" err="1" smtClean="0"/>
              <a:t>Clock</a:t>
            </a:r>
            <a:r>
              <a:rPr lang="tr-TR" altLang="tr-TR" sz="2000" dirty="0" smtClean="0"/>
              <a:t> girişlerinin şemadaki gibi bağlanacağı açıktır. Ayrıca her bir T </a:t>
            </a:r>
            <a:r>
              <a:rPr lang="tr-TR" altLang="tr-TR" sz="2000" dirty="0" err="1" smtClean="0"/>
              <a:t>FF’un</a:t>
            </a:r>
            <a:r>
              <a:rPr lang="tr-TR" altLang="tr-TR" sz="2000" dirty="0" smtClean="0"/>
              <a:t> </a:t>
            </a:r>
            <a:r>
              <a:rPr lang="tr-TR" altLang="tr-TR" sz="2000" dirty="0" err="1" smtClean="0"/>
              <a:t>Toggle</a:t>
            </a:r>
            <a:r>
              <a:rPr lang="tr-TR" altLang="tr-TR" sz="2000" dirty="0" smtClean="0"/>
              <a:t> çalışması için T kontrol girişlerine Lojik 1 uygulayınız.</a:t>
            </a:r>
          </a:p>
          <a:p>
            <a:pPr eaLnBrk="1" hangingPunct="1"/>
            <a:r>
              <a:rPr lang="tr-TR" altLang="tr-TR" sz="2000" dirty="0" smtClean="0"/>
              <a:t>Elde edilen </a:t>
            </a:r>
            <a:r>
              <a:rPr lang="tr-TR" altLang="tr-TR" sz="2000" b="1" dirty="0" smtClean="0"/>
              <a:t>CL = Q</a:t>
            </a:r>
            <a:r>
              <a:rPr lang="tr-TR" altLang="tr-TR" sz="2000" b="1" baseline="-25000" dirty="0" smtClean="0"/>
              <a:t>3 .</a:t>
            </a:r>
            <a:r>
              <a:rPr lang="tr-TR" altLang="tr-TR" sz="2000" b="1" dirty="0" smtClean="0"/>
              <a:t>Q</a:t>
            </a:r>
            <a:r>
              <a:rPr lang="tr-TR" altLang="tr-TR" sz="2000" b="1" baseline="-25000" dirty="0" smtClean="0"/>
              <a:t>2 .</a:t>
            </a:r>
            <a:r>
              <a:rPr lang="tr-TR" altLang="tr-TR" sz="2000" b="1" dirty="0" smtClean="0"/>
              <a:t>Q</a:t>
            </a:r>
            <a:r>
              <a:rPr lang="tr-TR" altLang="tr-TR" sz="2000" b="1" baseline="-25000" dirty="0" smtClean="0"/>
              <a:t>1 .</a:t>
            </a:r>
            <a:r>
              <a:rPr lang="tr-TR" altLang="tr-TR" sz="2000" b="1" dirty="0" smtClean="0"/>
              <a:t>Q’</a:t>
            </a:r>
            <a:r>
              <a:rPr lang="tr-TR" altLang="tr-TR" sz="2000" b="1" baseline="-25000" dirty="0" smtClean="0"/>
              <a:t>0</a:t>
            </a:r>
            <a:r>
              <a:rPr lang="tr-TR" altLang="tr-TR" sz="2000" baseline="-25000" dirty="0" smtClean="0"/>
              <a:t>    </a:t>
            </a:r>
            <a:r>
              <a:rPr lang="tr-TR" altLang="tr-TR" sz="2000" dirty="0" smtClean="0"/>
              <a:t> bu işareti, CL girişlerine uygulayarak </a:t>
            </a:r>
            <a:r>
              <a:rPr lang="tr-TR" altLang="tr-TR" sz="2000" dirty="0" err="1" smtClean="0"/>
              <a:t>FF’lar</a:t>
            </a:r>
            <a:r>
              <a:rPr lang="tr-TR" altLang="tr-TR" sz="2000" dirty="0" smtClean="0"/>
              <a:t> asenkron olarak 0’lannası sağlanır. </a:t>
            </a:r>
          </a:p>
          <a:p>
            <a:pPr eaLnBrk="1" hangingPunct="1"/>
            <a:endParaRPr lang="tr-TR" altLang="tr-TR" sz="2000" dirty="0" smtClean="0"/>
          </a:p>
          <a:p>
            <a:pPr eaLnBrk="1" hangingPunct="1"/>
            <a:endParaRPr lang="tr-TR" altLang="tr-TR" sz="2000" dirty="0" smtClean="0"/>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12976"/>
            <a:ext cx="6068382" cy="285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61140" y="1052736"/>
            <a:ext cx="8038474" cy="5040560"/>
          </a:xfrm>
          <a:prstGeom prst="rect">
            <a:avLst/>
          </a:prstGeom>
        </p:spPr>
      </p:pic>
    </p:spTree>
    <p:extLst>
      <p:ext uri="{BB962C8B-B14F-4D97-AF65-F5344CB8AC3E}">
        <p14:creationId xmlns:p14="http://schemas.microsoft.com/office/powerpoint/2010/main" val="198517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620688"/>
            <a:ext cx="8075240" cy="5853113"/>
          </a:xfrm>
        </p:spPr>
        <p:txBody>
          <a:bodyPr/>
          <a:lstStyle/>
          <a:p>
            <a:pPr marL="0" indent="0">
              <a:buNone/>
            </a:pPr>
            <a:r>
              <a:rPr lang="tr-TR" dirty="0" smtClean="0"/>
              <a:t>Soru: 0…999 arası sayam Mod1000 sayıcıyı nasıl gerçekleştirebilirsiniz.</a:t>
            </a:r>
            <a:endParaRPr lang="tr-TR" dirty="0"/>
          </a:p>
        </p:txBody>
      </p:sp>
      <p:pic>
        <p:nvPicPr>
          <p:cNvPr id="5" name="Resim 4"/>
          <p:cNvPicPr>
            <a:picLocks noChangeAspect="1"/>
          </p:cNvPicPr>
          <p:nvPr/>
        </p:nvPicPr>
        <p:blipFill>
          <a:blip r:embed="rId2"/>
          <a:stretch>
            <a:fillRect/>
          </a:stretch>
        </p:blipFill>
        <p:spPr>
          <a:xfrm>
            <a:off x="911633" y="2132856"/>
            <a:ext cx="7475093" cy="3611728"/>
          </a:xfrm>
          <a:prstGeom prst="rect">
            <a:avLst/>
          </a:prstGeom>
        </p:spPr>
      </p:pic>
    </p:spTree>
    <p:extLst>
      <p:ext uri="{BB962C8B-B14F-4D97-AF65-F5344CB8AC3E}">
        <p14:creationId xmlns:p14="http://schemas.microsoft.com/office/powerpoint/2010/main" val="31232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4 Başlık"/>
          <p:cNvSpPr>
            <a:spLocks noGrp="1"/>
          </p:cNvSpPr>
          <p:nvPr>
            <p:ph type="title"/>
          </p:nvPr>
        </p:nvSpPr>
        <p:spPr>
          <a:xfrm>
            <a:off x="468313" y="115888"/>
            <a:ext cx="8229600" cy="419100"/>
          </a:xfrm>
        </p:spPr>
        <p:txBody>
          <a:bodyPr/>
          <a:lstStyle/>
          <a:p>
            <a:pPr eaLnBrk="1" hangingPunct="1"/>
            <a:r>
              <a:rPr lang="tr-TR" altLang="tr-TR" sz="2400" smtClean="0"/>
              <a:t>Aşağıdaki devreleri analiz ediniz.</a:t>
            </a:r>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73275"/>
            <a:ext cx="691356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2073275"/>
            <a:ext cx="6913562"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01838"/>
            <a:ext cx="7196138"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ppt_x"/>
                                          </p:val>
                                        </p:tav>
                                        <p:tav tm="100000">
                                          <p:val>
                                            <p:strVal val="#ppt_x"/>
                                          </p:val>
                                        </p:tav>
                                      </p:tavLst>
                                    </p:anim>
                                    <p:anim calcmode="lin" valueType="num">
                                      <p:cBhvr additive="base">
                                        <p:cTn id="8"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nodeType="clickEffect">
                                  <p:stCondLst>
                                    <p:cond delay="0"/>
                                  </p:stCondLst>
                                  <p:childTnLst>
                                    <p:animEffect transition="out" filter="fade">
                                      <p:cBhvr>
                                        <p:cTn id="12" dur="500"/>
                                        <p:tgtEl>
                                          <p:spTgt spid="33796"/>
                                        </p:tgtEl>
                                      </p:cBhvr>
                                    </p:animEffect>
                                    <p:set>
                                      <p:cBhvr>
                                        <p:cTn id="13" dur="1" fill="hold">
                                          <p:stCondLst>
                                            <p:cond delay="499"/>
                                          </p:stCondLst>
                                        </p:cTn>
                                        <p:tgtEl>
                                          <p:spTgt spid="33796"/>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3797"/>
                                        </p:tgtEl>
                                        <p:attrNameLst>
                                          <p:attrName>style.visibility</p:attrName>
                                        </p:attrNameLst>
                                      </p:cBhvr>
                                      <p:to>
                                        <p:strVal val="visible"/>
                                      </p:to>
                                    </p:set>
                                    <p:anim calcmode="lin" valueType="num">
                                      <p:cBhvr additive="base">
                                        <p:cTn id="18" dur="500" fill="hold"/>
                                        <p:tgtEl>
                                          <p:spTgt spid="33797"/>
                                        </p:tgtEl>
                                        <p:attrNameLst>
                                          <p:attrName>ppt_x</p:attrName>
                                        </p:attrNameLst>
                                      </p:cBhvr>
                                      <p:tavLst>
                                        <p:tav tm="0">
                                          <p:val>
                                            <p:strVal val="#ppt_x"/>
                                          </p:val>
                                        </p:tav>
                                        <p:tav tm="100000">
                                          <p:val>
                                            <p:strVal val="#ppt_x"/>
                                          </p:val>
                                        </p:tav>
                                      </p:tavLst>
                                    </p:anim>
                                    <p:anim calcmode="lin" valueType="num">
                                      <p:cBhvr additive="base">
                                        <p:cTn id="19"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33797"/>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3795"/>
                                        </p:tgtEl>
                                        <p:attrNameLst>
                                          <p:attrName>style.visibility</p:attrName>
                                        </p:attrNameLst>
                                      </p:cBhvr>
                                      <p:to>
                                        <p:strVal val="visible"/>
                                      </p:to>
                                    </p:set>
                                    <p:anim calcmode="lin" valueType="num">
                                      <p:cBhvr additive="base">
                                        <p:cTn id="28" dur="500" fill="hold"/>
                                        <p:tgtEl>
                                          <p:spTgt spid="33795"/>
                                        </p:tgtEl>
                                        <p:attrNameLst>
                                          <p:attrName>ppt_x</p:attrName>
                                        </p:attrNameLst>
                                      </p:cBhvr>
                                      <p:tavLst>
                                        <p:tav tm="0">
                                          <p:val>
                                            <p:strVal val="#ppt_x"/>
                                          </p:val>
                                        </p:tav>
                                        <p:tav tm="100000">
                                          <p:val>
                                            <p:strVal val="#ppt_x"/>
                                          </p:val>
                                        </p:tav>
                                      </p:tavLst>
                                    </p:anim>
                                    <p:anim calcmode="lin" valueType="num">
                                      <p:cBhvr additive="base">
                                        <p:cTn id="29"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Başlık"/>
          <p:cNvSpPr>
            <a:spLocks noGrp="1"/>
          </p:cNvSpPr>
          <p:nvPr>
            <p:ph type="title"/>
          </p:nvPr>
        </p:nvSpPr>
        <p:spPr>
          <a:xfrm>
            <a:off x="396875" y="1062038"/>
            <a:ext cx="8229600" cy="1143000"/>
          </a:xfrm>
        </p:spPr>
        <p:txBody>
          <a:bodyPr/>
          <a:lstStyle/>
          <a:p>
            <a:pPr eaLnBrk="1" hangingPunct="1"/>
            <a:r>
              <a:rPr lang="tr-TR" altLang="tr-TR" sz="2000" dirty="0" smtClean="0"/>
              <a:t>Bu asenkron sayıcı analiz etmek için tüm çıkış işaretlerinin </a:t>
            </a:r>
            <a:r>
              <a:rPr lang="tr-TR" altLang="tr-TR" sz="2000" dirty="0" err="1" smtClean="0"/>
              <a:t>CP’ya</a:t>
            </a:r>
            <a:r>
              <a:rPr lang="tr-TR" altLang="tr-TR" sz="2000" dirty="0" smtClean="0"/>
              <a:t> göre değişimini bir </a:t>
            </a:r>
            <a:r>
              <a:rPr lang="tr-TR" altLang="tr-TR" sz="2000" dirty="0" err="1" smtClean="0"/>
              <a:t>pattern</a:t>
            </a:r>
            <a:r>
              <a:rPr lang="tr-TR" altLang="tr-TR" sz="2000" dirty="0" smtClean="0"/>
              <a:t> için elde ediniz. Bu sayıcının özelliği nedir?</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05038"/>
            <a:ext cx="837565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Başlık"/>
          <p:cNvSpPr>
            <a:spLocks noGrp="1"/>
          </p:cNvSpPr>
          <p:nvPr>
            <p:ph type="title"/>
          </p:nvPr>
        </p:nvSpPr>
        <p:spPr>
          <a:xfrm>
            <a:off x="457200" y="980728"/>
            <a:ext cx="8229600" cy="436910"/>
          </a:xfrm>
        </p:spPr>
        <p:txBody>
          <a:bodyPr/>
          <a:lstStyle/>
          <a:p>
            <a:pPr eaLnBrk="1" hangingPunct="1"/>
            <a:r>
              <a:rPr lang="tr-TR" altLang="tr-TR" sz="2800" dirty="0" smtClean="0">
                <a:solidFill>
                  <a:srgbClr val="FF0000"/>
                </a:solidFill>
              </a:rPr>
              <a:t>Bu bir ileri-geri sayıcıdır. Nasıl Çalıştığını açıklayınız</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 y="2401888"/>
            <a:ext cx="845185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457200" y="274638"/>
            <a:ext cx="8229600" cy="561975"/>
          </a:xfrm>
        </p:spPr>
        <p:txBody>
          <a:bodyPr/>
          <a:lstStyle/>
          <a:p>
            <a:r>
              <a:rPr lang="tr-TR" altLang="tr-TR" smtClean="0"/>
              <a:t>Bu devreyi analiz ediniz</a:t>
            </a:r>
          </a:p>
        </p:txBody>
      </p:sp>
      <p:pic>
        <p:nvPicPr>
          <p:cNvPr id="36867" name="Picture 4" descr="http://t1.gstatic.com/images?q=tbn:ANd9GcTWO_zLuGzp6KAH6DY8QutLxRHAfMRXDKy1XiQLKj3J0DemDMbAB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484313"/>
            <a:ext cx="575945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5040560" cy="249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etin kutusu 1"/>
          <p:cNvSpPr txBox="1"/>
          <p:nvPr/>
        </p:nvSpPr>
        <p:spPr>
          <a:xfrm>
            <a:off x="1475656" y="476672"/>
            <a:ext cx="7344816" cy="338554"/>
          </a:xfrm>
          <a:prstGeom prst="rect">
            <a:avLst/>
          </a:prstGeom>
          <a:noFill/>
        </p:spPr>
        <p:txBody>
          <a:bodyPr wrap="square" rtlCol="0">
            <a:spAutoFit/>
          </a:bodyPr>
          <a:lstStyle/>
          <a:p>
            <a:r>
              <a:rPr lang="tr-TR" sz="1600" dirty="0" smtClean="0"/>
              <a:t>Çalışmalarınızda kullanmak için bu şablonları hazırlamanız tavsiye edilir.</a:t>
            </a:r>
            <a:endParaRPr lang="tr-TR"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86" y="3645024"/>
            <a:ext cx="4895757" cy="252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2902" y="3656420"/>
            <a:ext cx="3043862" cy="259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539552" y="474345"/>
            <a:ext cx="7848872" cy="2708434"/>
          </a:xfrm>
          <a:prstGeom prst="rect">
            <a:avLst/>
          </a:prstGeom>
        </p:spPr>
        <p:txBody>
          <a:bodyPr wrap="square">
            <a:spAutoFit/>
          </a:bodyPr>
          <a:lstStyle/>
          <a:p>
            <a:r>
              <a:rPr lang="tr-TR" sz="1600" b="1" dirty="0" err="1" smtClean="0">
                <a:solidFill>
                  <a:srgbClr val="0070C0"/>
                </a:solidFill>
                <a:latin typeface="ComicSansMS"/>
              </a:rPr>
              <a:t>Clock</a:t>
            </a:r>
            <a:r>
              <a:rPr lang="tr-TR" sz="1600" b="1" dirty="0" smtClean="0">
                <a:solidFill>
                  <a:srgbClr val="0070C0"/>
                </a:solidFill>
                <a:latin typeface="ComicSansMS"/>
              </a:rPr>
              <a:t> işaretinin </a:t>
            </a:r>
            <a:r>
              <a:rPr lang="tr-TR" sz="1600" b="1" dirty="0">
                <a:solidFill>
                  <a:srgbClr val="0070C0"/>
                </a:solidFill>
                <a:latin typeface="ComicSansMS"/>
              </a:rPr>
              <a:t>kullanılması </a:t>
            </a:r>
            <a:r>
              <a:rPr lang="tr-TR" sz="1600" b="1" dirty="0" smtClean="0">
                <a:solidFill>
                  <a:srgbClr val="0070C0"/>
                </a:solidFill>
                <a:latin typeface="ComicSansMS"/>
              </a:rPr>
              <a:t>açısından </a:t>
            </a:r>
            <a:r>
              <a:rPr lang="tr-TR" sz="1600" b="1" dirty="0" err="1" smtClean="0">
                <a:solidFill>
                  <a:srgbClr val="0070C0"/>
                </a:solidFill>
                <a:latin typeface="ComicSansMS"/>
              </a:rPr>
              <a:t>ardışıl</a:t>
            </a:r>
            <a:r>
              <a:rPr lang="tr-TR" sz="1600" b="1" dirty="0" smtClean="0">
                <a:solidFill>
                  <a:srgbClr val="0070C0"/>
                </a:solidFill>
                <a:latin typeface="ComicSansMS"/>
              </a:rPr>
              <a:t> devre elemanları </a:t>
            </a:r>
            <a:r>
              <a:rPr lang="tr-TR" sz="1600" b="1" dirty="0">
                <a:solidFill>
                  <a:srgbClr val="0070C0"/>
                </a:solidFill>
                <a:latin typeface="ComicSansMS"/>
              </a:rPr>
              <a:t>ikiye ayrılır</a:t>
            </a:r>
            <a:r>
              <a:rPr lang="tr-TR" sz="1600" b="1" dirty="0" smtClean="0">
                <a:solidFill>
                  <a:srgbClr val="0070C0"/>
                </a:solidFill>
                <a:latin typeface="ComicSansMS"/>
              </a:rPr>
              <a:t>.</a:t>
            </a:r>
            <a:endParaRPr lang="tr-TR" sz="1400" b="1" dirty="0" smtClean="0">
              <a:latin typeface="ComicSansMS"/>
            </a:endParaRPr>
          </a:p>
          <a:p>
            <a:r>
              <a:rPr lang="tr-TR" sz="1400" b="1" dirty="0" smtClean="0">
                <a:latin typeface="ComicSansMS"/>
              </a:rPr>
              <a:t>a</a:t>
            </a:r>
            <a:r>
              <a:rPr lang="tr-TR" sz="1400" b="1" dirty="0">
                <a:latin typeface="ComicSansMS"/>
              </a:rPr>
              <a:t>) Düzey tetiklemeli elemanlar, b) Kenar tetiklemeli </a:t>
            </a:r>
            <a:r>
              <a:rPr lang="tr-TR" sz="1400" b="1" dirty="0" smtClean="0">
                <a:latin typeface="ComicSansMS"/>
              </a:rPr>
              <a:t>elemanlar</a:t>
            </a:r>
            <a:endParaRPr lang="tr-TR" sz="1400" b="1" dirty="0" smtClean="0">
              <a:latin typeface="ComicSansMS,Bold"/>
            </a:endParaRPr>
          </a:p>
          <a:p>
            <a:r>
              <a:rPr lang="tr-TR" sz="1400" b="1" dirty="0" smtClean="0">
                <a:latin typeface="ComicSansMS,Bold"/>
              </a:rPr>
              <a:t>Düzey </a:t>
            </a:r>
            <a:r>
              <a:rPr lang="tr-TR" sz="1400" b="1" dirty="0">
                <a:latin typeface="ComicSansMS,Bold"/>
              </a:rPr>
              <a:t>tetiklemeli elemanlar: </a:t>
            </a:r>
            <a:r>
              <a:rPr lang="tr-TR" sz="1400" dirty="0">
                <a:latin typeface="ComicSansMS"/>
              </a:rPr>
              <a:t>Saat </a:t>
            </a:r>
            <a:r>
              <a:rPr lang="tr-TR" sz="1400" dirty="0" smtClean="0">
                <a:latin typeface="ComicSansMS"/>
              </a:rPr>
              <a:t>işaretinin tek bir düzeyini </a:t>
            </a:r>
            <a:r>
              <a:rPr lang="nn-NO" sz="1400" dirty="0" smtClean="0">
                <a:latin typeface="ComicSansMS"/>
              </a:rPr>
              <a:t> </a:t>
            </a:r>
            <a:r>
              <a:rPr lang="nn-NO" sz="1400" dirty="0">
                <a:latin typeface="ComicSansMS"/>
              </a:rPr>
              <a:t>etkin düzey olarak kabul </a:t>
            </a:r>
            <a:r>
              <a:rPr lang="nn-NO" sz="1400" dirty="0" smtClean="0">
                <a:latin typeface="ComicSansMS"/>
              </a:rPr>
              <a:t>ederler.</a:t>
            </a:r>
            <a:r>
              <a:rPr lang="tr-TR" sz="1400" dirty="0" smtClean="0">
                <a:latin typeface="ComicSansMS"/>
              </a:rPr>
              <a:t> Bu </a:t>
            </a:r>
            <a:r>
              <a:rPr lang="tr-TR" sz="1400" dirty="0">
                <a:latin typeface="ComicSansMS"/>
              </a:rPr>
              <a:t>elemanlar saat işareti "1" düzeyindeyken işlem yaparak durumlarını ve </a:t>
            </a:r>
            <a:r>
              <a:rPr lang="tr-TR" sz="1400" dirty="0" smtClean="0">
                <a:latin typeface="ComicSansMS"/>
              </a:rPr>
              <a:t>çıkışlarını değiştirirler</a:t>
            </a:r>
            <a:r>
              <a:rPr lang="tr-TR" sz="1400" dirty="0">
                <a:latin typeface="ComicSansMS"/>
              </a:rPr>
              <a:t>; saat işareti "0" düzeyindeyken eski durumlarını </a:t>
            </a:r>
            <a:r>
              <a:rPr lang="tr-TR" sz="1400" dirty="0" smtClean="0">
                <a:latin typeface="ComicSansMS"/>
              </a:rPr>
              <a:t>korurlar. Saat </a:t>
            </a:r>
            <a:r>
              <a:rPr lang="tr-TR" sz="1400" dirty="0">
                <a:latin typeface="ComicSansMS"/>
              </a:rPr>
              <a:t>işaretinin "1" düzeyindeyken girişler işleme sokulduğundan, bu süre </a:t>
            </a:r>
            <a:r>
              <a:rPr lang="tr-TR" sz="1400" dirty="0" smtClean="0">
                <a:latin typeface="ComicSansMS"/>
              </a:rPr>
              <a:t>boyunca giriş </a:t>
            </a:r>
            <a:r>
              <a:rPr lang="tr-TR" sz="1400" dirty="0">
                <a:latin typeface="ComicSansMS"/>
              </a:rPr>
              <a:t>değerleri sabit </a:t>
            </a:r>
            <a:r>
              <a:rPr lang="tr-TR" sz="1400" dirty="0" smtClean="0">
                <a:latin typeface="ComicSansMS"/>
              </a:rPr>
              <a:t>tutulmalıdır. </a:t>
            </a:r>
            <a:r>
              <a:rPr lang="tr-TR" sz="1400" dirty="0">
                <a:latin typeface="ComicSansMS"/>
              </a:rPr>
              <a:t>Bu süreye </a:t>
            </a:r>
            <a:r>
              <a:rPr lang="tr-TR" sz="1400" b="1" dirty="0" smtClean="0">
                <a:latin typeface="ComicSansMS,Bold"/>
              </a:rPr>
              <a:t>kayıt süresi </a:t>
            </a:r>
            <a:r>
              <a:rPr lang="tr-TR" sz="1400" dirty="0" smtClean="0">
                <a:latin typeface="ComicSansMS"/>
              </a:rPr>
              <a:t>denir. Saat </a:t>
            </a:r>
            <a:r>
              <a:rPr lang="tr-TR" sz="1400" dirty="0">
                <a:latin typeface="ComicSansMS"/>
              </a:rPr>
              <a:t>işaretinin "0" olduğu sürede ise girişler değiştirilebilir. </a:t>
            </a:r>
            <a:r>
              <a:rPr lang="tr-TR" sz="1400" dirty="0" smtClean="0">
                <a:latin typeface="ComicSansMS"/>
              </a:rPr>
              <a:t>Buna </a:t>
            </a:r>
            <a:r>
              <a:rPr lang="tr-TR" sz="1400" b="1" dirty="0" smtClean="0">
                <a:latin typeface="ComicSansMS,Bold"/>
              </a:rPr>
              <a:t>yerleşme süresi </a:t>
            </a:r>
            <a:r>
              <a:rPr lang="tr-TR" sz="1400" dirty="0">
                <a:latin typeface="ComicSansMS"/>
              </a:rPr>
              <a:t>denir</a:t>
            </a:r>
            <a:r>
              <a:rPr lang="tr-TR" sz="1400" dirty="0" smtClean="0">
                <a:latin typeface="ComicSansMS"/>
              </a:rPr>
              <a:t>.</a:t>
            </a:r>
          </a:p>
          <a:p>
            <a:r>
              <a:rPr lang="tr-TR" sz="1400" b="1" dirty="0">
                <a:latin typeface="ComicSansMS,Bold"/>
              </a:rPr>
              <a:t>Kenar tetiklemeli elemanlar:</a:t>
            </a:r>
          </a:p>
          <a:p>
            <a:r>
              <a:rPr lang="tr-TR" sz="1400" dirty="0">
                <a:latin typeface="ComicSansMS"/>
              </a:rPr>
              <a:t>Saat işaretinin tek bir kenarını ( çıkan veya inen kenar) etkin kenar olarak kabul ederler. Pozitif kenar tetiklemeli elemanlar saat işareti 0</a:t>
            </a:r>
            <a:r>
              <a:rPr lang="tr-TR" sz="1400" dirty="0">
                <a:latin typeface="Symbol" panose="05050102010706020507" pitchFamily="18" charset="2"/>
              </a:rPr>
              <a:t>®</a:t>
            </a:r>
            <a:r>
              <a:rPr lang="tr-TR" sz="1400" dirty="0">
                <a:latin typeface="ComicSansMS"/>
              </a:rPr>
              <a:t>1 geçişi yaparken (çıkan kenar) işlem yaparak durumlarını ve çıkışlarını değiştirirler; saat işareti geçiş yapmazsa eski durumlarını korurlar.</a:t>
            </a:r>
          </a:p>
          <a:p>
            <a:r>
              <a:rPr lang="tr-TR" sz="1400" dirty="0">
                <a:latin typeface="ComicSansMS"/>
              </a:rPr>
              <a:t>Negatif lojikte ise işlemler 1</a:t>
            </a:r>
            <a:r>
              <a:rPr lang="tr-TR" sz="1400" dirty="0">
                <a:latin typeface="Symbol" panose="05050102010706020507" pitchFamily="18" charset="2"/>
              </a:rPr>
              <a:t>®</a:t>
            </a:r>
            <a:r>
              <a:rPr lang="tr-TR" sz="1400" dirty="0">
                <a:latin typeface="ComicSansMS"/>
              </a:rPr>
              <a:t>0 geçişinde (inen kenar) yapılır</a:t>
            </a:r>
            <a:r>
              <a:rPr lang="tr-TR" sz="1400" dirty="0" smtClean="0">
                <a:latin typeface="ComicSansMS"/>
              </a:rPr>
              <a:t>.</a:t>
            </a:r>
            <a:endParaRPr lang="tr-TR" sz="1400" dirty="0">
              <a:latin typeface="ComicSansMS"/>
            </a:endParaRPr>
          </a:p>
        </p:txBody>
      </p:sp>
      <p:sp>
        <p:nvSpPr>
          <p:cNvPr id="8" name="Dikdörtgen 7"/>
          <p:cNvSpPr/>
          <p:nvPr/>
        </p:nvSpPr>
        <p:spPr>
          <a:xfrm>
            <a:off x="542355" y="2469878"/>
            <a:ext cx="8820472" cy="523220"/>
          </a:xfrm>
          <a:prstGeom prst="rect">
            <a:avLst/>
          </a:prstGeom>
        </p:spPr>
        <p:txBody>
          <a:bodyPr wrap="square">
            <a:spAutoFit/>
          </a:bodyPr>
          <a:lstStyle/>
          <a:p>
            <a:endParaRPr lang="tr-TR" sz="1400" dirty="0" smtClean="0">
              <a:latin typeface="ComicSansMS"/>
            </a:endParaRPr>
          </a:p>
          <a:p>
            <a:endParaRPr lang="tr-TR" sz="1400" dirty="0">
              <a:latin typeface="ComicSansMS"/>
            </a:endParaRPr>
          </a:p>
        </p:txBody>
      </p:sp>
      <p:sp>
        <p:nvSpPr>
          <p:cNvPr id="9" name="Metin kutusu 8"/>
          <p:cNvSpPr txBox="1"/>
          <p:nvPr/>
        </p:nvSpPr>
        <p:spPr>
          <a:xfrm>
            <a:off x="5436096" y="3555013"/>
            <a:ext cx="3456384" cy="954107"/>
          </a:xfrm>
          <a:prstGeom prst="rect">
            <a:avLst/>
          </a:prstGeom>
          <a:noFill/>
        </p:spPr>
        <p:txBody>
          <a:bodyPr wrap="square" rtlCol="0">
            <a:spAutoFit/>
          </a:bodyPr>
          <a:lstStyle/>
          <a:p>
            <a:pPr algn="just"/>
            <a:r>
              <a:rPr lang="tr-TR" sz="1400" dirty="0" smtClean="0">
                <a:solidFill>
                  <a:schemeClr val="accent2">
                    <a:lumMod val="60000"/>
                    <a:lumOff val="40000"/>
                  </a:schemeClr>
                </a:solidFill>
              </a:rPr>
              <a:t>Not: </a:t>
            </a:r>
            <a:r>
              <a:rPr lang="tr-TR" sz="1400" dirty="0" err="1" smtClean="0">
                <a:solidFill>
                  <a:schemeClr val="accent2">
                    <a:lumMod val="60000"/>
                    <a:lumOff val="40000"/>
                  </a:schemeClr>
                </a:solidFill>
              </a:rPr>
              <a:t>Kombinasyonal</a:t>
            </a:r>
            <a:r>
              <a:rPr lang="tr-TR" sz="1400" dirty="0" smtClean="0">
                <a:solidFill>
                  <a:schemeClr val="accent2">
                    <a:lumMod val="60000"/>
                    <a:lumOff val="40000"/>
                  </a:schemeClr>
                </a:solidFill>
              </a:rPr>
              <a:t> devre elemanları (bağlaçlar </a:t>
            </a:r>
            <a:r>
              <a:rPr lang="tr-TR" sz="1400" dirty="0" err="1" smtClean="0">
                <a:solidFill>
                  <a:schemeClr val="accent2">
                    <a:lumMod val="60000"/>
                    <a:lumOff val="40000"/>
                  </a:schemeClr>
                </a:solidFill>
              </a:rPr>
              <a:t>v.b</a:t>
            </a:r>
            <a:r>
              <a:rPr lang="tr-TR" sz="1400" dirty="0" smtClean="0">
                <a:solidFill>
                  <a:schemeClr val="accent2">
                    <a:lumMod val="60000"/>
                    <a:lumOff val="40000"/>
                  </a:schemeClr>
                </a:solidFill>
              </a:rPr>
              <a:t>) kendilerine uygulanan sayısal işaretin düzeylerinde (yani 0 veya 1 durumlarında) kararlı çalışırlar.</a:t>
            </a:r>
            <a:endParaRPr lang="tr-TR" sz="1400" dirty="0">
              <a:solidFill>
                <a:schemeClr val="accent2">
                  <a:lumMod val="60000"/>
                  <a:lumOff val="40000"/>
                </a:schemeClr>
              </a:solidFill>
            </a:endParaRPr>
          </a:p>
        </p:txBody>
      </p:sp>
      <p:pic>
        <p:nvPicPr>
          <p:cNvPr id="10" name="Resim 9"/>
          <p:cNvPicPr>
            <a:picLocks noChangeAspect="1"/>
          </p:cNvPicPr>
          <p:nvPr/>
        </p:nvPicPr>
        <p:blipFill>
          <a:blip r:embed="rId2"/>
          <a:stretch>
            <a:fillRect/>
          </a:stretch>
        </p:blipFill>
        <p:spPr>
          <a:xfrm>
            <a:off x="539552" y="3341925"/>
            <a:ext cx="4705350" cy="3209925"/>
          </a:xfrm>
          <a:prstGeom prst="rect">
            <a:avLst/>
          </a:prstGeom>
        </p:spPr>
      </p:pic>
    </p:spTree>
    <p:extLst>
      <p:ext uri="{BB962C8B-B14F-4D97-AF65-F5344CB8AC3E}">
        <p14:creationId xmlns:p14="http://schemas.microsoft.com/office/powerpoint/2010/main" val="144360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457200" y="273050"/>
            <a:ext cx="8507413" cy="347663"/>
          </a:xfrm>
        </p:spPr>
        <p:txBody>
          <a:bodyPr rtlCol="0">
            <a:normAutofit fontScale="90000"/>
          </a:bodyPr>
          <a:lstStyle/>
          <a:p>
            <a:pPr eaLnBrk="1" fontAlgn="auto" hangingPunct="1">
              <a:spcAft>
                <a:spcPts val="0"/>
              </a:spcAft>
              <a:defRPr/>
            </a:pPr>
            <a:r>
              <a:rPr lang="tr-TR" u="sng" dirty="0" err="1" smtClean="0"/>
              <a:t>Astabil</a:t>
            </a:r>
            <a:r>
              <a:rPr lang="tr-TR" u="sng" dirty="0" smtClean="0"/>
              <a:t> </a:t>
            </a:r>
            <a:r>
              <a:rPr lang="tr-TR" u="sng" dirty="0" err="1" smtClean="0"/>
              <a:t>Multivibratör</a:t>
            </a:r>
            <a:r>
              <a:rPr lang="tr-TR" u="sng" dirty="0" smtClean="0"/>
              <a:t> (Kararsız ikili – Kare dalga üreteci):</a:t>
            </a:r>
            <a:endParaRPr lang="tr-TR" dirty="0"/>
          </a:p>
        </p:txBody>
      </p:sp>
      <p:sp>
        <p:nvSpPr>
          <p:cNvPr id="6" name="5 Metin Yer Tutucusu"/>
          <p:cNvSpPr>
            <a:spLocks noGrp="1"/>
          </p:cNvSpPr>
          <p:nvPr>
            <p:ph type="body" sz="half" idx="2"/>
          </p:nvPr>
        </p:nvSpPr>
        <p:spPr>
          <a:xfrm>
            <a:off x="539750" y="692150"/>
            <a:ext cx="8291513" cy="1152525"/>
          </a:xfrm>
        </p:spPr>
        <p:txBody>
          <a:bodyPr rtlCol="0">
            <a:normAutofit fontScale="85000" lnSpcReduction="20000"/>
          </a:bodyPr>
          <a:lstStyle/>
          <a:p>
            <a:pPr eaLnBrk="1" fontAlgn="auto" hangingPunct="1">
              <a:spcAft>
                <a:spcPts val="0"/>
              </a:spcAft>
              <a:buFont typeface="Arial" pitchFamily="34" charset="0"/>
              <a:buNone/>
              <a:defRPr/>
            </a:pPr>
            <a:r>
              <a:rPr lang="tr-TR" sz="2000" dirty="0" err="1" smtClean="0"/>
              <a:t>Ardışıl</a:t>
            </a:r>
            <a:r>
              <a:rPr lang="tr-TR" sz="2000" dirty="0" smtClean="0"/>
              <a:t> devrelerdeki </a:t>
            </a:r>
            <a:r>
              <a:rPr lang="tr-TR" sz="2000" dirty="0" err="1" smtClean="0"/>
              <a:t>senkronlama</a:t>
            </a:r>
            <a:r>
              <a:rPr lang="tr-TR" sz="2000" dirty="0" smtClean="0"/>
              <a:t> işaretini üreten devrelerdir. Bunların kontrol girişleri yoktur. Devreye enerji uygulandığı andan itibaren çıkışlarında zamana göre değişen iki durumlu işaret oluşur. Kare dalga işaret üretmek için </a:t>
            </a:r>
            <a:r>
              <a:rPr lang="tr-TR" sz="2000" dirty="0" err="1" smtClean="0"/>
              <a:t>osilatörlerden</a:t>
            </a:r>
            <a:r>
              <a:rPr lang="tr-TR" sz="2000" dirty="0" smtClean="0"/>
              <a:t> veya gelişmiş lineer elektronik devrelerden yararlanılabildiği gibi, bu notlarda; Şekil’de sembolü ve </a:t>
            </a:r>
            <a:r>
              <a:rPr lang="tr-TR" sz="2000" dirty="0" err="1" smtClean="0"/>
              <a:t>prensib</a:t>
            </a:r>
            <a:r>
              <a:rPr lang="tr-TR" sz="2000" dirty="0" smtClean="0"/>
              <a:t> şeması verilen devrenin açıklanmasıyla yetinilecektir. </a:t>
            </a:r>
          </a:p>
          <a:p>
            <a:pPr eaLnBrk="1" fontAlgn="auto" hangingPunct="1">
              <a:spcAft>
                <a:spcPts val="0"/>
              </a:spcAft>
              <a:buFont typeface="Arial" pitchFamily="34" charset="0"/>
              <a:buNone/>
              <a:defRPr/>
            </a:pPr>
            <a:endParaRPr lang="tr-TR" dirty="0"/>
          </a:p>
        </p:txBody>
      </p:sp>
      <p:pic>
        <p:nvPicPr>
          <p:cNvPr id="512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68538" y="1916113"/>
            <a:ext cx="4440237" cy="4941887"/>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785365" y="692789"/>
            <a:ext cx="7535366" cy="287976"/>
          </a:xfrm>
        </p:spPr>
        <p:txBody>
          <a:bodyPr rtlCol="0">
            <a:normAutofit fontScale="90000"/>
          </a:bodyPr>
          <a:lstStyle/>
          <a:p>
            <a:pPr eaLnBrk="1" fontAlgn="auto" hangingPunct="1">
              <a:spcAft>
                <a:spcPts val="0"/>
              </a:spcAft>
              <a:defRPr/>
            </a:pP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a:t/>
            </a:r>
            <a:br>
              <a:rPr lang="tr-TR" u="sng" dirty="0"/>
            </a:br>
            <a:r>
              <a:rPr lang="tr-TR" u="sng" dirty="0" smtClean="0"/>
              <a:t/>
            </a:r>
            <a:br>
              <a:rPr lang="tr-TR" u="sng" dirty="0" smtClean="0"/>
            </a:br>
            <a:r>
              <a:rPr lang="tr-TR" u="sng" dirty="0" err="1" smtClean="0"/>
              <a:t>Monostabil</a:t>
            </a:r>
            <a:r>
              <a:rPr lang="tr-TR" u="sng" dirty="0" smtClean="0"/>
              <a:t> </a:t>
            </a:r>
            <a:r>
              <a:rPr lang="tr-TR" u="sng" dirty="0" err="1" smtClean="0"/>
              <a:t>Mültivibratör</a:t>
            </a:r>
            <a:r>
              <a:rPr lang="tr-TR" u="sng" dirty="0" smtClean="0"/>
              <a:t> ( Tek Kararlı İkili Devre – Mono </a:t>
            </a:r>
            <a:r>
              <a:rPr lang="tr-TR" u="sng" dirty="0" err="1" smtClean="0"/>
              <a:t>Flop</a:t>
            </a:r>
            <a:r>
              <a:rPr lang="tr-TR" u="sng" dirty="0" smtClean="0"/>
              <a:t>) :</a:t>
            </a:r>
            <a:endParaRPr lang="tr-TR" dirty="0"/>
          </a:p>
        </p:txBody>
      </p:sp>
      <p:sp>
        <p:nvSpPr>
          <p:cNvPr id="6147" name="5 Metin Yer Tutucusu"/>
          <p:cNvSpPr>
            <a:spLocks noGrp="1"/>
          </p:cNvSpPr>
          <p:nvPr>
            <p:ph type="body" sz="half" idx="2"/>
          </p:nvPr>
        </p:nvSpPr>
        <p:spPr>
          <a:xfrm>
            <a:off x="752007" y="1196697"/>
            <a:ext cx="8291512" cy="1584232"/>
          </a:xfrm>
        </p:spPr>
        <p:txBody>
          <a:bodyPr/>
          <a:lstStyle/>
          <a:p>
            <a:pPr algn="just" eaLnBrk="1" hangingPunct="1"/>
            <a:r>
              <a:rPr lang="tr-TR" altLang="tr-TR" sz="1800" dirty="0" err="1" smtClean="0"/>
              <a:t>Monoflop</a:t>
            </a:r>
            <a:r>
              <a:rPr lang="tr-TR" altLang="tr-TR" sz="1800" dirty="0" smtClean="0"/>
              <a:t> devrelerin, bir kontrol girişi ve bir çıkışı vardır. Devrenin kontrol girişi değişmedikçe çıkış kararlı konumunu muhafaza eder. Kontrol girişi kısa bir süreliğine değiştirildiği andan itibaren (</a:t>
            </a:r>
            <a:r>
              <a:rPr lang="tr-TR" altLang="tr-TR" sz="1800" dirty="0" err="1" smtClean="0"/>
              <a:t>monostabil</a:t>
            </a:r>
            <a:r>
              <a:rPr lang="tr-TR" altLang="tr-TR" sz="1800" dirty="0" smtClean="0"/>
              <a:t> devrenin tetiklenmesi) çıkış diğer konuma (kararsız konuma) geçer ve kendi iç zaman sabitesi sonunda (0.7.R.C) tekrar kararlı konumuna döner. Bu devrenin sembolü ve bağlaçlarla gerçekleştirilmiş prensip devresi şekilde görülmektedir</a:t>
            </a:r>
          </a:p>
        </p:txBody>
      </p:sp>
      <p:pic>
        <p:nvPicPr>
          <p:cNvPr id="614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48617" y="2996953"/>
            <a:ext cx="4075554" cy="3528392"/>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Başlık"/>
          <p:cNvSpPr>
            <a:spLocks noGrp="1"/>
          </p:cNvSpPr>
          <p:nvPr>
            <p:ph type="title"/>
          </p:nvPr>
        </p:nvSpPr>
        <p:spPr>
          <a:xfrm>
            <a:off x="1043608" y="848569"/>
            <a:ext cx="8218488" cy="492125"/>
          </a:xfrm>
        </p:spPr>
        <p:txBody>
          <a:bodyPr/>
          <a:lstStyle/>
          <a:p>
            <a:pPr eaLnBrk="1" hangingPunct="1"/>
            <a:r>
              <a:rPr lang="tr-TR" altLang="tr-TR" u="sng" dirty="0" err="1" smtClean="0"/>
              <a:t>Bistabil</a:t>
            </a:r>
            <a:r>
              <a:rPr lang="tr-TR" altLang="tr-TR" u="sng" dirty="0" smtClean="0"/>
              <a:t> </a:t>
            </a:r>
            <a:r>
              <a:rPr lang="tr-TR" altLang="tr-TR" u="sng" dirty="0" err="1" smtClean="0"/>
              <a:t>Multivibratör</a:t>
            </a:r>
            <a:r>
              <a:rPr lang="tr-TR" altLang="tr-TR" u="sng" dirty="0" smtClean="0"/>
              <a:t>( Çift Kararlı İkili Devre ,  </a:t>
            </a:r>
            <a:r>
              <a:rPr lang="tr-TR" altLang="tr-TR" u="sng" dirty="0" err="1" smtClean="0"/>
              <a:t>Flip-Flop</a:t>
            </a:r>
            <a:r>
              <a:rPr lang="tr-TR" altLang="tr-TR" u="sng" dirty="0" smtClean="0"/>
              <a:t>) :</a:t>
            </a:r>
            <a:endParaRPr lang="tr-TR" altLang="tr-TR" dirty="0" smtClean="0"/>
          </a:p>
        </p:txBody>
      </p:sp>
      <p:sp>
        <p:nvSpPr>
          <p:cNvPr id="7171" name="5 Metin Yer Tutucusu"/>
          <p:cNvSpPr>
            <a:spLocks noGrp="1"/>
          </p:cNvSpPr>
          <p:nvPr>
            <p:ph type="body" sz="half" idx="2"/>
          </p:nvPr>
        </p:nvSpPr>
        <p:spPr>
          <a:xfrm>
            <a:off x="539552" y="1412776"/>
            <a:ext cx="8218488" cy="3024188"/>
          </a:xfrm>
        </p:spPr>
        <p:txBody>
          <a:bodyPr/>
          <a:lstStyle/>
          <a:p>
            <a:pPr algn="just" eaLnBrk="1" hangingPunct="1"/>
            <a:r>
              <a:rPr lang="tr-TR" altLang="tr-TR" sz="1800" dirty="0" smtClean="0"/>
              <a:t>Bir </a:t>
            </a:r>
            <a:r>
              <a:rPr lang="tr-TR" altLang="tr-TR" sz="1800" dirty="0" err="1" smtClean="0"/>
              <a:t>Flip</a:t>
            </a:r>
            <a:r>
              <a:rPr lang="tr-TR" altLang="tr-TR" sz="1800" dirty="0" smtClean="0"/>
              <a:t> </a:t>
            </a:r>
            <a:r>
              <a:rPr lang="tr-TR" altLang="tr-TR" sz="1800" dirty="0" err="1" smtClean="0"/>
              <a:t>Flop</a:t>
            </a:r>
            <a:r>
              <a:rPr lang="tr-TR" altLang="tr-TR" sz="1800" dirty="0" smtClean="0"/>
              <a:t> devresi, kontrol girişleri ve tek çıkışı olan her iki konumda da kararlı olarak durabilen önemli bir sayısal elektronik devre elemanıdır. Giriş kontrol işareti değişmediği müddetçe, çıkış bulunduğu konumu muhafaza eder. </a:t>
            </a:r>
          </a:p>
          <a:p>
            <a:pPr algn="just" eaLnBrk="1" hangingPunct="1"/>
            <a:r>
              <a:rPr lang="tr-TR" altLang="tr-TR" sz="1800" dirty="0" smtClean="0"/>
              <a:t>Değişik şekillerde gerçekleştirilmiş </a:t>
            </a:r>
            <a:r>
              <a:rPr lang="tr-TR" altLang="tr-TR" sz="1800" dirty="0" err="1" smtClean="0"/>
              <a:t>Flip-Flop</a:t>
            </a:r>
            <a:r>
              <a:rPr lang="tr-TR" altLang="tr-TR" sz="1800" dirty="0" smtClean="0"/>
              <a:t> devreleri olmasına karşılık bu derste bağlaçlar ile gerçekleştirilmiş </a:t>
            </a:r>
            <a:r>
              <a:rPr lang="tr-TR" altLang="tr-TR" sz="1800" dirty="0" err="1" smtClean="0"/>
              <a:t>Flip-Flop</a:t>
            </a:r>
            <a:r>
              <a:rPr lang="tr-TR" altLang="tr-TR" sz="1800" dirty="0" smtClean="0"/>
              <a:t> devreler üzerinde durulacaktır. Bir devrenin gerçekten </a:t>
            </a:r>
            <a:r>
              <a:rPr lang="tr-TR" altLang="tr-TR" sz="1800" dirty="0" err="1" smtClean="0"/>
              <a:t>Flip-Flop</a:t>
            </a:r>
            <a:r>
              <a:rPr lang="tr-TR" altLang="tr-TR" sz="1800" dirty="0" smtClean="0"/>
              <a:t> özelliği gösterebilmesi için;</a:t>
            </a:r>
          </a:p>
          <a:p>
            <a:pPr algn="just" eaLnBrk="1" hangingPunct="1">
              <a:buFont typeface="Arial" charset="0"/>
              <a:buChar char="•"/>
            </a:pPr>
            <a:r>
              <a:rPr lang="tr-TR" altLang="tr-TR" sz="1800" dirty="0" smtClean="0"/>
              <a:t>Çıkışının hem kontrol girişlerine hem de bir zaman dilimi önceki çıkış durumuna bağlı olması gerekir.</a:t>
            </a:r>
          </a:p>
          <a:p>
            <a:pPr algn="just" eaLnBrk="1" hangingPunct="1">
              <a:buFont typeface="Arial" charset="0"/>
              <a:buChar char="•"/>
            </a:pPr>
            <a:r>
              <a:rPr lang="tr-TR" altLang="tr-TR" sz="1800" dirty="0" smtClean="0"/>
              <a:t>Bir </a:t>
            </a:r>
            <a:r>
              <a:rPr lang="tr-TR" altLang="tr-TR" sz="1800" dirty="0" err="1" smtClean="0"/>
              <a:t>senkronlama</a:t>
            </a:r>
            <a:r>
              <a:rPr lang="tr-TR" altLang="tr-TR" sz="1800" dirty="0" smtClean="0"/>
              <a:t> girişinin olması gerekir : Devrenin çıkışının rastgele zamanlarda değil de belirli zamanlarda durum değiştirmesini sağlamak için kullanılır.</a:t>
            </a:r>
          </a:p>
          <a:p>
            <a:pPr eaLnBrk="1" hangingPunct="1"/>
            <a:endParaRPr lang="tr-TR" altLang="tr-TR" sz="1800" dirty="0" smtClean="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581128"/>
            <a:ext cx="5799138"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İçerik Yer Tutucusu"/>
          <p:cNvSpPr>
            <a:spLocks noGrp="1"/>
          </p:cNvSpPr>
          <p:nvPr>
            <p:ph idx="1"/>
          </p:nvPr>
        </p:nvSpPr>
        <p:spPr>
          <a:xfrm>
            <a:off x="827584" y="1772816"/>
            <a:ext cx="7571184" cy="3744416"/>
          </a:xfrm>
        </p:spPr>
        <p:txBody>
          <a:bodyPr/>
          <a:lstStyle/>
          <a:p>
            <a:pPr algn="ctr" eaLnBrk="1" hangingPunct="1">
              <a:buFont typeface="Arial" charset="0"/>
              <a:buNone/>
            </a:pPr>
            <a:r>
              <a:rPr lang="tr-TR" altLang="tr-TR" sz="2800" dirty="0" smtClean="0">
                <a:solidFill>
                  <a:srgbClr val="FF0000"/>
                </a:solidFill>
              </a:rPr>
              <a:t>Yukarıdaki özellikleri de göz önünde bulundurarak </a:t>
            </a:r>
            <a:r>
              <a:rPr lang="tr-TR" altLang="tr-TR" sz="2800" dirty="0" err="1" smtClean="0">
                <a:solidFill>
                  <a:srgbClr val="FF0000"/>
                </a:solidFill>
              </a:rPr>
              <a:t>FF’ları</a:t>
            </a:r>
            <a:r>
              <a:rPr lang="tr-TR" altLang="tr-TR" sz="2800" dirty="0" smtClean="0">
                <a:solidFill>
                  <a:srgbClr val="FF0000"/>
                </a:solidFill>
              </a:rPr>
              <a:t> üç ayrı gurupta inceleyebiliriz.</a:t>
            </a:r>
          </a:p>
          <a:p>
            <a:pPr algn="ctr" eaLnBrk="1" hangingPunct="1">
              <a:buFont typeface="Arial" charset="0"/>
              <a:buNone/>
            </a:pPr>
            <a:endParaRPr lang="tr-TR" altLang="tr-TR" sz="2800" dirty="0" smtClean="0"/>
          </a:p>
          <a:p>
            <a:pPr eaLnBrk="1" hangingPunct="1"/>
            <a:r>
              <a:rPr lang="tr-TR" altLang="tr-TR" dirty="0" smtClean="0"/>
              <a:t>Tek Hücreli </a:t>
            </a:r>
            <a:r>
              <a:rPr lang="tr-TR" altLang="tr-TR" dirty="0" err="1" smtClean="0"/>
              <a:t>FF’lar</a:t>
            </a:r>
            <a:r>
              <a:rPr lang="tr-TR" altLang="tr-TR" dirty="0" smtClean="0"/>
              <a:t> (</a:t>
            </a:r>
            <a:r>
              <a:rPr lang="tr-TR" altLang="tr-TR" dirty="0" err="1" smtClean="0"/>
              <a:t>Latch</a:t>
            </a:r>
            <a:r>
              <a:rPr lang="tr-TR" altLang="tr-TR" dirty="0" smtClean="0"/>
              <a:t> – Mandal-Tutucu).</a:t>
            </a:r>
          </a:p>
          <a:p>
            <a:pPr eaLnBrk="1" hangingPunct="1"/>
            <a:r>
              <a:rPr lang="tr-TR" altLang="tr-TR" dirty="0" smtClean="0"/>
              <a:t>Kapılı tip </a:t>
            </a:r>
            <a:r>
              <a:rPr lang="tr-TR" altLang="tr-TR" dirty="0" err="1" smtClean="0"/>
              <a:t>FF’lar</a:t>
            </a:r>
            <a:r>
              <a:rPr lang="tr-TR" altLang="tr-TR" dirty="0" smtClean="0"/>
              <a:t> (</a:t>
            </a:r>
            <a:r>
              <a:rPr lang="tr-TR" altLang="tr-TR" dirty="0" err="1" smtClean="0"/>
              <a:t>Latch</a:t>
            </a:r>
            <a:r>
              <a:rPr lang="tr-TR" altLang="tr-TR" dirty="0" smtClean="0"/>
              <a:t> – Mandal-Tutucu).</a:t>
            </a:r>
          </a:p>
          <a:p>
            <a:pPr eaLnBrk="1" hangingPunct="1"/>
            <a:r>
              <a:rPr lang="tr-TR" altLang="tr-TR" dirty="0" smtClean="0"/>
              <a:t>Çift Hücreli </a:t>
            </a:r>
            <a:r>
              <a:rPr lang="tr-TR" altLang="tr-TR" dirty="0" err="1" smtClean="0"/>
              <a:t>FF’lar</a:t>
            </a:r>
            <a:r>
              <a:rPr lang="tr-TR" altLang="tr-TR" dirty="0" smtClean="0"/>
              <a:t>.</a:t>
            </a:r>
          </a:p>
          <a:p>
            <a:pPr eaLnBrk="1" hangingPunct="1"/>
            <a:endParaRPr lang="tr-TR" altLang="tr-T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Başlık"/>
          <p:cNvSpPr>
            <a:spLocks noGrp="1"/>
          </p:cNvSpPr>
          <p:nvPr>
            <p:ph type="title"/>
          </p:nvPr>
        </p:nvSpPr>
        <p:spPr>
          <a:xfrm>
            <a:off x="3109143" y="656336"/>
            <a:ext cx="3008313" cy="347663"/>
          </a:xfrm>
        </p:spPr>
        <p:txBody>
          <a:bodyPr/>
          <a:lstStyle/>
          <a:p>
            <a:pPr eaLnBrk="1" hangingPunct="1"/>
            <a:r>
              <a:rPr lang="tr-TR" altLang="tr-TR" dirty="0" smtClean="0"/>
              <a:t/>
            </a:r>
            <a:br>
              <a:rPr lang="tr-TR" altLang="tr-TR" dirty="0" smtClean="0"/>
            </a:br>
            <a:r>
              <a:rPr lang="tr-TR" altLang="tr-TR" dirty="0" smtClean="0"/>
              <a:t>Tek hücreli </a:t>
            </a:r>
            <a:r>
              <a:rPr lang="tr-TR" altLang="tr-TR" dirty="0" err="1" smtClean="0"/>
              <a:t>Flip</a:t>
            </a:r>
            <a:r>
              <a:rPr lang="tr-TR" altLang="tr-TR" dirty="0" smtClean="0"/>
              <a:t> </a:t>
            </a:r>
            <a:r>
              <a:rPr lang="tr-TR" altLang="tr-TR" dirty="0" err="1" smtClean="0"/>
              <a:t>Floplar</a:t>
            </a:r>
            <a:r>
              <a:rPr lang="tr-TR" altLang="tr-TR" dirty="0" smtClean="0"/>
              <a:t>:</a:t>
            </a:r>
          </a:p>
        </p:txBody>
      </p:sp>
      <p:sp>
        <p:nvSpPr>
          <p:cNvPr id="9219" name="5 Metin Yer Tutucusu"/>
          <p:cNvSpPr>
            <a:spLocks noGrp="1"/>
          </p:cNvSpPr>
          <p:nvPr>
            <p:ph type="body" sz="half" idx="2"/>
          </p:nvPr>
        </p:nvSpPr>
        <p:spPr>
          <a:xfrm>
            <a:off x="395536" y="1003999"/>
            <a:ext cx="8363521" cy="2425001"/>
          </a:xfrm>
        </p:spPr>
        <p:txBody>
          <a:bodyPr/>
          <a:lstStyle/>
          <a:p>
            <a:pPr algn="just" eaLnBrk="1" hangingPunct="1"/>
            <a:r>
              <a:rPr lang="tr-TR" altLang="tr-TR" sz="1600" dirty="0" smtClean="0">
                <a:latin typeface="Arial" panose="020B0604020202020204" pitchFamily="34" charset="0"/>
                <a:cs typeface="Arial" panose="020B0604020202020204" pitchFamily="34" charset="0"/>
              </a:rPr>
              <a:t>Bunlara Mandal (</a:t>
            </a:r>
            <a:r>
              <a:rPr lang="tr-TR" altLang="tr-TR" sz="1600" dirty="0" err="1" smtClean="0">
                <a:latin typeface="Arial" panose="020B0604020202020204" pitchFamily="34" charset="0"/>
                <a:cs typeface="Arial" panose="020B0604020202020204" pitchFamily="34" charset="0"/>
              </a:rPr>
              <a:t>Latch</a:t>
            </a:r>
            <a:r>
              <a:rPr lang="tr-TR" altLang="tr-TR" sz="1600" dirty="0" smtClean="0">
                <a:latin typeface="Arial" panose="020B0604020202020204" pitchFamily="34" charset="0"/>
                <a:cs typeface="Arial" panose="020B0604020202020204" pitchFamily="34" charset="0"/>
              </a:rPr>
              <a:t>-Tutucu) denir. En basiti iki adet NOR bağlacından oluşmuş S-R  </a:t>
            </a:r>
            <a:r>
              <a:rPr lang="tr-TR" altLang="tr-TR" sz="1600" dirty="0" err="1" smtClean="0">
                <a:latin typeface="Arial" panose="020B0604020202020204" pitchFamily="34" charset="0"/>
                <a:cs typeface="Arial" panose="020B0604020202020204" pitchFamily="34" charset="0"/>
              </a:rPr>
              <a:t>Flip-Flop’tur</a:t>
            </a:r>
            <a:r>
              <a:rPr lang="tr-TR" altLang="tr-TR" sz="1600" dirty="0" smtClean="0">
                <a:latin typeface="Arial" panose="020B0604020202020204" pitchFamily="34" charset="0"/>
                <a:cs typeface="Arial" panose="020B0604020202020204" pitchFamily="34" charset="0"/>
              </a:rPr>
              <a:t>. İki adet kontrol girişi (S,R)  ve Q çıkışı vardır. Şekilde  S-R tek hücrelinin sembolü, lojik yapısı ve çıkış tablosu verilmiştir.  Burada Q </a:t>
            </a:r>
            <a:r>
              <a:rPr lang="tr-TR" altLang="tr-TR" sz="1600" baseline="-25000" dirty="0" smtClean="0">
                <a:latin typeface="Arial" panose="020B0604020202020204" pitchFamily="34" charset="0"/>
                <a:cs typeface="Arial" panose="020B0604020202020204" pitchFamily="34" charset="0"/>
              </a:rPr>
              <a:t>n+1</a:t>
            </a:r>
            <a:r>
              <a:rPr lang="tr-TR" altLang="tr-TR" sz="1600" dirty="0" smtClean="0">
                <a:latin typeface="Arial" panose="020B0604020202020204" pitchFamily="34" charset="0"/>
                <a:cs typeface="Arial" panose="020B0604020202020204" pitchFamily="34" charset="0"/>
              </a:rPr>
              <a:t>  ile; R ve S girişleri değiştiği andan sonraki (t</a:t>
            </a:r>
            <a:r>
              <a:rPr lang="tr-TR" altLang="tr-TR" sz="1600" baseline="-25000" dirty="0" smtClean="0">
                <a:latin typeface="Arial" panose="020B0604020202020204" pitchFamily="34" charset="0"/>
                <a:cs typeface="Arial" panose="020B0604020202020204" pitchFamily="34" charset="0"/>
              </a:rPr>
              <a:t>n+1</a:t>
            </a:r>
            <a:r>
              <a:rPr lang="tr-TR" altLang="tr-TR" sz="1600" dirty="0" smtClean="0">
                <a:latin typeface="Arial" panose="020B0604020202020204" pitchFamily="34" charset="0"/>
                <a:cs typeface="Arial" panose="020B0604020202020204" pitchFamily="34" charset="0"/>
              </a:rPr>
              <a:t> anı) Q çıkışının değeri sembolize edilmiştir.  </a:t>
            </a:r>
          </a:p>
          <a:p>
            <a:pPr algn="just" eaLnBrk="1" hangingPunct="1"/>
            <a:r>
              <a:rPr lang="tr-TR" altLang="tr-TR" sz="1600" dirty="0" err="1" smtClean="0">
                <a:latin typeface="Arial" panose="020B0604020202020204" pitchFamily="34" charset="0"/>
                <a:cs typeface="Arial" panose="020B0604020202020204" pitchFamily="34" charset="0"/>
              </a:rPr>
              <a:t>Q</a:t>
            </a:r>
            <a:r>
              <a:rPr lang="tr-TR" altLang="tr-TR" sz="1600" baseline="-25000" dirty="0" err="1" smtClean="0">
                <a:latin typeface="Arial" panose="020B0604020202020204" pitchFamily="34" charset="0"/>
                <a:cs typeface="Arial" panose="020B0604020202020204" pitchFamily="34" charset="0"/>
              </a:rPr>
              <a:t>n</a:t>
            </a:r>
            <a:r>
              <a:rPr lang="tr-TR" altLang="tr-TR" sz="1600" baseline="-25000" dirty="0" smtClean="0">
                <a:latin typeface="Arial" panose="020B0604020202020204" pitchFamily="34" charset="0"/>
                <a:cs typeface="Arial" panose="020B0604020202020204" pitchFamily="34" charset="0"/>
              </a:rPr>
              <a:t> </a:t>
            </a:r>
            <a:r>
              <a:rPr lang="tr-TR" altLang="tr-TR" sz="1600" dirty="0" smtClean="0">
                <a:latin typeface="Arial" panose="020B0604020202020204" pitchFamily="34" charset="0"/>
                <a:cs typeface="Arial" panose="020B0604020202020204" pitchFamily="34" charset="0"/>
              </a:rPr>
              <a:t> ise R-S girişlerine uygulanan işaretin değişmediği durumdaki  yani </a:t>
            </a:r>
            <a:r>
              <a:rPr lang="tr-TR" altLang="tr-TR" sz="1600" dirty="0" err="1" smtClean="0">
                <a:latin typeface="Arial" panose="020B0604020202020204" pitchFamily="34" charset="0"/>
                <a:cs typeface="Arial" panose="020B0604020202020204" pitchFamily="34" charset="0"/>
              </a:rPr>
              <a:t>tn</a:t>
            </a:r>
            <a:r>
              <a:rPr lang="tr-TR" altLang="tr-TR" sz="1600" dirty="0" smtClean="0">
                <a:latin typeface="Arial" panose="020B0604020202020204" pitchFamily="34" charset="0"/>
                <a:cs typeface="Arial" panose="020B0604020202020204" pitchFamily="34" charset="0"/>
              </a:rPr>
              <a:t> anındaki çıkış değeridir  S ve R’nin anlamı </a:t>
            </a:r>
            <a:r>
              <a:rPr lang="tr-TR" altLang="tr-TR" sz="1600" dirty="0" err="1" smtClean="0">
                <a:latin typeface="Arial" panose="020B0604020202020204" pitchFamily="34" charset="0"/>
                <a:cs typeface="Arial" panose="020B0604020202020204" pitchFamily="34" charset="0"/>
              </a:rPr>
              <a:t>FF’yu</a:t>
            </a:r>
            <a:r>
              <a:rPr lang="tr-TR" altLang="tr-TR" sz="1600" dirty="0" smtClean="0">
                <a:latin typeface="Arial" panose="020B0604020202020204" pitchFamily="34" charset="0"/>
                <a:cs typeface="Arial" panose="020B0604020202020204" pitchFamily="34" charset="0"/>
              </a:rPr>
              <a:t> Set ve </a:t>
            </a:r>
            <a:r>
              <a:rPr lang="tr-TR" altLang="tr-TR" sz="1600" dirty="0" err="1" smtClean="0">
                <a:latin typeface="Arial" panose="020B0604020202020204" pitchFamily="34" charset="0"/>
                <a:cs typeface="Arial" panose="020B0604020202020204" pitchFamily="34" charset="0"/>
              </a:rPr>
              <a:t>Reset</a:t>
            </a:r>
            <a:r>
              <a:rPr lang="tr-TR" altLang="tr-TR" sz="1600" dirty="0" smtClean="0">
                <a:latin typeface="Arial" panose="020B0604020202020204" pitchFamily="34" charset="0"/>
                <a:cs typeface="Arial" panose="020B0604020202020204" pitchFamily="34" charset="0"/>
              </a:rPr>
              <a:t> etmek için ilgili girişin aktif olması (Lojik 1) gerektiği anlamındadır. Bu devre tam FF tarifine uymaz. Fakat </a:t>
            </a:r>
            <a:r>
              <a:rPr lang="tr-TR" altLang="tr-TR" sz="1600" dirty="0" err="1" smtClean="0">
                <a:latin typeface="Arial" panose="020B0604020202020204" pitchFamily="34" charset="0"/>
                <a:cs typeface="Arial" panose="020B0604020202020204" pitchFamily="34" charset="0"/>
              </a:rPr>
              <a:t>FF’lar</a:t>
            </a:r>
            <a:r>
              <a:rPr lang="tr-TR" altLang="tr-TR" sz="1600" dirty="0" smtClean="0">
                <a:latin typeface="Arial" panose="020B0604020202020204" pitchFamily="34" charset="0"/>
                <a:cs typeface="Arial" panose="020B0604020202020204" pitchFamily="34" charset="0"/>
              </a:rPr>
              <a:t> için çekirdek devredir.</a:t>
            </a:r>
          </a:p>
          <a:p>
            <a:endParaRPr lang="tr-TR" altLang="tr-TR" sz="1200" dirty="0" smtClean="0"/>
          </a:p>
          <a:p>
            <a:r>
              <a:rPr lang="tr-TR" altLang="tr-TR" sz="1200" dirty="0" smtClean="0">
                <a:solidFill>
                  <a:srgbClr val="FF0000"/>
                </a:solidFill>
              </a:rPr>
              <a:t>Not: </a:t>
            </a:r>
            <a:r>
              <a:rPr lang="tr-TR" sz="1200" dirty="0" smtClean="0">
                <a:solidFill>
                  <a:srgbClr val="FF0000"/>
                </a:solidFill>
                <a:latin typeface="ComicSansMS"/>
              </a:rPr>
              <a:t>Bellek </a:t>
            </a:r>
            <a:r>
              <a:rPr lang="tr-TR" sz="1200" dirty="0">
                <a:solidFill>
                  <a:srgbClr val="FF0000"/>
                </a:solidFill>
                <a:latin typeface="ComicSansMS"/>
              </a:rPr>
              <a:t>elemanları oluşturabilmek için devrelerde geri besleme bağlantılarına </a:t>
            </a:r>
            <a:r>
              <a:rPr lang="tr-TR" sz="1200" dirty="0" smtClean="0">
                <a:solidFill>
                  <a:srgbClr val="FF0000"/>
                </a:solidFill>
                <a:latin typeface="ComicSansMS"/>
              </a:rPr>
              <a:t>gerek duyulur. </a:t>
            </a:r>
            <a:r>
              <a:rPr lang="tr-TR" sz="1200" b="1" dirty="0" smtClean="0">
                <a:solidFill>
                  <a:srgbClr val="FF0000"/>
                </a:solidFill>
                <a:latin typeface="ComicSansMS,Bold"/>
              </a:rPr>
              <a:t>Geri besleme</a:t>
            </a:r>
            <a:r>
              <a:rPr lang="tr-TR" sz="1200" dirty="0" smtClean="0">
                <a:solidFill>
                  <a:srgbClr val="FF0000"/>
                </a:solidFill>
                <a:latin typeface="ComicSansMS"/>
              </a:rPr>
              <a:t>; </a:t>
            </a:r>
            <a:r>
              <a:rPr lang="tr-TR" sz="1200" dirty="0">
                <a:solidFill>
                  <a:srgbClr val="FF0000"/>
                </a:solidFill>
                <a:latin typeface="ComicSansMS"/>
              </a:rPr>
              <a:t>devrenin bazı </a:t>
            </a:r>
            <a:r>
              <a:rPr lang="tr-TR" sz="1200" dirty="0" smtClean="0">
                <a:solidFill>
                  <a:srgbClr val="FF0000"/>
                </a:solidFill>
                <a:latin typeface="ComicSansMS"/>
              </a:rPr>
              <a:t>çıkışlarının </a:t>
            </a:r>
            <a:r>
              <a:rPr lang="tr-TR" sz="1200" dirty="0">
                <a:solidFill>
                  <a:srgbClr val="FF0000"/>
                </a:solidFill>
                <a:latin typeface="ComicSansMS"/>
              </a:rPr>
              <a:t>aynı devrenin bazı </a:t>
            </a:r>
            <a:r>
              <a:rPr lang="tr-TR" sz="1200" dirty="0" smtClean="0">
                <a:solidFill>
                  <a:srgbClr val="FF0000"/>
                </a:solidFill>
                <a:latin typeface="ComicSansMS"/>
              </a:rPr>
              <a:t>girişlerine bağlanmasıdır. Bu durumlarda </a:t>
            </a:r>
            <a:r>
              <a:rPr lang="tr-TR" sz="1200" dirty="0" err="1" smtClean="0">
                <a:solidFill>
                  <a:srgbClr val="FF0000"/>
                </a:solidFill>
                <a:latin typeface="ComicSansMS"/>
              </a:rPr>
              <a:t>propogasyon</a:t>
            </a:r>
            <a:r>
              <a:rPr lang="tr-TR" sz="1200" dirty="0" smtClean="0">
                <a:solidFill>
                  <a:srgbClr val="FF0000"/>
                </a:solidFill>
                <a:latin typeface="ComicSansMS"/>
              </a:rPr>
              <a:t> gecikmeleri önem kazanır.</a:t>
            </a:r>
            <a:endParaRPr lang="tr-TR" altLang="tr-TR" sz="1200" dirty="0" smtClean="0">
              <a:solidFill>
                <a:srgbClr val="FF0000"/>
              </a:solidFill>
            </a:endParaRPr>
          </a:p>
          <a:p>
            <a:pPr eaLnBrk="1" hangingPunct="1"/>
            <a:endParaRPr lang="tr-TR" altLang="tr-TR" dirty="0" smtClean="0">
              <a:solidFill>
                <a:srgbClr val="FF0000"/>
              </a:solidFill>
            </a:endParaRPr>
          </a:p>
        </p:txBody>
      </p:sp>
      <p:pic>
        <p:nvPicPr>
          <p:cNvPr id="5" name="Resim 4"/>
          <p:cNvPicPr>
            <a:picLocks noChangeAspect="1"/>
          </p:cNvPicPr>
          <p:nvPr/>
        </p:nvPicPr>
        <p:blipFill>
          <a:blip r:embed="rId2"/>
          <a:stretch>
            <a:fillRect/>
          </a:stretch>
        </p:blipFill>
        <p:spPr>
          <a:xfrm>
            <a:off x="5379268" y="5301208"/>
            <a:ext cx="1476375" cy="762000"/>
          </a:xfrm>
          <a:prstGeom prst="rect">
            <a:avLst/>
          </a:prstGeom>
        </p:spPr>
      </p:pic>
      <p:pic>
        <p:nvPicPr>
          <p:cNvPr id="3" name="Resim 2"/>
          <p:cNvPicPr>
            <a:picLocks noChangeAspect="1"/>
          </p:cNvPicPr>
          <p:nvPr/>
        </p:nvPicPr>
        <p:blipFill>
          <a:blip r:embed="rId3"/>
          <a:stretch>
            <a:fillRect/>
          </a:stretch>
        </p:blipFill>
        <p:spPr>
          <a:xfrm>
            <a:off x="5122777" y="3581121"/>
            <a:ext cx="2919041" cy="1409727"/>
          </a:xfrm>
          <a:prstGeom prst="rect">
            <a:avLst/>
          </a:prstGeom>
        </p:spPr>
      </p:pic>
      <p:pic>
        <p:nvPicPr>
          <p:cNvPr id="4" name="Resim 3"/>
          <p:cNvPicPr>
            <a:picLocks noChangeAspect="1"/>
          </p:cNvPicPr>
          <p:nvPr/>
        </p:nvPicPr>
        <p:blipFill>
          <a:blip r:embed="rId4"/>
          <a:stretch>
            <a:fillRect/>
          </a:stretch>
        </p:blipFill>
        <p:spPr>
          <a:xfrm>
            <a:off x="611560" y="3776663"/>
            <a:ext cx="4320480" cy="2438400"/>
          </a:xfrm>
          <a:prstGeom prst="rect">
            <a:avLst/>
          </a:prstGeom>
        </p:spPr>
      </p:pic>
      <p:pic>
        <p:nvPicPr>
          <p:cNvPr id="6" name="Resim 5"/>
          <p:cNvPicPr>
            <a:picLocks noChangeAspect="1"/>
          </p:cNvPicPr>
          <p:nvPr/>
        </p:nvPicPr>
        <p:blipFill>
          <a:blip r:embed="rId5"/>
          <a:stretch>
            <a:fillRect/>
          </a:stretch>
        </p:blipFill>
        <p:spPr>
          <a:xfrm>
            <a:off x="7359500" y="5023892"/>
            <a:ext cx="1343025" cy="1524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2292</Words>
  <Application>Microsoft Office PowerPoint</Application>
  <PresentationFormat>Ekran Gösterisi (4:3)</PresentationFormat>
  <Paragraphs>132</Paragraphs>
  <Slides>37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37</vt:i4>
      </vt:variant>
    </vt:vector>
  </HeadingPairs>
  <TitlesOfParts>
    <vt:vector size="44" baseType="lpstr">
      <vt:lpstr>Arial</vt:lpstr>
      <vt:lpstr>Calibri</vt:lpstr>
      <vt:lpstr>ComicSansMS</vt:lpstr>
      <vt:lpstr>ComicSansMS,Bold</vt:lpstr>
      <vt:lpstr>Symbol</vt:lpstr>
      <vt:lpstr>Times New Roman</vt:lpstr>
      <vt:lpstr>Ofis Teması</vt:lpstr>
      <vt:lpstr>ARDIŞIL DEVRELERE  GİRİŞ</vt:lpstr>
      <vt:lpstr>   Ardışıl Devreler</vt:lpstr>
      <vt:lpstr>  Ardışıl devrelerle ilgili tanımlamalar</vt:lpstr>
      <vt:lpstr>PowerPoint Sunusu</vt:lpstr>
      <vt:lpstr>Astabil Multivibratör (Kararsız ikili – Kare dalga üreteci):</vt:lpstr>
      <vt:lpstr>         Monostabil Mültivibratör ( Tek Kararlı İkili Devre – Mono Flop) :</vt:lpstr>
      <vt:lpstr>Bistabil Multivibratör( Çift Kararlı İkili Devre ,  Flip-Flop) :</vt:lpstr>
      <vt:lpstr>PowerPoint Sunusu</vt:lpstr>
      <vt:lpstr> Tek hücreli Flip Floplar:</vt:lpstr>
      <vt:lpstr> Kapılı Tip Flip Floplar:</vt:lpstr>
      <vt:lpstr>Kapılı tip Flip Flop olarak S-R FF’un yanı sıra değişik fonksiyonlu FF’lar üretilebilir. Bunlar D (data) Tipi FF, T (Togle) Tipi FF ve J-K FF’lardır. Bunların lojik şemaları ve çıkış tabloları aşağıda verilmektedir..         </vt:lpstr>
      <vt:lpstr>Basit Örnekler</vt:lpstr>
      <vt:lpstr>PowerPoint Sunusu</vt:lpstr>
      <vt:lpstr> Flip Floplarda  tetikleme: </vt:lpstr>
      <vt:lpstr>Basit Bir Kenar Tetikleme Yapısı</vt:lpstr>
      <vt:lpstr>Kenar tetikleme</vt:lpstr>
      <vt:lpstr>Kenar tetiklemeli Flip Floplar [R]</vt:lpstr>
      <vt:lpstr>Darbe kenarı tetiklemeli gecikme bellek elemanı lojik devresinin analizi</vt:lpstr>
      <vt:lpstr>Kenar Tetiklemeli FF’larda Garantili Kayıt yapabilmek</vt:lpstr>
      <vt:lpstr>FF’larda Asenkron Girişler</vt:lpstr>
      <vt:lpstr>Değişik tip Asenkron girişli FF yapıları ve çıkış Tabloları</vt:lpstr>
      <vt:lpstr>Örnek bir FF entegre devresi (TTL-  7476)</vt:lpstr>
      <vt:lpstr>Flip Flop  ve LATCH karşılaştırması</vt:lpstr>
      <vt:lpstr>Flip- Flop’larda  Geçiş (Uyarma) Tabloları</vt:lpstr>
      <vt:lpstr>FF’ların Geçiş ve Doğrulık Tabloları özeti</vt:lpstr>
      <vt:lpstr>Asenkron sayıcılar</vt:lpstr>
      <vt:lpstr>PowerPoint Sunusu</vt:lpstr>
      <vt:lpstr>PowerPoint Sunusu</vt:lpstr>
      <vt:lpstr>PowerPoint Sunusu</vt:lpstr>
      <vt:lpstr>PowerPoint Sunusu</vt:lpstr>
      <vt:lpstr>PowerPoint Sunusu</vt:lpstr>
      <vt:lpstr>PowerPoint Sunusu</vt:lpstr>
      <vt:lpstr>Aşağıdaki devreleri analiz ediniz.</vt:lpstr>
      <vt:lpstr>Bu asenkron sayıcı analiz etmek için tüm çıkış işaretlerinin CP’ya göre değişimini bir pattern için elde ediniz. Bu sayıcının özelliği nedir?</vt:lpstr>
      <vt:lpstr>Bu bir ileri-geri sayıcıdır. Nasıl Çalıştığını açıklayınız</vt:lpstr>
      <vt:lpstr>Bu devreyi analiz ediniz</vt:lpstr>
      <vt:lpstr>PowerPoint Sunusu</vt:lpstr>
    </vt:vector>
  </TitlesOfParts>
  <Company>{E.K.}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ARDIŞIL DEVRELERE  GİRİŞ</dc:title>
  <dc:creator>WINXPPROSP3</dc:creator>
  <cp:lastModifiedBy>bim12</cp:lastModifiedBy>
  <cp:revision>179</cp:revision>
  <dcterms:created xsi:type="dcterms:W3CDTF">2010-11-22T12:25:24Z</dcterms:created>
  <dcterms:modified xsi:type="dcterms:W3CDTF">2020-08-31T11:12:49Z</dcterms:modified>
</cp:coreProperties>
</file>