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5" r:id="rId4"/>
    <p:sldId id="296" r:id="rId5"/>
    <p:sldId id="297" r:id="rId6"/>
    <p:sldId id="298" r:id="rId7"/>
    <p:sldId id="302" r:id="rId8"/>
    <p:sldId id="308" r:id="rId9"/>
    <p:sldId id="304" r:id="rId10"/>
    <p:sldId id="299" r:id="rId11"/>
    <p:sldId id="303" r:id="rId12"/>
    <p:sldId id="305" r:id="rId13"/>
    <p:sldId id="293" r:id="rId14"/>
    <p:sldId id="306" r:id="rId15"/>
    <p:sldId id="307" r:id="rId16"/>
    <p:sldId id="300" r:id="rId17"/>
    <p:sldId id="301" r:id="rId18"/>
    <p:sldId id="29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04" d="100"/>
          <a:sy n="104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0E84-8A21-FAC6-7632-A13CBD5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849EB-96DD-AE86-2014-E8626C47FE1B}"/>
              </a:ext>
            </a:extLst>
          </p:cNvPr>
          <p:cNvSpPr txBox="1"/>
          <p:nvPr/>
        </p:nvSpPr>
        <p:spPr>
          <a:xfrm>
            <a:off x="643659" y="221563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single-layer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DECA-353D-8D14-48D7-CF36B771F180}"/>
              </a:ext>
            </a:extLst>
          </p:cNvPr>
          <p:cNvSpPr txBox="1"/>
          <p:nvPr/>
        </p:nvSpPr>
        <p:spPr>
          <a:xfrm>
            <a:off x="2742636" y="2204889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n-layer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2C2C-5642-F872-4FAA-4AD18F6299FE}"/>
              </a:ext>
            </a:extLst>
          </p:cNvPr>
          <p:cNvSpPr txBox="1"/>
          <p:nvPr/>
        </p:nvSpPr>
        <p:spPr>
          <a:xfrm>
            <a:off x="5927333" y="2204889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modular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7BF42-2D0E-EEA7-2D97-812F7EDFB518}"/>
              </a:ext>
            </a:extLst>
          </p:cNvPr>
          <p:cNvSpPr txBox="1"/>
          <p:nvPr/>
        </p:nvSpPr>
        <p:spPr>
          <a:xfrm>
            <a:off x="8860597" y="220228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60A65-F589-EEAE-36C3-2768B091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71" y="1394107"/>
            <a:ext cx="740335" cy="77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322A4-B3F7-4ED1-2015-8151F8BF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34" y="1407455"/>
            <a:ext cx="825597" cy="79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27D7-63AA-8F9C-E153-9C61725E3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" y="1407454"/>
            <a:ext cx="1119828" cy="79743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0E875A8-6B6C-3A33-47B3-A69D48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70" y="1402155"/>
            <a:ext cx="634507" cy="8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2F2C-A5DE-F36A-4722-0E0C5A518232}"/>
              </a:ext>
            </a:extLst>
          </p:cNvPr>
          <p:cNvSpPr txBox="1"/>
          <p:nvPr/>
        </p:nvSpPr>
        <p:spPr>
          <a:xfrm>
            <a:off x="643659" y="2564780"/>
            <a:ext cx="1630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Small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Temporary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few </a:t>
            </a:r>
            <a:r>
              <a:rPr lang="tr-TR" sz="1400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2AD9-352A-4FC1-8EE6-4A06D86931B8}"/>
              </a:ext>
            </a:extLst>
          </p:cNvPr>
          <p:cNvSpPr txBox="1"/>
          <p:nvPr/>
        </p:nvSpPr>
        <p:spPr>
          <a:xfrm>
            <a:off x="2742636" y="2551951"/>
            <a:ext cx="1871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Middle-size</a:t>
            </a:r>
            <a:r>
              <a:rPr lang="tr-TR" sz="1400" dirty="0"/>
              <a:t> project</a:t>
            </a:r>
          </a:p>
          <a:p>
            <a:r>
              <a:rPr lang="tr-TR" sz="1400" b="1" dirty="0"/>
              <a:t>Long-term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team</a:t>
            </a:r>
            <a:r>
              <a:rPr lang="tr-TR" sz="1400" dirty="0"/>
              <a:t> of developers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0923-4742-D8BA-5D3B-12055906BA7C}"/>
              </a:ext>
            </a:extLst>
          </p:cNvPr>
          <p:cNvSpPr txBox="1"/>
          <p:nvPr/>
        </p:nvSpPr>
        <p:spPr>
          <a:xfrm>
            <a:off x="5927333" y="2562696"/>
            <a:ext cx="2014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endParaRPr lang="tr-TR" sz="1400" b="1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i="1" dirty="0"/>
              <a:t>on multiple databases</a:t>
            </a:r>
            <a:r>
              <a:rPr lang="tr-T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F8FB-DB18-212F-7441-0352BF943975}"/>
              </a:ext>
            </a:extLst>
          </p:cNvPr>
          <p:cNvSpPr txBox="1"/>
          <p:nvPr/>
        </p:nvSpPr>
        <p:spPr>
          <a:xfrm>
            <a:off x="8864604" y="2549348"/>
            <a:ext cx="23378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r>
              <a:rPr lang="tr-TR" sz="1400" b="1" dirty="0"/>
              <a:t>Large </a:t>
            </a:r>
            <a:r>
              <a:rPr lang="tr-TR" sz="1400" dirty="0"/>
              <a:t>company &amp; budget</a:t>
            </a:r>
          </a:p>
          <a:p>
            <a:r>
              <a:rPr lang="tr-TR" sz="1400" b="1" dirty="0"/>
              <a:t>Devops </a:t>
            </a:r>
            <a:r>
              <a:rPr lang="tr-TR" sz="1400" dirty="0"/>
              <a:t>culture</a:t>
            </a:r>
          </a:p>
          <a:p>
            <a:endParaRPr lang="tr-TR" sz="1400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endParaRPr lang="tr-TR" sz="1400" dirty="0"/>
          </a:p>
          <a:p>
            <a:r>
              <a:rPr lang="tr-TR" sz="1400" dirty="0"/>
              <a:t>Multiple </a:t>
            </a:r>
            <a:r>
              <a:rPr lang="tr-TR" sz="1400" b="1" dirty="0"/>
              <a:t>technology stacks</a:t>
            </a:r>
            <a:endParaRPr lang="tr-TR" sz="1400" dirty="0"/>
          </a:p>
          <a:p>
            <a:r>
              <a:rPr lang="tr-TR" sz="1400" dirty="0"/>
              <a:t>Targeting </a:t>
            </a:r>
            <a:r>
              <a:rPr lang="tr-TR" sz="1400" b="1" dirty="0"/>
              <a:t>too many users</a:t>
            </a:r>
          </a:p>
          <a:p>
            <a:r>
              <a:rPr lang="tr-TR" sz="1400" dirty="0"/>
              <a:t>  - High </a:t>
            </a:r>
            <a:r>
              <a:rPr lang="tr-TR" sz="1400" b="1" dirty="0"/>
              <a:t>availability</a:t>
            </a:r>
          </a:p>
          <a:p>
            <a:r>
              <a:rPr lang="tr-TR" sz="1400" b="1" dirty="0"/>
              <a:t>  - Fault </a:t>
            </a:r>
            <a:r>
              <a:rPr lang="tr-TR" sz="1400" dirty="0"/>
              <a:t>tolerance</a:t>
            </a:r>
            <a:br>
              <a:rPr lang="tr-TR" sz="1400" dirty="0"/>
            </a:br>
            <a:r>
              <a:rPr lang="tr-TR" sz="1400" dirty="0"/>
              <a:t>  - Independent </a:t>
            </a:r>
            <a:r>
              <a:rPr lang="tr-TR" sz="1400" b="1" dirty="0"/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53151-DFA5-FA2C-DF5A-580DB6D99CAC}"/>
              </a:ext>
            </a:extLst>
          </p:cNvPr>
          <p:cNvSpPr txBox="1"/>
          <p:nvPr/>
        </p:nvSpPr>
        <p:spPr>
          <a:xfrm>
            <a:off x="822073" y="3362915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3CB7-B4B0-C861-322E-C554F86AE3F5}"/>
              </a:ext>
            </a:extLst>
          </p:cNvPr>
          <p:cNvSpPr txBox="1"/>
          <p:nvPr/>
        </p:nvSpPr>
        <p:spPr>
          <a:xfrm>
            <a:off x="2901684" y="354665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%50-60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D2AB1-09BD-4D7D-A9AA-5CA7A23FBF15}"/>
              </a:ext>
            </a:extLst>
          </p:cNvPr>
          <p:cNvSpPr txBox="1"/>
          <p:nvPr/>
        </p:nvSpPr>
        <p:spPr>
          <a:xfrm>
            <a:off x="9259015" y="5442448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3">
            <a:extLst>
              <a:ext uri="{FF2B5EF4-FFF2-40B4-BE49-F238E27FC236}">
                <a16:creationId xmlns:a16="http://schemas.microsoft.com/office/drawing/2014/main" id="{F343581E-FC1F-79AF-DFEF-E688C60CFBF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Which Architecture?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32147-0B2A-9913-720C-84BE72A36F2C}"/>
              </a:ext>
            </a:extLst>
          </p:cNvPr>
          <p:cNvSpPr txBox="1"/>
          <p:nvPr/>
        </p:nvSpPr>
        <p:spPr>
          <a:xfrm>
            <a:off x="6271371" y="4255759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%20-30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C0994-CD3C-F047-A78D-E4D922EB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693606-B752-09E9-6381-4B204E9BDF0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TEMPLATE SELECTION GUIDE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70DAE-70A0-C6F1-3ACB-69FE7B8F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" y="1819412"/>
            <a:ext cx="5705475" cy="3209925"/>
          </a:xfrm>
          <a:prstGeom prst="roundRect">
            <a:avLst>
              <a:gd name="adj" fmla="val 458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F53BB931-E9C8-2BC2-76D5-72A5FCA40A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79" y="2071637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">
            <a:extLst>
              <a:ext uri="{FF2B5EF4-FFF2-40B4-BE49-F238E27FC236}">
                <a16:creationId xmlns:a16="http://schemas.microsoft.com/office/drawing/2014/main" id="{5DC75EFD-4C35-BE29-BD62-769391493481}"/>
              </a:ext>
            </a:extLst>
          </p:cNvPr>
          <p:cNvSpPr txBox="1"/>
          <p:nvPr/>
        </p:nvSpPr>
        <p:spPr>
          <a:xfrm>
            <a:off x="7590879" y="1671437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6692F8D2-47E2-C31A-4B8F-A3C1F6051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031" y="2239553"/>
            <a:ext cx="2619035" cy="2619035"/>
          </a:xfrm>
          <a:prstGeom prst="roundRect">
            <a:avLst>
              <a:gd name="adj" fmla="val 8556"/>
            </a:avLst>
          </a:prstGeom>
        </p:spPr>
      </p:pic>
    </p:spTree>
    <p:extLst>
      <p:ext uri="{BB962C8B-B14F-4D97-AF65-F5344CB8AC3E}">
        <p14:creationId xmlns:p14="http://schemas.microsoft.com/office/powerpoint/2010/main" val="11119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ED850-263A-7B45-272F-F6BF8F1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FEBAF6A-1995-C3C9-0D30-3A953699EAC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</a:t>
            </a:r>
            <a:r>
              <a:rPr lang="en-US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Modular Monolith Architecture</a:t>
            </a:r>
            <a:r>
              <a:rPr lang="tr-TR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 with .NET</a:t>
            </a:r>
            <a:endParaRPr lang="en-US" sz="3600" b="1" i="0" dirty="0">
              <a:solidFill>
                <a:srgbClr val="292D33"/>
              </a:solidFill>
              <a:effectLst/>
              <a:latin typeface="Lexend" pitchFamily="2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A32-9275-DB2D-B9E5-4A51B55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9" y="2144111"/>
            <a:ext cx="8113569" cy="2957700"/>
          </a:xfrm>
          <a:prstGeom prst="roundRect">
            <a:avLst>
              <a:gd name="adj" fmla="val 636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A71B2D9B-1FB2-7620-F7AA-182935E34D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114" y="214552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2998188B-16F8-C2A0-CBEF-0DA4AC04FC2B}"/>
              </a:ext>
            </a:extLst>
          </p:cNvPr>
          <p:cNvSpPr txBox="1"/>
          <p:nvPr/>
        </p:nvSpPr>
        <p:spPr>
          <a:xfrm>
            <a:off x="8738114" y="174532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0F8F4F6-D730-0F38-6627-6529A83A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08" y="2237752"/>
            <a:ext cx="2759121" cy="2759121"/>
          </a:xfrm>
          <a:prstGeom prst="roundRect">
            <a:avLst>
              <a:gd name="adj" fmla="val 11980"/>
            </a:avLst>
          </a:prstGeom>
        </p:spPr>
      </p:pic>
    </p:spTree>
    <p:extLst>
      <p:ext uri="{BB962C8B-B14F-4D97-AF65-F5344CB8AC3E}">
        <p14:creationId xmlns:p14="http://schemas.microsoft.com/office/powerpoint/2010/main" val="9097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3D5E0-962E-4487-543F-7C5E722E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C6074E-2065-4553-D3F8-9C9AD2320F4D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4FF14A-193C-6D32-92D1-34339EEDF2F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026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96FD1-DE36-8CAA-0656-919769092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62D435-F9AA-C3AD-5C0B-E3ABF382DA6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37F3A9-E564-BC1A-38FE-009DAEA8790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196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EAABC-F8FB-3AB0-8919-249C6A2AC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2FC5BCD-784D-7560-0513-9C2D78D49E6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C7CAEA0-5C26-6B4D-E99C-9B7BC2EB3BB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001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3F7B9-D4D1-C630-231C-ECB8392D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2682910-15CD-4C3F-E52C-07E09EAB958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D0222EE-0C47-2054-937B-56E0E7748F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22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69D71-8E6D-28AB-FE27-84E39574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7AC40EC-852D-55F4-31E6-868162D05F2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D4794E0-10B5-13D1-8FA1-1257DA0C3F7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946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an ABP Startup Template?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5" y="1250908"/>
            <a:ext cx="5294505" cy="5121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architected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solution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Well-structured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Library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integrations &amp;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Pre-integrated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modules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Mobile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 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public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website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Database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UI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Production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Ready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09F68-57B1-FCB3-B95C-4819AA42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70" y="1448193"/>
            <a:ext cx="5789144" cy="3961614"/>
          </a:xfrm>
          <a:prstGeom prst="roundRect">
            <a:avLst>
              <a:gd name="adj" fmla="val 2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9C046-33B7-B84C-5929-2BA0774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4A2DF2-379F-0D90-0D77-3A29D848E7B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Documentation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E74EB3E-688E-A8D5-9B87-9C94747A73EC}"/>
              </a:ext>
            </a:extLst>
          </p:cNvPr>
          <p:cNvSpPr txBox="1"/>
          <p:nvPr/>
        </p:nvSpPr>
        <p:spPr>
          <a:xfrm>
            <a:off x="455846" y="1446009"/>
            <a:ext cx="4741795" cy="39659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Getting Started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 &amp; run a solution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Tutorial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Develop an application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 Structure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All details of the solution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F4D0-D4C1-B745-4294-16061CC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38" y="1446008"/>
            <a:ext cx="6491735" cy="3965984"/>
          </a:xfrm>
          <a:prstGeom prst="roundRect">
            <a:avLst>
              <a:gd name="adj" fmla="val 34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D2FD6-2038-FE4B-0D8D-216AA88EB007}"/>
              </a:ext>
            </a:extLst>
          </p:cNvPr>
          <p:cNvSpPr txBox="1"/>
          <p:nvPr/>
        </p:nvSpPr>
        <p:spPr>
          <a:xfrm>
            <a:off x="1611516" y="5411991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4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3D94-EDF4-4B6D-5230-7ACDA306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AB091B-450B-7A96-B875-9E229D2C748A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Startup Templates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377BAB-D9AA-A672-AE17-E8E34DB9B649}"/>
              </a:ext>
            </a:extLst>
          </p:cNvPr>
          <p:cNvSpPr txBox="1"/>
          <p:nvPr/>
        </p:nvSpPr>
        <p:spPr>
          <a:xfrm>
            <a:off x="2640136" y="1485164"/>
            <a:ext cx="564015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(non-layered) monolith application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monolith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Modular monolith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(based on Single-Layer or N-Layered applications)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12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8758C-40A7-B50D-862E-DDAA7F04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4" y="1283034"/>
            <a:ext cx="1514391" cy="1078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C4A3-2E39-061B-510E-B9D0A6FE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6" y="2646002"/>
            <a:ext cx="852406" cy="10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D6353-EF9A-5009-32E8-97A4E371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5" y="4008970"/>
            <a:ext cx="1119607" cy="107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90AA4-CC1C-AB89-1776-E23BDA09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64" y="5371938"/>
            <a:ext cx="1026488" cy="10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F080-487E-0E76-1971-29BAFCE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36F1674-3E89-C70A-F791-5A9B75712A0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SINGLE-LAYER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FA194D-2D86-35CB-4244-F7485149056F}"/>
              </a:ext>
            </a:extLst>
          </p:cNvPr>
          <p:cNvSpPr txBox="1"/>
          <p:nvPr/>
        </p:nvSpPr>
        <p:spPr>
          <a:xfrm>
            <a:off x="3916392" y="1250909"/>
            <a:ext cx="7779417" cy="3554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(or minimum number of)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.NET projects (.csproj)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organized by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folders/namespaces</a:t>
            </a:r>
            <a:endParaRPr lang="en-US" sz="2400" b="1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  <a:p>
            <a:endParaRPr lang="tr-TR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Small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Temporary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, or a few developers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1026" name="Picture 2" descr="single-layer-abp-solution">
            <a:extLst>
              <a:ext uri="{FF2B5EF4-FFF2-40B4-BE49-F238E27FC236}">
                <a16:creationId xmlns:a16="http://schemas.microsoft.com/office/drawing/2014/main" id="{56981E22-DBBA-7D2A-C6C8-5AAA8D44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" y="1250909"/>
            <a:ext cx="2981325" cy="5086350"/>
          </a:xfrm>
          <a:prstGeom prst="roundRect">
            <a:avLst>
              <a:gd name="adj" fmla="val 364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3715D-4B3E-7A98-59F1-469A0B24791A}"/>
              </a:ext>
            </a:extLst>
          </p:cNvPr>
          <p:cNvSpPr txBox="1"/>
          <p:nvPr/>
        </p:nvSpPr>
        <p:spPr>
          <a:xfrm>
            <a:off x="6096000" y="510144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16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3153E-49E7-3618-1769-82B8D0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1AEB371-57C6-5D80-1FBB-B831674FDA7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N-LAYERED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3DDA9AB-5456-6D1F-C04F-A3B7DB0897C7}"/>
              </a:ext>
            </a:extLst>
          </p:cNvPr>
          <p:cNvSpPr txBox="1"/>
          <p:nvPr/>
        </p:nvSpPr>
        <p:spPr>
          <a:xfrm>
            <a:off x="4692770" y="1250908"/>
            <a:ext cx="7003040" cy="441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0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.NET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based 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DDD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contracts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with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business logic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among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Includes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Test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projects for each layer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Larger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more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code-bases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Long-term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maintained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applications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(mobile, web, background services, etc) share the same business logic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2050" name="Picture 2" descr="layered-abp-application">
            <a:extLst>
              <a:ext uri="{FF2B5EF4-FFF2-40B4-BE49-F238E27FC236}">
                <a16:creationId xmlns:a16="http://schemas.microsoft.com/office/drawing/2014/main" id="{710994D7-F373-B497-C794-60595453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9" y="1417608"/>
            <a:ext cx="3837157" cy="4412731"/>
          </a:xfrm>
          <a:prstGeom prst="roundRect">
            <a:avLst>
              <a:gd name="adj" fmla="val 270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0EF3F-060E-6C5C-382E-2B16492E89A4}"/>
              </a:ext>
            </a:extLst>
          </p:cNvPr>
          <p:cNvSpPr txBox="1"/>
          <p:nvPr/>
        </p:nvSpPr>
        <p:spPr>
          <a:xfrm>
            <a:off x="6889631" y="5830339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55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CB137-7502-B2B1-6AFE-3B3D1F6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48FF696-B6DF-394A-34A9-FD56097E912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MODULAR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0445FD-DEAB-09EC-7334-EF6ACB51AA55}"/>
              </a:ext>
            </a:extLst>
          </p:cNvPr>
          <p:cNvSpPr txBox="1"/>
          <p:nvPr/>
        </p:nvSpPr>
        <p:spPr>
          <a:xfrm>
            <a:off x="455845" y="1116421"/>
            <a:ext cx="7282049" cy="47763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How to build?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Start with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one of;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Use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Studio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Install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existing (pre-built) modules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Add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new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Establish relations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between the modules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Migrate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scale the database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(with database per module approach)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E1ECE-8A2C-1A90-A70A-91781053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116420"/>
            <a:ext cx="3815783" cy="5257625"/>
          </a:xfrm>
          <a:prstGeom prst="roundRect">
            <a:avLst>
              <a:gd name="adj" fmla="val 26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8FAF1-0D7F-00DC-3B0F-A02D2AD88553}"/>
              </a:ext>
            </a:extLst>
          </p:cNvPr>
          <p:cNvSpPr txBox="1"/>
          <p:nvPr/>
        </p:nvSpPr>
        <p:spPr>
          <a:xfrm>
            <a:off x="3166165" y="5786127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175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282E-5F87-2523-F74B-704F96E0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5553E-AD98-4C2C-7C38-947A6A04005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74" name="Picture 2" descr="ms-overall-architecture">
            <a:extLst>
              <a:ext uri="{FF2B5EF4-FFF2-40B4-BE49-F238E27FC236}">
                <a16:creationId xmlns:a16="http://schemas.microsoft.com/office/drawing/2014/main" id="{2F2E3C96-E9E0-55D6-4064-289902E4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253238"/>
            <a:ext cx="9541164" cy="4748220"/>
          </a:xfrm>
          <a:prstGeom prst="roundRect">
            <a:avLst>
              <a:gd name="adj" fmla="val 635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AE43-CB81-216D-A63E-390A404A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814D78D-65AF-3815-7428-6F352514EA9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7F51C20-403C-48CC-0FCE-42A2FD447FD4}"/>
              </a:ext>
            </a:extLst>
          </p:cNvPr>
          <p:cNvSpPr txBox="1"/>
          <p:nvPr/>
        </p:nvSpPr>
        <p:spPr>
          <a:xfrm>
            <a:off x="455848" y="1810327"/>
            <a:ext cx="11080369" cy="3158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deploy and scale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services, applications and databases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use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technology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Build a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high available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and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fault tolerant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Have a good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DevOps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culture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989D-7880-4CA6-D34B-D0597A7F5DEF}"/>
              </a:ext>
            </a:extLst>
          </p:cNvPr>
          <p:cNvSpPr txBox="1"/>
          <p:nvPr/>
        </p:nvSpPr>
        <p:spPr>
          <a:xfrm>
            <a:off x="5165296" y="527835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498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491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101</cp:revision>
  <dcterms:created xsi:type="dcterms:W3CDTF">2024-10-07T11:11:00Z</dcterms:created>
  <dcterms:modified xsi:type="dcterms:W3CDTF">2024-12-29T14:40:52Z</dcterms:modified>
</cp:coreProperties>
</file>