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80" r:id="rId9"/>
    <p:sldId id="263" r:id="rId10"/>
    <p:sldId id="264" r:id="rId11"/>
    <p:sldId id="265" r:id="rId12"/>
    <p:sldId id="266" r:id="rId13"/>
    <p:sldId id="275" r:id="rId14"/>
    <p:sldId id="268" r:id="rId15"/>
    <p:sldId id="281" r:id="rId16"/>
    <p:sldId id="272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1.png"/><Relationship Id="rId7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bp.io/" TargetMode="External"/><Relationship Id="rId5" Type="http://schemas.openxmlformats.org/officeDocument/2006/relationships/hyperlink" Target="https://halilibrahimkalkan.com/" TargetMode="Externa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Using the ABP </a:t>
            </a:r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FRAMEWORK 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 an Opinionated .NET Application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Cross-cutting concerns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application requirements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 to automate the repeatitive work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&amp; abstracting 3-rd party libraries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26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Architectural infrastructure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 / Multi-tenancy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Having pre-built &amp; reusable modules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57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ABP Community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6026" cy="4351338"/>
          </a:xfrm>
        </p:spPr>
        <p:txBody>
          <a:bodyPr>
            <a:normAutofit lnSpcReduction="1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GitHub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8 years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active development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releases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350+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contributors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9,000+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issues closed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PRs merged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36,000+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commits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Community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200+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articles</a:t>
            </a:r>
          </a:p>
          <a:p>
            <a:pPr lvl="1"/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100+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video tutorials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events, Conferences, Raffles, Discord,...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12D4D-DFB9-A441-6443-C7626E85A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106" y="134537"/>
            <a:ext cx="4391082" cy="595483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097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Live Coding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083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Other features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 bus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(RabbitMQ, Kafka, Rebus, Azure... integrations)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/ simplified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dependency injection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workers and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background job queues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filtering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(e.g. Entity.IsActive)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audit logging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 entity histories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Image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manipulation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Email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/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SMS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sending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1687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Demo: ABP Studio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6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AFDBDF-2A91-968C-5538-DFBBF370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48" y="-62301"/>
            <a:ext cx="6430341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Platform</a:t>
            </a:r>
          </a:p>
        </p:txBody>
      </p:sp>
      <p:pic>
        <p:nvPicPr>
          <p:cNvPr id="9" name="Picture 8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4E1A7336-9C6A-2418-95D6-6E64E7E6F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261" y="3100155"/>
            <a:ext cx="1498572" cy="14985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3FCB69-7214-BA54-344B-2207711243F6}"/>
              </a:ext>
            </a:extLst>
          </p:cNvPr>
          <p:cNvSpPr/>
          <p:nvPr/>
        </p:nvSpPr>
        <p:spPr>
          <a:xfrm>
            <a:off x="4006025" y="2940952"/>
            <a:ext cx="1918066" cy="44663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Framework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6CD5B3-33CC-1511-0AE1-FA9F86A80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729" y="2981706"/>
            <a:ext cx="365125" cy="3651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9A71BC4-E73E-1A22-4E0F-63BA8B5DC893}"/>
              </a:ext>
            </a:extLst>
          </p:cNvPr>
          <p:cNvSpPr/>
          <p:nvPr/>
        </p:nvSpPr>
        <p:spPr>
          <a:xfrm>
            <a:off x="7095005" y="2940952"/>
            <a:ext cx="1991909" cy="446634"/>
          </a:xfrm>
          <a:prstGeom prst="rect">
            <a:avLst/>
          </a:prstGeom>
          <a:solidFill>
            <a:srgbClr val="292D33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Commercial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864D54A-625C-B649-8E59-1FBD569AD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634" y="2988220"/>
            <a:ext cx="358612" cy="358612"/>
          </a:xfrm>
          <a:prstGeom prst="rect">
            <a:avLst/>
          </a:prstGeom>
          <a:solidFill>
            <a:srgbClr val="292D33"/>
          </a:solidFill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D85F9-B630-B2FF-81DD-B259DF3864E7}"/>
              </a:ext>
            </a:extLst>
          </p:cNvPr>
          <p:cNvSpPr/>
          <p:nvPr/>
        </p:nvSpPr>
        <p:spPr>
          <a:xfrm>
            <a:off x="5537044" y="4375410"/>
            <a:ext cx="1991909" cy="446634"/>
          </a:xfrm>
          <a:prstGeom prst="rect">
            <a:avLst/>
          </a:prstGeom>
          <a:solidFill>
            <a:srgbClr val="586EC4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Community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C35F4-2271-3D64-D42D-FB6EFF6E0F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163" y="4417840"/>
            <a:ext cx="373380" cy="3733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A9D820-0428-E900-BB43-7E33B085AA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602" y="1213106"/>
            <a:ext cx="609524" cy="609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F52397-BC25-93E5-A4DE-F18B3C4125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75" y="1293505"/>
            <a:ext cx="354457" cy="3544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EF5108B-566C-64D8-6E93-8B46C4939798}"/>
              </a:ext>
            </a:extLst>
          </p:cNvPr>
          <p:cNvSpPr txBox="1"/>
          <p:nvPr/>
        </p:nvSpPr>
        <p:spPr>
          <a:xfrm>
            <a:off x="4817875" y="1653475"/>
            <a:ext cx="112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Framework</a:t>
            </a:r>
            <a:br>
              <a:rPr lang="en-US" sz="1600" dirty="0"/>
            </a:br>
            <a:r>
              <a:rPr lang="en-US" sz="1600" dirty="0"/>
              <a:t>Packages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59CC32-5427-74A9-4D2E-973A06322A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375" y="1551972"/>
            <a:ext cx="429057" cy="42905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22D5BBA-56BE-AAEE-E3CB-D4DFA4926F06}"/>
              </a:ext>
            </a:extLst>
          </p:cNvPr>
          <p:cNvSpPr txBox="1"/>
          <p:nvPr/>
        </p:nvSpPr>
        <p:spPr>
          <a:xfrm>
            <a:off x="3692424" y="1489652"/>
            <a:ext cx="10311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pic>
        <p:nvPicPr>
          <p:cNvPr id="21" name="Picture 20" descr="A picture containing text, outdoor, sign, white&#10;&#10;Description automatically generated">
            <a:extLst>
              <a:ext uri="{FF2B5EF4-FFF2-40B4-BE49-F238E27FC236}">
                <a16:creationId xmlns:a16="http://schemas.microsoft.com/office/drawing/2014/main" id="{6594F1E7-A5C1-8CB2-8C02-FC980935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55" y="1770268"/>
            <a:ext cx="838986" cy="838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D08E1F-2EB5-0274-A5EC-F852CC74F952}"/>
              </a:ext>
            </a:extLst>
          </p:cNvPr>
          <p:cNvSpPr txBox="1"/>
          <p:nvPr/>
        </p:nvSpPr>
        <p:spPr>
          <a:xfrm>
            <a:off x="2613538" y="2307568"/>
            <a:ext cx="4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FC645-4308-409B-4748-36D5EF0F04C5}"/>
              </a:ext>
            </a:extLst>
          </p:cNvPr>
          <p:cNvSpPr txBox="1"/>
          <p:nvPr/>
        </p:nvSpPr>
        <p:spPr>
          <a:xfrm>
            <a:off x="2470944" y="3886955"/>
            <a:ext cx="968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Examples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D7840C-218E-3941-18C5-C3ACA8E883E7}"/>
              </a:ext>
            </a:extLst>
          </p:cNvPr>
          <p:cNvSpPr txBox="1"/>
          <p:nvPr/>
        </p:nvSpPr>
        <p:spPr>
          <a:xfrm>
            <a:off x="1742530" y="3346831"/>
            <a:ext cx="1382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Modules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CC86A-EE80-2F57-688F-8430EA634A23}"/>
              </a:ext>
            </a:extLst>
          </p:cNvPr>
          <p:cNvSpPr txBox="1"/>
          <p:nvPr/>
        </p:nvSpPr>
        <p:spPr>
          <a:xfrm>
            <a:off x="1742530" y="2771675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Basic Themes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07D01B-AA37-47B5-9582-E0E9A3AD42C5}"/>
              </a:ext>
            </a:extLst>
          </p:cNvPr>
          <p:cNvSpPr txBox="1"/>
          <p:nvPr/>
        </p:nvSpPr>
        <p:spPr>
          <a:xfrm>
            <a:off x="3937116" y="3886955"/>
            <a:ext cx="1320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Docs &amp; Books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623E9E-14C0-13F2-DEC3-8DFE16D47E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51" y="3906704"/>
            <a:ext cx="318805" cy="31880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94AC2D6-0989-2DE7-B09C-E7A2C76FB6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677" y="3906256"/>
            <a:ext cx="327789" cy="327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32E602A-E17C-4541-02B8-DBC5B583D3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757" y="2790529"/>
            <a:ext cx="304762" cy="30476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462114-98D5-9969-75A8-C4962D865B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715" y="3334875"/>
            <a:ext cx="338554" cy="338554"/>
          </a:xfrm>
          <a:prstGeom prst="rect">
            <a:avLst/>
          </a:prstGeom>
        </p:spPr>
      </p:pic>
      <p:pic>
        <p:nvPicPr>
          <p:cNvPr id="31" name="Picture 30" descr="A picture containing text, clock, gauge, dark&#10;&#10;Description automatically generated">
            <a:extLst>
              <a:ext uri="{FF2B5EF4-FFF2-40B4-BE49-F238E27FC236}">
                <a16:creationId xmlns:a16="http://schemas.microsoft.com/office/drawing/2014/main" id="{A11FF79A-D657-6588-B5C7-69D032D03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20" y="4611926"/>
            <a:ext cx="1236768" cy="24250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61E5F39-9FBD-DFF0-5186-8BC09036D668}"/>
              </a:ext>
            </a:extLst>
          </p:cNvPr>
          <p:cNvSpPr txBox="1"/>
          <p:nvPr/>
        </p:nvSpPr>
        <p:spPr>
          <a:xfrm>
            <a:off x="799752" y="497592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eShopOnAbp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DB308E-78AC-3C4F-07EB-BE8C7EE3E2B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411" y="1608766"/>
            <a:ext cx="429057" cy="42905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3EC1F06-379D-40A0-1BC3-06A184B1F073}"/>
              </a:ext>
            </a:extLst>
          </p:cNvPr>
          <p:cNvSpPr txBox="1"/>
          <p:nvPr/>
        </p:nvSpPr>
        <p:spPr>
          <a:xfrm>
            <a:off x="8738460" y="1546446"/>
            <a:ext cx="13015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More Startup</a:t>
            </a:r>
            <a:br>
              <a:rPr lang="en-US" sz="1600" dirty="0"/>
            </a:br>
            <a:r>
              <a:rPr lang="en-US" sz="1600" dirty="0"/>
              <a:t>Templates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F549D9-B982-AFFC-BFA6-91D76EB7AC65}"/>
              </a:ext>
            </a:extLst>
          </p:cNvPr>
          <p:cNvSpPr txBox="1"/>
          <p:nvPr/>
        </p:nvSpPr>
        <p:spPr>
          <a:xfrm>
            <a:off x="10412784" y="2866613"/>
            <a:ext cx="124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Modules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D47CC9-8427-5229-7EA4-7FCE2DC74044}"/>
              </a:ext>
            </a:extLst>
          </p:cNvPr>
          <p:cNvSpPr txBox="1"/>
          <p:nvPr/>
        </p:nvSpPr>
        <p:spPr>
          <a:xfrm>
            <a:off x="10405556" y="2311295"/>
            <a:ext cx="1170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 Themes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E67ED-BEED-DEF0-F8D5-B4E3BE43B510}"/>
              </a:ext>
            </a:extLst>
          </p:cNvPr>
          <p:cNvSpPr txBox="1"/>
          <p:nvPr/>
        </p:nvSpPr>
        <p:spPr>
          <a:xfrm>
            <a:off x="4367023" y="4694653"/>
            <a:ext cx="728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A9ACEE-3C90-84BB-C856-DF6A6FF5FAAC}"/>
              </a:ext>
            </a:extLst>
          </p:cNvPr>
          <p:cNvSpPr txBox="1"/>
          <p:nvPr/>
        </p:nvSpPr>
        <p:spPr>
          <a:xfrm>
            <a:off x="4694422" y="5265472"/>
            <a:ext cx="806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Articles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DABC1-7596-55A8-1CCB-6BCF6C2D3932}"/>
              </a:ext>
            </a:extLst>
          </p:cNvPr>
          <p:cNvSpPr txBox="1"/>
          <p:nvPr/>
        </p:nvSpPr>
        <p:spPr>
          <a:xfrm>
            <a:off x="6222930" y="5386087"/>
            <a:ext cx="897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Video</a:t>
            </a:r>
            <a:br>
              <a:rPr lang="en-US" sz="1600" dirty="0"/>
            </a:br>
            <a:r>
              <a:rPr lang="en-US" sz="1600" dirty="0"/>
              <a:t>Tutorials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4B44BD-A0B3-5F4E-8804-D04DF7F65902}"/>
              </a:ext>
            </a:extLst>
          </p:cNvPr>
          <p:cNvSpPr txBox="1"/>
          <p:nvPr/>
        </p:nvSpPr>
        <p:spPr>
          <a:xfrm>
            <a:off x="8224717" y="4879319"/>
            <a:ext cx="8084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Discord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35B62-B8FF-1EFD-B742-2A72495E118C}"/>
              </a:ext>
            </a:extLst>
          </p:cNvPr>
          <p:cNvSpPr txBox="1"/>
          <p:nvPr/>
        </p:nvSpPr>
        <p:spPr>
          <a:xfrm>
            <a:off x="7458968" y="5345252"/>
            <a:ext cx="548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Blog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724A139-0240-AFF0-9843-429F0894D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312" y="4679264"/>
            <a:ext cx="369332" cy="36933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60C1F1D-1C61-4579-77A5-F0C896AFD8C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656" y="5265472"/>
            <a:ext cx="369332" cy="3693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5C3FFE8-A572-2E20-D67B-F1A9532F89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188" y="5398011"/>
            <a:ext cx="555169" cy="55516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F94BD2-B388-FE37-7078-0B0F7C41B1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833" y="5383243"/>
            <a:ext cx="245532" cy="24553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E2F4D75-13E2-3566-51A0-A114CA7BC6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091" y="4855695"/>
            <a:ext cx="369332" cy="369332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BB57C8-C6A5-3B78-CBBA-5C2B7DB76BE1}"/>
              </a:ext>
            </a:extLst>
          </p:cNvPr>
          <p:cNvCxnSpPr>
            <a:cxnSpLocks/>
          </p:cNvCxnSpPr>
          <p:nvPr/>
        </p:nvCxnSpPr>
        <p:spPr>
          <a:xfrm flipH="1" flipV="1">
            <a:off x="5928226" y="3376362"/>
            <a:ext cx="275850" cy="184278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9DFEC9-4FEC-0216-FA5A-B26031EF3248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532998" y="4066106"/>
            <a:ext cx="1" cy="309304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3C6582-E30F-0109-A88A-D616F7216C6F}"/>
              </a:ext>
            </a:extLst>
          </p:cNvPr>
          <p:cNvCxnSpPr>
            <a:cxnSpLocks/>
          </p:cNvCxnSpPr>
          <p:nvPr/>
        </p:nvCxnSpPr>
        <p:spPr>
          <a:xfrm flipV="1">
            <a:off x="6815020" y="3387586"/>
            <a:ext cx="305656" cy="180567"/>
          </a:xfrm>
          <a:prstGeom prst="straightConnector1">
            <a:avLst/>
          </a:prstGeom>
          <a:ln w="508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35FDD1-16F9-3EB3-4233-2FD7FA820CC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382709" y="2238250"/>
            <a:ext cx="0" cy="70270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CD5-5D42-A7CB-6049-514F2D8C1DB6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4208015" y="2074427"/>
            <a:ext cx="432423" cy="866524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5D590-C919-B329-C281-AFABA6E9A95E}"/>
              </a:ext>
            </a:extLst>
          </p:cNvPr>
          <p:cNvCxnSpPr>
            <a:cxnSpLocks/>
          </p:cNvCxnSpPr>
          <p:nvPr/>
        </p:nvCxnSpPr>
        <p:spPr>
          <a:xfrm flipH="1" flipV="1">
            <a:off x="3131472" y="2441583"/>
            <a:ext cx="867115" cy="50963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B14B01-2103-FB3C-FE06-24328566EF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052504" y="2940952"/>
            <a:ext cx="950524" cy="14091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FBFDA6-E05C-7CF3-D780-A43C01978A1D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24640" y="3232286"/>
            <a:ext cx="882956" cy="28382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103D78-37A2-A35A-955F-23983C1855C7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954955" y="3379523"/>
            <a:ext cx="1061066" cy="507432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FCA202A-34C6-360C-B9EA-1A8BC37ECE0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4597553" y="3396935"/>
            <a:ext cx="0" cy="49002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7D6203-3923-9CF9-1FDE-8C6F2FF06A2A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2146853" y="4019345"/>
            <a:ext cx="507669" cy="919997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44E69E3-D9A9-C1B3-E6A5-4EC68A460C2A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2168043" y="4279403"/>
            <a:ext cx="935077" cy="827289"/>
          </a:xfrm>
          <a:prstGeom prst="bentConnector2">
            <a:avLst/>
          </a:prstGeom>
          <a:ln w="127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C1F6DE-F213-224C-1776-081E38468748}"/>
              </a:ext>
            </a:extLst>
          </p:cNvPr>
          <p:cNvCxnSpPr>
            <a:cxnSpLocks/>
          </p:cNvCxnSpPr>
          <p:nvPr/>
        </p:nvCxnSpPr>
        <p:spPr>
          <a:xfrm flipH="1" flipV="1">
            <a:off x="8804421" y="2100143"/>
            <a:ext cx="5456" cy="8492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06A9B-7C42-C7BA-CE80-665DB095D5C5}"/>
              </a:ext>
            </a:extLst>
          </p:cNvPr>
          <p:cNvCxnSpPr>
            <a:cxnSpLocks/>
          </p:cNvCxnSpPr>
          <p:nvPr/>
        </p:nvCxnSpPr>
        <p:spPr>
          <a:xfrm flipV="1">
            <a:off x="9086914" y="2482530"/>
            <a:ext cx="1079869" cy="525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32453BE-BFA3-DDEC-1AB3-3E5FA74AF857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9086914" y="3047069"/>
            <a:ext cx="1079869" cy="1172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0B2106-BB1C-DED9-1EF8-4E97AC569F18}"/>
              </a:ext>
            </a:extLst>
          </p:cNvPr>
          <p:cNvCxnSpPr>
            <a:cxnSpLocks/>
          </p:cNvCxnSpPr>
          <p:nvPr/>
        </p:nvCxnSpPr>
        <p:spPr>
          <a:xfrm>
            <a:off x="9089031" y="3306567"/>
            <a:ext cx="888812" cy="23217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23D627-780B-802B-3C47-23ED6E94CB52}"/>
              </a:ext>
            </a:extLst>
          </p:cNvPr>
          <p:cNvCxnSpPr>
            <a:cxnSpLocks/>
          </p:cNvCxnSpPr>
          <p:nvPr/>
        </p:nvCxnSpPr>
        <p:spPr>
          <a:xfrm>
            <a:off x="8797513" y="3422656"/>
            <a:ext cx="824156" cy="9827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2BAFE3F-1086-48A0-1727-8E15605ED3C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5096005" y="4604530"/>
            <a:ext cx="459304" cy="2594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44070-4F32-B50E-F41B-7ABD018EA78F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5097738" y="4801476"/>
            <a:ext cx="452317" cy="46399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887601-8BFE-3EF7-9F16-F851F517653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5978773" y="4835895"/>
            <a:ext cx="204760" cy="56211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5DA29C-5B7B-13BE-61CA-DCB6ACC0B113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974708" y="4822044"/>
            <a:ext cx="406891" cy="56119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4AB4B23-41BB-0570-6F79-778FFD0504AF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519526" y="4807614"/>
            <a:ext cx="403565" cy="232747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70">
            <a:extLst>
              <a:ext uri="{FF2B5EF4-FFF2-40B4-BE49-F238E27FC236}">
                <a16:creationId xmlns:a16="http://schemas.microsoft.com/office/drawing/2014/main" id="{E1F3107A-B30C-36CE-5989-9DE9FC5C74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78" y="2342696"/>
            <a:ext cx="297467" cy="29746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0E67A946-022E-7342-F855-DBF15AFF7DD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783" y="2848391"/>
            <a:ext cx="334900" cy="334900"/>
          </a:xfrm>
          <a:prstGeom prst="rect">
            <a:avLst/>
          </a:prstGeom>
        </p:spPr>
      </p:pic>
      <p:pic>
        <p:nvPicPr>
          <p:cNvPr id="73" name="Picture 2" descr="Mastering ABP Framework 2">
            <a:extLst>
              <a:ext uri="{FF2B5EF4-FFF2-40B4-BE49-F238E27FC236}">
                <a16:creationId xmlns:a16="http://schemas.microsoft.com/office/drawing/2014/main" id="{A5BA4C4C-DE62-C1FE-6A8B-E79F2F86C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773" y="5147177"/>
            <a:ext cx="1856741" cy="16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7094D5-F604-42C6-9854-92FC367F294D}"/>
              </a:ext>
            </a:extLst>
          </p:cNvPr>
          <p:cNvCxnSpPr>
            <a:stCxn id="27" idx="2"/>
            <a:endCxn id="73" idx="0"/>
          </p:cNvCxnSpPr>
          <p:nvPr/>
        </p:nvCxnSpPr>
        <p:spPr>
          <a:xfrm flipH="1">
            <a:off x="3803144" y="4225509"/>
            <a:ext cx="3510" cy="92166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9ACDFF14-EFAC-47A1-45FA-8492E21BB97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270" y="3900827"/>
            <a:ext cx="1652791" cy="330558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E286B22-09AC-E220-D531-D60508E06F53}"/>
              </a:ext>
            </a:extLst>
          </p:cNvPr>
          <p:cNvCxnSpPr>
            <a:cxnSpLocks/>
          </p:cNvCxnSpPr>
          <p:nvPr/>
        </p:nvCxnSpPr>
        <p:spPr>
          <a:xfrm>
            <a:off x="9043812" y="3405258"/>
            <a:ext cx="808458" cy="52623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0B8D7F33-7513-48F8-7F52-412F9957B74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062" y="3390946"/>
            <a:ext cx="1592994" cy="351786"/>
          </a:xfrm>
          <a:prstGeom prst="rect">
            <a:avLst/>
          </a:prstGeom>
        </p:spPr>
      </p:pic>
      <p:pic>
        <p:nvPicPr>
          <p:cNvPr id="2" name="Picture 1" descr="A black background with grey letters&#10;&#10;Description automatically generated">
            <a:extLst>
              <a:ext uri="{FF2B5EF4-FFF2-40B4-BE49-F238E27FC236}">
                <a16:creationId xmlns:a16="http://schemas.microsoft.com/office/drawing/2014/main" id="{AD478DD6-BE40-88CB-7A67-E6CF40F5281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69" y="4367990"/>
            <a:ext cx="1836345" cy="3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87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8" grpId="0"/>
      <p:bldP spid="20" grpId="0"/>
      <p:bldP spid="22" grpId="0"/>
      <p:bldP spid="23" grpId="0"/>
      <p:bldP spid="24" grpId="0"/>
      <p:bldP spid="25" grpId="0"/>
      <p:bldP spid="26" grpId="0"/>
      <p:bldP spid="32" grpId="0"/>
      <p:bldP spid="34" grpId="0"/>
      <p:bldP spid="35" grpId="0"/>
      <p:bldP spid="36" grpId="0"/>
      <p:bldP spid="39" grpId="0"/>
      <p:bldP spid="40" grpId="0"/>
      <p:bldP spid="41" grpId="0"/>
      <p:bldP spid="42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 Questions..?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6" name="Grup 8">
            <a:extLst>
              <a:ext uri="{FF2B5EF4-FFF2-40B4-BE49-F238E27FC236}">
                <a16:creationId xmlns:a16="http://schemas.microsoft.com/office/drawing/2014/main" id="{6EBFE272-49D1-B2D3-C5CB-06290240B39F}"/>
              </a:ext>
            </a:extLst>
          </p:cNvPr>
          <p:cNvGrpSpPr/>
          <p:nvPr/>
        </p:nvGrpSpPr>
        <p:grpSpPr>
          <a:xfrm>
            <a:off x="719598" y="1792486"/>
            <a:ext cx="5203670" cy="1303340"/>
            <a:chOff x="1110572" y="5192094"/>
            <a:chExt cx="5203670" cy="1303340"/>
          </a:xfrm>
        </p:grpSpPr>
        <p:pic>
          <p:nvPicPr>
            <p:cNvPr id="7" name="Resim 2">
              <a:extLst>
                <a:ext uri="{FF2B5EF4-FFF2-40B4-BE49-F238E27FC236}">
                  <a16:creationId xmlns:a16="http://schemas.microsoft.com/office/drawing/2014/main" id="{E4C6C2F3-19DB-66D8-2050-05220C20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572" y="5192094"/>
              <a:ext cx="1303340" cy="1303340"/>
            </a:xfrm>
            <a:prstGeom prst="rect">
              <a:avLst/>
            </a:prstGeom>
          </p:spPr>
        </p:pic>
        <p:sp>
          <p:nvSpPr>
            <p:cNvPr id="8" name="Metin kutusu 3">
              <a:extLst>
                <a:ext uri="{FF2B5EF4-FFF2-40B4-BE49-F238E27FC236}">
                  <a16:creationId xmlns:a16="http://schemas.microsoft.com/office/drawing/2014/main" id="{F3F634EF-8CB8-406F-28DD-949A595093D9}"/>
                </a:ext>
              </a:extLst>
            </p:cNvPr>
            <p:cNvSpPr txBox="1"/>
            <p:nvPr/>
          </p:nvSpPr>
          <p:spPr>
            <a:xfrm>
              <a:off x="2686326" y="5384359"/>
              <a:ext cx="3627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800" dirty="0">
                  <a:solidFill>
                    <a:srgbClr val="1C2313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Halil 	İbrahim Kalkan</a:t>
              </a:r>
            </a:p>
          </p:txBody>
        </p:sp>
        <p:sp>
          <p:nvSpPr>
            <p:cNvPr id="9" name="Metin kutusu 5">
              <a:extLst>
                <a:ext uri="{FF2B5EF4-FFF2-40B4-BE49-F238E27FC236}">
                  <a16:creationId xmlns:a16="http://schemas.microsoft.com/office/drawing/2014/main" id="{BA02E00F-A061-7626-C290-7766B1EEDE0A}"/>
                </a:ext>
              </a:extLst>
            </p:cNvPr>
            <p:cNvSpPr txBox="1"/>
            <p:nvPr/>
          </p:nvSpPr>
          <p:spPr>
            <a:xfrm>
              <a:off x="2687287" y="5919753"/>
              <a:ext cx="1683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u="sng" dirty="0" err="1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Co-founder</a:t>
              </a:r>
              <a:r>
                <a:rPr lang="tr-TR" u="sng" dirty="0">
                  <a:solidFill>
                    <a:srgbClr val="5B636F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 of</a:t>
              </a:r>
              <a:endParaRPr lang="tr-TR" dirty="0">
                <a:solidFill>
                  <a:srgbClr val="5B636F"/>
                </a:solidFill>
                <a:latin typeface="Open Sans" pitchFamily="2" charset="0"/>
                <a:ea typeface="Open Sans" pitchFamily="2" charset="0"/>
                <a:cs typeface="Open Sans" pitchFamily="2" charset="0"/>
              </a:endParaRPr>
            </a:p>
          </p:txBody>
        </p:sp>
      </p:grpSp>
      <p:pic>
        <p:nvPicPr>
          <p:cNvPr id="10" name="Resim 4">
            <a:extLst>
              <a:ext uri="{FF2B5EF4-FFF2-40B4-BE49-F238E27FC236}">
                <a16:creationId xmlns:a16="http://schemas.microsoft.com/office/drawing/2014/main" id="{D36E58FF-FBA3-743D-0AC4-0480F62A7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15" y="2536061"/>
            <a:ext cx="1280522" cy="3104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192AC-23CE-2F9B-FB7F-6E69E092E40C}"/>
              </a:ext>
            </a:extLst>
          </p:cNvPr>
          <p:cNvSpPr txBox="1"/>
          <p:nvPr/>
        </p:nvSpPr>
        <p:spPr>
          <a:xfrm>
            <a:off x="619859" y="3580548"/>
            <a:ext cx="115721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Web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https://</a:t>
            </a:r>
            <a:r>
              <a:rPr lang="en-US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5"/>
              </a:rPr>
              <a:t>halilibrahimkalkan.com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  <a:b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</a:b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Git</a:t>
            </a: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b="1" dirty="0" err="1">
                <a:solidFill>
                  <a:srgbClr val="292D33"/>
                </a:solidFill>
                <a:latin typeface="HelveticaNeueLT Std" panose="020B0604020202020204" pitchFamily="34" charset="0"/>
              </a:rPr>
              <a:t>ub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0070C0"/>
                </a:solidFill>
                <a:latin typeface="HelveticaNeueLT Std" panose="020B0604020202020204" pitchFamily="34" charset="0"/>
              </a:rPr>
              <a:t>h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ikalkan</a:t>
            </a:r>
            <a:endParaRPr lang="en-US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2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2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ABP Framework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  <a:hlinkClick r:id="rId6"/>
              </a:rPr>
              <a:t>https://abp.io</a:t>
            </a:r>
            <a:r>
              <a:rPr lang="tr-TR" sz="2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 </a:t>
            </a:r>
          </a:p>
          <a:p>
            <a:r>
              <a:rPr lang="tr-TR" sz="2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This Presentation</a:t>
            </a:r>
            <a:r>
              <a:rPr lang="tr-TR" sz="2800" dirty="0"/>
              <a:t>: </a:t>
            </a:r>
            <a:r>
              <a:rPr lang="en-US" sz="2800" dirty="0">
                <a:latin typeface="HelveticaNeueLT Std" panose="020B0604020202020204"/>
                <a:hlinkClick r:id="rId7"/>
              </a:rPr>
              <a:t>https://github.com/hikalkan/presentations</a:t>
            </a:r>
            <a:r>
              <a:rPr lang="tr-TR" sz="2800" dirty="0"/>
              <a:t> </a:t>
            </a:r>
            <a:endParaRPr lang="en-US" sz="2800" dirty="0">
              <a:latin typeface="HelveticaNeueLT Std" panose="020B0604020202020204"/>
            </a:endParaRPr>
          </a:p>
          <a:p>
            <a:pPr>
              <a:lnSpc>
                <a:spcPct val="100000"/>
              </a:lnSpc>
            </a:pPr>
            <a:endParaRPr lang="en-US" sz="2800" dirty="0">
              <a:solidFill>
                <a:srgbClr val="292D33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79E8BE-CEC0-D808-B0E4-AA0CFCA727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294" y="1486800"/>
            <a:ext cx="3088626" cy="31173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ABAD5D-123C-D543-002D-7CD1988A66D6}"/>
              </a:ext>
            </a:extLst>
          </p:cNvPr>
          <p:cNvSpPr txBox="1"/>
          <p:nvPr/>
        </p:nvSpPr>
        <p:spPr>
          <a:xfrm>
            <a:off x="8082294" y="1107731"/>
            <a:ext cx="3025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292D33"/>
                </a:solidFill>
                <a:latin typeface="HelveticaNeueLT Std" panose="020B0604020202020204" pitchFamily="34" charset="0"/>
              </a:rPr>
              <a:t>Twitter</a:t>
            </a:r>
            <a:r>
              <a:rPr lang="tr-TR" sz="1800" dirty="0">
                <a:solidFill>
                  <a:srgbClr val="292D33"/>
                </a:solidFill>
                <a:latin typeface="HelveticaNeueLT Std" panose="020B0604020202020204" pitchFamily="34" charset="0"/>
              </a:rPr>
              <a:t>: </a:t>
            </a:r>
            <a:r>
              <a:rPr lang="en-US" sz="1800" dirty="0" err="1">
                <a:solidFill>
                  <a:srgbClr val="0070C0"/>
                </a:solidFill>
                <a:latin typeface="HelveticaNeueLT Std" panose="020B0604020202020204" pitchFamily="34" charset="0"/>
              </a:rPr>
              <a:t>hibrahimkalkan</a:t>
            </a:r>
            <a:endParaRPr lang="tr-TR" sz="1800" dirty="0">
              <a:solidFill>
                <a:srgbClr val="0070C0"/>
              </a:solidFill>
              <a:latin typeface="HelveticaNeueLT Std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1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Live coding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Framework: feature highlights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demo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ABP Platform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QA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the ABP Framework?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Framework offers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opinionated architecture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enterprise software solutions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practices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top of the .NET and the ASP.NET Core platforms.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provides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fundamental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infrastructure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production-ready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guides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documentation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implement that architecture properly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automate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details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repetitive works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possible.</a:t>
            </a:r>
          </a:p>
        </p:txBody>
      </p:sp>
    </p:spTree>
    <p:extLst>
      <p:ext uri="{BB962C8B-B14F-4D97-AF65-F5344CB8AC3E}">
        <p14:creationId xmlns:p14="http://schemas.microsoft.com/office/powerpoint/2010/main" val="11167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Filling the gap!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A5AC1B-BB14-5B3A-98D9-A231FA1D5C9B}"/>
              </a:ext>
            </a:extLst>
          </p:cNvPr>
          <p:cNvSpPr/>
          <p:nvPr/>
        </p:nvSpPr>
        <p:spPr>
          <a:xfrm>
            <a:off x="1879346" y="3258631"/>
            <a:ext cx="657649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ABP Platform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Architecture &amp; Infrastructure for Real-World Business Applications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73999-289F-DCE1-82B3-0F4880105A53}"/>
              </a:ext>
            </a:extLst>
          </p:cNvPr>
          <p:cNvSpPr/>
          <p:nvPr/>
        </p:nvSpPr>
        <p:spPr>
          <a:xfrm>
            <a:off x="1879347" y="4580331"/>
            <a:ext cx="8348736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.NET Platform / ASP.NET Core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Web Application &amp; HTTP Service Development Framework</a:t>
            </a:r>
          </a:p>
        </p:txBody>
      </p:sp>
      <p:pic>
        <p:nvPicPr>
          <p:cNvPr id="8" name="Picture 7" descr="A picture containing text, transport, vector graphics&#10;&#10;Description automatically generated">
            <a:extLst>
              <a:ext uri="{FF2B5EF4-FFF2-40B4-BE49-F238E27FC236}">
                <a16:creationId xmlns:a16="http://schemas.microsoft.com/office/drawing/2014/main" id="{A703E9DA-097F-5E82-4616-8962B2B44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0" y="3004008"/>
            <a:ext cx="1690958" cy="169095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E7D34DC-B8E5-721C-F3D6-7656C2249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40" y="4609205"/>
            <a:ext cx="821601" cy="8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988EFAF8-3756-BAED-00A5-4C0EF633CA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40" y="1973143"/>
            <a:ext cx="821601" cy="8216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98EF87-9BAB-2ABE-3E1E-A53647E13476}"/>
              </a:ext>
            </a:extLst>
          </p:cNvPr>
          <p:cNvSpPr/>
          <p:nvPr/>
        </p:nvSpPr>
        <p:spPr>
          <a:xfrm>
            <a:off x="1879346" y="1936931"/>
            <a:ext cx="8348737" cy="88780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Your Application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Focus on your own business code!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AAE79F-1783-5009-A74D-958502084EA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53714" y="4146440"/>
            <a:ext cx="1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13CBF9-9DCE-8B05-801F-55567517F1B6}"/>
              </a:ext>
            </a:extLst>
          </p:cNvPr>
          <p:cNvCxnSpPr>
            <a:cxnSpLocks/>
          </p:cNvCxnSpPr>
          <p:nvPr/>
        </p:nvCxnSpPr>
        <p:spPr>
          <a:xfrm>
            <a:off x="6053714" y="2824740"/>
            <a:ext cx="0" cy="4338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B98F0-9730-ECCD-5525-EEC9BD806531}"/>
              </a:ext>
            </a:extLst>
          </p:cNvPr>
          <p:cNvCxnSpPr>
            <a:cxnSpLocks/>
          </p:cNvCxnSpPr>
          <p:nvPr/>
        </p:nvCxnSpPr>
        <p:spPr>
          <a:xfrm>
            <a:off x="9298107" y="2824740"/>
            <a:ext cx="0" cy="175559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57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The Architecture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3A8BE-0905-95B6-CABF-33D11BBB8E01}"/>
              </a:ext>
            </a:extLst>
          </p:cNvPr>
          <p:cNvSpPr/>
          <p:nvPr/>
        </p:nvSpPr>
        <p:spPr>
          <a:xfrm>
            <a:off x="1768186" y="2254045"/>
            <a:ext cx="3936423" cy="13879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Domain Driven Design</a:t>
            </a:r>
          </a:p>
          <a:p>
            <a:pPr algn="ctr"/>
            <a:r>
              <a:rPr lang="en-US" sz="2800" dirty="0"/>
              <a:t>&amp; Layered Solution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CAEF01-9A0E-0FCD-A9F5-46A0DF1179C4}"/>
              </a:ext>
            </a:extLst>
          </p:cNvPr>
          <p:cNvSpPr/>
          <p:nvPr/>
        </p:nvSpPr>
        <p:spPr>
          <a:xfrm>
            <a:off x="6087341" y="2254045"/>
            <a:ext cx="3936423" cy="138796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2E43CC-DB05-C7FA-5FA0-90A09705E525}"/>
              </a:ext>
            </a:extLst>
          </p:cNvPr>
          <p:cNvSpPr/>
          <p:nvPr/>
        </p:nvSpPr>
        <p:spPr>
          <a:xfrm>
            <a:off x="1768186" y="4022231"/>
            <a:ext cx="3936423" cy="13879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Multi-Tenancy</a:t>
            </a:r>
            <a:br>
              <a:rPr lang="en-US" sz="2800" dirty="0"/>
            </a:br>
            <a:r>
              <a:rPr lang="en-US" dirty="0"/>
              <a:t>(SaaS infrastructure)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19AD57-88AE-A354-C4D8-63E3F7A9E568}"/>
              </a:ext>
            </a:extLst>
          </p:cNvPr>
          <p:cNvSpPr/>
          <p:nvPr/>
        </p:nvSpPr>
        <p:spPr>
          <a:xfrm>
            <a:off x="6087341" y="4022231"/>
            <a:ext cx="3936423" cy="1387968"/>
          </a:xfrm>
          <a:prstGeom prst="rect">
            <a:avLst/>
          </a:prstGeom>
          <a:gradFill>
            <a:gsLst>
              <a:gs pos="0">
                <a:srgbClr val="7030A0"/>
              </a:gs>
              <a:gs pos="50000">
                <a:srgbClr val="512373"/>
              </a:gs>
              <a:gs pos="100000">
                <a:srgbClr val="3F1C5A"/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Microservice</a:t>
            </a:r>
            <a:br>
              <a:rPr lang="en-US" sz="2800" dirty="0"/>
            </a:br>
            <a:r>
              <a:rPr lang="en-US" sz="2800" dirty="0"/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9160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ABP: Infrastructure / Don’t Repeat Yourself!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87A36-E861-2EFE-5EA4-46DDCA3798AD}"/>
              </a:ext>
            </a:extLst>
          </p:cNvPr>
          <p:cNvSpPr txBox="1"/>
          <p:nvPr/>
        </p:nvSpPr>
        <p:spPr>
          <a:xfrm>
            <a:off x="3159524" y="1572999"/>
            <a:ext cx="1700145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DDD Base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B816-909A-6E8B-8557-CA93D5DB7CE0}"/>
              </a:ext>
            </a:extLst>
          </p:cNvPr>
          <p:cNvSpPr txBox="1"/>
          <p:nvPr/>
        </p:nvSpPr>
        <p:spPr>
          <a:xfrm>
            <a:off x="7007244" y="157299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Generic Repositories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7081F-0E9F-B3F0-8D3D-4DED63E7C986}"/>
              </a:ext>
            </a:extLst>
          </p:cNvPr>
          <p:cNvSpPr txBox="1"/>
          <p:nvPr/>
        </p:nvSpPr>
        <p:spPr>
          <a:xfrm>
            <a:off x="4964808" y="1573059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DI Auto-Register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18D5A-39CA-2E66-B278-CA166EFB639D}"/>
              </a:ext>
            </a:extLst>
          </p:cNvPr>
          <p:cNvSpPr txBox="1"/>
          <p:nvPr/>
        </p:nvSpPr>
        <p:spPr>
          <a:xfrm>
            <a:off x="304050" y="2936285"/>
            <a:ext cx="1941301" cy="5355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Authorization / Permissions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62292-330C-EA91-3890-F130E7891EAB}"/>
              </a:ext>
            </a:extLst>
          </p:cNvPr>
          <p:cNvSpPr txBox="1"/>
          <p:nvPr/>
        </p:nvSpPr>
        <p:spPr>
          <a:xfrm>
            <a:off x="304049" y="3588835"/>
            <a:ext cx="1941301" cy="48013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Unit Of Work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(Transaction Management)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73229-B4D4-951E-CFE9-2455F636AE0F}"/>
              </a:ext>
            </a:extLst>
          </p:cNvPr>
          <p:cNvSpPr txBox="1"/>
          <p:nvPr/>
        </p:nvSpPr>
        <p:spPr>
          <a:xfrm>
            <a:off x="10134066" y="3588835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Audit Logging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E2EC5F-FF7B-4DA9-AC79-06718C327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012" y="2072444"/>
            <a:ext cx="7489353" cy="46489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6BC43D-5A49-8B47-9EB4-9B67733F2509}"/>
              </a:ext>
            </a:extLst>
          </p:cNvPr>
          <p:cNvSpPr txBox="1"/>
          <p:nvPr/>
        </p:nvSpPr>
        <p:spPr>
          <a:xfrm>
            <a:off x="10134066" y="3157884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Auto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2C8993-7A23-F4F5-1FD1-10D91F770E77}"/>
              </a:ext>
            </a:extLst>
          </p:cNvPr>
          <p:cNvSpPr txBox="1"/>
          <p:nvPr/>
        </p:nvSpPr>
        <p:spPr>
          <a:xfrm>
            <a:off x="304047" y="5094472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Object2Object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F82140-E88B-7C20-3D41-E333E759E9D1}"/>
              </a:ext>
            </a:extLst>
          </p:cNvPr>
          <p:cNvSpPr txBox="1"/>
          <p:nvPr/>
        </p:nvSpPr>
        <p:spPr>
          <a:xfrm>
            <a:off x="304047" y="4203154"/>
            <a:ext cx="1941301" cy="757130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Exception Management &amp; Handling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2DC26-5D26-895D-D601-F5454F358861}"/>
              </a:ext>
            </a:extLst>
          </p:cNvPr>
          <p:cNvSpPr txBox="1"/>
          <p:nvPr/>
        </p:nvSpPr>
        <p:spPr>
          <a:xfrm>
            <a:off x="10134065" y="4017671"/>
            <a:ext cx="1941301" cy="313932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</a:rPr>
              <a:t>Localization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10CC0-CF31-870F-7184-74611D85741C}"/>
              </a:ext>
            </a:extLst>
          </p:cNvPr>
          <p:cNvSpPr txBox="1"/>
          <p:nvPr/>
        </p:nvSpPr>
        <p:spPr>
          <a:xfrm>
            <a:off x="10134065" y="4487245"/>
            <a:ext cx="1941301" cy="1431161"/>
          </a:xfrm>
          <a:prstGeom prst="rect">
            <a:avLst/>
          </a:prstGeom>
          <a:solidFill>
            <a:srgbClr val="5C2D91"/>
          </a:solidFill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ICurrentUser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ISettingProvider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IFeatureChecker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bg1"/>
                </a:solidFill>
              </a:rPr>
              <a:t>IGuidGenerator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3C22B7D-8E63-F847-1403-80DD7A3D468F}"/>
              </a:ext>
            </a:extLst>
          </p:cNvPr>
          <p:cNvCxnSpPr>
            <a:stCxn id="9" idx="3"/>
          </p:cNvCxnSpPr>
          <p:nvPr/>
        </p:nvCxnSpPr>
        <p:spPr>
          <a:xfrm>
            <a:off x="2245351" y="3204051"/>
            <a:ext cx="486049" cy="267765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B7F80C6-6386-A880-91D7-EADC5FDAE2E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45350" y="3588837"/>
            <a:ext cx="486050" cy="24006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95A52E-6BD1-5833-100A-A2E88B8340F6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5348" y="4185985"/>
            <a:ext cx="914176" cy="395734"/>
          </a:xfrm>
          <a:prstGeom prst="curvedConnector3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1EE32A1-3886-7188-F3B9-A1C7C8D23C3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245348" y="5251438"/>
            <a:ext cx="1139195" cy="977601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F69D5DA8-E45D-2CA6-043E-B5A96BF46E70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051496" y="1845032"/>
            <a:ext cx="185455" cy="269252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139ED42-07D7-2899-EE42-D6B0565029D3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6813219" y="1286183"/>
            <a:ext cx="563928" cy="176542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B93858D8-D4A9-1669-E36C-CA5ADBF8E2B5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665332" y="3314850"/>
            <a:ext cx="3468734" cy="198692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324BFD5D-0436-B53E-ADBA-935EF70596A3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>
            <a:off x="6665332" y="3628447"/>
            <a:ext cx="3468734" cy="117355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9CFE4C4-F287-121E-B74E-AD0FB6643728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9267853" y="4174637"/>
            <a:ext cx="866212" cy="12700"/>
          </a:xfrm>
          <a:prstGeom prst="curvedConnector3">
            <a:avLst>
              <a:gd name="adj1" fmla="val 50000"/>
            </a:avLst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B89FF2A-0F82-996F-846D-3B03B09EFDD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39494" y="1576422"/>
            <a:ext cx="185396" cy="806534"/>
          </a:xfrm>
          <a:prstGeom prst="curvedConnector2">
            <a:avLst/>
          </a:prstGeom>
          <a:ln w="381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53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use the ABP Framework?</a:t>
            </a:r>
            <a:endParaRPr lang="en-US" sz="40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74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Why ABP?</a:t>
            </a:r>
            <a:br>
              <a:rPr lang="tr-TR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 new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an empty solution</a:t>
            </a:r>
            <a:b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(organizing codebase, layers, 3-rd party integrations, automated tests)</a:t>
            </a:r>
            <a:endParaRPr lang="tr-TR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Choosing the common libraries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Theme &amp; Layout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the test infrastructure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Coding standards &amp; training the team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Keeping your solution up to date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523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Euclid Circular B</vt:lpstr>
      <vt:lpstr>HelveticaNeueLT Std</vt:lpstr>
      <vt:lpstr>Open Sans</vt:lpstr>
      <vt:lpstr>Office Theme</vt:lpstr>
      <vt:lpstr>Using the ABP FRAMEWORK as an Opinionated .NET Application Architecture</vt:lpstr>
      <vt:lpstr>Agenda</vt:lpstr>
      <vt:lpstr>What is the ABP Framework?</vt:lpstr>
      <vt:lpstr>What is the ABP Framework?</vt:lpstr>
      <vt:lpstr>ABP: Filling the gap!</vt:lpstr>
      <vt:lpstr>ABP: The Architecture</vt:lpstr>
      <vt:lpstr>ABP: Infrastructure / Don’t Repeat Yourself!</vt:lpstr>
      <vt:lpstr>Why use the ABP Framework?</vt:lpstr>
      <vt:lpstr>Why ABP? Challenges of creating a new solution</vt:lpstr>
      <vt:lpstr>Why ABP? Don’t repeat yourself!</vt:lpstr>
      <vt:lpstr>Why ABP? Architectural infrastructure</vt:lpstr>
      <vt:lpstr>Why ABP? The ABP Community</vt:lpstr>
      <vt:lpstr>Demo: Live Coding</vt:lpstr>
      <vt:lpstr>ABP: Other features</vt:lpstr>
      <vt:lpstr>Demo: ABP Studio</vt:lpstr>
      <vt:lpstr>The ABP Platform</vt:lpstr>
      <vt:lpstr>Thanks! Questions..?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34</cp:revision>
  <dcterms:created xsi:type="dcterms:W3CDTF">2022-02-27T10:42:11Z</dcterms:created>
  <dcterms:modified xsi:type="dcterms:W3CDTF">2024-07-17T08:59:25Z</dcterms:modified>
</cp:coreProperties>
</file>