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60" r:id="rId4"/>
    <p:sldId id="281" r:id="rId5"/>
    <p:sldId id="282" r:id="rId6"/>
    <p:sldId id="283" r:id="rId7"/>
    <p:sldId id="287" r:id="rId8"/>
    <p:sldId id="286" r:id="rId9"/>
    <p:sldId id="284" r:id="rId10"/>
    <p:sldId id="288" r:id="rId11"/>
    <p:sldId id="270" r:id="rId12"/>
    <p:sldId id="299" r:id="rId13"/>
    <p:sldId id="260" r:id="rId14"/>
    <p:sldId id="261" r:id="rId15"/>
    <p:sldId id="289" r:id="rId16"/>
    <p:sldId id="290" r:id="rId17"/>
    <p:sldId id="292" r:id="rId18"/>
    <p:sldId id="294" r:id="rId19"/>
    <p:sldId id="309" r:id="rId20"/>
    <p:sldId id="311" r:id="rId21"/>
    <p:sldId id="310" r:id="rId22"/>
    <p:sldId id="295" r:id="rId23"/>
    <p:sldId id="312" r:id="rId24"/>
    <p:sldId id="313" r:id="rId25"/>
    <p:sldId id="304" r:id="rId26"/>
    <p:sldId id="315" r:id="rId27"/>
    <p:sldId id="305" r:id="rId28"/>
    <p:sldId id="316" r:id="rId29"/>
    <p:sldId id="317" r:id="rId30"/>
    <p:sldId id="318" r:id="rId31"/>
    <p:sldId id="319" r:id="rId32"/>
    <p:sldId id="320" r:id="rId33"/>
    <p:sldId id="321" r:id="rId34"/>
    <p:sldId id="323" r:id="rId35"/>
    <p:sldId id="325" r:id="rId36"/>
    <p:sldId id="326" r:id="rId37"/>
    <p:sldId id="333" r:id="rId38"/>
    <p:sldId id="327" r:id="rId39"/>
    <p:sldId id="334" r:id="rId40"/>
    <p:sldId id="328" r:id="rId41"/>
    <p:sldId id="271" r:id="rId42"/>
    <p:sldId id="339" r:id="rId43"/>
    <p:sldId id="344" r:id="rId44"/>
    <p:sldId id="351" r:id="rId45"/>
    <p:sldId id="352" r:id="rId46"/>
    <p:sldId id="353" r:id="rId47"/>
    <p:sldId id="346" r:id="rId48"/>
    <p:sldId id="347" r:id="rId49"/>
    <p:sldId id="348" r:id="rId50"/>
    <p:sldId id="349" r:id="rId51"/>
    <p:sldId id="350" r:id="rId52"/>
    <p:sldId id="354" r:id="rId53"/>
    <p:sldId id="355" r:id="rId54"/>
    <p:sldId id="357" r:id="rId55"/>
    <p:sldId id="36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hyperlink" Target="https://abp.io/" TargetMode="External"/><Relationship Id="rId7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" TargetMode="External"/><Relationship Id="rId5" Type="http://schemas.openxmlformats.org/officeDocument/2006/relationships/hyperlink" Target="https://community.abp.io/" TargetMode="External"/><Relationship Id="rId4" Type="http://schemas.openxmlformats.org/officeDocument/2006/relationships/hyperlink" Target="https://docs.abp.io/" TargetMode="External"/><Relationship Id="rId9" Type="http://schemas.openxmlformats.org/officeDocument/2006/relationships/hyperlink" Target="https://github.com/hikalkan/presentation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91F2-2A8F-464C-85C1-3301FB02B36E}"/>
              </a:ext>
            </a:extLst>
          </p:cNvPr>
          <p:cNvSpPr txBox="1"/>
          <p:nvPr/>
        </p:nvSpPr>
        <p:spPr>
          <a:xfrm>
            <a:off x="4706333" y="4033305"/>
            <a:ext cx="30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6323-D93F-4790-ADDF-1BAAB9CC72DB}"/>
              </a:ext>
            </a:extLst>
          </p:cNvPr>
          <p:cNvSpPr txBox="1"/>
          <p:nvPr/>
        </p:nvSpPr>
        <p:spPr>
          <a:xfrm>
            <a:off x="1524000" y="534987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0613D-1A48-4B34-8D16-62AD893D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7" y="2163745"/>
            <a:ext cx="4564833" cy="335446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484B11-DAD8-4B2E-9F5D-33F30B671C7B}"/>
              </a:ext>
            </a:extLst>
          </p:cNvPr>
          <p:cNvSpPr/>
          <p:nvPr/>
        </p:nvSpPr>
        <p:spPr>
          <a:xfrm>
            <a:off x="6603723" y="216501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4D529-536C-4037-A4AC-DC1B84D180B4}"/>
              </a:ext>
            </a:extLst>
          </p:cNvPr>
          <p:cNvSpPr/>
          <p:nvPr/>
        </p:nvSpPr>
        <p:spPr>
          <a:xfrm>
            <a:off x="8478878" y="216374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887B18-DB54-4FBA-A14A-88C12829D1AA}"/>
              </a:ext>
            </a:extLst>
          </p:cNvPr>
          <p:cNvSpPr/>
          <p:nvPr/>
        </p:nvSpPr>
        <p:spPr>
          <a:xfrm>
            <a:off x="10303233" y="2163745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3C81BD-F734-48F1-8909-DBD612409E58}"/>
              </a:ext>
            </a:extLst>
          </p:cNvPr>
          <p:cNvSpPr/>
          <p:nvPr/>
        </p:nvSpPr>
        <p:spPr>
          <a:xfrm>
            <a:off x="6475453" y="2978450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8CFE4E-0F8A-4015-8829-0A9B200D19D9}"/>
              </a:ext>
            </a:extLst>
          </p:cNvPr>
          <p:cNvSpPr/>
          <p:nvPr/>
        </p:nvSpPr>
        <p:spPr>
          <a:xfrm>
            <a:off x="8477608" y="2978450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ADE30A-F70E-409D-9F5F-A2F650931AAF}"/>
              </a:ext>
            </a:extLst>
          </p:cNvPr>
          <p:cNvSpPr/>
          <p:nvPr/>
        </p:nvSpPr>
        <p:spPr>
          <a:xfrm>
            <a:off x="7453988" y="383062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E31B97-F3F2-4492-84FD-719FBBBDC33D}"/>
              </a:ext>
            </a:extLst>
          </p:cNvPr>
          <p:cNvSpPr/>
          <p:nvPr/>
        </p:nvSpPr>
        <p:spPr>
          <a:xfrm>
            <a:off x="5811878" y="383570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6FDBDC-EB45-4E7C-8808-25E7A9F96958}"/>
              </a:ext>
            </a:extLst>
          </p:cNvPr>
          <p:cNvSpPr/>
          <p:nvPr/>
        </p:nvSpPr>
        <p:spPr>
          <a:xfrm>
            <a:off x="7455258" y="4573570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A7D01-E723-4470-9AF2-E9F8B2DB37F9}"/>
              </a:ext>
            </a:extLst>
          </p:cNvPr>
          <p:cNvCxnSpPr/>
          <p:nvPr/>
        </p:nvCxnSpPr>
        <p:spPr>
          <a:xfrm flipH="1" flipV="1">
            <a:off x="9736178" y="2313605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F4E9BB-A1C0-42A3-919C-5401BA873064}"/>
              </a:ext>
            </a:extLst>
          </p:cNvPr>
          <p:cNvCxnSpPr/>
          <p:nvPr/>
        </p:nvCxnSpPr>
        <p:spPr>
          <a:xfrm flipH="1">
            <a:off x="7861023" y="2313605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717943-C209-482D-B325-EED19C631BC8}"/>
              </a:ext>
            </a:extLst>
          </p:cNvPr>
          <p:cNvCxnSpPr/>
          <p:nvPr/>
        </p:nvCxnSpPr>
        <p:spPr>
          <a:xfrm flipV="1">
            <a:off x="7229833" y="2464735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E0ADC6-83AE-4DCF-B10A-5B9DEDCC7F91}"/>
              </a:ext>
            </a:extLst>
          </p:cNvPr>
          <p:cNvCxnSpPr/>
          <p:nvPr/>
        </p:nvCxnSpPr>
        <p:spPr>
          <a:xfrm flipH="1" flipV="1">
            <a:off x="7984848" y="3128310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C43BE4-5A4F-4B4E-9692-FE4ABE666853}"/>
              </a:ext>
            </a:extLst>
          </p:cNvPr>
          <p:cNvCxnSpPr/>
          <p:nvPr/>
        </p:nvCxnSpPr>
        <p:spPr>
          <a:xfrm flipV="1">
            <a:off x="9106258" y="2463465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0248EB-3277-41F9-965A-B3499C995EB4}"/>
              </a:ext>
            </a:extLst>
          </p:cNvPr>
          <p:cNvCxnSpPr/>
          <p:nvPr/>
        </p:nvCxnSpPr>
        <p:spPr>
          <a:xfrm flipH="1" flipV="1">
            <a:off x="7670523" y="3269915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F39CF-7626-40C3-AA01-BBA96CB39028}"/>
              </a:ext>
            </a:extLst>
          </p:cNvPr>
          <p:cNvCxnSpPr/>
          <p:nvPr/>
        </p:nvCxnSpPr>
        <p:spPr>
          <a:xfrm flipV="1">
            <a:off x="6440528" y="3278170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7053E3-D059-4A9B-A5A0-28319811A359}"/>
              </a:ext>
            </a:extLst>
          </p:cNvPr>
          <p:cNvCxnSpPr/>
          <p:nvPr/>
        </p:nvCxnSpPr>
        <p:spPr>
          <a:xfrm flipH="1" flipV="1">
            <a:off x="8082638" y="4130340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3427791" y="214091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5302946" y="213964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7127301" y="213964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3299521" y="295434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5301676" y="295434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4278056" y="380651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2635946" y="38115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4279326" y="454946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6560246" y="228950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4685091" y="228950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4053901" y="244063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4808916" y="310420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5930326" y="243936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4494591" y="324581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3264596" y="325406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4906706" y="410623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as a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7484C-4C75-4D61-8CD8-FADF6B84551F}"/>
              </a:ext>
            </a:extLst>
          </p:cNvPr>
          <p:cNvSpPr/>
          <p:nvPr/>
        </p:nvSpPr>
        <p:spPr>
          <a:xfrm>
            <a:off x="7126666" y="3806519"/>
            <a:ext cx="2234151" cy="10426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Monolith Hosting</a:t>
            </a: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9D94D93-8017-4268-8E7A-EA9A7D2740FC}"/>
              </a:ext>
            </a:extLst>
          </p:cNvPr>
          <p:cNvCxnSpPr>
            <a:endCxn id="13" idx="3"/>
          </p:cNvCxnSpPr>
          <p:nvPr/>
        </p:nvCxnSpPr>
        <p:spPr>
          <a:xfrm rot="10800000" flipV="1">
            <a:off x="5536626" y="4548832"/>
            <a:ext cx="1590040" cy="150495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208B735-26DF-41F5-9178-0E2CA2646747}"/>
              </a:ext>
            </a:extLst>
          </p:cNvPr>
          <p:cNvCxnSpPr>
            <a:endCxn id="10" idx="2"/>
          </p:cNvCxnSpPr>
          <p:nvPr/>
        </p:nvCxnSpPr>
        <p:spPr>
          <a:xfrm rot="10800000">
            <a:off x="5930326" y="3254068"/>
            <a:ext cx="1196340" cy="852170"/>
          </a:xfrm>
          <a:prstGeom prst="curved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F78DFC2-FC91-450C-B355-6407486805B5}"/>
              </a:ext>
            </a:extLst>
          </p:cNvPr>
          <p:cNvCxnSpPr>
            <a:stCxn id="25" idx="0"/>
            <a:endCxn id="8" idx="2"/>
          </p:cNvCxnSpPr>
          <p:nvPr/>
        </p:nvCxnSpPr>
        <p:spPr>
          <a:xfrm rot="16200000" flipV="1">
            <a:off x="7316269" y="2879045"/>
            <a:ext cx="1367156" cy="487791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5171343" y="257569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7046498" y="257442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8870853" y="257442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5043073" y="338912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7045228" y="338912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6021608" y="42412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4379498" y="424637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6022878" y="498424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8303798" y="272428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6428643" y="272428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5797453" y="287541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6552468" y="353898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7673878" y="287414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6238143" y="368059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5008148" y="368884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6650258" y="454101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in different applications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5F79C-4857-4771-981F-7604D97E9D19}"/>
              </a:ext>
            </a:extLst>
          </p:cNvPr>
          <p:cNvSpPr/>
          <p:nvPr/>
        </p:nvSpPr>
        <p:spPr>
          <a:xfrm>
            <a:off x="2145347" y="5039339"/>
            <a:ext cx="2234151" cy="1042670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UI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9346F9-6769-4E32-A25A-F1B4CC78F136}"/>
              </a:ext>
            </a:extLst>
          </p:cNvPr>
          <p:cNvSpPr/>
          <p:nvPr/>
        </p:nvSpPr>
        <p:spPr>
          <a:xfrm>
            <a:off x="8587008" y="4240980"/>
            <a:ext cx="2234151" cy="104267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Service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21AD5E2-7EDA-4FFF-974B-AD8396762359}"/>
              </a:ext>
            </a:extLst>
          </p:cNvPr>
          <p:cNvCxnSpPr>
            <a:stCxn id="23" idx="0"/>
            <a:endCxn id="12" idx="1"/>
          </p:cNvCxnSpPr>
          <p:nvPr/>
        </p:nvCxnSpPr>
        <p:spPr>
          <a:xfrm rot="5400000" flipH="1" flipV="1">
            <a:off x="3499410" y="4159252"/>
            <a:ext cx="643101" cy="1117075"/>
          </a:xfrm>
          <a:prstGeom prst="curvedConnector2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822F118-8B7C-4D1D-A733-A9414EB87CBC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 flipV="1">
            <a:off x="4379498" y="5134108"/>
            <a:ext cx="1643380" cy="426566"/>
          </a:xfrm>
          <a:prstGeom prst="curvedConnector3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8087D68-608C-4193-BE59-A286828A8456}"/>
              </a:ext>
            </a:extLst>
          </p:cNvPr>
          <p:cNvCxnSpPr>
            <a:stCxn id="28" idx="1"/>
            <a:endCxn id="11" idx="3"/>
          </p:cNvCxnSpPr>
          <p:nvPr/>
        </p:nvCxnSpPr>
        <p:spPr>
          <a:xfrm rot="10800000">
            <a:off x="7278908" y="4391159"/>
            <a:ext cx="1308100" cy="371157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63FD246-456A-4A79-81D6-328C795EF294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7673878" y="3688849"/>
            <a:ext cx="911860" cy="710493"/>
          </a:xfrm>
          <a:prstGeom prst="curvedConnector2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7F73B01-F707-44C3-8B8B-D1EB426F88EB}"/>
              </a:ext>
            </a:extLst>
          </p:cNvPr>
          <p:cNvCxnSpPr>
            <a:stCxn id="28" idx="0"/>
            <a:endCxn id="8" idx="2"/>
          </p:cNvCxnSpPr>
          <p:nvPr/>
        </p:nvCxnSpPr>
        <p:spPr>
          <a:xfrm rot="16200000" flipV="1">
            <a:off x="8918376" y="3455271"/>
            <a:ext cx="1366837" cy="204581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B53F41F-E1ED-49CB-AB7B-7E4D52045D1F}"/>
              </a:ext>
            </a:extLst>
          </p:cNvPr>
          <p:cNvCxnSpPr>
            <a:endCxn id="28" idx="2"/>
          </p:cNvCxnSpPr>
          <p:nvPr/>
        </p:nvCxnSpPr>
        <p:spPr>
          <a:xfrm flipV="1">
            <a:off x="4379498" y="5283650"/>
            <a:ext cx="5324586" cy="552689"/>
          </a:xfrm>
          <a:prstGeom prst="bentConnector2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5FB025-D0C5-4374-9643-73418958F295}"/>
              </a:ext>
            </a:extLst>
          </p:cNvPr>
          <p:cNvSpPr txBox="1"/>
          <p:nvPr/>
        </p:nvSpPr>
        <p:spPr>
          <a:xfrm>
            <a:off x="6295625" y="5870975"/>
            <a:ext cx="149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API calls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998CF-0B73-43EB-B91B-73784EB7C25E}"/>
              </a:ext>
            </a:extLst>
          </p:cNvPr>
          <p:cNvSpPr/>
          <p:nvPr/>
        </p:nvSpPr>
        <p:spPr>
          <a:xfrm>
            <a:off x="838200" y="3034218"/>
            <a:ext cx="2234151" cy="104267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Client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BC6903B-FF4B-49CE-B33B-75EE2E851B0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072351" y="3555553"/>
            <a:ext cx="1284922" cy="691943"/>
          </a:xfrm>
          <a:prstGeom prst="curved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4309C6-8092-40D3-B7CC-69D4643E54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6411" y="627761"/>
            <a:ext cx="1204754" cy="8107023"/>
          </a:xfrm>
          <a:prstGeom prst="bentConnector3">
            <a:avLst>
              <a:gd name="adj1" fmla="val 184702"/>
            </a:avLst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575FA-53F7-4C38-A2D8-0153A690C37A}"/>
              </a:ext>
            </a:extLst>
          </p:cNvPr>
          <p:cNvSpPr/>
          <p:nvPr/>
        </p:nvSpPr>
        <p:spPr>
          <a:xfrm>
            <a:off x="8587008" y="788803"/>
            <a:ext cx="2234151" cy="1042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Background Service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92C66A3-B7C9-4517-A209-A1149ABE9135}"/>
              </a:ext>
            </a:extLst>
          </p:cNvPr>
          <p:cNvCxnSpPr>
            <a:stCxn id="39" idx="2"/>
            <a:endCxn id="8" idx="0"/>
          </p:cNvCxnSpPr>
          <p:nvPr/>
        </p:nvCxnSpPr>
        <p:spPr>
          <a:xfrm rot="5400000">
            <a:off x="9230319" y="2100658"/>
            <a:ext cx="742950" cy="204581"/>
          </a:xfrm>
          <a:prstGeom prst="curvedConnector3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A8E3AF0-5F1F-4A40-AC64-4F7BEDA50D35}"/>
              </a:ext>
            </a:extLst>
          </p:cNvPr>
          <p:cNvCxnSpPr>
            <a:stCxn id="39" idx="1"/>
            <a:endCxn id="7" idx="0"/>
          </p:cNvCxnSpPr>
          <p:nvPr/>
        </p:nvCxnSpPr>
        <p:spPr>
          <a:xfrm rot="10800000" flipV="1">
            <a:off x="7675148" y="1310137"/>
            <a:ext cx="911860" cy="1264285"/>
          </a:xfrm>
          <a:prstGeom prst="curvedConnector2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44" grpId="0"/>
      <p:bldP spid="29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monolith-first approach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layering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40808-74A7-4CAD-A1D4-4A716A873F0C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5037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microservices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calls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transactional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provides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for all entities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(internal application 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for;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Repeatable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(idempotent) write (update/delete)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1"/>
            <a:ext cx="10866120" cy="2519362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Customers.Application.Contracts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hosting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  <a:p>
            <a:r>
              <a:rPr lang="en-US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hosting application uses the </a:t>
            </a:r>
            <a:r>
              <a:rPr lang="en-US" b="1" i="1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Customers.HttpApi.Client</a:t>
            </a:r>
            <a:r>
              <a:rPr lang="en-US" b="1" i="1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project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B8700-B6CB-4943-8B03-60BDC67A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690688"/>
            <a:ext cx="306705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961A2-9429-4D86-80BE-D8B5F2173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3270305" y="2162755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677339" y="2162755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977B2-342B-4414-9413-7C59FC51E989}"/>
              </a:ext>
            </a:extLst>
          </p:cNvPr>
          <p:cNvCxnSpPr/>
          <p:nvPr/>
        </p:nvCxnSpPr>
        <p:spPr>
          <a:xfrm flipH="1">
            <a:off x="7820408" y="3248216"/>
            <a:ext cx="4707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TOGETHER</a:t>
            </a: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FED3A9D-FADF-40CC-B39A-85A4B56CC4B9}"/>
              </a:ext>
            </a:extLst>
          </p:cNvPr>
          <p:cNvSpPr/>
          <p:nvPr/>
        </p:nvSpPr>
        <p:spPr>
          <a:xfrm>
            <a:off x="10470179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FF05-B235-4F5C-B6DE-0ED4F94BAE6D}"/>
              </a:ext>
            </a:extLst>
          </p:cNvPr>
          <p:cNvSpPr/>
          <p:nvPr/>
        </p:nvSpPr>
        <p:spPr>
          <a:xfrm>
            <a:off x="541263" y="3161471"/>
            <a:ext cx="4441781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DF23-4B28-4FCC-AA71-7C8DCF45382D}"/>
              </a:ext>
            </a:extLst>
          </p:cNvPr>
          <p:cNvSpPr/>
          <p:nvPr/>
        </p:nvSpPr>
        <p:spPr>
          <a:xfrm>
            <a:off x="665570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B5552-7F91-4600-835E-1DC4FFBF35DB}"/>
              </a:ext>
            </a:extLst>
          </p:cNvPr>
          <p:cNvSpPr/>
          <p:nvPr/>
        </p:nvSpPr>
        <p:spPr>
          <a:xfrm>
            <a:off x="740985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9A71-02ED-4019-8D89-9A995112B2C8}"/>
              </a:ext>
            </a:extLst>
          </p:cNvPr>
          <p:cNvSpPr/>
          <p:nvPr/>
        </p:nvSpPr>
        <p:spPr>
          <a:xfrm>
            <a:off x="740985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D9E0-AD81-401B-8BDC-BD59FADEEEF2}"/>
              </a:ext>
            </a:extLst>
          </p:cNvPr>
          <p:cNvSpPr/>
          <p:nvPr/>
        </p:nvSpPr>
        <p:spPr>
          <a:xfrm>
            <a:off x="740985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9297-3866-414F-B46E-1A83A926BB68}"/>
              </a:ext>
            </a:extLst>
          </p:cNvPr>
          <p:cNvSpPr/>
          <p:nvPr/>
        </p:nvSpPr>
        <p:spPr>
          <a:xfrm>
            <a:off x="740985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199AF-7AFA-4F60-BDA9-00606CFE581E}"/>
              </a:ext>
            </a:extLst>
          </p:cNvPr>
          <p:cNvSpPr txBox="1"/>
          <p:nvPr/>
        </p:nvSpPr>
        <p:spPr>
          <a:xfrm>
            <a:off x="688623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7FF39A15-C4A0-4A94-B081-7781982D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5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DAA7-DE78-4A71-942E-7CA537799660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099679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39619-856B-4587-B840-6BA652BC8F9B}"/>
              </a:ext>
            </a:extLst>
          </p:cNvPr>
          <p:cNvSpPr/>
          <p:nvPr/>
        </p:nvSpPr>
        <p:spPr>
          <a:xfrm>
            <a:off x="2141313" y="3264966"/>
            <a:ext cx="1263059" cy="128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(in-process)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49763-AF15-4833-B3E5-C9875A1DC48F}"/>
              </a:ext>
            </a:extLst>
          </p:cNvPr>
          <p:cNvSpPr/>
          <p:nvPr/>
        </p:nvSpPr>
        <p:spPr>
          <a:xfrm>
            <a:off x="3965715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06B32-8C36-40F9-A058-719F6208D095}"/>
              </a:ext>
            </a:extLst>
          </p:cNvPr>
          <p:cNvSpPr/>
          <p:nvPr/>
        </p:nvSpPr>
        <p:spPr>
          <a:xfrm>
            <a:off x="4041130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70A77-A18A-45B5-BC40-A860DF9F89D7}"/>
              </a:ext>
            </a:extLst>
          </p:cNvPr>
          <p:cNvSpPr/>
          <p:nvPr/>
        </p:nvSpPr>
        <p:spPr>
          <a:xfrm>
            <a:off x="4041130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61EAF-37B4-4E16-82CB-7F4A852F3ED2}"/>
              </a:ext>
            </a:extLst>
          </p:cNvPr>
          <p:cNvSpPr/>
          <p:nvPr/>
        </p:nvSpPr>
        <p:spPr>
          <a:xfrm>
            <a:off x="4041130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5031F-8025-4FA4-A596-3ECDAC1D837D}"/>
              </a:ext>
            </a:extLst>
          </p:cNvPr>
          <p:cNvSpPr/>
          <p:nvPr/>
        </p:nvSpPr>
        <p:spPr>
          <a:xfrm>
            <a:off x="4041130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48DAE-CA04-49BC-8C86-20E6451BE398}"/>
              </a:ext>
            </a:extLst>
          </p:cNvPr>
          <p:cNvSpPr txBox="1"/>
          <p:nvPr/>
        </p:nvSpPr>
        <p:spPr>
          <a:xfrm>
            <a:off x="3988768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B2D3F-22D5-4AA9-BA06-BE92BBD1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24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5A6C-01ED-497A-B118-D60BBFC33F8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4401588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2BF60-0561-462D-AA71-921A3C164F73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>
            <a:off x="3404372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12DF7-2415-4F2D-A877-D6DAF029221E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>
            <a:off x="1579970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DE360947-830A-4843-9E54-217166A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2" y="3615498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9C65A760-D280-4CF2-A4CA-1002E9F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1" y="3623352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C4A29F-C61A-4BEF-9B6C-A4549D97D3CB}"/>
              </a:ext>
            </a:extLst>
          </p:cNvPr>
          <p:cNvSpPr/>
          <p:nvPr/>
        </p:nvSpPr>
        <p:spPr>
          <a:xfrm>
            <a:off x="6843308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3E9DB-969A-4FA5-98DD-0DA50FC4DF77}"/>
              </a:ext>
            </a:extLst>
          </p:cNvPr>
          <p:cNvSpPr/>
          <p:nvPr/>
        </p:nvSpPr>
        <p:spPr>
          <a:xfrm>
            <a:off x="6967614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A3CA2-2CD3-49AD-9E41-5F869E664FCD}"/>
              </a:ext>
            </a:extLst>
          </p:cNvPr>
          <p:cNvSpPr/>
          <p:nvPr/>
        </p:nvSpPr>
        <p:spPr>
          <a:xfrm>
            <a:off x="7043029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6586E-684A-49FA-8A15-A41B4D0796C7}"/>
              </a:ext>
            </a:extLst>
          </p:cNvPr>
          <p:cNvSpPr/>
          <p:nvPr/>
        </p:nvSpPr>
        <p:spPr>
          <a:xfrm>
            <a:off x="7043029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3D9DB8-8B8E-4247-A79B-97FE89D521FF}"/>
              </a:ext>
            </a:extLst>
          </p:cNvPr>
          <p:cNvSpPr/>
          <p:nvPr/>
        </p:nvSpPr>
        <p:spPr>
          <a:xfrm>
            <a:off x="7043029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0CBE7-E05F-4734-AFCA-C592B03055A3}"/>
              </a:ext>
            </a:extLst>
          </p:cNvPr>
          <p:cNvSpPr/>
          <p:nvPr/>
        </p:nvSpPr>
        <p:spPr>
          <a:xfrm>
            <a:off x="7043029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C2AF4-9779-4B66-B915-274C38A3B618}"/>
              </a:ext>
            </a:extLst>
          </p:cNvPr>
          <p:cNvSpPr txBox="1"/>
          <p:nvPr/>
        </p:nvSpPr>
        <p:spPr>
          <a:xfrm>
            <a:off x="6990667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pic>
        <p:nvPicPr>
          <p:cNvPr id="6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EED0833-428D-4745-9F62-4DA607DA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59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058CA-052B-438A-BC25-9A8EFB0CAA99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7401723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59FBB5-B674-4500-8936-76F1F7DD7FC7}"/>
              </a:ext>
            </a:extLst>
          </p:cNvPr>
          <p:cNvSpPr/>
          <p:nvPr/>
        </p:nvSpPr>
        <p:spPr>
          <a:xfrm>
            <a:off x="8607132" y="3161471"/>
            <a:ext cx="1263059" cy="1902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8BF41A-8CFD-4DB4-8292-997BD2FE0756}"/>
              </a:ext>
            </a:extLst>
          </p:cNvPr>
          <p:cNvSpPr/>
          <p:nvPr/>
        </p:nvSpPr>
        <p:spPr>
          <a:xfrm>
            <a:off x="10608956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4F0C3D-190B-4618-83B3-DFD2EE550632}"/>
              </a:ext>
            </a:extLst>
          </p:cNvPr>
          <p:cNvSpPr/>
          <p:nvPr/>
        </p:nvSpPr>
        <p:spPr>
          <a:xfrm>
            <a:off x="10684371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2DDF1-B866-434D-8F6C-2D35D41E93D9}"/>
              </a:ext>
            </a:extLst>
          </p:cNvPr>
          <p:cNvSpPr/>
          <p:nvPr/>
        </p:nvSpPr>
        <p:spPr>
          <a:xfrm>
            <a:off x="10684371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2C412-9D81-4247-A6C2-E7982B1F0D30}"/>
              </a:ext>
            </a:extLst>
          </p:cNvPr>
          <p:cNvSpPr/>
          <p:nvPr/>
        </p:nvSpPr>
        <p:spPr>
          <a:xfrm>
            <a:off x="10684371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2413A4-B2BE-45E4-8DC0-AB672C852F25}"/>
              </a:ext>
            </a:extLst>
          </p:cNvPr>
          <p:cNvSpPr/>
          <p:nvPr/>
        </p:nvSpPr>
        <p:spPr>
          <a:xfrm>
            <a:off x="10684371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38BB29-2C55-42E1-BEE8-9BEC79C685C2}"/>
              </a:ext>
            </a:extLst>
          </p:cNvPr>
          <p:cNvSpPr txBox="1"/>
          <p:nvPr/>
        </p:nvSpPr>
        <p:spPr>
          <a:xfrm>
            <a:off x="10632009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C995452-6328-4EF6-9820-8E441348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65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CAF78-C6CE-499A-8D6C-E462328B9D63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11044829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85C443-232A-4CA1-80A3-F49E490D4102}"/>
              </a:ext>
            </a:extLst>
          </p:cNvPr>
          <p:cNvCxnSpPr>
            <a:cxnSpLocks/>
            <a:stCxn id="78" idx="1"/>
            <a:endCxn id="65" idx="3"/>
          </p:cNvCxnSpPr>
          <p:nvPr/>
        </p:nvCxnSpPr>
        <p:spPr>
          <a:xfrm flipH="1">
            <a:off x="9870191" y="4112645"/>
            <a:ext cx="599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9E6328-B141-42D5-A2E1-6A0B4618A237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8023866" y="4112645"/>
            <a:ext cx="5832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8FF6B6B5-21AB-488A-AB88-C117B01D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63" y="3804570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39E0D703-DACF-4941-BE42-8923705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4" y="3814089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4EEE36-7F31-4FB4-A308-29B5E8F5AB3B}"/>
              </a:ext>
            </a:extLst>
          </p:cNvPr>
          <p:cNvSpPr/>
          <p:nvPr/>
        </p:nvSpPr>
        <p:spPr>
          <a:xfrm>
            <a:off x="5186149" y="3766362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FC862B3-A453-49E1-8D89-1D1FC829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4791118"/>
            <a:ext cx="1145478" cy="1798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7885FD-BDB6-4BBC-9670-C0BFC04229BC}"/>
              </a:ext>
            </a:extLst>
          </p:cNvPr>
          <p:cNvSpPr txBox="1"/>
          <p:nvPr/>
        </p:nvSpPr>
        <p:spPr>
          <a:xfrm>
            <a:off x="5130456" y="3351469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54" grpId="0" animBg="1"/>
      <p:bldP spid="10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5EEA-DEB4-407B-9D75-8C986C0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1" y="1709982"/>
            <a:ext cx="3460845" cy="92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4DAB-2400-401F-8DF9-1E21EBDB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1" y="2923659"/>
            <a:ext cx="7387988" cy="34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4540D-E715-4B0E-A214-5F0C61BB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" y="2118078"/>
            <a:ext cx="10463284" cy="2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7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299"/>
            <a:ext cx="6595281" cy="3424664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(unit of work)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just before committing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transaction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58F3-686A-4130-9F5D-D8B26C65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1" y="1889315"/>
            <a:ext cx="4537319" cy="2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431"/>
            <a:ext cx="6454254" cy="392053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outbox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transactional event publishing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an event is processed only once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handle concurrency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0D19-8445-4FB6-9E11-A98F7C19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05" y="2092111"/>
            <a:ext cx="4675959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445D1-06F6-4065-91B0-E73FDB88D8C6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9496-4150-4ADF-A04D-64C560569CF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51B53-50C5-4AE8-82B8-37FEA7E32BAA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5710BFD-D007-4939-95A9-44DF613A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7EA04596-58A4-40D1-BF0A-48CA01E8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A5CCE-2483-4AA6-8027-EFC9679CDBE7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FBFC8-0C9A-43FA-9BD2-00C141C928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E0899-4FD6-4D73-A197-2390A8F0169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D9CBF5-CBA6-43B4-8374-E1552FD7C294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3A51-0697-42AB-839E-F9B66479C2D8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19B94-E5DD-4826-AFD0-4816B617B1DB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0436-E16B-4344-937E-DF31B5BB2D95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82A6-29E0-458F-8249-0B9A4BF25D03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E7639-0F38-409F-A264-483388F0660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4529E0-DEA1-41B8-9A0C-08948A81EB59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FA3F-AF82-4EED-BDF9-94C467667611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A3B84-EA23-4F7C-A23C-1D2EF073CCC1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16C40-8F8E-4895-A43F-F74BDE74A92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BA069-DB64-4725-BCB2-CC539AAFEF2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51639-C2E7-4E10-9455-4F03D2AB5AE0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DBC44C-03A2-4ADF-AE4D-0CE39A8D77C5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DD161A-69A3-4B89-B204-2FC413E07FA3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52AC0-3CD9-4ED4-A6DA-60FA6D873DAA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450ED-9DCA-4BCA-A4EF-3AC4334E0137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0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for each module (or group modules into microservices)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API gateway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(or use an external service)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that consumes the API gateway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D124-8E24-41A6-9848-C67FCBA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09" y="1504864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Volo.Abp.Caching.StackExchangeRedis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messaging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Volo.Abp.EventBus.RabbitMQ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abstracting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DC42-251D-45F6-981F-0F84C22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740"/>
            <a:ext cx="8831966" cy="3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client proxies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4D1FB-2547-4C0E-A07E-EFD8FEBD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926079"/>
            <a:ext cx="30670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F1071-8698-4A60-91DD-95136C0C6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26079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C18AB7-2C09-4EFC-9A5D-05DB2B6BA7BF}"/>
              </a:ext>
            </a:extLst>
          </p:cNvPr>
          <p:cNvCxnSpPr>
            <a:cxnSpLocks/>
          </p:cNvCxnSpPr>
          <p:nvPr/>
        </p:nvCxnSpPr>
        <p:spPr>
          <a:xfrm>
            <a:off x="3270305" y="2398146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86881D-CBFD-4508-A99E-C5FC1EAD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6440"/>
            <a:ext cx="10515600" cy="246591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ICustomerAppService</a:t>
            </a:r>
            <a:r>
              <a:rPr lang="en-US" sz="16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(in </a:t>
            </a:r>
            <a:r>
              <a:rPr lang="en-US" sz="1400" dirty="0" err="1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ECommerce.Customers.Application.Contracts</a:t>
            </a:r>
            <a:r>
              <a:rPr lang="en-US" sz="14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dirty="0" err="1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CustomerAppService</a:t>
            </a:r>
            <a:r>
              <a:rPr lang="en-US" sz="20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(in </a:t>
            </a:r>
            <a:r>
              <a:rPr lang="en-US" sz="1800" dirty="0" err="1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ECommerce.Customers.Application</a:t>
            </a:r>
            <a:r>
              <a:rPr lang="en-US" sz="1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CustomerAppServiceHttpClientProxy</a:t>
            </a:r>
            <a:r>
              <a:rPr lang="en-US" sz="1800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(in </a:t>
            </a:r>
            <a:r>
              <a:rPr lang="en-US" sz="1800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ECommerce.Customers.HttpApi.Client</a:t>
            </a:r>
            <a:r>
              <a:rPr lang="en-US" sz="1800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pPr lvl="1"/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Auto-generated by the ABP Framework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(by handling errors, retry, authentication, JSON serialization, endpoint discovery, etc.)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2E7CA9-CFC4-4464-9015-1CBCC4910590}"/>
              </a:ext>
            </a:extLst>
          </p:cNvPr>
          <p:cNvCxnSpPr/>
          <p:nvPr/>
        </p:nvCxnSpPr>
        <p:spPr>
          <a:xfrm flipH="1">
            <a:off x="8220242" y="2573074"/>
            <a:ext cx="470780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5A3601-8EF4-466F-9BBE-54E163AAF9C6}"/>
              </a:ext>
            </a:extLst>
          </p:cNvPr>
          <p:cNvCxnSpPr/>
          <p:nvPr/>
        </p:nvCxnSpPr>
        <p:spPr>
          <a:xfrm flipH="1">
            <a:off x="7637352" y="2398146"/>
            <a:ext cx="470780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AA0DC6-468A-46E1-B5A3-66CB5410E534}"/>
              </a:ext>
            </a:extLst>
          </p:cNvPr>
          <p:cNvCxnSpPr/>
          <p:nvPr/>
        </p:nvCxnSpPr>
        <p:spPr>
          <a:xfrm flipH="1">
            <a:off x="7792169" y="3474373"/>
            <a:ext cx="4707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retry policies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98F8-46D7-482D-8FE0-CB7CDE6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6312"/>
            <a:ext cx="9866203" cy="3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outbox &amp; inbox for transactional events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C650-857F-4C1F-9686-1231CC38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1821759"/>
            <a:ext cx="6241610" cy="316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7C6B-27F0-4364-A476-88FB87FE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22" y="1821759"/>
            <a:ext cx="5009201" cy="23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monolith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BEDD-2BC1-4D42-9977-6B2A68DF7487}"/>
              </a:ext>
            </a:extLst>
          </p:cNvPr>
          <p:cNvSpPr/>
          <p:nvPr/>
        </p:nvSpPr>
        <p:spPr>
          <a:xfrm>
            <a:off x="10720791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4C7C8-6114-4A80-A19D-6EE542B3D40B}"/>
              </a:ext>
            </a:extLst>
          </p:cNvPr>
          <p:cNvSpPr/>
          <p:nvPr/>
        </p:nvSpPr>
        <p:spPr>
          <a:xfrm>
            <a:off x="10796206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65FE-5BF6-4B2F-B1FD-F3B460191EF3}"/>
              </a:ext>
            </a:extLst>
          </p:cNvPr>
          <p:cNvSpPr/>
          <p:nvPr/>
        </p:nvSpPr>
        <p:spPr>
          <a:xfrm>
            <a:off x="10796206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8EE3-2EF5-49D2-9D17-24B31E7D726E}"/>
              </a:ext>
            </a:extLst>
          </p:cNvPr>
          <p:cNvSpPr/>
          <p:nvPr/>
        </p:nvSpPr>
        <p:spPr>
          <a:xfrm>
            <a:off x="10796206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B8275-E16E-4A48-B780-0CE44167637A}"/>
              </a:ext>
            </a:extLst>
          </p:cNvPr>
          <p:cNvSpPr/>
          <p:nvPr/>
        </p:nvSpPr>
        <p:spPr>
          <a:xfrm>
            <a:off x="10796206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39DF-A576-4C77-A174-AD93A9C486F1}"/>
              </a:ext>
            </a:extLst>
          </p:cNvPr>
          <p:cNvSpPr txBox="1"/>
          <p:nvPr/>
        </p:nvSpPr>
        <p:spPr>
          <a:xfrm>
            <a:off x="10743844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C7184-EF00-44FD-BB38-F249E20A51FD}"/>
              </a:ext>
            </a:extLst>
          </p:cNvPr>
          <p:cNvSpPr/>
          <p:nvPr/>
        </p:nvSpPr>
        <p:spPr>
          <a:xfrm>
            <a:off x="7533198" y="4588678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BBC64-3BC1-4860-BC15-38CF4AFAE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90398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6050D-6307-47E5-8EB5-3D6CB965CC7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057983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6F3F2-146C-46B2-B6AA-4A089554584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110406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6ED27-C44A-4EE6-BA76-67761D8EB16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77991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C6D99-6739-4504-ADE6-4BCFBF3ABDA4}"/>
              </a:ext>
            </a:extLst>
          </p:cNvPr>
          <p:cNvSpPr/>
          <p:nvPr/>
        </p:nvSpPr>
        <p:spPr>
          <a:xfrm>
            <a:off x="9653206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E4D-EC62-4CED-962D-0EF34BAE406F}"/>
              </a:ext>
            </a:extLst>
          </p:cNvPr>
          <p:cNvSpPr/>
          <p:nvPr/>
        </p:nvSpPr>
        <p:spPr>
          <a:xfrm>
            <a:off x="9728621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CB254-24C9-4381-A00B-FFE9FF01B7EC}"/>
              </a:ext>
            </a:extLst>
          </p:cNvPr>
          <p:cNvSpPr/>
          <p:nvPr/>
        </p:nvSpPr>
        <p:spPr>
          <a:xfrm>
            <a:off x="9728621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C89C4-2F3C-40E4-A31C-0DB9D51D18AF}"/>
              </a:ext>
            </a:extLst>
          </p:cNvPr>
          <p:cNvSpPr/>
          <p:nvPr/>
        </p:nvSpPr>
        <p:spPr>
          <a:xfrm>
            <a:off x="9728621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7CDFE-141D-40D9-B7BE-4D9D40893635}"/>
              </a:ext>
            </a:extLst>
          </p:cNvPr>
          <p:cNvSpPr/>
          <p:nvPr/>
        </p:nvSpPr>
        <p:spPr>
          <a:xfrm>
            <a:off x="9728621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71514-B703-43B0-BFF9-281D8736847E}"/>
              </a:ext>
            </a:extLst>
          </p:cNvPr>
          <p:cNvSpPr txBox="1"/>
          <p:nvPr/>
        </p:nvSpPr>
        <p:spPr>
          <a:xfrm>
            <a:off x="9676259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E48E8-E720-4CD6-ACE2-12180C1C8BBB}"/>
              </a:ext>
            </a:extLst>
          </p:cNvPr>
          <p:cNvSpPr/>
          <p:nvPr/>
        </p:nvSpPr>
        <p:spPr>
          <a:xfrm>
            <a:off x="8600783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46E5-3E90-4E0E-A794-D9FF67C9A105}"/>
              </a:ext>
            </a:extLst>
          </p:cNvPr>
          <p:cNvSpPr/>
          <p:nvPr/>
        </p:nvSpPr>
        <p:spPr>
          <a:xfrm>
            <a:off x="8676198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96BE-C75D-4DA2-A31D-4B33CF7378CD}"/>
              </a:ext>
            </a:extLst>
          </p:cNvPr>
          <p:cNvSpPr/>
          <p:nvPr/>
        </p:nvSpPr>
        <p:spPr>
          <a:xfrm>
            <a:off x="8676198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0AD0-9C2D-461E-85D8-1BAF5961F1AD}"/>
              </a:ext>
            </a:extLst>
          </p:cNvPr>
          <p:cNvSpPr/>
          <p:nvPr/>
        </p:nvSpPr>
        <p:spPr>
          <a:xfrm>
            <a:off x="8676198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262A2-E16B-4A70-A3D2-F424DA6DDA75}"/>
              </a:ext>
            </a:extLst>
          </p:cNvPr>
          <p:cNvSpPr/>
          <p:nvPr/>
        </p:nvSpPr>
        <p:spPr>
          <a:xfrm>
            <a:off x="8676198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38282-7999-401C-A19F-57E6F69DF02D}"/>
              </a:ext>
            </a:extLst>
          </p:cNvPr>
          <p:cNvSpPr txBox="1"/>
          <p:nvPr/>
        </p:nvSpPr>
        <p:spPr>
          <a:xfrm>
            <a:off x="8623836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4BF1-A0E4-44A2-80AB-03735E4C2BEF}"/>
              </a:ext>
            </a:extLst>
          </p:cNvPr>
          <p:cNvSpPr/>
          <p:nvPr/>
        </p:nvSpPr>
        <p:spPr>
          <a:xfrm>
            <a:off x="7533198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3E7A1-6BD6-4A3B-90D1-C1C68803CCE3}"/>
              </a:ext>
            </a:extLst>
          </p:cNvPr>
          <p:cNvSpPr/>
          <p:nvPr/>
        </p:nvSpPr>
        <p:spPr>
          <a:xfrm>
            <a:off x="7608613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11505-495D-468D-A3DE-F3FC1F202E1F}"/>
              </a:ext>
            </a:extLst>
          </p:cNvPr>
          <p:cNvSpPr/>
          <p:nvPr/>
        </p:nvSpPr>
        <p:spPr>
          <a:xfrm>
            <a:off x="7608613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1BD26-46AB-48D3-9BB4-DF6470B0EE50}"/>
              </a:ext>
            </a:extLst>
          </p:cNvPr>
          <p:cNvSpPr/>
          <p:nvPr/>
        </p:nvSpPr>
        <p:spPr>
          <a:xfrm>
            <a:off x="7608613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2EF0B8-8BC7-4FE7-A618-DAF5B96C1850}"/>
              </a:ext>
            </a:extLst>
          </p:cNvPr>
          <p:cNvSpPr/>
          <p:nvPr/>
        </p:nvSpPr>
        <p:spPr>
          <a:xfrm>
            <a:off x="7608613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767BF-62AC-450E-ABEC-4E8106591551}"/>
              </a:ext>
            </a:extLst>
          </p:cNvPr>
          <p:cNvSpPr txBox="1"/>
          <p:nvPr/>
        </p:nvSpPr>
        <p:spPr>
          <a:xfrm>
            <a:off x="7556251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22578FA-7150-47F4-B195-9B0FCDDD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7" y="206034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2F617-BB60-40BC-A3C7-E69AFD84C610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7969071" y="2501775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51F6CD44-6776-451C-A649-943A518B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8" y="20585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AE67-4EF7-4CF4-8AE9-E04667624296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H="1" flipV="1">
            <a:off x="9034892" y="2499941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775A74D-E0C3-4F37-BF98-B26F4845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5" y="206980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03F3D-B678-415D-8481-D0DC9795F83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87979" y="2511235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061598C-8E8C-4B26-A4EE-97D1DEC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00" y="207874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28238-9A55-4212-B658-1B949A21960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1155564" y="252018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BE081E-9951-41CC-A87C-3F9F710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8454" cy="4710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unifies the database migration path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has its own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ABP executes all of them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separate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DbMigrator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console application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8C5274F-32E7-420C-B05F-F011EB2C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55286"/>
              </p:ext>
            </p:extLst>
          </p:nvPr>
        </p:nvGraphicFramePr>
        <p:xfrm>
          <a:off x="1136778" y="2680931"/>
          <a:ext cx="5427186" cy="23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8EDE785F-AABC-484A-9577-C9D823648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778" y="2680931"/>
                        <a:ext cx="5427186" cy="232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276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service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migrates its own database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startup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seeds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its own data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concurrency control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with separate databases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Publish event, handle in services, create the tenant database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164C-580C-47D3-B737-6DD184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58" y="1903216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6A766-A48C-4A59-8EB0-343E469BB88F}"/>
              </a:ext>
            </a:extLst>
          </p:cNvPr>
          <p:cNvCxnSpPr>
            <a:cxnSpLocks/>
          </p:cNvCxnSpPr>
          <p:nvPr/>
        </p:nvCxnSpPr>
        <p:spPr>
          <a:xfrm>
            <a:off x="2079609" y="246890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B43DBB-D59D-449D-A185-9266D2F1E9C2}"/>
              </a:ext>
            </a:extLst>
          </p:cNvPr>
          <p:cNvSpPr txBox="1"/>
          <p:nvPr/>
        </p:nvSpPr>
        <p:spPr>
          <a:xfrm>
            <a:off x="2092227" y="2623656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05BC5-93DF-41C3-8346-87888A0AE0D0}"/>
              </a:ext>
            </a:extLst>
          </p:cNvPr>
          <p:cNvSpPr/>
          <p:nvPr/>
        </p:nvSpPr>
        <p:spPr>
          <a:xfrm>
            <a:off x="936609" y="236000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monolith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86FCB-9F8A-421E-9D34-169943913AD5}"/>
              </a:ext>
            </a:extLst>
          </p:cNvPr>
          <p:cNvSpPr/>
          <p:nvPr/>
        </p:nvSpPr>
        <p:spPr>
          <a:xfrm>
            <a:off x="4101548" y="2258833"/>
            <a:ext cx="3134571" cy="2401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686B5D-D5D0-4011-9D41-8D05FD53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" y="2595240"/>
            <a:ext cx="978568" cy="978568"/>
          </a:xfrm>
          <a:prstGeom prst="rect">
            <a:avLst/>
          </a:prstGeom>
        </p:spPr>
      </p:pic>
      <p:pic>
        <p:nvPicPr>
          <p:cNvPr id="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9AFE862-980B-4D74-B346-F8E0AA6B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243276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3473F-80A8-410A-AF02-27B1E98DCE82}"/>
              </a:ext>
            </a:extLst>
          </p:cNvPr>
          <p:cNvSpPr/>
          <p:nvPr/>
        </p:nvSpPr>
        <p:spPr>
          <a:xfrm>
            <a:off x="5311245" y="236000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F7919-F7A6-4700-A746-7C4A979752A7}"/>
              </a:ext>
            </a:extLst>
          </p:cNvPr>
          <p:cNvSpPr/>
          <p:nvPr/>
        </p:nvSpPr>
        <p:spPr>
          <a:xfrm>
            <a:off x="5311246" y="361887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E1BE-CD4C-4FA0-8F6C-7FA0D8C7A975}"/>
              </a:ext>
            </a:extLst>
          </p:cNvPr>
          <p:cNvSpPr/>
          <p:nvPr/>
        </p:nvSpPr>
        <p:spPr>
          <a:xfrm>
            <a:off x="4197407" y="2360004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20E66-9F81-4E7A-9B59-021B2CC7973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567552" y="2653487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025ED6-D1C1-4F0C-8C22-44192E7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368861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F7FA7-2F93-4218-ADDE-865AC478CA3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67553" y="3909328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411017-685C-4C9B-8734-7354C984BF09}"/>
              </a:ext>
            </a:extLst>
          </p:cNvPr>
          <p:cNvCxnSpPr>
            <a:endCxn id="10" idx="1"/>
          </p:cNvCxnSpPr>
          <p:nvPr/>
        </p:nvCxnSpPr>
        <p:spPr>
          <a:xfrm>
            <a:off x="4642680" y="2653486"/>
            <a:ext cx="6685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35650-2A2F-4DC1-814C-664A2AB7E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42680" y="3912357"/>
            <a:ext cx="668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8044B5-6364-401E-AAA5-481EF739772F}"/>
              </a:ext>
            </a:extLst>
          </p:cNvPr>
          <p:cNvCxnSpPr>
            <a:cxnSpLocks/>
          </p:cNvCxnSpPr>
          <p:nvPr/>
        </p:nvCxnSpPr>
        <p:spPr>
          <a:xfrm>
            <a:off x="2079609" y="358142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4E34F-7660-4963-BFBC-AE3895DA61FC}"/>
              </a:ext>
            </a:extLst>
          </p:cNvPr>
          <p:cNvCxnSpPr>
            <a:cxnSpLocks/>
          </p:cNvCxnSpPr>
          <p:nvPr/>
        </p:nvCxnSpPr>
        <p:spPr>
          <a:xfrm flipH="1">
            <a:off x="2079609" y="2653486"/>
            <a:ext cx="1996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6DD99-20DC-4EDB-A77E-73CF19D4192A}"/>
              </a:ext>
            </a:extLst>
          </p:cNvPr>
          <p:cNvSpPr txBox="1"/>
          <p:nvPr/>
        </p:nvSpPr>
        <p:spPr>
          <a:xfrm>
            <a:off x="2782652" y="21754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31B76-514C-49B9-BDB2-AEF012685658}"/>
              </a:ext>
            </a:extLst>
          </p:cNvPr>
          <p:cNvSpPr txBox="1"/>
          <p:nvPr/>
        </p:nvSpPr>
        <p:spPr>
          <a:xfrm>
            <a:off x="2079609" y="361032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CD311-ED6B-4D5D-8DFC-F1F495FA39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39399" y="2946970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E3D09-6317-4797-BCD4-B64DB3D253E5}"/>
              </a:ext>
            </a:extLst>
          </p:cNvPr>
          <p:cNvSpPr txBox="1"/>
          <p:nvPr/>
        </p:nvSpPr>
        <p:spPr>
          <a:xfrm>
            <a:off x="1070906" y="368149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EDA0B61-46CE-4A3E-A35B-558077E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69" y="517122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9CC2F-2588-4862-8B4F-369F95412CD8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5668833" y="4660127"/>
            <a:ext cx="1" cy="51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95A61-5A55-413C-B96E-4D5D2CB0D591}"/>
              </a:ext>
            </a:extLst>
          </p:cNvPr>
          <p:cNvSpPr txBox="1"/>
          <p:nvPr/>
        </p:nvSpPr>
        <p:spPr>
          <a:xfrm>
            <a:off x="8120248" y="2331268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EE763C-1672-407A-AD13-4079EC83C276}"/>
              </a:ext>
            </a:extLst>
          </p:cNvPr>
          <p:cNvSpPr txBox="1"/>
          <p:nvPr/>
        </p:nvSpPr>
        <p:spPr>
          <a:xfrm>
            <a:off x="8135540" y="3610322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821BE-8C56-42F9-AAB2-D22186275DCB}"/>
              </a:ext>
            </a:extLst>
          </p:cNvPr>
          <p:cNvSpPr txBox="1"/>
          <p:nvPr/>
        </p:nvSpPr>
        <p:spPr>
          <a:xfrm>
            <a:off x="5884397" y="509955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72535-E728-4EAB-9D2D-CFDA00A2CB7F}"/>
              </a:ext>
            </a:extLst>
          </p:cNvPr>
          <p:cNvSpPr txBox="1"/>
          <p:nvPr/>
        </p:nvSpPr>
        <p:spPr>
          <a:xfrm>
            <a:off x="5912678" y="3029823"/>
            <a:ext cx="114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inter-module</a:t>
            </a:r>
          </a:p>
          <a:p>
            <a:r>
              <a:rPr lang="en-US" sz="14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32037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35" grpId="0"/>
      <p:bldP spid="51" grpId="0"/>
      <p:bldP spid="5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401EA8-CDDD-4478-91C2-0070AF700652}"/>
              </a:ext>
            </a:extLst>
          </p:cNvPr>
          <p:cNvCxnSpPr>
            <a:cxnSpLocks/>
          </p:cNvCxnSpPr>
          <p:nvPr/>
        </p:nvCxnSpPr>
        <p:spPr>
          <a:xfrm>
            <a:off x="8651056" y="3570066"/>
            <a:ext cx="16683" cy="171005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7822B7-892A-4F1E-A6EF-7882004C0C8E}"/>
              </a:ext>
            </a:extLst>
          </p:cNvPr>
          <p:cNvCxnSpPr>
            <a:cxnSpLocks/>
          </p:cNvCxnSpPr>
          <p:nvPr/>
        </p:nvCxnSpPr>
        <p:spPr>
          <a:xfrm flipV="1">
            <a:off x="8068572" y="2398906"/>
            <a:ext cx="0" cy="18430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0322C-C539-4DE5-840B-6F995E16CED9}"/>
              </a:ext>
            </a:extLst>
          </p:cNvPr>
          <p:cNvSpPr txBox="1"/>
          <p:nvPr/>
        </p:nvSpPr>
        <p:spPr>
          <a:xfrm>
            <a:off x="2066454" y="2151279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FC1E-1AD2-4C7C-8BBA-9EBCD6ABF965}"/>
              </a:ext>
            </a:extLst>
          </p:cNvPr>
          <p:cNvSpPr/>
          <p:nvPr/>
        </p:nvSpPr>
        <p:spPr>
          <a:xfrm>
            <a:off x="1210929" y="295436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2DAA04-C86B-4448-A7E0-C8C9BA84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45" y="3189600"/>
            <a:ext cx="978568" cy="978568"/>
          </a:xfrm>
          <a:prstGeom prst="rect">
            <a:avLst/>
          </a:prstGeom>
        </p:spPr>
      </p:pic>
      <p:pic>
        <p:nvPicPr>
          <p:cNvPr id="1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548F93C-5443-46AA-A1DB-2638EDE2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30558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74E0DA-2276-4FD3-A29D-AD7E0C56DACF}"/>
              </a:ext>
            </a:extLst>
          </p:cNvPr>
          <p:cNvSpPr/>
          <p:nvPr/>
        </p:nvSpPr>
        <p:spPr>
          <a:xfrm>
            <a:off x="7996851" y="298310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F7779-9A3A-42F8-9B28-23C3AC64906A}"/>
              </a:ext>
            </a:extLst>
          </p:cNvPr>
          <p:cNvSpPr/>
          <p:nvPr/>
        </p:nvSpPr>
        <p:spPr>
          <a:xfrm>
            <a:off x="7996852" y="424197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4F5B3-71CD-4A66-9D54-B343A3EBAC50}"/>
              </a:ext>
            </a:extLst>
          </p:cNvPr>
          <p:cNvSpPr/>
          <p:nvPr/>
        </p:nvSpPr>
        <p:spPr>
          <a:xfrm>
            <a:off x="4378516" y="2943622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5A45-BB10-486E-81DF-3DA35238232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53158" y="3276583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F4CAF8-364D-4B8A-8EDF-F45F9F8E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43117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90CE-8462-4254-93C8-CF9BA2770B6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253159" y="4532424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5ADD17-F440-42BC-95AB-447AEB73E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24344" y="3276583"/>
            <a:ext cx="137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EC75-E779-4275-83A5-23F548431E3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24344" y="4535453"/>
            <a:ext cx="1372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91A38-7EDE-4FE1-8635-56919DD0BBC6}"/>
              </a:ext>
            </a:extLst>
          </p:cNvPr>
          <p:cNvCxnSpPr>
            <a:cxnSpLocks/>
          </p:cNvCxnSpPr>
          <p:nvPr/>
        </p:nvCxnSpPr>
        <p:spPr>
          <a:xfrm>
            <a:off x="2353929" y="417578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C524A-68D8-4DBE-B4F2-8CF58189DAD5}"/>
              </a:ext>
            </a:extLst>
          </p:cNvPr>
          <p:cNvSpPr txBox="1"/>
          <p:nvPr/>
        </p:nvSpPr>
        <p:spPr>
          <a:xfrm>
            <a:off x="2755550" y="1676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1D19-6F29-49B5-A549-3EEE1A5DA98E}"/>
              </a:ext>
            </a:extLst>
          </p:cNvPr>
          <p:cNvSpPr txBox="1"/>
          <p:nvPr/>
        </p:nvSpPr>
        <p:spPr>
          <a:xfrm>
            <a:off x="2353929" y="420468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B0783-FBC3-4E74-A224-4C8721D33B7A}"/>
              </a:ext>
            </a:extLst>
          </p:cNvPr>
          <p:cNvCxnSpPr>
            <a:cxnSpLocks/>
          </p:cNvCxnSpPr>
          <p:nvPr/>
        </p:nvCxnSpPr>
        <p:spPr>
          <a:xfrm flipV="1">
            <a:off x="8973797" y="3570066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66F05-B94B-4ECD-9C14-8BF48CBC92DE}"/>
              </a:ext>
            </a:extLst>
          </p:cNvPr>
          <p:cNvSpPr txBox="1"/>
          <p:nvPr/>
        </p:nvSpPr>
        <p:spPr>
          <a:xfrm>
            <a:off x="1345226" y="427585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2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4933B1DC-3F8E-4278-B45B-E02A905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52" y="528012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0CA479-74B7-4899-B57F-E2332CBE3C68}"/>
              </a:ext>
            </a:extLst>
          </p:cNvPr>
          <p:cNvSpPr txBox="1"/>
          <p:nvPr/>
        </p:nvSpPr>
        <p:spPr>
          <a:xfrm>
            <a:off x="10805854" y="2954364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CA654-3949-4950-9B92-14A9D8A10B8D}"/>
              </a:ext>
            </a:extLst>
          </p:cNvPr>
          <p:cNvSpPr txBox="1"/>
          <p:nvPr/>
        </p:nvSpPr>
        <p:spPr>
          <a:xfrm>
            <a:off x="10821146" y="4233418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1B4B-99EE-4120-8434-2F33F44712FB}"/>
              </a:ext>
            </a:extLst>
          </p:cNvPr>
          <p:cNvSpPr txBox="1"/>
          <p:nvPr/>
        </p:nvSpPr>
        <p:spPr>
          <a:xfrm>
            <a:off x="8843380" y="520845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BDFA-ED89-4C0A-A731-C16B6BB8DB2F}"/>
              </a:ext>
            </a:extLst>
          </p:cNvPr>
          <p:cNvSpPr txBox="1"/>
          <p:nvPr/>
        </p:nvSpPr>
        <p:spPr>
          <a:xfrm>
            <a:off x="8947076" y="3652919"/>
            <a:ext cx="109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inter-service</a:t>
            </a:r>
          </a:p>
          <a:p>
            <a:r>
              <a:rPr lang="en-US" sz="1400" dirty="0"/>
              <a:t>API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2C37-FCC2-4301-917E-3F072125D393}"/>
              </a:ext>
            </a:extLst>
          </p:cNvPr>
          <p:cNvSpPr/>
          <p:nvPr/>
        </p:nvSpPr>
        <p:spPr>
          <a:xfrm>
            <a:off x="4337622" y="1894588"/>
            <a:ext cx="4915535" cy="504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54D766-18C7-48C0-81FD-5B997220C921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577254" y="1193995"/>
            <a:ext cx="965544" cy="25551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6E05578-9E5B-4154-AC75-79F5D3F18A7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950722" y="2146746"/>
            <a:ext cx="2386900" cy="807613"/>
          </a:xfrm>
          <a:prstGeom prst="bentConnector3">
            <a:avLst>
              <a:gd name="adj1" fmla="val 1000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E623A3-3C76-4159-BB38-F6E6C612A39B}"/>
              </a:ext>
            </a:extLst>
          </p:cNvPr>
          <p:cNvSpPr/>
          <p:nvPr/>
        </p:nvSpPr>
        <p:spPr>
          <a:xfrm>
            <a:off x="6179071" y="2943622"/>
            <a:ext cx="445273" cy="1845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87D8-61BE-488D-8FD5-035E104A40A7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23789" y="3866540"/>
            <a:ext cx="13552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D056E9-9635-4C19-ACDB-56A2DFC833A4}"/>
              </a:ext>
            </a:extLst>
          </p:cNvPr>
          <p:cNvSpPr txBox="1"/>
          <p:nvPr/>
        </p:nvSpPr>
        <p:spPr>
          <a:xfrm>
            <a:off x="4839079" y="3863021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9DD29-ADC2-4078-B6B7-98E601F684A7}"/>
              </a:ext>
            </a:extLst>
          </p:cNvPr>
          <p:cNvSpPr txBox="1"/>
          <p:nvPr/>
        </p:nvSpPr>
        <p:spPr>
          <a:xfrm>
            <a:off x="6637464" y="3535857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14CDD3-E99F-4CCB-A3EC-C0A28B7A3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601153" y="2398906"/>
            <a:ext cx="0" cy="54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2369F-3F48-4F6E-B388-366B4EDD861A}"/>
              </a:ext>
            </a:extLst>
          </p:cNvPr>
          <p:cNvCxnSpPr>
            <a:cxnSpLocks/>
          </p:cNvCxnSpPr>
          <p:nvPr/>
        </p:nvCxnSpPr>
        <p:spPr>
          <a:xfrm flipV="1">
            <a:off x="8227256" y="2398906"/>
            <a:ext cx="0" cy="584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D034C0-E96A-48D1-A7E5-5E013BFFFD45}"/>
              </a:ext>
            </a:extLst>
          </p:cNvPr>
          <p:cNvCxnSpPr>
            <a:cxnSpLocks/>
          </p:cNvCxnSpPr>
          <p:nvPr/>
        </p:nvCxnSpPr>
        <p:spPr>
          <a:xfrm>
            <a:off x="8518326" y="4828936"/>
            <a:ext cx="2810" cy="4511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4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31" grpId="0"/>
      <p:bldP spid="32" grpId="0"/>
      <p:bldP spid="46" grpId="0"/>
      <p:bldP spid="4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we authorize inter-microservice API calls?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Forward HTTP authorization header (token) to other service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(ABP automates by default)</a:t>
            </a:r>
          </a:p>
          <a:p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Re-authenticate with client-credentials flow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automates when you configure)</a:t>
            </a:r>
          </a:p>
          <a:p>
            <a:r>
              <a:rPr lang="en-US" b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 non-authorized integration APIs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4767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all the services, databases, API gateways,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Useful tools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/ docker-compose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scripts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environment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 descr="solution-runner">
            <a:extLst>
              <a:ext uri="{FF2B5EF4-FFF2-40B4-BE49-F238E27FC236}">
                <a16:creationId xmlns:a16="http://schemas.microsoft.com/office/drawing/2014/main" id="{67B5E38A-2355-93A0-F5D1-E6247499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929" y="1690688"/>
            <a:ext cx="40290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continuous deployment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pipeline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Jenkins, Azure DevOps,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 orchestration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tool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Elasticsearch with Kibana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Prometheus with Grafana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9345"/>
            <a:ext cx="10515600" cy="267043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https://community.abp.io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Martin Fowler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’s website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https://martinfowler.com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https://martinfowler.com/articles/microservice-trade-offs.html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https://martinfowler.com/bliki/MicroservicePremium.html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3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 / further reading</a:t>
            </a:r>
            <a:endParaRPr lang="en-US" sz="24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3E7B0-4630-E48E-1958-A14C6ADE756A}"/>
              </a:ext>
            </a:extLst>
          </p:cNvPr>
          <p:cNvSpPr txBox="1">
            <a:spLocks/>
          </p:cNvSpPr>
          <p:nvPr/>
        </p:nvSpPr>
        <p:spPr>
          <a:xfrm>
            <a:off x="838200" y="248305"/>
            <a:ext cx="9144000" cy="86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644745-8434-EF95-9668-A4D0228E8808}"/>
              </a:ext>
            </a:extLst>
          </p:cNvPr>
          <p:cNvSpPr txBox="1">
            <a:spLocks/>
          </p:cNvSpPr>
          <p:nvPr/>
        </p:nvSpPr>
        <p:spPr>
          <a:xfrm>
            <a:off x="838200" y="1113768"/>
            <a:ext cx="9144000" cy="59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</a:t>
            </a:r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FC878-E73B-9D89-C430-440AD08B8781}"/>
              </a:ext>
            </a:extLst>
          </p:cNvPr>
          <p:cNvSpPr txBox="1"/>
          <p:nvPr/>
        </p:nvSpPr>
        <p:spPr>
          <a:xfrm>
            <a:off x="1611465" y="574423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9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59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start as microservices!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B003F4-B64D-EC77-CB38-D64617C7DCF9}"/>
              </a:ext>
            </a:extLst>
          </p:cNvPr>
          <p:cNvSpPr txBox="1"/>
          <p:nvPr/>
        </p:nvSpPr>
        <p:spPr>
          <a:xfrm>
            <a:off x="1071242" y="4778927"/>
            <a:ext cx="2090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1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Alternative approaches?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1947</Words>
  <Application>Microsoft Office PowerPoint</Application>
  <PresentationFormat>Widescreen</PresentationFormat>
  <Paragraphs>376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Microservice trade-offs</vt:lpstr>
      <vt:lpstr>Microservices: Who is for?</vt:lpstr>
      <vt:lpstr>Microservices: Who is NOT for?</vt:lpstr>
      <vt:lpstr>Monolith first: Don’t start as microservices!</vt:lpstr>
      <vt:lpstr>Monolith first: When?</vt:lpstr>
      <vt:lpstr>Monolith first: Alternative approaches?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ABP’s layered module solution structure</vt:lpstr>
      <vt:lpstr>The need for layering Hosting as a monolith</vt:lpstr>
      <vt:lpstr>The need for layering Hosting in different applications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caching vs data duplication</vt:lpstr>
      <vt:lpstr>Integrating the modules Asynchronous communication</vt:lpstr>
      <vt:lpstr>Integrating the modules ABP’s distributed event bus</vt:lpstr>
      <vt:lpstr>Integrating the modules ABP’s distributed event bus</vt:lpstr>
      <vt:lpstr>Integrating the modules Transaction &amp; exception handling behavior</vt:lpstr>
      <vt:lpstr>Integrating the modules Transaction &amp; exception handling behavior</vt:lpstr>
      <vt:lpstr>Integrating the modules Transaction &amp; exception handling behavior</vt:lpstr>
      <vt:lpstr>MIGRATING TO MICROSERVICES</vt:lpstr>
      <vt:lpstr>Migrating to microservices Hosting</vt:lpstr>
      <vt:lpstr>Migrating to microservices Distribution</vt:lpstr>
      <vt:lpstr>Migrating to microservices Replacing in-process service calls: abstracting</vt:lpstr>
      <vt:lpstr>Migrating to microservices Replacing in-process service calls: client proxies</vt:lpstr>
      <vt:lpstr>Migrating to microservices Replacing in-process service calls: retry policies</vt:lpstr>
      <vt:lpstr>Migrating to microservices Enabling outbox &amp; inbox for transactional events</vt:lpstr>
      <vt:lpstr>Migrating to microservices Handling database migrations: monolith</vt:lpstr>
      <vt:lpstr>Migrating to microservices Handling database migrations: microservices</vt:lpstr>
      <vt:lpstr>Migrating to microservices Authentication &amp; authorization: monolith</vt:lpstr>
      <vt:lpstr>Migrating to microservices Authentication &amp; authorization: microservices</vt:lpstr>
      <vt:lpstr>Migrating to microservices authorization: microservices</vt:lpstr>
      <vt:lpstr>Migrating to microservices Development environment</vt:lpstr>
      <vt:lpstr>Migrating to microservices Deployment</vt:lpstr>
      <vt:lpstr>References /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183</cp:revision>
  <dcterms:created xsi:type="dcterms:W3CDTF">2022-02-27T10:42:11Z</dcterms:created>
  <dcterms:modified xsi:type="dcterms:W3CDTF">2024-05-09T08:57:51Z</dcterms:modified>
</cp:coreProperties>
</file>