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0" r:id="rId3"/>
    <p:sldId id="295" r:id="rId4"/>
    <p:sldId id="296" r:id="rId5"/>
    <p:sldId id="297" r:id="rId6"/>
    <p:sldId id="298" r:id="rId7"/>
    <p:sldId id="302" r:id="rId8"/>
    <p:sldId id="308" r:id="rId9"/>
    <p:sldId id="304" r:id="rId10"/>
    <p:sldId id="299" r:id="rId11"/>
    <p:sldId id="303" r:id="rId12"/>
    <p:sldId id="305" r:id="rId13"/>
    <p:sldId id="306" r:id="rId14"/>
    <p:sldId id="293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D32"/>
    <a:srgbClr val="5C6571"/>
    <a:srgbClr val="B64294"/>
    <a:srgbClr val="05B0F0"/>
    <a:srgbClr val="414548"/>
    <a:srgbClr val="51575B"/>
    <a:srgbClr val="798595"/>
    <a:srgbClr val="545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94"/>
    <p:restoredTop sz="94658"/>
  </p:normalViewPr>
  <p:slideViewPr>
    <p:cSldViewPr snapToGrid="0">
      <p:cViewPr varScale="1">
        <p:scale>
          <a:sx n="106" d="100"/>
          <a:sy n="106" d="100"/>
        </p:scale>
        <p:origin x="14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AE268-3FB1-8B49-A7E8-783BB648073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E9AE9-BB42-C34B-931A-FD2D50803A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373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B71D12-6014-37ED-D724-E7BD21CD1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7F1C411-FDA3-1EBE-717C-6F5734E73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B9C50E4-56B1-4284-626D-7F384E9D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437F4F-2860-0763-71A6-1B3819F2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64079C-7C9B-7B96-FE94-076E2E53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745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12CF21-7F7D-0A9C-7B6C-CBCB24CE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BA9B703-9B23-37B6-3BD4-4866A1289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E7340DF-04BF-BF18-1B3F-6925C79D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779988-7071-E382-3E05-704D1388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09D9C1-CA76-0E32-C1A9-9F799233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528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BDF4BA0-CCF6-8DC6-C3F2-DBE2D9FAB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AC172A6-9DA9-E8BF-6E31-EF9F70BDF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A664C77-1E81-FD93-F8D9-5868AFF5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8C3791-3A2E-6B3B-23C0-82649FAB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72C615E-D35F-AF24-F70A-A9C6FB99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736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97CEE7-B00F-0FD4-58A2-F1924181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0C2F3B-9EDC-6534-3AD8-D31BECE5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26D53D-822F-01AD-1D89-A7DB3EB1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F969F30-DA4B-B063-8F71-A7236814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32376F-9008-FE54-58BE-4DA32639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319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8A2D08-8FF3-5C08-8F25-993A1498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51FDB1B-5903-E2AC-8921-47169E6F9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1BE4E1D-C9EA-1658-DF1D-5BDBE8D5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4ACECCC-9712-9788-CDCA-45B45694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747ED0-3CA1-4B0C-C742-1A79299F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489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796983-B230-5DF0-A663-44957483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44C255-0943-116D-BB82-2EF438BC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D4D61C3-1234-4838-79EB-35B63C270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5DEDA43-A814-757B-D488-F63358C8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B7278F-488C-2C45-942E-08F02446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DB51193-6E02-506C-C594-1E0E34ED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853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5A7B51-33A6-3FED-4F48-BE4D8D6C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7EC8560-CE69-5B8E-1C53-6108C4F9E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1643E41-09C9-5896-C3A0-862DA6583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8386D9F-899E-4925-CAEB-5007B35CE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30CB6D5-BF0C-0551-504B-5EBAB6EC9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7221D1D-127E-F76D-FED3-7505B2A4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48C8362-1F05-C873-442C-91D11AE4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9B66BB0-02F6-28A3-A18D-FB3633C1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738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64876C-89C6-387F-D823-335418BB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25550B7-1621-87D1-CD9A-1292A8BF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7836EA5-CBDA-5984-3468-34B155DD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6D5C7CF-B164-C79A-E588-63741216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007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289D3F3-1B89-625F-69E6-95F452A9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F8AEC59-1807-31A8-4117-BCF28EBB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4FA6569-4038-FDAB-F07B-0907B107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920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D7E437-D04B-EDB3-1C9A-321CBD02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FB12BD-CA8F-19C5-E07F-6BA3F3AF2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762264D-61E1-5D00-E98B-44E5785A1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0DDEAF-2FC9-DD9C-4D2B-52F78160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230EFF5-ADB4-7418-AB48-AB229A5C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610274-958B-D7C0-A9B6-A8EE3263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325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83E5F4-AEAC-ABE8-B970-9C55FBA8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23B1470-DF3A-5F71-2075-BD936E41F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C51B652-01AF-77F0-D7DF-EB1883010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CB569E5-C427-D36E-7AC4-03D1DCD0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20E582B-AAE1-FCFB-8E6D-B4CD48DA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3B2003-2979-7E56-757C-F2BFB47E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408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0789D7F-49E3-DAE1-DA9C-C245CBCB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412297F-5A4E-97C8-ABAA-3CEDDC70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A8255C-5E34-C115-62ED-88A41ACA6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FF5D94-9F9C-DF48-BC1C-1A1DDC476D4B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CBE843-EB72-4D28-9329-F013C3F4C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B2264BE-BB55-7E8B-A051-A95DB3F61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577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grafik, daire, grafik tasarım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8B4DAD3-B83F-1A37-6973-05CCBD934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41" y="810794"/>
            <a:ext cx="2396890" cy="642598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15320E3-0176-22CE-1CDE-E908C6E1585E}"/>
              </a:ext>
            </a:extLst>
          </p:cNvPr>
          <p:cNvSpPr txBox="1">
            <a:spLocks/>
          </p:cNvSpPr>
          <p:nvPr/>
        </p:nvSpPr>
        <p:spPr>
          <a:xfrm>
            <a:off x="690566" y="1621559"/>
            <a:ext cx="10345109" cy="210237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LAYERED vs MODULAR vs MICROSERVICE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Which one is best for you?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447589D-5148-04AF-37BB-FE7C25B87EA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94741" y="4024966"/>
            <a:ext cx="1039470" cy="1039470"/>
          </a:xfrm>
          <a:prstGeom prst="rect">
            <a:avLst/>
          </a:prstGeom>
        </p:spPr>
      </p:pic>
      <p:sp>
        <p:nvSpPr>
          <p:cNvPr id="5" name="Google Shape;56;p1">
            <a:extLst>
              <a:ext uri="{FF2B5EF4-FFF2-40B4-BE49-F238E27FC236}">
                <a16:creationId xmlns:a16="http://schemas.microsoft.com/office/drawing/2014/main" id="{EC1F3BFE-4173-36BA-E273-4D216E4C760B}"/>
              </a:ext>
            </a:extLst>
          </p:cNvPr>
          <p:cNvSpPr txBox="1"/>
          <p:nvPr/>
        </p:nvSpPr>
        <p:spPr>
          <a:xfrm>
            <a:off x="2066261" y="4090509"/>
            <a:ext cx="6497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>
                <a:solidFill>
                  <a:srgbClr val="292D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Halil İbrahim Kalkan</a:t>
            </a:r>
            <a:endParaRPr sz="2800" dirty="0">
              <a:solidFill>
                <a:srgbClr val="292D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" name="Google Shape;57;p1">
            <a:extLst>
              <a:ext uri="{FF2B5EF4-FFF2-40B4-BE49-F238E27FC236}">
                <a16:creationId xmlns:a16="http://schemas.microsoft.com/office/drawing/2014/main" id="{5B74307E-E9BB-1484-179C-F2D391547F94}"/>
              </a:ext>
            </a:extLst>
          </p:cNvPr>
          <p:cNvSpPr txBox="1"/>
          <p:nvPr/>
        </p:nvSpPr>
        <p:spPr>
          <a:xfrm>
            <a:off x="2066261" y="4610436"/>
            <a:ext cx="64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Co-Founder &amp; Software Architect | Volosoft</a:t>
            </a:r>
            <a:endParaRPr dirty="0">
              <a:solidFill>
                <a:srgbClr val="545C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" name="Google Shape;59;p1">
            <a:extLst>
              <a:ext uri="{FF2B5EF4-FFF2-40B4-BE49-F238E27FC236}">
                <a16:creationId xmlns:a16="http://schemas.microsoft.com/office/drawing/2014/main" id="{846EB880-027A-B440-595A-7ACCA7B47A9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616" y="5500179"/>
            <a:ext cx="318353" cy="31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;p1">
            <a:extLst>
              <a:ext uri="{FF2B5EF4-FFF2-40B4-BE49-F238E27FC236}">
                <a16:creationId xmlns:a16="http://schemas.microsoft.com/office/drawing/2014/main" id="{C2874D93-BCD8-4318-4BC4-E08A83EF49B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2616" y="5966206"/>
            <a:ext cx="318352" cy="318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1;p1">
            <a:extLst>
              <a:ext uri="{FF2B5EF4-FFF2-40B4-BE49-F238E27FC236}">
                <a16:creationId xmlns:a16="http://schemas.microsoft.com/office/drawing/2014/main" id="{581AB1EE-B2BC-B41F-4751-8F68C7C3F015}"/>
              </a:ext>
            </a:extLst>
          </p:cNvPr>
          <p:cNvSpPr txBox="1"/>
          <p:nvPr/>
        </p:nvSpPr>
        <p:spPr>
          <a:xfrm>
            <a:off x="1259613" y="5443173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hibrahimkalkan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Google Shape;62;p1">
            <a:extLst>
              <a:ext uri="{FF2B5EF4-FFF2-40B4-BE49-F238E27FC236}">
                <a16:creationId xmlns:a16="http://schemas.microsoft.com/office/drawing/2014/main" id="{59F8CAA3-EA35-AA7C-4946-2DCFEC622153}"/>
              </a:ext>
            </a:extLst>
          </p:cNvPr>
          <p:cNvSpPr txBox="1"/>
          <p:nvPr/>
        </p:nvSpPr>
        <p:spPr>
          <a:xfrm>
            <a:off x="1259613" y="5901317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" name="Google Shape;82;p3">
            <a:extLst>
              <a:ext uri="{FF2B5EF4-FFF2-40B4-BE49-F238E27FC236}">
                <a16:creationId xmlns:a16="http://schemas.microsoft.com/office/drawing/2014/main" id="{B25361F7-0FA7-054C-DCA8-FF866A07E27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99242" y="3361290"/>
            <a:ext cx="2957700" cy="29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qr code with black squares&#10;&#10;Description automatically generated">
            <a:extLst>
              <a:ext uri="{FF2B5EF4-FFF2-40B4-BE49-F238E27FC236}">
                <a16:creationId xmlns:a16="http://schemas.microsoft.com/office/drawing/2014/main" id="{15D2DDF2-73DD-0E55-6F09-C3E18CD2AF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1368" y="3518045"/>
            <a:ext cx="2650065" cy="2650065"/>
          </a:xfrm>
          <a:prstGeom prst="roundRect">
            <a:avLst>
              <a:gd name="adj" fmla="val 9428"/>
            </a:avLst>
          </a:prstGeom>
        </p:spPr>
      </p:pic>
      <p:sp>
        <p:nvSpPr>
          <p:cNvPr id="13" name="Google Shape;57;p1">
            <a:extLst>
              <a:ext uri="{FF2B5EF4-FFF2-40B4-BE49-F238E27FC236}">
                <a16:creationId xmlns:a16="http://schemas.microsoft.com/office/drawing/2014/main" id="{995FA307-06BC-5925-7F59-B4887E9C4C02}"/>
              </a:ext>
            </a:extLst>
          </p:cNvPr>
          <p:cNvSpPr txBox="1"/>
          <p:nvPr/>
        </p:nvSpPr>
        <p:spPr>
          <a:xfrm>
            <a:off x="8699242" y="2961090"/>
            <a:ext cx="29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 u="sng" dirty="0">
                <a:solidFill>
                  <a:srgbClr val="292D32"/>
                </a:solidFill>
                <a:latin typeface="Poppins"/>
                <a:ea typeface="Poppins"/>
                <a:cs typeface="Poppins"/>
                <a:sym typeface="Poppins"/>
              </a:rPr>
              <a:t>Download the Presentation</a:t>
            </a:r>
            <a:endParaRPr sz="1600" u="sng" dirty="0">
              <a:solidFill>
                <a:srgbClr val="292D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27968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470E84-8A21-FAC6-7632-A13CBD5DC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7849EB-96DD-AE86-2014-E8626C47FE1B}"/>
              </a:ext>
            </a:extLst>
          </p:cNvPr>
          <p:cNvSpPr txBox="1"/>
          <p:nvPr/>
        </p:nvSpPr>
        <p:spPr>
          <a:xfrm>
            <a:off x="643659" y="2215634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single-layer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CDECA-353D-8D14-48D7-CF36B771F180}"/>
              </a:ext>
            </a:extLst>
          </p:cNvPr>
          <p:cNvSpPr txBox="1"/>
          <p:nvPr/>
        </p:nvSpPr>
        <p:spPr>
          <a:xfrm>
            <a:off x="2742636" y="2204889"/>
            <a:ext cx="2892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n-layer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22C2C-5642-F872-4FAA-4AD18F6299FE}"/>
              </a:ext>
            </a:extLst>
          </p:cNvPr>
          <p:cNvSpPr txBox="1"/>
          <p:nvPr/>
        </p:nvSpPr>
        <p:spPr>
          <a:xfrm>
            <a:off x="5927333" y="2204889"/>
            <a:ext cx="2579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modular monolith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7BF42-2D0E-EEA7-2D97-812F7EDFB518}"/>
              </a:ext>
            </a:extLst>
          </p:cNvPr>
          <p:cNvSpPr txBox="1"/>
          <p:nvPr/>
        </p:nvSpPr>
        <p:spPr>
          <a:xfrm>
            <a:off x="8860597" y="2202287"/>
            <a:ext cx="206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microservices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C60A65-F589-EEAE-36C3-2768B091A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871" y="1394107"/>
            <a:ext cx="740335" cy="7777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1322A4-B3F7-4ED1-2015-8151F8BF5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534" y="1407455"/>
            <a:ext cx="825597" cy="795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3327D7-63AA-8F9C-E153-9C61725E3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43" y="1407454"/>
            <a:ext cx="1119828" cy="797435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0E875A8-6B6C-3A33-47B3-A69D48CBA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270" y="1402155"/>
            <a:ext cx="634507" cy="80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422F2C-A5DE-F36A-4722-0E0C5A518232}"/>
              </a:ext>
            </a:extLst>
          </p:cNvPr>
          <p:cNvSpPr txBox="1"/>
          <p:nvPr/>
        </p:nvSpPr>
        <p:spPr>
          <a:xfrm>
            <a:off x="643659" y="2564780"/>
            <a:ext cx="1630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/>
              <a:t>Small </a:t>
            </a:r>
            <a:r>
              <a:rPr lang="tr-TR" sz="1400" dirty="0"/>
              <a:t>project</a:t>
            </a:r>
          </a:p>
          <a:p>
            <a:r>
              <a:rPr lang="tr-TR" sz="1400" b="1" dirty="0"/>
              <a:t>Temporary </a:t>
            </a:r>
            <a:r>
              <a:rPr lang="tr-TR" sz="1400" dirty="0"/>
              <a:t>project</a:t>
            </a:r>
          </a:p>
          <a:p>
            <a:r>
              <a:rPr lang="tr-TR" sz="1400" b="1" dirty="0"/>
              <a:t>A few </a:t>
            </a:r>
            <a:r>
              <a:rPr lang="tr-TR" sz="1400" dirty="0"/>
              <a:t>developers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62AD9-352A-4FC1-8EE6-4A06D86931B8}"/>
              </a:ext>
            </a:extLst>
          </p:cNvPr>
          <p:cNvSpPr txBox="1"/>
          <p:nvPr/>
        </p:nvSpPr>
        <p:spPr>
          <a:xfrm>
            <a:off x="2742636" y="2551951"/>
            <a:ext cx="18716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/>
              <a:t>Middle-size</a:t>
            </a:r>
            <a:r>
              <a:rPr lang="tr-TR" sz="1400" dirty="0"/>
              <a:t> project</a:t>
            </a:r>
          </a:p>
          <a:p>
            <a:r>
              <a:rPr lang="tr-TR" sz="1400" b="1" dirty="0"/>
              <a:t>Long-term </a:t>
            </a:r>
            <a:r>
              <a:rPr lang="tr-TR" sz="1400" dirty="0"/>
              <a:t>project</a:t>
            </a:r>
          </a:p>
          <a:p>
            <a:r>
              <a:rPr lang="tr-TR" sz="1400" b="1" dirty="0"/>
              <a:t>A team</a:t>
            </a:r>
            <a:r>
              <a:rPr lang="tr-TR" sz="1400" dirty="0"/>
              <a:t> of developers</a:t>
            </a:r>
          </a:p>
          <a:p>
            <a:r>
              <a:rPr lang="tr-TR" sz="1400" dirty="0"/>
              <a:t>Multiple </a:t>
            </a:r>
            <a:r>
              <a:rPr lang="tr-TR" sz="1400" b="1" dirty="0"/>
              <a:t>applications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010923-4742-D8BA-5D3B-12055906BA7C}"/>
              </a:ext>
            </a:extLst>
          </p:cNvPr>
          <p:cNvSpPr txBox="1"/>
          <p:nvPr/>
        </p:nvSpPr>
        <p:spPr>
          <a:xfrm>
            <a:off x="5927333" y="2562696"/>
            <a:ext cx="201484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/>
              <a:t>Complex </a:t>
            </a:r>
            <a:r>
              <a:rPr lang="tr-TR" sz="1400" dirty="0"/>
              <a:t>domain</a:t>
            </a:r>
          </a:p>
          <a:p>
            <a:r>
              <a:rPr lang="tr-TR" sz="1400" dirty="0"/>
              <a:t>Multiple </a:t>
            </a:r>
            <a:r>
              <a:rPr lang="tr-TR" sz="1400" b="1" dirty="0"/>
              <a:t>sub-domains</a:t>
            </a:r>
          </a:p>
          <a:p>
            <a:r>
              <a:rPr lang="tr-TR" sz="1400" dirty="0"/>
              <a:t>Multiple </a:t>
            </a:r>
            <a:r>
              <a:rPr lang="tr-TR" sz="1400" b="1" dirty="0"/>
              <a:t>teams</a:t>
            </a:r>
          </a:p>
          <a:p>
            <a:endParaRPr lang="tr-TR" sz="1400" b="1" dirty="0"/>
          </a:p>
          <a:p>
            <a:r>
              <a:rPr lang="tr-TR" sz="1400" b="1" dirty="0"/>
              <a:t>Scalable</a:t>
            </a:r>
            <a:r>
              <a:rPr lang="tr-TR" sz="1400" dirty="0"/>
              <a:t> codebase</a:t>
            </a:r>
          </a:p>
          <a:p>
            <a:r>
              <a:rPr lang="tr-TR" sz="1400" dirty="0"/>
              <a:t>Scalable </a:t>
            </a:r>
            <a:r>
              <a:rPr lang="tr-TR" sz="1400" b="1" dirty="0"/>
              <a:t>performance</a:t>
            </a:r>
            <a:br>
              <a:rPr lang="tr-TR" sz="1400" dirty="0"/>
            </a:br>
            <a:r>
              <a:rPr lang="tr-TR" sz="1400" dirty="0"/>
              <a:t>(</a:t>
            </a:r>
            <a:r>
              <a:rPr lang="tr-TR" sz="1400" i="1" dirty="0"/>
              <a:t>on multiple databases</a:t>
            </a:r>
            <a:r>
              <a:rPr lang="tr-TR" sz="1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69F8FB-DB18-212F-7441-0352BF943975}"/>
              </a:ext>
            </a:extLst>
          </p:cNvPr>
          <p:cNvSpPr txBox="1"/>
          <p:nvPr/>
        </p:nvSpPr>
        <p:spPr>
          <a:xfrm>
            <a:off x="8864604" y="2549348"/>
            <a:ext cx="233781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/>
              <a:t>Complex </a:t>
            </a:r>
            <a:r>
              <a:rPr lang="tr-TR" sz="1400" dirty="0"/>
              <a:t>domain</a:t>
            </a:r>
          </a:p>
          <a:p>
            <a:r>
              <a:rPr lang="tr-TR" sz="1400" dirty="0"/>
              <a:t>Multiple </a:t>
            </a:r>
            <a:r>
              <a:rPr lang="tr-TR" sz="1400" b="1" dirty="0"/>
              <a:t>sub-domains</a:t>
            </a:r>
          </a:p>
          <a:p>
            <a:r>
              <a:rPr lang="tr-TR" sz="1400" dirty="0"/>
              <a:t>Multiple </a:t>
            </a:r>
            <a:r>
              <a:rPr lang="tr-TR" sz="1400" b="1" dirty="0"/>
              <a:t>teams</a:t>
            </a:r>
          </a:p>
          <a:p>
            <a:r>
              <a:rPr lang="tr-TR" sz="1400" b="1" dirty="0"/>
              <a:t>Large </a:t>
            </a:r>
            <a:r>
              <a:rPr lang="tr-TR" sz="1400" dirty="0"/>
              <a:t>company &amp; budget</a:t>
            </a:r>
          </a:p>
          <a:p>
            <a:r>
              <a:rPr lang="tr-TR" sz="1400" b="1" dirty="0"/>
              <a:t>Devops </a:t>
            </a:r>
            <a:r>
              <a:rPr lang="tr-TR" sz="1400" dirty="0"/>
              <a:t>culture</a:t>
            </a:r>
          </a:p>
          <a:p>
            <a:endParaRPr lang="tr-TR" sz="1400" dirty="0"/>
          </a:p>
          <a:p>
            <a:r>
              <a:rPr lang="tr-TR" sz="1400" b="1" dirty="0"/>
              <a:t>Scalable</a:t>
            </a:r>
            <a:r>
              <a:rPr lang="tr-TR" sz="1400" dirty="0"/>
              <a:t> codebase</a:t>
            </a:r>
          </a:p>
          <a:p>
            <a:r>
              <a:rPr lang="tr-TR" sz="1400" dirty="0"/>
              <a:t>Scalable </a:t>
            </a:r>
            <a:r>
              <a:rPr lang="tr-TR" sz="1400" b="1" dirty="0"/>
              <a:t>performance</a:t>
            </a:r>
            <a:endParaRPr lang="tr-TR" sz="1400" dirty="0"/>
          </a:p>
          <a:p>
            <a:r>
              <a:rPr lang="tr-TR" sz="1400" dirty="0"/>
              <a:t>Multiple </a:t>
            </a:r>
            <a:r>
              <a:rPr lang="tr-TR" sz="1400" b="1" dirty="0"/>
              <a:t>technology stacks</a:t>
            </a:r>
            <a:endParaRPr lang="tr-TR" sz="1400" dirty="0"/>
          </a:p>
          <a:p>
            <a:r>
              <a:rPr lang="tr-TR" sz="1400" dirty="0"/>
              <a:t>Targeting </a:t>
            </a:r>
            <a:r>
              <a:rPr lang="tr-TR" sz="1400" b="1" dirty="0"/>
              <a:t>too many users</a:t>
            </a:r>
          </a:p>
          <a:p>
            <a:r>
              <a:rPr lang="tr-TR" sz="1400" dirty="0"/>
              <a:t>  - High </a:t>
            </a:r>
            <a:r>
              <a:rPr lang="tr-TR" sz="1400" b="1" dirty="0"/>
              <a:t>availability</a:t>
            </a:r>
          </a:p>
          <a:p>
            <a:r>
              <a:rPr lang="tr-TR" sz="1400" b="1" dirty="0"/>
              <a:t>  - Fault </a:t>
            </a:r>
            <a:r>
              <a:rPr lang="tr-TR" sz="1400" dirty="0"/>
              <a:t>tolerance</a:t>
            </a:r>
            <a:br>
              <a:rPr lang="tr-TR" sz="1400" dirty="0"/>
            </a:br>
            <a:r>
              <a:rPr lang="tr-TR" sz="1400" dirty="0"/>
              <a:t>  - Independent </a:t>
            </a:r>
            <a:r>
              <a:rPr lang="tr-TR" sz="1400" b="1" dirty="0"/>
              <a:t>scale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B53151-DFA5-FA2C-DF5A-580DB6D99CAC}"/>
              </a:ext>
            </a:extLst>
          </p:cNvPr>
          <p:cNvSpPr txBox="1"/>
          <p:nvPr/>
        </p:nvSpPr>
        <p:spPr>
          <a:xfrm>
            <a:off x="822073" y="3362915"/>
            <a:ext cx="1161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7030A0"/>
                </a:solidFill>
              </a:rPr>
              <a:t>%5-10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C13CB7-B4B0-C861-322E-C554F86AE3F5}"/>
              </a:ext>
            </a:extLst>
          </p:cNvPr>
          <p:cNvSpPr txBox="1"/>
          <p:nvPr/>
        </p:nvSpPr>
        <p:spPr>
          <a:xfrm>
            <a:off x="2901684" y="3546653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7030A0"/>
                </a:solidFill>
              </a:rPr>
              <a:t>%50-60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1D2AB1-09BD-4D7D-A9AA-5CA7A23FBF15}"/>
              </a:ext>
            </a:extLst>
          </p:cNvPr>
          <p:cNvSpPr txBox="1"/>
          <p:nvPr/>
        </p:nvSpPr>
        <p:spPr>
          <a:xfrm>
            <a:off x="9259015" y="5442448"/>
            <a:ext cx="1161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7030A0"/>
                </a:solidFill>
              </a:rPr>
              <a:t>%5-10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1" name="Metin kutusu 3">
            <a:extLst>
              <a:ext uri="{FF2B5EF4-FFF2-40B4-BE49-F238E27FC236}">
                <a16:creationId xmlns:a16="http://schemas.microsoft.com/office/drawing/2014/main" id="{F343581E-FC1F-79AF-DFEF-E688C60CFBFC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Which Architecture?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32147-0B2A-9913-720C-84BE72A36F2C}"/>
              </a:ext>
            </a:extLst>
          </p:cNvPr>
          <p:cNvSpPr txBox="1"/>
          <p:nvPr/>
        </p:nvSpPr>
        <p:spPr>
          <a:xfrm>
            <a:off x="6271371" y="4255759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7030A0"/>
                </a:solidFill>
              </a:rPr>
              <a:t>%20-30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4C0994-CD3C-F047-A78D-E4D922EBE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3693606-B752-09E9-6381-4B204E9BDF03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DOC: TEMPLATE SELECTION GUIDE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70DAE-70A0-C6F1-3ACB-69FE7B8F7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86" y="1819412"/>
            <a:ext cx="5705475" cy="3209925"/>
          </a:xfrm>
          <a:prstGeom prst="roundRect">
            <a:avLst>
              <a:gd name="adj" fmla="val 4582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oogle Shape;82;p3">
            <a:extLst>
              <a:ext uri="{FF2B5EF4-FFF2-40B4-BE49-F238E27FC236}">
                <a16:creationId xmlns:a16="http://schemas.microsoft.com/office/drawing/2014/main" id="{F53BB931-E9C8-2BC2-76D5-72A5FCA40A5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0879" y="2071637"/>
            <a:ext cx="2957700" cy="29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7;p1">
            <a:extLst>
              <a:ext uri="{FF2B5EF4-FFF2-40B4-BE49-F238E27FC236}">
                <a16:creationId xmlns:a16="http://schemas.microsoft.com/office/drawing/2014/main" id="{5DC75EFD-4C35-BE29-BD62-769391493481}"/>
              </a:ext>
            </a:extLst>
          </p:cNvPr>
          <p:cNvSpPr txBox="1"/>
          <p:nvPr/>
        </p:nvSpPr>
        <p:spPr>
          <a:xfrm>
            <a:off x="7590879" y="1671437"/>
            <a:ext cx="29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 u="sng" dirty="0">
                <a:solidFill>
                  <a:srgbClr val="292D32"/>
                </a:solidFill>
                <a:latin typeface="Poppins"/>
                <a:ea typeface="Poppins"/>
                <a:cs typeface="Poppins"/>
                <a:sym typeface="Poppins"/>
              </a:rPr>
              <a:t>Read the Document</a:t>
            </a:r>
            <a:endParaRPr sz="1600" u="sng" dirty="0">
              <a:solidFill>
                <a:srgbClr val="292D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" name="Picture 8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6692F8D2-47E2-C31A-4B8F-A3C1F6051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031" y="2239553"/>
            <a:ext cx="2619035" cy="2619035"/>
          </a:xfrm>
          <a:prstGeom prst="roundRect">
            <a:avLst>
              <a:gd name="adj" fmla="val 8556"/>
            </a:avLst>
          </a:prstGeom>
        </p:spPr>
      </p:pic>
    </p:spTree>
    <p:extLst>
      <p:ext uri="{BB962C8B-B14F-4D97-AF65-F5344CB8AC3E}">
        <p14:creationId xmlns:p14="http://schemas.microsoft.com/office/powerpoint/2010/main" val="111194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7ED850-263A-7B45-272F-F6BF8F174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8FEBAF6A-1995-C3C9-0D30-3A953699EAC7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DOC: </a:t>
            </a:r>
            <a:r>
              <a:rPr lang="en-US" sz="3600" b="1" i="0" dirty="0">
                <a:solidFill>
                  <a:srgbClr val="292D33"/>
                </a:solidFill>
                <a:effectLst/>
                <a:latin typeface="Lexend" pitchFamily="2" charset="-94"/>
              </a:rPr>
              <a:t>Modular Monolith Architecture</a:t>
            </a:r>
            <a:r>
              <a:rPr lang="tr-TR" sz="3600" b="1" i="0" dirty="0">
                <a:solidFill>
                  <a:srgbClr val="292D33"/>
                </a:solidFill>
                <a:effectLst/>
                <a:latin typeface="Lexend" pitchFamily="2" charset="-94"/>
              </a:rPr>
              <a:t> with .NET</a:t>
            </a:r>
            <a:endParaRPr lang="en-US" sz="3600" b="1" i="0" dirty="0">
              <a:solidFill>
                <a:srgbClr val="292D33"/>
              </a:solidFill>
              <a:effectLst/>
              <a:latin typeface="Lexend" pitchFamily="2" charset="-9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A32-9275-DB2D-B9E5-4A51B554E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49" y="2144111"/>
            <a:ext cx="8113569" cy="2957700"/>
          </a:xfrm>
          <a:prstGeom prst="roundRect">
            <a:avLst>
              <a:gd name="adj" fmla="val 6362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oogle Shape;82;p3">
            <a:extLst>
              <a:ext uri="{FF2B5EF4-FFF2-40B4-BE49-F238E27FC236}">
                <a16:creationId xmlns:a16="http://schemas.microsoft.com/office/drawing/2014/main" id="{A71B2D9B-1FB2-7620-F7AA-182935E34D7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8114" y="2145528"/>
            <a:ext cx="2957700" cy="29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7;p1">
            <a:extLst>
              <a:ext uri="{FF2B5EF4-FFF2-40B4-BE49-F238E27FC236}">
                <a16:creationId xmlns:a16="http://schemas.microsoft.com/office/drawing/2014/main" id="{2998188B-16F8-C2A0-CBEF-0DA4AC04FC2B}"/>
              </a:ext>
            </a:extLst>
          </p:cNvPr>
          <p:cNvSpPr txBox="1"/>
          <p:nvPr/>
        </p:nvSpPr>
        <p:spPr>
          <a:xfrm>
            <a:off x="8738114" y="1745328"/>
            <a:ext cx="29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 u="sng" dirty="0">
                <a:solidFill>
                  <a:srgbClr val="292D32"/>
                </a:solidFill>
                <a:latin typeface="Poppins"/>
                <a:ea typeface="Poppins"/>
                <a:cs typeface="Poppins"/>
                <a:sym typeface="Poppins"/>
              </a:rPr>
              <a:t>Read the Document</a:t>
            </a:r>
            <a:endParaRPr sz="1600" u="sng" dirty="0">
              <a:solidFill>
                <a:srgbClr val="292D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0F8F4F6-D730-0F38-6627-6529A83AB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1508" y="2237752"/>
            <a:ext cx="2759121" cy="2759121"/>
          </a:xfrm>
          <a:prstGeom prst="roundRect">
            <a:avLst>
              <a:gd name="adj" fmla="val 11980"/>
            </a:avLst>
          </a:prstGeom>
        </p:spPr>
      </p:pic>
    </p:spTree>
    <p:extLst>
      <p:ext uri="{BB962C8B-B14F-4D97-AF65-F5344CB8AC3E}">
        <p14:creationId xmlns:p14="http://schemas.microsoft.com/office/powerpoint/2010/main" val="90970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E3D5E0-962E-4487-543F-7C5E722EF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62C6074E-2065-4553-D3F8-9C9AD2320F4D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MONOLITH FIRST -&gt; MICROSERVICE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61A1A6-3C26-C227-1002-9AAE67995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3" y="1434264"/>
            <a:ext cx="7156257" cy="3989472"/>
          </a:xfrm>
          <a:prstGeom prst="roundRect">
            <a:avLst>
              <a:gd name="adj" fmla="val 411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oogle Shape;82;p3">
            <a:extLst>
              <a:ext uri="{FF2B5EF4-FFF2-40B4-BE49-F238E27FC236}">
                <a16:creationId xmlns:a16="http://schemas.microsoft.com/office/drawing/2014/main" id="{A1F738FC-6003-9720-2EAB-6669984CA9E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1279" y="2105772"/>
            <a:ext cx="2957700" cy="29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7;p1">
            <a:extLst>
              <a:ext uri="{FF2B5EF4-FFF2-40B4-BE49-F238E27FC236}">
                <a16:creationId xmlns:a16="http://schemas.microsoft.com/office/drawing/2014/main" id="{26823859-924E-5011-EAA9-11E94B1491B6}"/>
              </a:ext>
            </a:extLst>
          </p:cNvPr>
          <p:cNvSpPr txBox="1"/>
          <p:nvPr/>
        </p:nvSpPr>
        <p:spPr>
          <a:xfrm>
            <a:off x="8221279" y="1705572"/>
            <a:ext cx="29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 u="sng" dirty="0">
                <a:solidFill>
                  <a:srgbClr val="292D32"/>
                </a:solidFill>
                <a:latin typeface="Poppins"/>
                <a:ea typeface="Poppins"/>
                <a:cs typeface="Poppins"/>
                <a:sym typeface="Poppins"/>
              </a:rPr>
              <a:t>Watch the Video</a:t>
            </a:r>
            <a:endParaRPr sz="1600" u="sng" dirty="0">
              <a:solidFill>
                <a:srgbClr val="292D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" name="Picture 8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EE2B2355-8BF5-8FC6-AEB9-FCA153DC7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431" y="2305214"/>
            <a:ext cx="2552369" cy="2552369"/>
          </a:xfrm>
          <a:prstGeom prst="roundRect">
            <a:avLst>
              <a:gd name="adj" fmla="val 8879"/>
            </a:avLst>
          </a:prstGeom>
        </p:spPr>
      </p:pic>
    </p:spTree>
    <p:extLst>
      <p:ext uri="{BB962C8B-B14F-4D97-AF65-F5344CB8AC3E}">
        <p14:creationId xmlns:p14="http://schemas.microsoft.com/office/powerpoint/2010/main" val="310269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7BB97-BCC9-574E-59F2-851978B4F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3551E258-AE4B-89EC-1439-33807E9C38DB}"/>
              </a:ext>
            </a:extLst>
          </p:cNvPr>
          <p:cNvSpPr txBox="1">
            <a:spLocks/>
          </p:cNvSpPr>
          <p:nvPr/>
        </p:nvSpPr>
        <p:spPr>
          <a:xfrm>
            <a:off x="709617" y="1333647"/>
            <a:ext cx="6856282" cy="1501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dirty="0">
                <a:solidFill>
                  <a:srgbClr val="292D32"/>
                </a:solidFill>
                <a:latin typeface="Lexend" pitchFamily="2" charset="0"/>
                <a:ea typeface="Lexend"/>
                <a:cs typeface="Lexend"/>
                <a:sym typeface="Lexend"/>
              </a:rPr>
              <a:t>THANKS FOR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dirty="0">
                <a:solidFill>
                  <a:srgbClr val="292D32"/>
                </a:solidFill>
                <a:latin typeface="Lexend" pitchFamily="2" charset="0"/>
                <a:ea typeface="Lexend"/>
                <a:cs typeface="Lexend"/>
                <a:sym typeface="Lexend"/>
              </a:rPr>
              <a:t>LISTENING</a:t>
            </a:r>
          </a:p>
        </p:txBody>
      </p:sp>
      <p:sp>
        <p:nvSpPr>
          <p:cNvPr id="14" name="Google Shape;57;p1">
            <a:extLst>
              <a:ext uri="{FF2B5EF4-FFF2-40B4-BE49-F238E27FC236}">
                <a16:creationId xmlns:a16="http://schemas.microsoft.com/office/drawing/2014/main" id="{81015AE8-63CA-36EE-ADCC-EF8B6E674414}"/>
              </a:ext>
            </a:extLst>
          </p:cNvPr>
          <p:cNvSpPr txBox="1"/>
          <p:nvPr/>
        </p:nvSpPr>
        <p:spPr>
          <a:xfrm>
            <a:off x="7784843" y="1669688"/>
            <a:ext cx="29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 u="sng" dirty="0">
                <a:solidFill>
                  <a:srgbClr val="292D32"/>
                </a:solidFill>
                <a:latin typeface="Poppins"/>
                <a:ea typeface="Poppins"/>
                <a:cs typeface="Poppins"/>
                <a:sym typeface="Poppins"/>
              </a:rPr>
              <a:t>Download the Presentation</a:t>
            </a:r>
            <a:endParaRPr sz="1600" u="sng" dirty="0">
              <a:solidFill>
                <a:srgbClr val="292D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" name="Google Shape;82;p3">
            <a:extLst>
              <a:ext uri="{FF2B5EF4-FFF2-40B4-BE49-F238E27FC236}">
                <a16:creationId xmlns:a16="http://schemas.microsoft.com/office/drawing/2014/main" id="{1426F76E-6AC9-EDDC-E0CD-0D342276275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4842" y="2136322"/>
            <a:ext cx="2957700" cy="29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qr code with black squares&#10;&#10;Description automatically generated">
            <a:extLst>
              <a:ext uri="{FF2B5EF4-FFF2-40B4-BE49-F238E27FC236}">
                <a16:creationId xmlns:a16="http://schemas.microsoft.com/office/drawing/2014/main" id="{832B1108-CCFF-1EDC-C72F-E220572B8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659" y="2283917"/>
            <a:ext cx="2650065" cy="2650065"/>
          </a:xfrm>
          <a:prstGeom prst="roundRect">
            <a:avLst>
              <a:gd name="adj" fmla="val 9428"/>
            </a:avLst>
          </a:prstGeom>
        </p:spPr>
      </p:pic>
      <p:pic>
        <p:nvPicPr>
          <p:cNvPr id="3" name="Resim 3">
            <a:extLst>
              <a:ext uri="{FF2B5EF4-FFF2-40B4-BE49-F238E27FC236}">
                <a16:creationId xmlns:a16="http://schemas.microsoft.com/office/drawing/2014/main" id="{CD0FA1D9-2266-4800-975B-9DA727315A3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09617" y="3109507"/>
            <a:ext cx="1039470" cy="1039470"/>
          </a:xfrm>
          <a:prstGeom prst="rect">
            <a:avLst/>
          </a:prstGeom>
        </p:spPr>
      </p:pic>
      <p:sp>
        <p:nvSpPr>
          <p:cNvPr id="7" name="Google Shape;56;p1">
            <a:extLst>
              <a:ext uri="{FF2B5EF4-FFF2-40B4-BE49-F238E27FC236}">
                <a16:creationId xmlns:a16="http://schemas.microsoft.com/office/drawing/2014/main" id="{37AA34DA-EF7C-620F-B9F0-89D545E370C7}"/>
              </a:ext>
            </a:extLst>
          </p:cNvPr>
          <p:cNvSpPr txBox="1"/>
          <p:nvPr/>
        </p:nvSpPr>
        <p:spPr>
          <a:xfrm>
            <a:off x="1981137" y="3175050"/>
            <a:ext cx="6497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>
                <a:solidFill>
                  <a:srgbClr val="292D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Halil İbrahim Kalkan</a:t>
            </a:r>
            <a:endParaRPr sz="2800" dirty="0">
              <a:solidFill>
                <a:srgbClr val="292D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" name="Google Shape;57;p1">
            <a:extLst>
              <a:ext uri="{FF2B5EF4-FFF2-40B4-BE49-F238E27FC236}">
                <a16:creationId xmlns:a16="http://schemas.microsoft.com/office/drawing/2014/main" id="{63C804EC-0ABE-56EA-01E4-31ACA411B565}"/>
              </a:ext>
            </a:extLst>
          </p:cNvPr>
          <p:cNvSpPr txBox="1"/>
          <p:nvPr/>
        </p:nvSpPr>
        <p:spPr>
          <a:xfrm>
            <a:off x="1981137" y="3694977"/>
            <a:ext cx="64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Co-Founder &amp; Software Architect | Volosoft</a:t>
            </a:r>
            <a:endParaRPr dirty="0">
              <a:solidFill>
                <a:srgbClr val="545C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" name="Google Shape;59;p1">
            <a:extLst>
              <a:ext uri="{FF2B5EF4-FFF2-40B4-BE49-F238E27FC236}">
                <a16:creationId xmlns:a16="http://schemas.microsoft.com/office/drawing/2014/main" id="{4A80D350-7C48-DE89-C0E9-FF376BD8194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492" y="4584720"/>
            <a:ext cx="318353" cy="31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60;p1">
            <a:extLst>
              <a:ext uri="{FF2B5EF4-FFF2-40B4-BE49-F238E27FC236}">
                <a16:creationId xmlns:a16="http://schemas.microsoft.com/office/drawing/2014/main" id="{903FB1B1-1D44-E7A7-731D-9BB5CBD788E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7492" y="5050747"/>
            <a:ext cx="318352" cy="318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61;p1">
            <a:extLst>
              <a:ext uri="{FF2B5EF4-FFF2-40B4-BE49-F238E27FC236}">
                <a16:creationId xmlns:a16="http://schemas.microsoft.com/office/drawing/2014/main" id="{556A01BA-EA5C-A9A7-B747-DC4FFEF1CD80}"/>
              </a:ext>
            </a:extLst>
          </p:cNvPr>
          <p:cNvSpPr txBox="1"/>
          <p:nvPr/>
        </p:nvSpPr>
        <p:spPr>
          <a:xfrm>
            <a:off x="1174489" y="4527714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hibrahimkalkan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" name="Google Shape;62;p1">
            <a:extLst>
              <a:ext uri="{FF2B5EF4-FFF2-40B4-BE49-F238E27FC236}">
                <a16:creationId xmlns:a16="http://schemas.microsoft.com/office/drawing/2014/main" id="{CDBE6DED-6AD5-2ED3-6E22-D0642FF041CE}"/>
              </a:ext>
            </a:extLst>
          </p:cNvPr>
          <p:cNvSpPr txBox="1"/>
          <p:nvPr/>
        </p:nvSpPr>
        <p:spPr>
          <a:xfrm>
            <a:off x="1174489" y="4985858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01999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FEB56F-6A6E-CDE3-46C9-D37CD01B2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DF85AA1-8AD9-A927-B6CF-0807D4762A5F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What is an ABP Startup Template?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9E68AE78-0DC6-55E3-D23B-0DDA53B29FF4}"/>
              </a:ext>
            </a:extLst>
          </p:cNvPr>
          <p:cNvSpPr txBox="1"/>
          <p:nvPr/>
        </p:nvSpPr>
        <p:spPr>
          <a:xfrm>
            <a:off x="455845" y="1250908"/>
            <a:ext cx="5294505" cy="512161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Pre-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architected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 solution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Well-structured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code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Library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integrations &amp; 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Pre-integrated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ABP modules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&amp;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Mobile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application &amp;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public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website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Multiple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Database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&amp;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UI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Production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 Ready</a:t>
            </a:r>
            <a:endParaRPr lang="en-US" sz="2400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B09F68-57B1-FCB3-B95C-4819AA429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670" y="1448193"/>
            <a:ext cx="5789144" cy="3961614"/>
          </a:xfrm>
          <a:prstGeom prst="roundRect">
            <a:avLst>
              <a:gd name="adj" fmla="val 261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698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09C046-33B7-B84C-5929-2BA0774B4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194A2DF2-379F-0D90-0D77-3A29D848E7B1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Documentation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2E74EB3E-688E-A8D5-9B87-9C94747A73EC}"/>
              </a:ext>
            </a:extLst>
          </p:cNvPr>
          <p:cNvSpPr txBox="1"/>
          <p:nvPr/>
        </p:nvSpPr>
        <p:spPr>
          <a:xfrm>
            <a:off x="455846" y="1446009"/>
            <a:ext cx="4741795" cy="396598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Getting Started</a:t>
            </a:r>
            <a:b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</a:b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Create &amp; run a solution</a:t>
            </a:r>
          </a:p>
          <a:p>
            <a:endParaRPr lang="tr-TR" sz="24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Tutorial</a:t>
            </a:r>
            <a:b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</a:b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Develop an application</a:t>
            </a:r>
          </a:p>
          <a:p>
            <a:endParaRPr lang="tr-TR" sz="24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Solution Structure</a:t>
            </a:r>
            <a:b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</a:b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All details of the solution</a:t>
            </a:r>
            <a:endParaRPr lang="en-US" sz="2400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0F4D0-D4C1-B745-4294-16061CC9E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38" y="1446008"/>
            <a:ext cx="6491735" cy="3965984"/>
          </a:xfrm>
          <a:prstGeom prst="roundRect">
            <a:avLst>
              <a:gd name="adj" fmla="val 342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ED2FD6-2038-FE4B-0D8D-216AA88EB007}"/>
              </a:ext>
            </a:extLst>
          </p:cNvPr>
          <p:cNvSpPr txBox="1"/>
          <p:nvPr/>
        </p:nvSpPr>
        <p:spPr>
          <a:xfrm>
            <a:off x="1611516" y="5411991"/>
            <a:ext cx="1861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b="1" dirty="0">
                <a:solidFill>
                  <a:schemeClr val="accent5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DEMO</a:t>
            </a:r>
            <a:endParaRPr lang="en-US" sz="4400" b="1" dirty="0">
              <a:solidFill>
                <a:schemeClr val="accent5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97444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AD3D94-EDF4-4B6D-5230-7ACDA3061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70AB091B-450B-7A96-B875-9E229D2C748A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The Startup Templates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68377BAB-D9AA-A672-AE17-E8E34DB9B649}"/>
              </a:ext>
            </a:extLst>
          </p:cNvPr>
          <p:cNvSpPr txBox="1"/>
          <p:nvPr/>
        </p:nvSpPr>
        <p:spPr>
          <a:xfrm>
            <a:off x="2640136" y="1485164"/>
            <a:ext cx="564015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Single-Layer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 (non-layered) monolith application</a:t>
            </a:r>
          </a:p>
          <a:p>
            <a:endParaRPr lang="tr-TR" sz="2400" b="1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endParaRPr lang="tr-TR" sz="2400" b="1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N-Layered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monolith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b="1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endParaRPr lang="tr-TR" sz="2400" b="1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Modular monolith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application</a:t>
            </a:r>
            <a:b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</a:b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(based on Single-Layer or N-Layered applications)</a:t>
            </a:r>
          </a:p>
          <a:p>
            <a:endParaRPr lang="tr-TR" sz="2400" b="1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endParaRPr lang="tr-TR" sz="1200" b="1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Microservice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solution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28758C-40A7-B50D-862E-DDAA7F04A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14" y="1283034"/>
            <a:ext cx="1514391" cy="10784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8DC4A3-2E39-061B-510E-B9D0A6FE2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06" y="2646002"/>
            <a:ext cx="852406" cy="107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1D6353-EF9A-5009-32E8-97A4E3719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405" y="4008970"/>
            <a:ext cx="1119607" cy="1078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F90AA4-CC1C-AB89-1776-E23BDA091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964" y="5371938"/>
            <a:ext cx="1026488" cy="107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1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51F080-487E-0E76-1971-29BAFCEA0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836F1674-3E89-C70A-F791-5A9B75712A00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SINGLE-LAYER MONOLITH APPLICATION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7FFA194D-2D86-35CB-4244-F7485149056F}"/>
              </a:ext>
            </a:extLst>
          </p:cNvPr>
          <p:cNvSpPr txBox="1"/>
          <p:nvPr/>
        </p:nvSpPr>
        <p:spPr>
          <a:xfrm>
            <a:off x="3916392" y="1250909"/>
            <a:ext cx="7779417" cy="355400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tr-TR" sz="2400" u="sng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The solution structure:</a:t>
            </a:r>
            <a:endParaRPr lang="en-US" sz="2400" u="sng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Single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(or minimum number of)</a:t>
            </a:r>
            <a:b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</a:b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.NET projects (.csproj)</a:t>
            </a:r>
            <a:endParaRPr lang="en-US" sz="24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Code organized by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folders/namespaces</a:t>
            </a:r>
            <a:endParaRPr lang="en-US" sz="2400" b="1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  <a:p>
            <a:endParaRPr lang="tr-TR" sz="2400" u="sng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r>
              <a:rPr lang="tr-TR" sz="2400" u="sng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When to start with?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Small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Temporary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Single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, or a few developers</a:t>
            </a:r>
            <a:endParaRPr lang="en-US" sz="24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</p:txBody>
      </p:sp>
      <p:pic>
        <p:nvPicPr>
          <p:cNvPr id="1026" name="Picture 2" descr="single-layer-abp-solution">
            <a:extLst>
              <a:ext uri="{FF2B5EF4-FFF2-40B4-BE49-F238E27FC236}">
                <a16:creationId xmlns:a16="http://schemas.microsoft.com/office/drawing/2014/main" id="{56981E22-DBBA-7D2A-C6C8-5AAA8D447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1" y="1250909"/>
            <a:ext cx="2981325" cy="5086350"/>
          </a:xfrm>
          <a:prstGeom prst="roundRect">
            <a:avLst>
              <a:gd name="adj" fmla="val 3646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F3715D-4B3E-7A98-59F1-469A0B24791A}"/>
              </a:ext>
            </a:extLst>
          </p:cNvPr>
          <p:cNvSpPr txBox="1"/>
          <p:nvPr/>
        </p:nvSpPr>
        <p:spPr>
          <a:xfrm>
            <a:off x="6096000" y="5101440"/>
            <a:ext cx="1861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b="1" dirty="0">
                <a:solidFill>
                  <a:schemeClr val="accent5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DEMO</a:t>
            </a:r>
            <a:endParaRPr lang="en-US" sz="4400" b="1" dirty="0">
              <a:solidFill>
                <a:schemeClr val="accent5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81651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43153E-49E7-3618-1769-82B8D0F21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1AEB371-57C6-5D80-1FBB-B831674FDA7C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N-LAYERED MONOLITH APPLICATION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03DDA9AB-5456-6D1F-C04F-A3B7DB0897C7}"/>
              </a:ext>
            </a:extLst>
          </p:cNvPr>
          <p:cNvSpPr txBox="1"/>
          <p:nvPr/>
        </p:nvSpPr>
        <p:spPr>
          <a:xfrm>
            <a:off x="4692770" y="1250908"/>
            <a:ext cx="7003040" cy="44127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tr-TR" sz="2000" u="sng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The solution structure:</a:t>
            </a:r>
            <a:endParaRPr lang="en-US" sz="2000" u="sng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Multiple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 .NET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Layered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based on;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DDD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principles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Sharing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contracts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with clients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Sharing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business logic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among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Includes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Test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projects for each layer</a:t>
            </a:r>
          </a:p>
          <a:p>
            <a:endParaRPr lang="tr-TR" sz="20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r>
              <a:rPr lang="tr-TR" sz="2000" u="sng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When to start with?</a:t>
            </a:r>
            <a:endParaRPr lang="tr-TR" sz="20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Larger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&amp; more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complex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code-bases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Long-term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maintained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team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of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Multiple applications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(mobile, web, background services, etc) share the same business logic</a:t>
            </a:r>
            <a:endParaRPr lang="en-US" sz="20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</p:txBody>
      </p:sp>
      <p:pic>
        <p:nvPicPr>
          <p:cNvPr id="2050" name="Picture 2" descr="layered-abp-application">
            <a:extLst>
              <a:ext uri="{FF2B5EF4-FFF2-40B4-BE49-F238E27FC236}">
                <a16:creationId xmlns:a16="http://schemas.microsoft.com/office/drawing/2014/main" id="{710994D7-F373-B497-C794-605954538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49" y="1417608"/>
            <a:ext cx="3837157" cy="4412731"/>
          </a:xfrm>
          <a:prstGeom prst="roundRect">
            <a:avLst>
              <a:gd name="adj" fmla="val 2706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E0EF3F-060E-6C5C-382E-2B16492E89A4}"/>
              </a:ext>
            </a:extLst>
          </p:cNvPr>
          <p:cNvSpPr txBox="1"/>
          <p:nvPr/>
        </p:nvSpPr>
        <p:spPr>
          <a:xfrm>
            <a:off x="6889631" y="5830339"/>
            <a:ext cx="1861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b="1" dirty="0">
                <a:solidFill>
                  <a:schemeClr val="accent5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DEMO</a:t>
            </a:r>
            <a:endParaRPr lang="en-US" sz="4400" b="1" dirty="0">
              <a:solidFill>
                <a:schemeClr val="accent5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65530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8CB137-7502-B2B1-6AFE-3B3D1F691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48FF696-B6DF-394A-34A9-FD56097E9127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MODULAR MONOLITH APPLICATION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A60445FD-DEAB-09EC-7334-EF6ACB51AA55}"/>
              </a:ext>
            </a:extLst>
          </p:cNvPr>
          <p:cNvSpPr txBox="1"/>
          <p:nvPr/>
        </p:nvSpPr>
        <p:spPr>
          <a:xfrm>
            <a:off x="455845" y="1116421"/>
            <a:ext cx="7282049" cy="47763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tr-TR" sz="2000" u="sng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How to build?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Start with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one of;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Single-Layer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N-Layered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Use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ABP Studio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Install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existing (pre-built) modules</a:t>
            </a:r>
            <a:endParaRPr lang="en-US" sz="20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Create</a:t>
            </a:r>
            <a:r>
              <a:rPr lang="tr-TR" sz="200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new modules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Establish relations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between the modules</a:t>
            </a:r>
          </a:p>
          <a:p>
            <a:endParaRPr lang="tr-TR" sz="20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r>
              <a:rPr lang="tr-TR" sz="2000" u="sng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When to start with?</a:t>
            </a:r>
            <a:endParaRPr lang="en-US" sz="20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Complex domain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 with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sub-domains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Multiple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Migrate to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microservices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later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Need to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scale the database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(with database per module approach)</a:t>
            </a:r>
            <a:endParaRPr lang="en-US" sz="20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5E1ECE-8A2C-1A90-A70A-917810537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368" y="1116420"/>
            <a:ext cx="3815783" cy="5257625"/>
          </a:xfrm>
          <a:prstGeom prst="roundRect">
            <a:avLst>
              <a:gd name="adj" fmla="val 262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D8FAF1-0D7F-00DC-3B0F-A02D2AD88553}"/>
              </a:ext>
            </a:extLst>
          </p:cNvPr>
          <p:cNvSpPr txBox="1"/>
          <p:nvPr/>
        </p:nvSpPr>
        <p:spPr>
          <a:xfrm>
            <a:off x="3166165" y="5786127"/>
            <a:ext cx="1861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b="1" dirty="0">
                <a:solidFill>
                  <a:schemeClr val="accent5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DEMO</a:t>
            </a:r>
            <a:endParaRPr lang="en-US" sz="4400" b="1" dirty="0">
              <a:solidFill>
                <a:schemeClr val="accent5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411753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F5282E-5F87-2523-F74B-704F96E07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3A5553E-AD98-4C2C-7C38-947A6A040054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MICROSERVICE SOLUTION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074" name="Picture 2" descr="ms-overall-architecture">
            <a:extLst>
              <a:ext uri="{FF2B5EF4-FFF2-40B4-BE49-F238E27FC236}">
                <a16:creationId xmlns:a16="http://schemas.microsoft.com/office/drawing/2014/main" id="{2F2E3C96-E9E0-55D6-4064-289902E4B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2" y="1253238"/>
            <a:ext cx="9541164" cy="4748220"/>
          </a:xfrm>
          <a:prstGeom prst="roundRect">
            <a:avLst>
              <a:gd name="adj" fmla="val 6357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95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89AE43-CB81-216D-A63E-390A404AD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814D78D-65AF-3815-7428-6F352514EA90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/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MICROSERVICE SOLUTION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47F51C20-403C-48CC-0FCE-42A2FD447FD4}"/>
              </a:ext>
            </a:extLst>
          </p:cNvPr>
          <p:cNvSpPr txBox="1"/>
          <p:nvPr/>
        </p:nvSpPr>
        <p:spPr>
          <a:xfrm>
            <a:off x="455848" y="1810327"/>
            <a:ext cx="11080369" cy="31588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tr-TR" sz="2400" u="sng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When to start with?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Complex domain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 with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sub-domains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Multiple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Need to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deploy and scale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services, applications and databases independently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Need to use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multiple technology stacks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Build a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high available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and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fault tolerant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Have a good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DevOps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culture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5989D-7880-4CA6-D34B-D0597A7F5DEF}"/>
              </a:ext>
            </a:extLst>
          </p:cNvPr>
          <p:cNvSpPr txBox="1"/>
          <p:nvPr/>
        </p:nvSpPr>
        <p:spPr>
          <a:xfrm>
            <a:off x="5165296" y="5278350"/>
            <a:ext cx="1861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b="1" dirty="0">
                <a:solidFill>
                  <a:schemeClr val="accent5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DEMO</a:t>
            </a:r>
            <a:endParaRPr lang="en-US" sz="4400" b="1" dirty="0">
              <a:solidFill>
                <a:schemeClr val="accent5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54989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458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Lexend</vt:lpstr>
      <vt:lpstr>Poppins</vt:lpstr>
      <vt:lpstr>Poppins Medium</vt:lpstr>
      <vt:lpstr>Poppins SemiBold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Volosoft Bilisim</dc:creator>
  <cp:lastModifiedBy>Halil Kalkan</cp:lastModifiedBy>
  <cp:revision>104</cp:revision>
  <dcterms:created xsi:type="dcterms:W3CDTF">2024-10-07T11:11:00Z</dcterms:created>
  <dcterms:modified xsi:type="dcterms:W3CDTF">2025-01-09T16:49:59Z</dcterms:modified>
</cp:coreProperties>
</file>