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67" r:id="rId8"/>
    <p:sldId id="274" r:id="rId9"/>
    <p:sldId id="270" r:id="rId10"/>
    <p:sldId id="276" r:id="rId11"/>
    <p:sldId id="277" r:id="rId12"/>
    <p:sldId id="278" r:id="rId13"/>
    <p:sldId id="271" r:id="rId14"/>
    <p:sldId id="263" r:id="rId15"/>
    <p:sldId id="272" r:id="rId16"/>
    <p:sldId id="273" r:id="rId17"/>
    <p:sldId id="275" r:id="rId18"/>
    <p:sldId id="279" r:id="rId19"/>
    <p:sldId id="264" r:id="rId20"/>
    <p:sldId id="280" r:id="rId21"/>
    <p:sldId id="282" r:id="rId22"/>
    <p:sldId id="265" r:id="rId23"/>
    <p:sldId id="266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3"/>
    <a:srgbClr val="5B636F"/>
    <a:srgbClr val="1C2313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E6B06-4D77-40E4-B668-2F41C8A78706}" v="27" dt="2023-09-13T10:47:1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3.04.2025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3.04.2025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3.04.2025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3.04.2025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3.04.2025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3.04.2025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3.04.2025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3.04.2025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3.04.2025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3.04.2025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3.04.2025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3.04.2025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fyra.dev/" TargetMode="External"/><Relationship Id="rId5" Type="http://schemas.openxmlformats.org/officeDocument/2006/relationships/hyperlink" Target="https://garden.io/" TargetMode="External"/><Relationship Id="rId4" Type="http://schemas.openxmlformats.org/officeDocument/2006/relationships/hyperlink" Target="https://telepresence.i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18.png"/><Relationship Id="rId10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s://github.com/fatedier/frp" TargetMode="External"/><Relationship Id="rId4" Type="http://schemas.openxmlformats.org/officeDocument/2006/relationships/hyperlink" Target="https://www.wireguard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" TargetMode="External"/><Relationship Id="rId5" Type="http://schemas.openxmlformats.org/officeDocument/2006/relationships/hyperlink" Target="https://halilibrahimkalkan.com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ber.com/en-TR/blog/microservice-architecture/" TargetMode="Externa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972986" y="1107847"/>
            <a:ext cx="8894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Building a Kubernetes Integrated Local Development Environment</a:t>
            </a:r>
            <a:endParaRPr lang="tr-TR" sz="46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06337" y="3820494"/>
            <a:ext cx="5203670" cy="1303340"/>
            <a:chOff x="1110572" y="5192094"/>
            <a:chExt cx="5203670" cy="1303340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957C6DC3-3BE5-C8C8-6540-9AFE13BBF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54" y="4564069"/>
            <a:ext cx="1280522" cy="3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427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Microsoft’s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Tye project (was experimental, now retired)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r>
              <a:rPr lang="tr-TR" sz="320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NET Aspire</a:t>
            </a:r>
            <a:endParaRPr lang="tr-TR" sz="32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575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.NET Aspire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 Aspire is an </a:t>
            </a:r>
            <a:r>
              <a:rPr lang="en-US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opinionated</a:t>
            </a: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cloud ready </a:t>
            </a:r>
            <a:r>
              <a:rPr lang="en-US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stack</a:t>
            </a: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for building observable, production ready, </a:t>
            </a:r>
            <a:r>
              <a:rPr lang="en-US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distributed applications</a:t>
            </a:r>
            <a:endParaRPr lang="tr-TR" sz="32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Orchestration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</a:t>
            </a:r>
            <a:r>
              <a:rPr lang="en-US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unning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and connecting multi-project applications and their dependencies for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development environments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</a:t>
            </a:r>
            <a:r>
              <a:rPr lang="en-US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uGet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packages for commonly used services, such as Redis or Postgres</a:t>
            </a:r>
          </a:p>
          <a:p>
            <a:r>
              <a:rPr lang="en-US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Tooling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</a:t>
            </a:r>
            <a:r>
              <a:rPr lang="en-US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roject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templates and tooling experiences for Visual Studio and the dotnet CLI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1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034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.NET Aspire: Dashboard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6" name="Picture 2" descr="A screenshot of the .NET Aspire dashboard Resources page.">
            <a:extLst>
              <a:ext uri="{FF2B5EF4-FFF2-40B4-BE49-F238E27FC236}">
                <a16:creationId xmlns:a16="http://schemas.microsoft.com/office/drawing/2014/main" id="{6E2308A7-1634-DE56-5F6B-3ECB08AA56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0" y="1036066"/>
            <a:ext cx="10177252" cy="217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creenshot of the .NET Aspire dashboard Console Logs page with a source selected.">
            <a:extLst>
              <a:ext uri="{FF2B5EF4-FFF2-40B4-BE49-F238E27FC236}">
                <a16:creationId xmlns:a16="http://schemas.microsoft.com/office/drawing/2014/main" id="{092A8FE9-2F91-59DD-DEE5-CA98BB4E6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8" y="3296553"/>
            <a:ext cx="9026481" cy="263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31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What is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 open-source system for automating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deployment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and management of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containerized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applications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DD57A-9A7D-D117-78CF-D7C24EA2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44" y="2320223"/>
            <a:ext cx="7688094" cy="35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720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How can it help us?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solution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a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cluster</a:t>
            </a:r>
            <a:b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sz="3200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(all applications, services, gateways, infrastructure)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the </a:t>
            </a:r>
            <a:r>
              <a:rPr lang="tr-TR" sz="3200" b="1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 Service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your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computer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in your favorute IDE</a:t>
            </a:r>
          </a:p>
          <a:p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two environments together!</a:t>
            </a:r>
          </a:p>
          <a:p>
            <a:pPr marL="0" indent="0">
              <a:buNone/>
            </a:pPr>
            <a:endParaRPr lang="tr-TR" sz="32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 algn="ctr">
              <a:buNone/>
            </a:pPr>
            <a:r>
              <a:rPr lang="tr-TR" sz="6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HOW..?</a:t>
            </a:r>
            <a:endParaRPr lang="en-US" sz="66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123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– Local computer connection/integration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KUBERNETES CLUSTER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95041" y="1641497"/>
            <a:ext cx="3376535" cy="13257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B220E-5832-0678-691C-332368BBA2AD}"/>
              </a:ext>
            </a:extLst>
          </p:cNvPr>
          <p:cNvSpPr txBox="1"/>
          <p:nvPr/>
        </p:nvSpPr>
        <p:spPr>
          <a:xfrm>
            <a:off x="4329443" y="1791332"/>
            <a:ext cx="334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infrastructure (DB, Redis, etc)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55711-0C83-BB53-F931-10B2F621E0DD}"/>
              </a:ext>
            </a:extLst>
          </p:cNvPr>
          <p:cNvSpPr txBox="1"/>
          <p:nvPr/>
        </p:nvSpPr>
        <p:spPr>
          <a:xfrm>
            <a:off x="4329442" y="2144852"/>
            <a:ext cx="3230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other services / applications</a:t>
            </a:r>
            <a:br>
              <a:rPr lang="tr-TR" dirty="0"/>
            </a:br>
            <a:r>
              <a:rPr lang="tr-TR" i="1" dirty="0"/>
              <a:t>(including in-cluster services)</a:t>
            </a:r>
            <a:endParaRPr lang="en-US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0334CD4-5625-450A-9D3D-13ED20B3F8DD}"/>
              </a:ext>
            </a:extLst>
          </p:cNvPr>
          <p:cNvSpPr/>
          <p:nvPr/>
        </p:nvSpPr>
        <p:spPr>
          <a:xfrm rot="10800000">
            <a:off x="4295040" y="4278466"/>
            <a:ext cx="3376535" cy="132574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7D936C-90E1-D5AE-608C-1B6FA6641F96}"/>
              </a:ext>
            </a:extLst>
          </p:cNvPr>
          <p:cNvSpPr txBox="1"/>
          <p:nvPr/>
        </p:nvSpPr>
        <p:spPr>
          <a:xfrm>
            <a:off x="4390903" y="4408792"/>
            <a:ext cx="316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Use the product service</a:t>
            </a:r>
            <a:br>
              <a:rPr lang="tr-TR" dirty="0"/>
            </a:br>
            <a:r>
              <a:rPr lang="tr-TR" dirty="0"/>
              <a:t>(REST API calls, events, etc)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4A87F5-44D3-9CEC-472E-A01756653916}"/>
              </a:ext>
            </a:extLst>
          </p:cNvPr>
          <p:cNvSpPr txBox="1"/>
          <p:nvPr/>
        </p:nvSpPr>
        <p:spPr>
          <a:xfrm>
            <a:off x="4362007" y="2807105"/>
            <a:ext cx="32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configuration / environment</a:t>
            </a:r>
            <a:br>
              <a:rPr lang="tr-TR" dirty="0"/>
            </a:br>
            <a:r>
              <a:rPr lang="tr-TR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/>
      <p:bldP spid="30" grpId="0"/>
      <p:bldP spid="31" grpId="0" animBg="1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98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solutions / products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3"/>
            <a:ext cx="11473139" cy="2268835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Visual Studio 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Bridge to Kubernetes</a:t>
            </a:r>
            <a:b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https://learn.microsoft.com/en-us/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visualstudio/bridge</a:t>
            </a:r>
          </a:p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telepresence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garden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gefyra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.dev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(open source &amp; free)</a:t>
            </a:r>
          </a:p>
          <a:p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194781-D427-4532-8DBF-3CBCB1103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737" y="3563930"/>
            <a:ext cx="9534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88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Telepresence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5402773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et up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remote development environment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 for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where you can still use all of your favorite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tools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like IDEs, debuggers, and profilers.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732596-54BB-1B32-B849-D060B4FEF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83372"/>
            <a:ext cx="5772149" cy="47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1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799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Telepresence: How it works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Install the Telepresence CLI to your local computer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Install Telepresence in your Kubernetes cluster</a:t>
            </a:r>
            <a:b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$ telepresence helm </a:t>
            </a:r>
            <a:r>
              <a:rPr lang="en-US" sz="2000" b="1" i="0" dirty="0">
                <a:effectLst/>
                <a:highlight>
                  <a:srgbClr val="F7F7FA"/>
                </a:highlight>
                <a:latin typeface="Menlo"/>
              </a:rPr>
              <a:t>install</a:t>
            </a:r>
            <a:endParaRPr lang="tr-TR" sz="3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to your Kubernetes cluster</a:t>
            </a:r>
            <a:b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$ telepresence </a:t>
            </a:r>
            <a:r>
              <a:rPr lang="en-US" sz="2000" b="1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connect</a:t>
            </a:r>
            <a:endParaRPr lang="tr-TR" sz="20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Intercept your service</a:t>
            </a:r>
            <a:b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$ </a:t>
            </a: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1F1F6"/>
                </a:highlight>
                <a:latin typeface="Menlo"/>
              </a:rPr>
              <a:t>telepresence </a:t>
            </a:r>
            <a:r>
              <a:rPr lang="en-US" sz="2000" b="1" i="0" dirty="0">
                <a:solidFill>
                  <a:srgbClr val="2F2F33"/>
                </a:solidFill>
                <a:effectLst/>
                <a:highlight>
                  <a:srgbClr val="F1F1F6"/>
                </a:highlight>
                <a:latin typeface="Menlo"/>
              </a:rPr>
              <a:t>intercept</a:t>
            </a: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1F1F6"/>
                </a:highlight>
                <a:latin typeface="Menlo"/>
              </a:rPr>
              <a:t> &lt;service-name&gt; --port &lt;local-port&gt;[:&lt;remote-port&gt;] --env-file &lt;path-to-env-file&gt;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Start your local environment using the environment variables retrieved in the previous step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did we implement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8DD8D98-B6CC-C516-7D29-91E5F283734C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395107" y="3312157"/>
            <a:ext cx="2702882" cy="498787"/>
          </a:xfrm>
          <a:prstGeom prst="bentConnector2">
            <a:avLst/>
          </a:prstGeom>
          <a:ln w="508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10F240-6645-268D-102E-E7685944731C}"/>
              </a:ext>
            </a:extLst>
          </p:cNvPr>
          <p:cNvSpPr/>
          <p:nvPr/>
        </p:nvSpPr>
        <p:spPr>
          <a:xfrm>
            <a:off x="7296783" y="3307913"/>
            <a:ext cx="1150308" cy="6475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9E89D-3ED7-8AC5-8DC6-967E7B1988F9}"/>
              </a:ext>
            </a:extLst>
          </p:cNvPr>
          <p:cNvSpPr/>
          <p:nvPr/>
        </p:nvSpPr>
        <p:spPr>
          <a:xfrm>
            <a:off x="6979903" y="4710498"/>
            <a:ext cx="1505690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8408F-9ECE-79C3-1DB4-CDCC8D6057E0}"/>
              </a:ext>
            </a:extLst>
          </p:cNvPr>
          <p:cNvSpPr/>
          <p:nvPr/>
        </p:nvSpPr>
        <p:spPr>
          <a:xfrm>
            <a:off x="9975199" y="4101818"/>
            <a:ext cx="1192629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E83DB-599F-D584-5BDF-4D8BF794F0EB}"/>
              </a:ext>
            </a:extLst>
          </p:cNvPr>
          <p:cNvSpPr/>
          <p:nvPr/>
        </p:nvSpPr>
        <p:spPr>
          <a:xfrm>
            <a:off x="8220564" y="1520585"/>
            <a:ext cx="1916264" cy="3975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Ingress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0DD89-2AD0-C883-8FDA-E5F3003C2E74}"/>
              </a:ext>
            </a:extLst>
          </p:cNvPr>
          <p:cNvSpPr/>
          <p:nvPr/>
        </p:nvSpPr>
        <p:spPr>
          <a:xfrm>
            <a:off x="8220564" y="2134161"/>
            <a:ext cx="1916264" cy="39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Web Application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6ECCD-6474-88DE-1114-74D1369665BD}"/>
              </a:ext>
            </a:extLst>
          </p:cNvPr>
          <p:cNvSpPr/>
          <p:nvPr/>
        </p:nvSpPr>
        <p:spPr>
          <a:xfrm>
            <a:off x="8220564" y="2747737"/>
            <a:ext cx="1916264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API Gateway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D13B6B-AB7D-9AE7-D6CB-8083FF5F6E57}"/>
              </a:ext>
            </a:extLst>
          </p:cNvPr>
          <p:cNvSpPr/>
          <p:nvPr/>
        </p:nvSpPr>
        <p:spPr>
          <a:xfrm>
            <a:off x="8674453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Ordering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9FF46C-E759-FA72-9209-856AA90E0B10}"/>
              </a:ext>
            </a:extLst>
          </p:cNvPr>
          <p:cNvSpPr/>
          <p:nvPr/>
        </p:nvSpPr>
        <p:spPr>
          <a:xfrm>
            <a:off x="9975816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Identity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A306C-22DE-27DF-4F9E-DDB65BF0833A}"/>
              </a:ext>
            </a:extLst>
          </p:cNvPr>
          <p:cNvSpPr/>
          <p:nvPr/>
        </p:nvSpPr>
        <p:spPr>
          <a:xfrm>
            <a:off x="7373090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Product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FE39D-68AF-C185-3BFC-3EF214DFE6E7}"/>
              </a:ext>
            </a:extLst>
          </p:cNvPr>
          <p:cNvSpPr/>
          <p:nvPr/>
        </p:nvSpPr>
        <p:spPr>
          <a:xfrm>
            <a:off x="8485593" y="4101818"/>
            <a:ext cx="1386206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RabbitMQ</a:t>
            </a:r>
            <a:endParaRPr lang="en-US" sz="1600" dirty="0"/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1B3605E9-C301-C049-524D-BCE1F312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301" y="4146867"/>
            <a:ext cx="310390" cy="3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Image result for redis logo">
            <a:extLst>
              <a:ext uri="{FF2B5EF4-FFF2-40B4-BE49-F238E27FC236}">
                <a16:creationId xmlns:a16="http://schemas.microsoft.com/office/drawing/2014/main" id="{FF468AA8-ECE6-528E-2B0C-C5A393F1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13" y="4130743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DF49C7-5810-8D55-D379-37FDBFFC2978}"/>
              </a:ext>
            </a:extLst>
          </p:cNvPr>
          <p:cNvSpPr/>
          <p:nvPr/>
        </p:nvSpPr>
        <p:spPr>
          <a:xfrm>
            <a:off x="829408" y="1135707"/>
            <a:ext cx="2951898" cy="4730983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BBED4-16AA-5346-4444-99FE3C866A4D}"/>
              </a:ext>
            </a:extLst>
          </p:cNvPr>
          <p:cNvSpPr txBox="1"/>
          <p:nvPr/>
        </p:nvSpPr>
        <p:spPr>
          <a:xfrm>
            <a:off x="343554" y="1135707"/>
            <a:ext cx="461665" cy="35018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Local Developer Machine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3E140-B72A-5EF8-E9AC-3CBF37E07B96}"/>
              </a:ext>
            </a:extLst>
          </p:cNvPr>
          <p:cNvSpPr/>
          <p:nvPr/>
        </p:nvSpPr>
        <p:spPr>
          <a:xfrm>
            <a:off x="1000217" y="1290985"/>
            <a:ext cx="2610279" cy="8697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Local </a:t>
            </a:r>
            <a:r>
              <a:rPr lang="tr-TR" sz="1600" b="1" dirty="0"/>
              <a:t>Product</a:t>
            </a:r>
            <a:r>
              <a:rPr lang="tr-TR" sz="1600" dirty="0"/>
              <a:t> </a:t>
            </a:r>
            <a:br>
              <a:rPr lang="tr-TR" sz="1600" dirty="0"/>
            </a:br>
            <a:r>
              <a:rPr lang="tr-TR" sz="1600" b="1" dirty="0"/>
              <a:t>microservice </a:t>
            </a:r>
            <a:r>
              <a:rPr lang="tr-TR" sz="1600" dirty="0"/>
              <a:t>instance</a:t>
            </a:r>
            <a:br>
              <a:rPr lang="tr-TR" sz="1600" dirty="0"/>
            </a:br>
            <a:r>
              <a:rPr lang="tr-TR" sz="1600" dirty="0"/>
              <a:t>(in Visual Studio)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8F8947-E274-220B-9DF9-E177A28EBFCC}"/>
              </a:ext>
            </a:extLst>
          </p:cNvPr>
          <p:cNvSpPr/>
          <p:nvPr/>
        </p:nvSpPr>
        <p:spPr>
          <a:xfrm>
            <a:off x="1000217" y="3255771"/>
            <a:ext cx="1707695" cy="5886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ABP STUDIO</a:t>
            </a:r>
            <a:endParaRPr lang="en-US" sz="1600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A52CC200-E675-FEF8-BD4B-723A5D6D2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0" y="3336788"/>
            <a:ext cx="438831" cy="4382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9B8B77F-BC49-F9EA-FE8D-B7EB5A047CBD}"/>
              </a:ext>
            </a:extLst>
          </p:cNvPr>
          <p:cNvSpPr/>
          <p:nvPr/>
        </p:nvSpPr>
        <p:spPr>
          <a:xfrm>
            <a:off x="6970328" y="4101818"/>
            <a:ext cx="1386206" cy="397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35F7B532-741E-070C-50BF-8F4546BB3B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53" y="4135372"/>
            <a:ext cx="1309106" cy="3302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AB45A9-F602-5BFC-1ED0-F3FF0D93925F}"/>
              </a:ext>
            </a:extLst>
          </p:cNvPr>
          <p:cNvSpPr/>
          <p:nvPr/>
        </p:nvSpPr>
        <p:spPr>
          <a:xfrm>
            <a:off x="6702434" y="1135707"/>
            <a:ext cx="4642573" cy="473098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B999031E-538D-F7F2-AEC6-96427CF5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733" y="1167796"/>
            <a:ext cx="517506" cy="5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379C05A-F8B9-954F-512D-8DA7474FE50B}"/>
              </a:ext>
            </a:extLst>
          </p:cNvPr>
          <p:cNvSpPr txBox="1"/>
          <p:nvPr/>
        </p:nvSpPr>
        <p:spPr>
          <a:xfrm>
            <a:off x="11374962" y="1768652"/>
            <a:ext cx="461665" cy="187211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ctr"/>
            <a:r>
              <a:rPr lang="tr-TR" dirty="0"/>
              <a:t>Kubernetes Cluster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FD48CD-1798-28FB-A2FB-9D4ECE1E37C0}"/>
              </a:ext>
            </a:extLst>
          </p:cNvPr>
          <p:cNvSpPr/>
          <p:nvPr/>
        </p:nvSpPr>
        <p:spPr>
          <a:xfrm>
            <a:off x="1995942" y="4714209"/>
            <a:ext cx="1574744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531B-357C-18A2-ECFE-7D941A903D6F}"/>
              </a:ext>
            </a:extLst>
          </p:cNvPr>
          <p:cNvSpPr/>
          <p:nvPr/>
        </p:nvSpPr>
        <p:spPr>
          <a:xfrm>
            <a:off x="6970084" y="5230019"/>
            <a:ext cx="3005116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Studio Client Proxy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CA686-B3C9-C4EF-BE01-A3FA4187F163}"/>
              </a:ext>
            </a:extLst>
          </p:cNvPr>
          <p:cNvSpPr/>
          <p:nvPr/>
        </p:nvSpPr>
        <p:spPr>
          <a:xfrm>
            <a:off x="1995941" y="5252556"/>
            <a:ext cx="1586119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Proxy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3DE2F-D105-D5BB-9FF3-A783B4AF0C76}"/>
              </a:ext>
            </a:extLst>
          </p:cNvPr>
          <p:cNvSpPr/>
          <p:nvPr/>
        </p:nvSpPr>
        <p:spPr>
          <a:xfrm>
            <a:off x="3764818" y="1462789"/>
            <a:ext cx="2951898" cy="4326899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2000" b="1" dirty="0"/>
              <a:t>&lt;----- VPN TUNNEL -----&gt;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867922-EB99-D274-237D-8798A863FF0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570686" y="4909280"/>
            <a:ext cx="3409216" cy="3712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B963AF-CA8F-E877-7AAA-CF74B65A158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3582060" y="5428802"/>
            <a:ext cx="3388024" cy="225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C6B0FF-C721-CDF6-6C23-3BBB7D4B00C5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1165791" y="3844455"/>
            <a:ext cx="830151" cy="160688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295B942-4B30-C90E-B67C-FE5763171A76}"/>
              </a:ext>
            </a:extLst>
          </p:cNvPr>
          <p:cNvSpPr/>
          <p:nvPr/>
        </p:nvSpPr>
        <p:spPr>
          <a:xfrm>
            <a:off x="2349260" y="4175861"/>
            <a:ext cx="1211661" cy="3975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b="1" dirty="0">
                <a:solidFill>
                  <a:schemeClr val="bg1"/>
                </a:solidFill>
              </a:rPr>
              <a:t>hosts</a:t>
            </a:r>
            <a:r>
              <a:rPr lang="tr-TR" sz="1600" dirty="0">
                <a:solidFill>
                  <a:schemeClr val="bg1"/>
                </a:solidFill>
              </a:rPr>
              <a:t> file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6A65B339-0B55-EBC8-809B-721F21C82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71" y="4226923"/>
            <a:ext cx="290371" cy="29037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51310A-B627-5538-8949-B7EC44CAD097}"/>
              </a:ext>
            </a:extLst>
          </p:cNvPr>
          <p:cNvCxnSpPr>
            <a:cxnSpLocks/>
          </p:cNvCxnSpPr>
          <p:nvPr/>
        </p:nvCxnSpPr>
        <p:spPr>
          <a:xfrm>
            <a:off x="2539157" y="3877856"/>
            <a:ext cx="0" cy="291317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C2E6A57-A967-D450-B791-08487E8A05C6}"/>
              </a:ext>
            </a:extLst>
          </p:cNvPr>
          <p:cNvSpPr/>
          <p:nvPr/>
        </p:nvSpPr>
        <p:spPr>
          <a:xfrm>
            <a:off x="6835057" y="2277958"/>
            <a:ext cx="1224642" cy="8641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tr-TR" sz="1600" dirty="0">
                <a:solidFill>
                  <a:schemeClr val="bg1"/>
                </a:solidFill>
              </a:rPr>
              <a:t>Interception </a:t>
            </a:r>
            <a:r>
              <a:rPr lang="tr-TR" sz="1400" dirty="0">
                <a:solidFill>
                  <a:schemeClr val="bg1"/>
                </a:solidFill>
              </a:rPr>
              <a:t>Proxy Server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F54C33-419A-A06F-3D74-1E4C04AA76F5}"/>
              </a:ext>
            </a:extLst>
          </p:cNvPr>
          <p:cNvSpPr/>
          <p:nvPr/>
        </p:nvSpPr>
        <p:spPr>
          <a:xfrm>
            <a:off x="1396496" y="2786149"/>
            <a:ext cx="2207457" cy="3489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 Interception Client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45190D-B8A9-233C-1FCF-ACF97C2804E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7018453" y="3148550"/>
            <a:ext cx="278330" cy="483138"/>
          </a:xfrm>
          <a:prstGeom prst="bentConnector2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B0E59-7EC5-023C-16FD-556655ED8630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3603953" y="2951852"/>
            <a:ext cx="3231104" cy="878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1DE85B-2652-AF50-7B32-7D77B57C95F9}"/>
              </a:ext>
            </a:extLst>
          </p:cNvPr>
          <p:cNvCxnSpPr>
            <a:cxnSpLocks/>
          </p:cNvCxnSpPr>
          <p:nvPr/>
        </p:nvCxnSpPr>
        <p:spPr>
          <a:xfrm flipV="1">
            <a:off x="1742970" y="2160739"/>
            <a:ext cx="0" cy="62541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081F31-58FB-BB15-EFA4-8147787CD64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178696" y="1918150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AD496B-54A8-62AD-5F4F-0824825F02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78696" y="2531726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503289-F568-B732-18FE-1F3203E5DF89}"/>
              </a:ext>
            </a:extLst>
          </p:cNvPr>
          <p:cNvCxnSpPr/>
          <p:nvPr/>
        </p:nvCxnSpPr>
        <p:spPr>
          <a:xfrm>
            <a:off x="8327559" y="3142090"/>
            <a:ext cx="0" cy="22717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AC2ED3-E9E0-7C39-167D-C7A7EC86B37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178696" y="3145302"/>
            <a:ext cx="0" cy="22396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6DDEA-0DE1-124F-B9D7-9B8D9922ACF8}"/>
              </a:ext>
            </a:extLst>
          </p:cNvPr>
          <p:cNvCxnSpPr>
            <a:cxnSpLocks/>
          </p:cNvCxnSpPr>
          <p:nvPr/>
        </p:nvCxnSpPr>
        <p:spPr>
          <a:xfrm>
            <a:off x="10038413" y="3174023"/>
            <a:ext cx="0" cy="19524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83A4E5-E12B-09E6-A529-1F020F80E578}"/>
              </a:ext>
            </a:extLst>
          </p:cNvPr>
          <p:cNvCxnSpPr>
            <a:stCxn id="15" idx="1"/>
            <a:endCxn id="17" idx="3"/>
          </p:cNvCxnSpPr>
          <p:nvPr/>
        </p:nvCxnSpPr>
        <p:spPr>
          <a:xfrm flipH="1">
            <a:off x="8381576" y="3623560"/>
            <a:ext cx="292877" cy="0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A35A028-54F0-4CBC-33F8-47BBB1B00D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9" y="1109520"/>
            <a:ext cx="461665" cy="46166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CAA783C-A837-943F-316F-270FDB6F95FC}"/>
              </a:ext>
            </a:extLst>
          </p:cNvPr>
          <p:cNvSpPr/>
          <p:nvPr/>
        </p:nvSpPr>
        <p:spPr>
          <a:xfrm>
            <a:off x="7924931" y="282990"/>
            <a:ext cx="2507530" cy="55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 (user)</a:t>
            </a:r>
          </a:p>
        </p:txBody>
      </p:sp>
      <p:pic>
        <p:nvPicPr>
          <p:cNvPr id="54" name="Picture 53" descr="A picture containing symbol, circle, symmetry, black&#10;&#10;Description automatically generated">
            <a:extLst>
              <a:ext uri="{FF2B5EF4-FFF2-40B4-BE49-F238E27FC236}">
                <a16:creationId xmlns:a16="http://schemas.microsoft.com/office/drawing/2014/main" id="{2E623F36-FD38-DA55-2585-0DD2D2EC5C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36" y="379073"/>
            <a:ext cx="372655" cy="37265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149E26-7AD9-C709-F3E8-1BACFFFE29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9178696" y="842355"/>
            <a:ext cx="0" cy="67823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708FBBAF-2632-D1A3-AFA0-F7AD891D9AF0}"/>
              </a:ext>
            </a:extLst>
          </p:cNvPr>
          <p:cNvSpPr/>
          <p:nvPr/>
        </p:nvSpPr>
        <p:spPr>
          <a:xfrm>
            <a:off x="8498216" y="4683405"/>
            <a:ext cx="427726" cy="448215"/>
          </a:xfrm>
          <a:prstGeom prst="strip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3BC58F-0B23-C2C2-6DEE-E9094A09C415}"/>
              </a:ext>
            </a:extLst>
          </p:cNvPr>
          <p:cNvSpPr/>
          <p:nvPr/>
        </p:nvSpPr>
        <p:spPr>
          <a:xfrm>
            <a:off x="2114284" y="2267447"/>
            <a:ext cx="1496212" cy="4251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58" name="Picture 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D13A4CB-CB55-5A59-B4EE-0507148DEF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89" y="2324701"/>
            <a:ext cx="318448" cy="318448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E1024FE-80B7-6133-6043-96FC6CA8E8A0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1863491" y="2229228"/>
            <a:ext cx="319280" cy="182306"/>
          </a:xfrm>
          <a:prstGeom prst="bentConnector2">
            <a:avLst/>
          </a:prstGeom>
          <a:ln w="254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graphics, colorfulness, purple, screenshot&#10;&#10;Description automatically generated">
            <a:extLst>
              <a:ext uri="{FF2B5EF4-FFF2-40B4-BE49-F238E27FC236}">
                <a16:creationId xmlns:a16="http://schemas.microsoft.com/office/drawing/2014/main" id="{D19E9AF9-D12D-8C8D-891C-F641E15550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3" y="1340353"/>
            <a:ext cx="786297" cy="78629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1FED56E-6AF5-0B81-7FD4-F4A9161F5DF3}"/>
              </a:ext>
            </a:extLst>
          </p:cNvPr>
          <p:cNvSpPr txBox="1"/>
          <p:nvPr/>
        </p:nvSpPr>
        <p:spPr>
          <a:xfrm>
            <a:off x="8862701" y="4723525"/>
            <a:ext cx="2276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access internal services...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/>
      <p:bldP spid="23" grpId="0" animBg="1"/>
      <p:bldP spid="24" grpId="0" animBg="1"/>
      <p:bldP spid="26" grpId="0" animBg="1"/>
      <p:bldP spid="28" grpId="0" animBg="1"/>
      <p:bldP spid="30" grpId="0"/>
      <p:bldP spid="31" grpId="0" animBg="1"/>
      <p:bldP spid="32" grpId="0" animBg="1"/>
      <p:bldP spid="33" grpId="0" animBg="1"/>
      <p:bldP spid="34" grpId="0" animBg="1"/>
      <p:bldP spid="38" grpId="0" animBg="1"/>
      <p:bldP spid="41" grpId="0" animBg="1"/>
      <p:bldP spid="42" grpId="0" animBg="1"/>
      <p:bldP spid="53" grpId="0" animBg="1"/>
      <p:bldP spid="56" grpId="0" animBg="1"/>
      <p:bldP spid="57" grpId="0" animBg="1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Agenda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 lnSpcReduction="10000"/>
          </a:bodyPr>
          <a:lstStyle/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Difficulties of building a microservice solution development environment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Introducing 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Tunneling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solution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we’ve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designed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&amp;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implemented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tools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used</a:t>
            </a:r>
          </a:p>
          <a:p>
            <a:r>
              <a:rPr lang="tr-TR" sz="3600" b="1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3600" dirty="0">
              <a:solidFill>
                <a:srgbClr val="FF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891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Implementation: The Operations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1" y="1226034"/>
            <a:ext cx="5240041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Establish a VPN Tunnel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Access to cluster services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Start to collect the monitoring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EC3088-39D8-971C-A597-15B840E1AAF9}"/>
              </a:ext>
            </a:extLst>
          </p:cNvPr>
          <p:cNvSpPr txBox="1">
            <a:spLocks/>
          </p:cNvSpPr>
          <p:nvPr/>
        </p:nvSpPr>
        <p:spPr>
          <a:xfrm>
            <a:off x="6096000" y="1226034"/>
            <a:ext cx="5240041" cy="4675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Intercept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Setup a proxy server-client &amp; redirect the traffic to local machine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Override environment variables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Add DNS records to hosts file</a:t>
            </a:r>
          </a:p>
        </p:txBody>
      </p:sp>
    </p:spTree>
    <p:extLst>
      <p:ext uri="{BB962C8B-B14F-4D97-AF65-F5344CB8AC3E}">
        <p14:creationId xmlns:p14="http://schemas.microsoft.com/office/powerpoint/2010/main" val="368267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673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Implementation: The Tools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1" y="2309412"/>
            <a:ext cx="5240041" cy="3592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https://www.wireguard.com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WireGuard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® is an extremely simple yet </a:t>
            </a:r>
            <a:r>
              <a:rPr lang="en-US" sz="18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fast and modern VPN 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that utilizes state-of-the-art cryptography.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 aims to be faster, simpler, leaner, and more useful than IPsec, while avoiding the massive headache</a:t>
            </a:r>
            <a:r>
              <a:rPr lang="tr-TR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tr-TR" sz="1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EC3088-39D8-971C-A597-15B840E1AAF9}"/>
              </a:ext>
            </a:extLst>
          </p:cNvPr>
          <p:cNvSpPr txBox="1">
            <a:spLocks/>
          </p:cNvSpPr>
          <p:nvPr/>
        </p:nvSpPr>
        <p:spPr>
          <a:xfrm>
            <a:off x="6096000" y="1226034"/>
            <a:ext cx="5240041" cy="4675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6000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frp</a:t>
            </a:r>
            <a:endParaRPr lang="tr-TR" sz="6000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  <a:hlinkClick r:id="rId5"/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https://github.com/fatedier/frp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frp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is a fast </a:t>
            </a:r>
            <a:r>
              <a:rPr lang="en-US" sz="18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reverse proxy that allows you to expose a local server located behind a NAT or firewall to the Internet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 currently supports TCP and UDP, as well as HTTP and HTTPS protocols, enabling requests to be forwarded to internal services via domain name.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AutoShape 2" descr="WireGuard: fast, modern, secure VPN tunnel">
            <a:extLst>
              <a:ext uri="{FF2B5EF4-FFF2-40B4-BE49-F238E27FC236}">
                <a16:creationId xmlns:a16="http://schemas.microsoft.com/office/drawing/2014/main" id="{8AF48617-F935-244B-8566-3E26013D9A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446222"/>
            <a:ext cx="304800" cy="13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29F276-B1C5-5DAF-31F3-D324B59F7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1226034"/>
            <a:ext cx="4775335" cy="10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4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3318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See it in action!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3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13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13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Thanks for listening..!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grpSp>
        <p:nvGrpSpPr>
          <p:cNvPr id="4" name="Grup 8">
            <a:extLst>
              <a:ext uri="{FF2B5EF4-FFF2-40B4-BE49-F238E27FC236}">
                <a16:creationId xmlns:a16="http://schemas.microsoft.com/office/drawing/2014/main" id="{1597B1C0-8043-608C-4FD8-7AFCA225B0F6}"/>
              </a:ext>
            </a:extLst>
          </p:cNvPr>
          <p:cNvGrpSpPr/>
          <p:nvPr/>
        </p:nvGrpSpPr>
        <p:grpSpPr>
          <a:xfrm>
            <a:off x="423589" y="1315408"/>
            <a:ext cx="5203670" cy="1303340"/>
            <a:chOff x="1110572" y="5192094"/>
            <a:chExt cx="5203670" cy="1303340"/>
          </a:xfrm>
        </p:grpSpPr>
        <p:pic>
          <p:nvPicPr>
            <p:cNvPr id="5" name="Resim 2">
              <a:extLst>
                <a:ext uri="{FF2B5EF4-FFF2-40B4-BE49-F238E27FC236}">
                  <a16:creationId xmlns:a16="http://schemas.microsoft.com/office/drawing/2014/main" id="{DD9F47D2-0D06-E0B2-1958-B453EB9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6" name="Metin kutusu 3">
              <a:extLst>
                <a:ext uri="{FF2B5EF4-FFF2-40B4-BE49-F238E27FC236}">
                  <a16:creationId xmlns:a16="http://schemas.microsoft.com/office/drawing/2014/main" id="{0187A6B3-CD77-CA43-C9C2-28C3728CFE81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7" name="Metin kutusu 5">
              <a:extLst>
                <a:ext uri="{FF2B5EF4-FFF2-40B4-BE49-F238E27FC236}">
                  <a16:creationId xmlns:a16="http://schemas.microsoft.com/office/drawing/2014/main" id="{A25556A8-4B96-38CB-6BE6-F0106F6F8822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9" name="Resim 4">
            <a:extLst>
              <a:ext uri="{FF2B5EF4-FFF2-40B4-BE49-F238E27FC236}">
                <a16:creationId xmlns:a16="http://schemas.microsoft.com/office/drawing/2014/main" id="{E5B7B221-2DE8-8F13-A2F3-432EC14CA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06" y="2058983"/>
            <a:ext cx="1280522" cy="310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60EEAA-544F-AE55-3D6F-87BFAAF16236}"/>
              </a:ext>
            </a:extLst>
          </p:cNvPr>
          <p:cNvSpPr txBox="1"/>
          <p:nvPr/>
        </p:nvSpPr>
        <p:spPr>
          <a:xfrm>
            <a:off x="323850" y="3103470"/>
            <a:ext cx="1157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Web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https://</a:t>
            </a:r>
            <a:r>
              <a:rPr lang="en-US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halilibrahimkalkan.com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  <a:b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Git</a:t>
            </a: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b="1" dirty="0" err="1">
                <a:solidFill>
                  <a:srgbClr val="292D33"/>
                </a:solidFill>
                <a:latin typeface="HelveticaNeueLT Std" panose="020B0604020202020204" pitchFamily="34" charset="0"/>
              </a:rPr>
              <a:t>ub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0070C0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ikalkan</a:t>
            </a:r>
            <a:endParaRPr lang="en-US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ABP Framework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6"/>
              </a:rPr>
              <a:t>https://abp.io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</a:p>
          <a:p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This Presentation</a:t>
            </a:r>
            <a:r>
              <a:rPr lang="tr-TR" sz="2800" dirty="0"/>
              <a:t>: </a:t>
            </a:r>
            <a:r>
              <a:rPr lang="en-US" sz="2800" dirty="0">
                <a:latin typeface="HelveticaNeueLT Std" panose="020B0604020202020204"/>
                <a:hlinkClick r:id="rId7"/>
              </a:rPr>
              <a:t>https://github.com/hikalkan/presentations</a:t>
            </a:r>
            <a:r>
              <a:rPr lang="tr-TR" sz="2800" dirty="0"/>
              <a:t> </a:t>
            </a:r>
            <a:endParaRPr lang="en-US" sz="2800" dirty="0">
              <a:latin typeface="HelveticaNeueLT Std" panose="020B060402020202020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92D33"/>
              </a:solidFill>
              <a:latin typeface="HelveticaNeueLT St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5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About Me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8247E91-010C-5C93-FA89-F1BC03BE2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2864559"/>
            <a:ext cx="2349905" cy="574845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6C729D16-A1F9-D4C4-7BF7-4B88AF5E1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3718034"/>
            <a:ext cx="1669819" cy="57484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EF54BCFC-D090-607C-E9EB-C5F0C9140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1256045"/>
            <a:ext cx="574845" cy="57484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084E354-9652-F4B6-54F4-36E9C2D0F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0" y="2011084"/>
            <a:ext cx="570524" cy="570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5C71D3-3E9F-D22F-BC97-BC8DBA702CFA}"/>
              </a:ext>
            </a:extLst>
          </p:cNvPr>
          <p:cNvSpPr txBox="1"/>
          <p:nvPr/>
        </p:nvSpPr>
        <p:spPr>
          <a:xfrm>
            <a:off x="1179007" y="1333102"/>
            <a:ext cx="629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2007, Computer 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E8C80-49A7-9917-C0AF-31C92416FF4F}"/>
              </a:ext>
            </a:extLst>
          </p:cNvPr>
          <p:cNvSpPr txBox="1"/>
          <p:nvPr/>
        </p:nvSpPr>
        <p:spPr>
          <a:xfrm>
            <a:off x="1179007" y="1951803"/>
            <a:ext cx="726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2007 - 2015: Software developer, software architect, team 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BDD46-480E-3558-DCDA-39EE0B1FA28D}"/>
              </a:ext>
            </a:extLst>
          </p:cNvPr>
          <p:cNvSpPr txBox="1"/>
          <p:nvPr/>
        </p:nvSpPr>
        <p:spPr>
          <a:xfrm>
            <a:off x="2985279" y="2795859"/>
            <a:ext cx="499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2016 - ∞: Co-founder, software architect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B9F35-18C9-2150-122C-0696C80FCC61}"/>
              </a:ext>
            </a:extLst>
          </p:cNvPr>
          <p:cNvSpPr txBox="1"/>
          <p:nvPr/>
        </p:nvSpPr>
        <p:spPr>
          <a:xfrm>
            <a:off x="2278937" y="3613962"/>
            <a:ext cx="6164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2013 - ∞: Lead developer of the open source ABP Framework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19AA91-7014-3E76-4B4D-0FF0B2516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4473073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CD69B7-C3C7-53E0-2F16-224D242F41FB}"/>
              </a:ext>
            </a:extLst>
          </p:cNvPr>
          <p:cNvSpPr txBox="1"/>
          <p:nvPr/>
        </p:nvSpPr>
        <p:spPr>
          <a:xfrm>
            <a:off x="1108771" y="4351778"/>
            <a:ext cx="7445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Multi-threading, distributed systems, OOP, DDD, software architectures.. etc.</a:t>
            </a:r>
          </a:p>
        </p:txBody>
      </p:sp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9F777EE5-F5B0-E4E1-45FA-20B5B21B8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5228112"/>
            <a:ext cx="570524" cy="570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324A65-ACBC-89AB-21C5-D28356AD6D27}"/>
              </a:ext>
            </a:extLst>
          </p:cNvPr>
          <p:cNvSpPr txBox="1"/>
          <p:nvPr/>
        </p:nvSpPr>
        <p:spPr>
          <a:xfrm>
            <a:off x="1108771" y="5282541"/>
            <a:ext cx="687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Highly active coder, mostly open source.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C6F836-15D1-E0A5-43F8-ACA17EC7B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2202" y="175731"/>
            <a:ext cx="2855948" cy="5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Questions..?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worked in a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solution?</a:t>
            </a:r>
          </a:p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</a:t>
            </a:r>
            <a:r>
              <a:rPr lang="tr-TR" sz="40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used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4000" b="1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?</a:t>
            </a:r>
            <a:endParaRPr lang="en-US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DevOps</a:t>
            </a:r>
            <a:r>
              <a:rPr lang="en-US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engineers?</a:t>
            </a:r>
            <a:endParaRPr lang="tr-TR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Backend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developers?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Developers?</a:t>
            </a:r>
            <a:endParaRPr lang="en-US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8210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 of a microservice solution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396D0-065C-2049-8EAF-3A342AA39CC8}"/>
              </a:ext>
            </a:extLst>
          </p:cNvPr>
          <p:cNvSpPr/>
          <p:nvPr/>
        </p:nvSpPr>
        <p:spPr>
          <a:xfrm>
            <a:off x="2063806" y="3708294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CE72B-BA5E-82F5-7394-E58938F6383E}"/>
              </a:ext>
            </a:extLst>
          </p:cNvPr>
          <p:cNvSpPr/>
          <p:nvPr/>
        </p:nvSpPr>
        <p:spPr>
          <a:xfrm>
            <a:off x="2063806" y="257611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8D0D5-FE56-6D09-7EB5-FB6352A13EFF}"/>
              </a:ext>
            </a:extLst>
          </p:cNvPr>
          <p:cNvSpPr/>
          <p:nvPr/>
        </p:nvSpPr>
        <p:spPr>
          <a:xfrm>
            <a:off x="4120353" y="3704582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B6A82-F6C9-A470-22D8-F04BE8327DB8}"/>
              </a:ext>
            </a:extLst>
          </p:cNvPr>
          <p:cNvSpPr/>
          <p:nvPr/>
        </p:nvSpPr>
        <p:spPr>
          <a:xfrm>
            <a:off x="6556519" y="3131670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8DB45-A468-7EC5-2A41-47A4483EEF3E}"/>
              </a:ext>
            </a:extLst>
          </p:cNvPr>
          <p:cNvSpPr/>
          <p:nvPr/>
        </p:nvSpPr>
        <p:spPr>
          <a:xfrm>
            <a:off x="6556520" y="2185812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18030-2275-24D9-DD0C-CE17135F97F2}"/>
              </a:ext>
            </a:extLst>
          </p:cNvPr>
          <p:cNvSpPr/>
          <p:nvPr/>
        </p:nvSpPr>
        <p:spPr>
          <a:xfrm>
            <a:off x="6556520" y="4054663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92A398-8D8A-8AA3-0D7F-9001A0F3C31F}"/>
              </a:ext>
            </a:extLst>
          </p:cNvPr>
          <p:cNvSpPr/>
          <p:nvPr/>
        </p:nvSpPr>
        <p:spPr>
          <a:xfrm>
            <a:off x="4120353" y="1245012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15" name="Picture 6" descr="Image result for mongodb">
            <a:extLst>
              <a:ext uri="{FF2B5EF4-FFF2-40B4-BE49-F238E27FC236}">
                <a16:creationId xmlns:a16="http://schemas.microsoft.com/office/drawing/2014/main" id="{4A735870-59DE-6A0D-0C2E-18C0CC61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96" y="2985952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ql server">
            <a:extLst>
              <a:ext uri="{FF2B5EF4-FFF2-40B4-BE49-F238E27FC236}">
                <a16:creationId xmlns:a16="http://schemas.microsoft.com/office/drawing/2014/main" id="{43C586D5-FCDB-218E-0FB7-390306C3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404397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sql server">
            <a:extLst>
              <a:ext uri="{FF2B5EF4-FFF2-40B4-BE49-F238E27FC236}">
                <a16:creationId xmlns:a16="http://schemas.microsoft.com/office/drawing/2014/main" id="{DC16236E-87A1-FF56-548E-E74174DE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2193305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9F41528-4032-53F7-CDB7-54C273260F02}"/>
              </a:ext>
            </a:extLst>
          </p:cNvPr>
          <p:cNvSpPr/>
          <p:nvPr/>
        </p:nvSpPr>
        <p:spPr>
          <a:xfrm rot="5400000" flipH="1">
            <a:off x="8436983" y="3033710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2C4E8A3B-5CEF-0469-0D0F-018DD5A0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632" y="3691200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259DD8-DE3D-7C08-27EF-3253A0933D17}"/>
              </a:ext>
            </a:extLst>
          </p:cNvPr>
          <p:cNvSpPr txBox="1"/>
          <p:nvPr/>
        </p:nvSpPr>
        <p:spPr>
          <a:xfrm>
            <a:off x="9283585" y="433594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21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FB6ECC7F-2B30-41AA-481F-6150F8BA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3721569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9A0A82-AA1C-1CE2-192E-CA9263859171}"/>
              </a:ext>
            </a:extLst>
          </p:cNvPr>
          <p:cNvSpPr/>
          <p:nvPr/>
        </p:nvSpPr>
        <p:spPr>
          <a:xfrm>
            <a:off x="4120353" y="257240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23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693BD307-CA67-7636-7F2C-2D4C410C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258938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B45C85C-DC9E-CF95-F411-AF1D4A6FF2A1}"/>
              </a:ext>
            </a:extLst>
          </p:cNvPr>
          <p:cNvSpPr/>
          <p:nvPr/>
        </p:nvSpPr>
        <p:spPr>
          <a:xfrm>
            <a:off x="5405150" y="4946581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25" name="Picture 8" descr="Image result for elasticsearch logo">
            <a:extLst>
              <a:ext uri="{FF2B5EF4-FFF2-40B4-BE49-F238E27FC236}">
                <a16:creationId xmlns:a16="http://schemas.microsoft.com/office/drawing/2014/main" id="{FF5F312D-3CD1-87A4-C871-0EF79DFC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49" y="4951403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70B553-4717-8CD0-9846-E0F3EDA4587B}"/>
              </a:ext>
            </a:extLst>
          </p:cNvPr>
          <p:cNvSpPr/>
          <p:nvPr/>
        </p:nvSpPr>
        <p:spPr>
          <a:xfrm>
            <a:off x="7862185" y="4946581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27" name="Picture 10" descr="Image result for kibana logo">
            <a:extLst>
              <a:ext uri="{FF2B5EF4-FFF2-40B4-BE49-F238E27FC236}">
                <a16:creationId xmlns:a16="http://schemas.microsoft.com/office/drawing/2014/main" id="{AEB0EB49-2808-115E-64F3-1DA5E442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016" y="4899519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A0D383-BC3E-7FFA-6032-C13A76708883}"/>
              </a:ext>
            </a:extLst>
          </p:cNvPr>
          <p:cNvSpPr/>
          <p:nvPr/>
        </p:nvSpPr>
        <p:spPr>
          <a:xfrm>
            <a:off x="2972709" y="4946580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29" name="Picture 12" descr="Image result for redis logo">
            <a:extLst>
              <a:ext uri="{FF2B5EF4-FFF2-40B4-BE49-F238E27FC236}">
                <a16:creationId xmlns:a16="http://schemas.microsoft.com/office/drawing/2014/main" id="{CEFCF67C-902B-BED7-C205-0F9555C7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8" y="5008719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E9A4F9-C19A-672F-7F9E-DB78CC2561D7}"/>
              </a:ext>
            </a:extLst>
          </p:cNvPr>
          <p:cNvCxnSpPr>
            <a:cxnSpLocks/>
          </p:cNvCxnSpPr>
          <p:nvPr/>
        </p:nvCxnSpPr>
        <p:spPr>
          <a:xfrm>
            <a:off x="8755132" y="2579472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C0E7FC-FDBC-D953-4E0A-801407624F53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8755132" y="3397074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B17574-5C87-5698-3965-DD6B349370E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755134" y="4331500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F75356-99C5-5E9D-B1DA-A70D319A13BF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 flipV="1">
            <a:off x="6023043" y="2462649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C83AC2-9FC3-8BE2-925E-26CC880B8AC8}"/>
              </a:ext>
            </a:extLst>
          </p:cNvPr>
          <p:cNvCxnSpPr>
            <a:stCxn id="22" idx="3"/>
            <a:endCxn id="13" idx="1"/>
          </p:cNvCxnSpPr>
          <p:nvPr/>
        </p:nvCxnSpPr>
        <p:spPr>
          <a:xfrm>
            <a:off x="6023043" y="2849237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B3672-5D06-C277-E26C-344EF8F834A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023043" y="3408507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389B62-49A2-7229-C315-38B79BFE2D4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23043" y="3981419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C62DC0-487D-3076-7CC6-694E61F745AE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3590602" y="284923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00390-A3A6-4C2F-4E13-6BF1621EB3B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590602" y="3981419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Multiple users silhouette - Free people icons">
            <a:extLst>
              <a:ext uri="{FF2B5EF4-FFF2-40B4-BE49-F238E27FC236}">
                <a16:creationId xmlns:a16="http://schemas.microsoft.com/office/drawing/2014/main" id="{A1B7EB00-DB8B-CB53-313C-6882223D7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5" y="3732922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User (computing) - Wikipedia">
            <a:extLst>
              <a:ext uri="{FF2B5EF4-FFF2-40B4-BE49-F238E27FC236}">
                <a16:creationId xmlns:a16="http://schemas.microsoft.com/office/drawing/2014/main" id="{E2528C97-6CCD-45AD-2B08-FE8DCE66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1" y="257240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0EF83E-F26D-7844-0240-8A95BE9D89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65844" y="2852886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1E0BF6-2D83-68C8-FF78-F021B7D997AE}"/>
              </a:ext>
            </a:extLst>
          </p:cNvPr>
          <p:cNvCxnSpPr>
            <a:cxnSpLocks/>
          </p:cNvCxnSpPr>
          <p:nvPr/>
        </p:nvCxnSpPr>
        <p:spPr>
          <a:xfrm>
            <a:off x="1639648" y="4029900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Authentication icon PNG and SVG Vector Free Download">
            <a:extLst>
              <a:ext uri="{FF2B5EF4-FFF2-40B4-BE49-F238E27FC236}">
                <a16:creationId xmlns:a16="http://schemas.microsoft.com/office/drawing/2014/main" id="{56A56A10-1554-5760-D159-582B540B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44" y="1300889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1E51D27-B24E-8FE4-283A-6B3C4B46C3DE}"/>
              </a:ext>
            </a:extLst>
          </p:cNvPr>
          <p:cNvSpPr/>
          <p:nvPr/>
        </p:nvSpPr>
        <p:spPr>
          <a:xfrm>
            <a:off x="6439546" y="2053525"/>
            <a:ext cx="2425485" cy="82167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0" grpId="0"/>
      <p:bldP spid="22" grpId="0" animBg="1"/>
      <p:bldP spid="24" grpId="0" animBg="1"/>
      <p:bldP spid="26" grpId="0" animBg="1"/>
      <p:bldP spid="28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31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to run a single service locally?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24115" y="1104515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2AC24AA-8749-0A40-CBFA-534F6B52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086" y="1907209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6" grpId="0"/>
      <p:bldP spid="27" grpId="0" animBg="1"/>
      <p:bldP spid="28" grpId="0" animBg="1"/>
      <p:bldP spid="2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59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Uber’s Microservice Graph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2B08F6-B32A-46ED-3A2D-10DA5722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72" y="995929"/>
            <a:ext cx="6789127" cy="578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13E2E-1E03-848D-7A62-00DB6C1F52FE}"/>
              </a:ext>
            </a:extLst>
          </p:cNvPr>
          <p:cNvSpPr txBox="1"/>
          <p:nvPr/>
        </p:nvSpPr>
        <p:spPr>
          <a:xfrm>
            <a:off x="6054509" y="469671"/>
            <a:ext cx="609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https://www.uber.com/en-TR/blog/microservice-architecture/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44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480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Microservices unit testing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Mocking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dependencies;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Database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Infrastructure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Event bus, Cache, file system, 3rd-party services, ...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API calls 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 other services (REST, GraphQL, gRPC...)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Publishing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Triggering the service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Receiving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events 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(typically sent by other services)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Receiving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API calls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(REST, GraphQL, gRPC...) from UI and other services</a:t>
            </a:r>
          </a:p>
          <a:p>
            <a:r>
              <a:rPr lang="tr-TR" sz="24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Simulating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network delays, errors, re-tries, distributed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250546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Running all in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computer?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Manual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run (in your IDE)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Create a Bash / Powershell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10444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1039</Words>
  <Application>Microsoft Office PowerPoint</Application>
  <PresentationFormat>Widescreen</PresentationFormat>
  <Paragraphs>186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Euclid Circular B</vt:lpstr>
      <vt:lpstr>HelveticaNeueLT Std</vt:lpstr>
      <vt:lpstr>Menlo</vt:lpstr>
      <vt:lpstr>Open Sans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80</cp:revision>
  <dcterms:created xsi:type="dcterms:W3CDTF">2023-08-29T10:33:10Z</dcterms:created>
  <dcterms:modified xsi:type="dcterms:W3CDTF">2025-04-03T08:58:55Z</dcterms:modified>
</cp:coreProperties>
</file>