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0" r:id="rId4"/>
    <p:sldId id="281" r:id="rId5"/>
    <p:sldId id="282" r:id="rId6"/>
    <p:sldId id="283" r:id="rId7"/>
    <p:sldId id="287" r:id="rId8"/>
    <p:sldId id="288" r:id="rId9"/>
    <p:sldId id="270" r:id="rId10"/>
    <p:sldId id="299" r:id="rId11"/>
    <p:sldId id="260" r:id="rId12"/>
    <p:sldId id="261" r:id="rId13"/>
    <p:sldId id="289" r:id="rId14"/>
    <p:sldId id="290" r:id="rId15"/>
    <p:sldId id="311" r:id="rId16"/>
    <p:sldId id="310" r:id="rId17"/>
    <p:sldId id="295" r:id="rId18"/>
    <p:sldId id="312" r:id="rId19"/>
    <p:sldId id="313" r:id="rId20"/>
    <p:sldId id="304" r:id="rId21"/>
    <p:sldId id="315" r:id="rId22"/>
    <p:sldId id="305" r:id="rId23"/>
    <p:sldId id="316" r:id="rId24"/>
    <p:sldId id="317" r:id="rId25"/>
    <p:sldId id="318" r:id="rId26"/>
    <p:sldId id="319" r:id="rId27"/>
    <p:sldId id="320" r:id="rId28"/>
    <p:sldId id="321" r:id="rId29"/>
    <p:sldId id="323" r:id="rId30"/>
    <p:sldId id="325" r:id="rId31"/>
    <p:sldId id="326" r:id="rId32"/>
    <p:sldId id="333" r:id="rId33"/>
    <p:sldId id="327" r:id="rId34"/>
    <p:sldId id="334" r:id="rId35"/>
    <p:sldId id="328" r:id="rId36"/>
    <p:sldId id="271" r:id="rId37"/>
    <p:sldId id="339" r:id="rId38"/>
    <p:sldId id="344" r:id="rId39"/>
    <p:sldId id="351" r:id="rId40"/>
    <p:sldId id="353" r:id="rId41"/>
    <p:sldId id="346" r:id="rId42"/>
    <p:sldId id="347" r:id="rId43"/>
    <p:sldId id="348" r:id="rId44"/>
    <p:sldId id="349" r:id="rId45"/>
    <p:sldId id="350" r:id="rId46"/>
    <p:sldId id="355" r:id="rId47"/>
    <p:sldId id="357" r:id="rId48"/>
    <p:sldId id="361" r:id="rId49"/>
    <p:sldId id="286" r:id="rId50"/>
    <p:sldId id="284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306EF3-5978-4498-B6C1-4A98A64CD2C0}">
          <p14:sldIdLst>
            <p14:sldId id="256"/>
            <p14:sldId id="257"/>
            <p14:sldId id="360"/>
            <p14:sldId id="281"/>
            <p14:sldId id="282"/>
            <p14:sldId id="283"/>
            <p14:sldId id="287"/>
            <p14:sldId id="288"/>
            <p14:sldId id="270"/>
            <p14:sldId id="299"/>
            <p14:sldId id="260"/>
            <p14:sldId id="261"/>
            <p14:sldId id="289"/>
            <p14:sldId id="290"/>
            <p14:sldId id="311"/>
            <p14:sldId id="310"/>
            <p14:sldId id="295"/>
            <p14:sldId id="312"/>
            <p14:sldId id="313"/>
            <p14:sldId id="304"/>
            <p14:sldId id="315"/>
            <p14:sldId id="305"/>
            <p14:sldId id="316"/>
            <p14:sldId id="317"/>
            <p14:sldId id="318"/>
            <p14:sldId id="319"/>
            <p14:sldId id="320"/>
            <p14:sldId id="321"/>
            <p14:sldId id="323"/>
            <p14:sldId id="325"/>
            <p14:sldId id="326"/>
            <p14:sldId id="333"/>
            <p14:sldId id="327"/>
            <p14:sldId id="334"/>
            <p14:sldId id="328"/>
            <p14:sldId id="271"/>
            <p14:sldId id="339"/>
            <p14:sldId id="344"/>
            <p14:sldId id="351"/>
            <p14:sldId id="353"/>
            <p14:sldId id="346"/>
            <p14:sldId id="347"/>
            <p14:sldId id="348"/>
            <p14:sldId id="349"/>
            <p14:sldId id="350"/>
            <p14:sldId id="355"/>
            <p14:sldId id="357"/>
            <p14:sldId id="361"/>
          </p14:sldIdLst>
        </p14:section>
        <p14:section name="Discarded" id="{84D47AC6-A8BD-4CC2-9603-43F04237036C}">
          <p14:sldIdLst>
            <p14:sldId id="286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ikalkan/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fowler.com/bliki/MicroservicePremium.html" TargetMode="External"/><Relationship Id="rId3" Type="http://schemas.openxmlformats.org/officeDocument/2006/relationships/hyperlink" Target="https://abp.io/" TargetMode="External"/><Relationship Id="rId7" Type="http://schemas.openxmlformats.org/officeDocument/2006/relationships/hyperlink" Target="https://martinfowler.com/articles/microservice-trade-offs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rtinfowler.com/" TargetMode="External"/><Relationship Id="rId5" Type="http://schemas.openxmlformats.org/officeDocument/2006/relationships/hyperlink" Target="https://community.abp.io/" TargetMode="External"/><Relationship Id="rId4" Type="http://schemas.openxmlformats.org/officeDocument/2006/relationships/hyperlink" Target="https://docs.abp.io/" TargetMode="External"/><Relationship Id="rId9" Type="http://schemas.openxmlformats.org/officeDocument/2006/relationships/hyperlink" Target="https://github.com/hikalkan/presentations" TargetMode="Externa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 İbrahim Kalkan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C91F2-2A8F-464C-85C1-3301FB02B36E}"/>
              </a:ext>
            </a:extLst>
          </p:cNvPr>
          <p:cNvSpPr txBox="1"/>
          <p:nvPr/>
        </p:nvSpPr>
        <p:spPr>
          <a:xfrm>
            <a:off x="4706333" y="4033305"/>
            <a:ext cx="3089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halilibrahimkalkan.com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B6323-D93F-4790-ADDF-1BAAB9CC72DB}"/>
              </a:ext>
            </a:extLst>
          </p:cNvPr>
          <p:cNvSpPr txBox="1"/>
          <p:nvPr/>
        </p:nvSpPr>
        <p:spPr>
          <a:xfrm>
            <a:off x="1524000" y="534987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3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Single-project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37DD21-2F19-487A-9A42-283309DC0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201" y="1690688"/>
            <a:ext cx="2705597" cy="3940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7DE447-24B8-4E11-A598-331B26EC8F25}"/>
              </a:ext>
            </a:extLst>
          </p:cNvPr>
          <p:cNvSpPr txBox="1"/>
          <p:nvPr/>
        </p:nvSpPr>
        <p:spPr>
          <a:xfrm>
            <a:off x="8317258" y="3307391"/>
            <a:ext cx="248859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E5FE0-67F8-45DB-989A-B18E03CCED4B}"/>
              </a:ext>
            </a:extLst>
          </p:cNvPr>
          <p:cNvSpPr txBox="1"/>
          <p:nvPr/>
        </p:nvSpPr>
        <p:spPr>
          <a:xfrm>
            <a:off x="1386145" y="4265109"/>
            <a:ext cx="248859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2B3DE-62C7-4AB6-A7CB-19A6190E64B9}"/>
              </a:ext>
            </a:extLst>
          </p:cNvPr>
          <p:cNvSpPr txBox="1"/>
          <p:nvPr/>
        </p:nvSpPr>
        <p:spPr>
          <a:xfrm>
            <a:off x="1386145" y="3422808"/>
            <a:ext cx="248859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4BFC2-D9CE-4A44-9969-79E2B9A0671A}"/>
              </a:ext>
            </a:extLst>
          </p:cNvPr>
          <p:cNvSpPr txBox="1"/>
          <p:nvPr/>
        </p:nvSpPr>
        <p:spPr>
          <a:xfrm>
            <a:off x="1386145" y="2580507"/>
            <a:ext cx="248859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D54168B-9951-4D89-844D-72F16D91C784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874741" y="2811340"/>
            <a:ext cx="1055478" cy="422054"/>
          </a:xfrm>
          <a:prstGeom prst="curvedConnector3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9B8BEF3-5FDA-4BFB-98C9-1D1027AD167D}"/>
              </a:ext>
            </a:extLst>
          </p:cNvPr>
          <p:cNvCxnSpPr>
            <a:stCxn id="11" idx="3"/>
          </p:cNvCxnSpPr>
          <p:nvPr/>
        </p:nvCxnSpPr>
        <p:spPr>
          <a:xfrm flipV="1">
            <a:off x="3874741" y="3422808"/>
            <a:ext cx="1055478" cy="230833"/>
          </a:xfrm>
          <a:prstGeom prst="curvedConnector3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6AD0920-92CE-49BA-9542-FB90EBD5CBB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874741" y="3653641"/>
            <a:ext cx="1055478" cy="798352"/>
          </a:xfrm>
          <a:prstGeom prst="curvedConnector3">
            <a:avLst>
              <a:gd name="adj1" fmla="val 33924"/>
            </a:avLst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7C8762E-D1B8-48FD-BD41-FBBC665E840B}"/>
              </a:ext>
            </a:extLst>
          </p:cNvPr>
          <p:cNvCxnSpPr>
            <a:stCxn id="10" idx="3"/>
          </p:cNvCxnSpPr>
          <p:nvPr/>
        </p:nvCxnSpPr>
        <p:spPr>
          <a:xfrm flipV="1">
            <a:off x="3874741" y="4265109"/>
            <a:ext cx="1055478" cy="230833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3642AD0-ACFF-4C85-A976-88E2FD372A2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74741" y="3846765"/>
            <a:ext cx="1055478" cy="649177"/>
          </a:xfrm>
          <a:prstGeom prst="curvedConnector3">
            <a:avLst/>
          </a:prstGeom>
          <a:ln w="25400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CFB6A98F-C694-4F00-96F9-F57F4B2124A9}"/>
              </a:ext>
            </a:extLst>
          </p:cNvPr>
          <p:cNvCxnSpPr>
            <a:stCxn id="9" idx="1"/>
          </p:cNvCxnSpPr>
          <p:nvPr/>
        </p:nvCxnSpPr>
        <p:spPr>
          <a:xfrm rot="10800000">
            <a:off x="6853288" y="2811340"/>
            <a:ext cx="1463971" cy="726885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99ADDBB-A29C-4391-9B1B-5E67AF2164D6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476214" y="3538223"/>
            <a:ext cx="1841044" cy="1120653"/>
          </a:xfrm>
          <a:prstGeom prst="curvedConnector3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8D548AA-155D-4361-BA2B-F0E0EAB94704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6174562" y="3538223"/>
            <a:ext cx="2142697" cy="1948173"/>
          </a:xfrm>
          <a:prstGeom prst="curvedConnector3">
            <a:avLst>
              <a:gd name="adj1" fmla="val 28002"/>
            </a:avLst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6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3FC751-F653-4E1A-9D4A-209FA91798CB}"/>
              </a:ext>
            </a:extLst>
          </p:cNvPr>
          <p:cNvSpPr/>
          <p:nvPr/>
        </p:nvSpPr>
        <p:spPr>
          <a:xfrm>
            <a:off x="1303254" y="3023895"/>
            <a:ext cx="2450970" cy="226243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31046" cy="132556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Backend-frontend separation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8541D-268A-46C4-8C75-3C8B76406F83}"/>
              </a:ext>
            </a:extLst>
          </p:cNvPr>
          <p:cNvSpPr txBox="1"/>
          <p:nvPr/>
        </p:nvSpPr>
        <p:spPr>
          <a:xfrm>
            <a:off x="1377883" y="4743319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Hosting logic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D3C23-2118-471F-8089-8B2C239DA411}"/>
              </a:ext>
            </a:extLst>
          </p:cNvPr>
          <p:cNvSpPr txBox="1"/>
          <p:nvPr/>
        </p:nvSpPr>
        <p:spPr>
          <a:xfrm>
            <a:off x="1377883" y="4195391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CC6AA-87CD-452A-92A9-B0728BD62FED}"/>
              </a:ext>
            </a:extLst>
          </p:cNvPr>
          <p:cNvSpPr txBox="1"/>
          <p:nvPr/>
        </p:nvSpPr>
        <p:spPr>
          <a:xfrm>
            <a:off x="1377883" y="3647463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B533D-5606-41A3-A337-230EC905C1F5}"/>
              </a:ext>
            </a:extLst>
          </p:cNvPr>
          <p:cNvSpPr txBox="1"/>
          <p:nvPr/>
        </p:nvSpPr>
        <p:spPr>
          <a:xfrm>
            <a:off x="1377883" y="3097652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478BA-A7DC-417D-A064-32A72FA73BE6}"/>
              </a:ext>
            </a:extLst>
          </p:cNvPr>
          <p:cNvSpPr/>
          <p:nvPr/>
        </p:nvSpPr>
        <p:spPr>
          <a:xfrm>
            <a:off x="7144661" y="1149037"/>
            <a:ext cx="2450970" cy="22799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B0D69-A909-4AFD-8DCF-A428DD946839}"/>
              </a:ext>
            </a:extLst>
          </p:cNvPr>
          <p:cNvSpPr txBox="1"/>
          <p:nvPr/>
        </p:nvSpPr>
        <p:spPr>
          <a:xfrm>
            <a:off x="7219290" y="1772604"/>
            <a:ext cx="2300926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Business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C9B47-1382-485C-A09E-AE82FA40E404}"/>
              </a:ext>
            </a:extLst>
          </p:cNvPr>
          <p:cNvSpPr txBox="1"/>
          <p:nvPr/>
        </p:nvSpPr>
        <p:spPr>
          <a:xfrm>
            <a:off x="7219290" y="1222793"/>
            <a:ext cx="2300926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Data access 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C3A600-316C-43EE-B436-F2EEF02038D7}"/>
              </a:ext>
            </a:extLst>
          </p:cNvPr>
          <p:cNvSpPr/>
          <p:nvPr/>
        </p:nvSpPr>
        <p:spPr>
          <a:xfrm>
            <a:off x="7144661" y="4538794"/>
            <a:ext cx="2450970" cy="117149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B0E7E6-7FE0-4897-B63B-D1B9D4672A5A}"/>
              </a:ext>
            </a:extLst>
          </p:cNvPr>
          <p:cNvSpPr txBox="1"/>
          <p:nvPr/>
        </p:nvSpPr>
        <p:spPr>
          <a:xfrm>
            <a:off x="7219290" y="5167281"/>
            <a:ext cx="2300926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UI Hosting logic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DCF826-5DE6-4B93-BCBF-54FA5C08B6F2}"/>
              </a:ext>
            </a:extLst>
          </p:cNvPr>
          <p:cNvSpPr txBox="1"/>
          <p:nvPr/>
        </p:nvSpPr>
        <p:spPr>
          <a:xfrm>
            <a:off x="7219290" y="4619353"/>
            <a:ext cx="2300926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interface</a:t>
            </a:r>
          </a:p>
        </p:txBody>
      </p:sp>
      <p:pic>
        <p:nvPicPr>
          <p:cNvPr id="409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9A83B87B-E81C-4398-B1FF-3974E107E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176" y="1815987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Shape, arrow&#10;&#10;Description automatically generated">
            <a:extLst>
              <a:ext uri="{FF2B5EF4-FFF2-40B4-BE49-F238E27FC236}">
                <a16:creationId xmlns:a16="http://schemas.microsoft.com/office/drawing/2014/main" id="{6EFF20ED-2C59-4EEC-BA3C-662CC8B6F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662" y="5893868"/>
            <a:ext cx="739365" cy="561386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1D0A00-D87C-4221-B1E3-8933537496CD}"/>
              </a:ext>
            </a:extLst>
          </p:cNvPr>
          <p:cNvCxnSpPr>
            <a:stCxn id="10" idx="0"/>
            <a:endCxn id="4098" idx="2"/>
          </p:cNvCxnSpPr>
          <p:nvPr/>
        </p:nvCxnSpPr>
        <p:spPr>
          <a:xfrm flipH="1" flipV="1">
            <a:off x="2528344" y="2441082"/>
            <a:ext cx="395" cy="582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6556E-7E3A-41E4-9EBB-CF5E97FBADDA}"/>
              </a:ext>
            </a:extLst>
          </p:cNvPr>
          <p:cNvCxnSpPr>
            <a:stCxn id="22" idx="0"/>
            <a:endCxn id="10" idx="2"/>
          </p:cNvCxnSpPr>
          <p:nvPr/>
        </p:nvCxnSpPr>
        <p:spPr>
          <a:xfrm flipV="1">
            <a:off x="2528345" y="5286328"/>
            <a:ext cx="394" cy="6075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0E19B8-CFF8-4169-A120-6B1C4872E29F}"/>
              </a:ext>
            </a:extLst>
          </p:cNvPr>
          <p:cNvSpPr txBox="1"/>
          <p:nvPr/>
        </p:nvSpPr>
        <p:spPr>
          <a:xfrm>
            <a:off x="2898027" y="194176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164BA1-899D-4D5A-95B5-0D68A0E78DB5}"/>
              </a:ext>
            </a:extLst>
          </p:cNvPr>
          <p:cNvSpPr txBox="1"/>
          <p:nvPr/>
        </p:nvSpPr>
        <p:spPr>
          <a:xfrm>
            <a:off x="2931797" y="5989895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pic>
        <p:nvPicPr>
          <p:cNvPr id="31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64096B4-7712-4C03-BAA9-42F643E9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610" y="316522"/>
            <a:ext cx="610336" cy="62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3EF955-3298-421D-878E-91922C36948D}"/>
              </a:ext>
            </a:extLst>
          </p:cNvPr>
          <p:cNvSpPr txBox="1"/>
          <p:nvPr/>
        </p:nvSpPr>
        <p:spPr>
          <a:xfrm>
            <a:off x="8739461" y="4423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1F916-375D-4E49-8228-14EA1ABE5B9A}"/>
              </a:ext>
            </a:extLst>
          </p:cNvPr>
          <p:cNvCxnSpPr>
            <a:cxnSpLocks/>
            <a:stCxn id="11" idx="0"/>
            <a:endCxn id="31" idx="2"/>
          </p:cNvCxnSpPr>
          <p:nvPr/>
        </p:nvCxnSpPr>
        <p:spPr>
          <a:xfrm flipH="1" flipV="1">
            <a:off x="8369778" y="941617"/>
            <a:ext cx="368" cy="2074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Shape, arrow&#10;&#10;Description automatically generated">
            <a:extLst>
              <a:ext uri="{FF2B5EF4-FFF2-40B4-BE49-F238E27FC236}">
                <a16:creationId xmlns:a16="http://schemas.microsoft.com/office/drawing/2014/main" id="{D7EEA7D6-FC28-4E12-80E2-8968A72C7B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621" y="6110436"/>
            <a:ext cx="739365" cy="561386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241CF-59D4-44B1-B73C-796FEFD4E71B}"/>
              </a:ext>
            </a:extLst>
          </p:cNvPr>
          <p:cNvCxnSpPr>
            <a:cxnSpLocks/>
            <a:stCxn id="35" idx="0"/>
            <a:endCxn id="16" idx="2"/>
          </p:cNvCxnSpPr>
          <p:nvPr/>
        </p:nvCxnSpPr>
        <p:spPr>
          <a:xfrm flipV="1">
            <a:off x="8368304" y="5710290"/>
            <a:ext cx="1842" cy="40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53B762-CC14-42BF-916C-1A6D575D7357}"/>
              </a:ext>
            </a:extLst>
          </p:cNvPr>
          <p:cNvSpPr txBox="1"/>
          <p:nvPr/>
        </p:nvSpPr>
        <p:spPr>
          <a:xfrm>
            <a:off x="8771756" y="6206463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Browser / User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5624C0-D6EA-4BD2-9340-EAFB4CE43B13}"/>
              </a:ext>
            </a:extLst>
          </p:cNvPr>
          <p:cNvSpPr txBox="1"/>
          <p:nvPr/>
        </p:nvSpPr>
        <p:spPr>
          <a:xfrm>
            <a:off x="6872139" y="3770698"/>
            <a:ext cx="2997724" cy="40011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API Gateway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C9F2676-35BB-4CE5-8E9B-8E5CF9B87209}"/>
              </a:ext>
            </a:extLst>
          </p:cNvPr>
          <p:cNvCxnSpPr>
            <a:cxnSpLocks/>
            <a:stCxn id="16" idx="0"/>
            <a:endCxn id="38" idx="2"/>
          </p:cNvCxnSpPr>
          <p:nvPr/>
        </p:nvCxnSpPr>
        <p:spPr>
          <a:xfrm flipV="1">
            <a:off x="8370146" y="4170808"/>
            <a:ext cx="855" cy="3679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6954C62-9B97-4806-8CA0-415D194C78B9}"/>
              </a:ext>
            </a:extLst>
          </p:cNvPr>
          <p:cNvSpPr txBox="1"/>
          <p:nvPr/>
        </p:nvSpPr>
        <p:spPr>
          <a:xfrm>
            <a:off x="9797636" y="1858012"/>
            <a:ext cx="2087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Application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6FE63B-89B8-4C08-8623-8E93D520408D}"/>
              </a:ext>
            </a:extLst>
          </p:cNvPr>
          <p:cNvSpPr txBox="1"/>
          <p:nvPr/>
        </p:nvSpPr>
        <p:spPr>
          <a:xfrm>
            <a:off x="7219290" y="2866819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API Hosting logic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D22D7B-69D7-4D5D-8042-FC1EF7300105}"/>
              </a:ext>
            </a:extLst>
          </p:cNvPr>
          <p:cNvSpPr txBox="1"/>
          <p:nvPr/>
        </p:nvSpPr>
        <p:spPr>
          <a:xfrm>
            <a:off x="7219290" y="2320595"/>
            <a:ext cx="2300926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HTTP (REST) API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29F7275-3981-4E58-9B27-A609A9857F5E}"/>
              </a:ext>
            </a:extLst>
          </p:cNvPr>
          <p:cNvCxnSpPr>
            <a:cxnSpLocks/>
            <a:stCxn id="38" idx="0"/>
            <a:endCxn id="11" idx="2"/>
          </p:cNvCxnSpPr>
          <p:nvPr/>
        </p:nvCxnSpPr>
        <p:spPr>
          <a:xfrm flipH="1" flipV="1">
            <a:off x="8370146" y="3429000"/>
            <a:ext cx="855" cy="34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75440BA-290F-4DE2-BBFF-619C7A5F5D82}"/>
              </a:ext>
            </a:extLst>
          </p:cNvPr>
          <p:cNvSpPr txBox="1"/>
          <p:nvPr/>
        </p:nvSpPr>
        <p:spPr>
          <a:xfrm>
            <a:off x="9761103" y="4954243"/>
            <a:ext cx="215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 Application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D1E4BF2B-8A75-44E9-B50E-1A6765FB9B48}"/>
              </a:ext>
            </a:extLst>
          </p:cNvPr>
          <p:cNvSpPr/>
          <p:nvPr/>
        </p:nvSpPr>
        <p:spPr>
          <a:xfrm>
            <a:off x="4358320" y="3647463"/>
            <a:ext cx="2147805" cy="79655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2" grpId="0"/>
      <p:bldP spid="37" grpId="0"/>
      <p:bldP spid="38" grpId="0" animBg="1"/>
      <p:bldP spid="43" grpId="0"/>
      <p:bldP spid="46" grpId="0" animBg="1"/>
      <p:bldP spid="47" grpId="0" animBg="1"/>
      <p:bldP spid="58" grpId="0"/>
      <p:bldP spid="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244F5FA9-CE4E-4F40-8323-D520A18B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116" y="1759675"/>
            <a:ext cx="2665813" cy="4825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Separating UI from business</a:t>
            </a:r>
            <a:endParaRPr lang="en-US" b="1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A172558-9075-4235-BADE-37D0B1E90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3268" y="2482346"/>
            <a:ext cx="7402605" cy="351310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D48724D-88F1-4889-B715-9EE836D83568}"/>
              </a:ext>
            </a:extLst>
          </p:cNvPr>
          <p:cNvSpPr txBox="1"/>
          <p:nvPr/>
        </p:nvSpPr>
        <p:spPr>
          <a:xfrm>
            <a:off x="3953268" y="1759675"/>
            <a:ext cx="7207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Ecommerce.Business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7317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Introducing business contracts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C697F-A6BC-4CDB-99E7-4C4310EB2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2640291" cy="48492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E574F7-529F-4A7C-9BFD-142DBD113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325" y="2659659"/>
            <a:ext cx="7368494" cy="34386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B4B88D-C17A-4930-8E49-31DD25D41029}"/>
              </a:ext>
            </a:extLst>
          </p:cNvPr>
          <p:cNvSpPr txBox="1"/>
          <p:nvPr/>
        </p:nvSpPr>
        <p:spPr>
          <a:xfrm>
            <a:off x="3792325" y="1690688"/>
            <a:ext cx="8050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ECommerce.UI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  <a:p>
            <a:r>
              <a:rPr lang="en-US" sz="2400" b="1" dirty="0" err="1"/>
              <a:t>ECommerce.Business</a:t>
            </a:r>
            <a:r>
              <a:rPr lang="en-US" sz="2400" b="1" dirty="0"/>
              <a:t>  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--- (depends) ---&gt;</a:t>
            </a:r>
            <a:r>
              <a:rPr lang="en-US" sz="2400" b="1" dirty="0"/>
              <a:t> </a:t>
            </a:r>
            <a:r>
              <a:rPr lang="en-US" sz="2400" b="1" dirty="0" err="1"/>
              <a:t>ECommerce.Contracts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8475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49E977-BC88-4136-A437-750618E7BE05}"/>
              </a:ext>
            </a:extLst>
          </p:cNvPr>
          <p:cNvSpPr/>
          <p:nvPr/>
        </p:nvSpPr>
        <p:spPr>
          <a:xfrm>
            <a:off x="212103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layering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 a modular monolith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F610C0-12C9-47AF-B7DC-06C6C8D85774}"/>
              </a:ext>
            </a:extLst>
          </p:cNvPr>
          <p:cNvSpPr/>
          <p:nvPr/>
        </p:nvSpPr>
        <p:spPr>
          <a:xfrm>
            <a:off x="219644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7D15A-85FD-460C-9F83-471C4427E460}"/>
              </a:ext>
            </a:extLst>
          </p:cNvPr>
          <p:cNvSpPr/>
          <p:nvPr/>
        </p:nvSpPr>
        <p:spPr>
          <a:xfrm>
            <a:off x="219644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862D4-0EEE-440C-9222-C97364E86C26}"/>
              </a:ext>
            </a:extLst>
          </p:cNvPr>
          <p:cNvSpPr/>
          <p:nvPr/>
        </p:nvSpPr>
        <p:spPr>
          <a:xfrm>
            <a:off x="219644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EF41C-86EE-4B4C-BA2C-45382CC7286C}"/>
              </a:ext>
            </a:extLst>
          </p:cNvPr>
          <p:cNvSpPr/>
          <p:nvPr/>
        </p:nvSpPr>
        <p:spPr>
          <a:xfrm>
            <a:off x="219644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F3585D-1383-4B9F-A4F0-5ECD2BB9B09F}"/>
              </a:ext>
            </a:extLst>
          </p:cNvPr>
          <p:cNvSpPr txBox="1"/>
          <p:nvPr/>
        </p:nvSpPr>
        <p:spPr>
          <a:xfrm>
            <a:off x="219644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Customer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36E22C-1556-442E-A076-FBC133168867}"/>
              </a:ext>
            </a:extLst>
          </p:cNvPr>
          <p:cNvSpPr/>
          <p:nvPr/>
        </p:nvSpPr>
        <p:spPr>
          <a:xfrm>
            <a:off x="4234206" y="2480779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891E5-A574-4E90-9578-6AC74B8F6407}"/>
              </a:ext>
            </a:extLst>
          </p:cNvPr>
          <p:cNvSpPr/>
          <p:nvPr/>
        </p:nvSpPr>
        <p:spPr>
          <a:xfrm>
            <a:off x="4309620" y="289560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79B8BF-B227-4CC4-8A80-E863C7217F1B}"/>
              </a:ext>
            </a:extLst>
          </p:cNvPr>
          <p:cNvSpPr/>
          <p:nvPr/>
        </p:nvSpPr>
        <p:spPr>
          <a:xfrm>
            <a:off x="4309620" y="306842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AB35-75CB-428A-917C-DE36441F0187}"/>
              </a:ext>
            </a:extLst>
          </p:cNvPr>
          <p:cNvSpPr/>
          <p:nvPr/>
        </p:nvSpPr>
        <p:spPr>
          <a:xfrm>
            <a:off x="4309620" y="3241252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06F147-71FE-4983-8681-735D9FC1AD63}"/>
              </a:ext>
            </a:extLst>
          </p:cNvPr>
          <p:cNvSpPr/>
          <p:nvPr/>
        </p:nvSpPr>
        <p:spPr>
          <a:xfrm>
            <a:off x="4309620" y="341407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254C9-B6BF-4A60-AC37-59DE37193472}"/>
              </a:ext>
            </a:extLst>
          </p:cNvPr>
          <p:cNvSpPr txBox="1"/>
          <p:nvPr/>
        </p:nvSpPr>
        <p:spPr>
          <a:xfrm>
            <a:off x="4309621" y="2518487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0D22C8-FA41-40C2-B7DD-3E906F049DAB}"/>
              </a:ext>
            </a:extLst>
          </p:cNvPr>
          <p:cNvSpPr/>
          <p:nvPr/>
        </p:nvSpPr>
        <p:spPr>
          <a:xfrm>
            <a:off x="6347381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1F9306-1FE9-4D5B-9647-6B2B2EAFCCF4}"/>
              </a:ext>
            </a:extLst>
          </p:cNvPr>
          <p:cNvSpPr/>
          <p:nvPr/>
        </p:nvSpPr>
        <p:spPr>
          <a:xfrm>
            <a:off x="6422795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92FFEA-827B-4E16-9BAB-FAF6F39058E7}"/>
              </a:ext>
            </a:extLst>
          </p:cNvPr>
          <p:cNvSpPr/>
          <p:nvPr/>
        </p:nvSpPr>
        <p:spPr>
          <a:xfrm>
            <a:off x="6422795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08F3B-F78F-48AB-9FC9-0F059606A99A}"/>
              </a:ext>
            </a:extLst>
          </p:cNvPr>
          <p:cNvSpPr/>
          <p:nvPr/>
        </p:nvSpPr>
        <p:spPr>
          <a:xfrm>
            <a:off x="6422795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524C40-7E43-442F-B04B-C6E7D423AAD3}"/>
              </a:ext>
            </a:extLst>
          </p:cNvPr>
          <p:cNvSpPr/>
          <p:nvPr/>
        </p:nvSpPr>
        <p:spPr>
          <a:xfrm>
            <a:off x="6422795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DCC18F-1363-47A5-9CEA-7E7F81C558BB}"/>
              </a:ext>
            </a:extLst>
          </p:cNvPr>
          <p:cNvSpPr txBox="1"/>
          <p:nvPr/>
        </p:nvSpPr>
        <p:spPr>
          <a:xfrm>
            <a:off x="6422796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F0AA01-BD68-4FDA-AAFA-2253D017EADA}"/>
              </a:ext>
            </a:extLst>
          </p:cNvPr>
          <p:cNvSpPr/>
          <p:nvPr/>
        </p:nvSpPr>
        <p:spPr>
          <a:xfrm>
            <a:off x="8460556" y="2479207"/>
            <a:ext cx="1828800" cy="1150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F659A6-E509-41A6-BFB3-937D8E92179E}"/>
              </a:ext>
            </a:extLst>
          </p:cNvPr>
          <p:cNvSpPr/>
          <p:nvPr/>
        </p:nvSpPr>
        <p:spPr>
          <a:xfrm>
            <a:off x="8535970" y="2894028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6F90B8-42D4-4D26-8AAB-35555059F6B7}"/>
              </a:ext>
            </a:extLst>
          </p:cNvPr>
          <p:cNvSpPr/>
          <p:nvPr/>
        </p:nvSpPr>
        <p:spPr>
          <a:xfrm>
            <a:off x="8535970" y="3066854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A23FF6-FA65-445B-8669-251E0F571423}"/>
              </a:ext>
            </a:extLst>
          </p:cNvPr>
          <p:cNvSpPr/>
          <p:nvPr/>
        </p:nvSpPr>
        <p:spPr>
          <a:xfrm>
            <a:off x="8535970" y="3239680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195092F-6153-4FA5-9066-6E496D8522C3}"/>
              </a:ext>
            </a:extLst>
          </p:cNvPr>
          <p:cNvSpPr/>
          <p:nvPr/>
        </p:nvSpPr>
        <p:spPr>
          <a:xfrm>
            <a:off x="8535970" y="3412506"/>
            <a:ext cx="1677971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420DA0-45D2-4B24-9808-C6F7B821B171}"/>
              </a:ext>
            </a:extLst>
          </p:cNvPr>
          <p:cNvSpPr txBox="1"/>
          <p:nvPr/>
        </p:nvSpPr>
        <p:spPr>
          <a:xfrm>
            <a:off x="8535971" y="2516915"/>
            <a:ext cx="1677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822014A-6414-4A08-8032-8D14140AE4CF}"/>
              </a:ext>
            </a:extLst>
          </p:cNvPr>
          <p:cNvSpPr/>
          <p:nvPr/>
        </p:nvSpPr>
        <p:spPr>
          <a:xfrm>
            <a:off x="2121031" y="4025246"/>
            <a:ext cx="8168325" cy="7352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5DDA1C4-8746-49A5-98AA-2A1569AAE0E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03543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A88A6D-F81C-4321-BDF2-AB27AC966F8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48606" y="3630891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787F97F-B901-4AEA-87D9-3CF964DB329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261781" y="3629319"/>
            <a:ext cx="0" cy="39592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782D86-2EC9-4C3F-B9B5-BB9C033AB38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9374956" y="3629319"/>
            <a:ext cx="0" cy="394355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11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2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Easy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All modules should use the same database technology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care about the data isolation between modules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17498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 access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each module with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different connection strings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so modules can’t use other modules’ data (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schemas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</a:t>
            </a:r>
            <a:r>
              <a:rPr lang="en-US" sz="24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classes for Entity Framework Core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Unify EF Core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Single (shared)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403" y="1743839"/>
            <a:ext cx="1630710" cy="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8028308" y="2210463"/>
            <a:ext cx="924861" cy="8873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FFDEDE8-610E-4DE2-A6CB-8FE8AB7ACC57}"/>
              </a:ext>
            </a:extLst>
          </p:cNvPr>
          <p:cNvCxnSpPr>
            <a:stCxn id="48" idx="0"/>
          </p:cNvCxnSpPr>
          <p:nvPr/>
        </p:nvCxnSpPr>
        <p:spPr>
          <a:xfrm flipV="1">
            <a:off x="9095893" y="2267060"/>
            <a:ext cx="243255" cy="8307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EEA285-26F3-42E7-86A9-A3A00C98B708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9814747" y="2238169"/>
            <a:ext cx="333569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CFE780F-321B-4202-9C0C-DDCE895069B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10199004" y="2238169"/>
            <a:ext cx="1016897" cy="859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FCA06286-18B2-4545-8869-0CCBE58EDE58}"/>
              </a:ext>
            </a:extLst>
          </p:cNvPr>
          <p:cNvSpPr txBox="1"/>
          <p:nvPr/>
        </p:nvSpPr>
        <p:spPr>
          <a:xfrm>
            <a:off x="10452113" y="1815686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5233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6513" cy="435133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Harder to develop, test, deploy and maintain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may use the best database technology for its purpose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don’t care about the data isolation between modules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HYBRID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Separate database whenever you need a different database technology for a module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Separate (multiple) database approach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25B246-F654-4BE7-A1F3-C0FC61193104}"/>
              </a:ext>
            </a:extLst>
          </p:cNvPr>
          <p:cNvSpPr/>
          <p:nvPr/>
        </p:nvSpPr>
        <p:spPr>
          <a:xfrm>
            <a:off x="10773355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4CAF25-5864-4CBC-B56A-0BC75A7052F5}"/>
              </a:ext>
            </a:extLst>
          </p:cNvPr>
          <p:cNvSpPr/>
          <p:nvPr/>
        </p:nvSpPr>
        <p:spPr>
          <a:xfrm>
            <a:off x="10848770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0B7924-0DDB-4956-B690-DD1FE14446A6}"/>
              </a:ext>
            </a:extLst>
          </p:cNvPr>
          <p:cNvSpPr/>
          <p:nvPr/>
        </p:nvSpPr>
        <p:spPr>
          <a:xfrm>
            <a:off x="10848770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21AFA38-88AA-4CE8-A6AF-64B4A3E8F0D2}"/>
              </a:ext>
            </a:extLst>
          </p:cNvPr>
          <p:cNvSpPr/>
          <p:nvPr/>
        </p:nvSpPr>
        <p:spPr>
          <a:xfrm>
            <a:off x="10848770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BF890-06C7-4595-B9CF-7D0050B26E90}"/>
              </a:ext>
            </a:extLst>
          </p:cNvPr>
          <p:cNvSpPr/>
          <p:nvPr/>
        </p:nvSpPr>
        <p:spPr>
          <a:xfrm>
            <a:off x="10848770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B65FEE-494C-4058-A17C-CB077EF0B889}"/>
              </a:ext>
            </a:extLst>
          </p:cNvPr>
          <p:cNvSpPr txBox="1"/>
          <p:nvPr/>
        </p:nvSpPr>
        <p:spPr>
          <a:xfrm>
            <a:off x="10796408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7533C-B0CE-4177-9F42-7175C06C3B10}"/>
              </a:ext>
            </a:extLst>
          </p:cNvPr>
          <p:cNvSpPr/>
          <p:nvPr/>
        </p:nvSpPr>
        <p:spPr>
          <a:xfrm>
            <a:off x="7585762" y="4663465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70E0DE-0B1B-4393-8526-BF0A4E67D521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8042962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0692B6-6D7C-4B09-AA35-937E18B7257A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9110547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07D842-29B3-4E9D-9943-44558E4B252B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10162970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4DA68C7-D001-4BF7-A55F-5EB646BC8764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11230555" y="4404698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C1140-1360-46CA-9E84-3AC9EC3D66CB}"/>
              </a:ext>
            </a:extLst>
          </p:cNvPr>
          <p:cNvSpPr/>
          <p:nvPr/>
        </p:nvSpPr>
        <p:spPr>
          <a:xfrm>
            <a:off x="9705770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1CD00B-819B-441F-93C2-C05A6B10A902}"/>
              </a:ext>
            </a:extLst>
          </p:cNvPr>
          <p:cNvSpPr/>
          <p:nvPr/>
        </p:nvSpPr>
        <p:spPr>
          <a:xfrm>
            <a:off x="9781185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FF2DD6-6FB9-495A-AD61-F4BD7E1C0799}"/>
              </a:ext>
            </a:extLst>
          </p:cNvPr>
          <p:cNvSpPr/>
          <p:nvPr/>
        </p:nvSpPr>
        <p:spPr>
          <a:xfrm>
            <a:off x="9781185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F7FE8C7-5F7D-4602-9E78-76524F30C702}"/>
              </a:ext>
            </a:extLst>
          </p:cNvPr>
          <p:cNvSpPr/>
          <p:nvPr/>
        </p:nvSpPr>
        <p:spPr>
          <a:xfrm>
            <a:off x="9781185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F443B6-09EB-4156-B0C2-EB4986D695C3}"/>
              </a:ext>
            </a:extLst>
          </p:cNvPr>
          <p:cNvSpPr/>
          <p:nvPr/>
        </p:nvSpPr>
        <p:spPr>
          <a:xfrm>
            <a:off x="9781185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EF0F4-0B5B-4D48-ABB9-C9602D6CD7BD}"/>
              </a:ext>
            </a:extLst>
          </p:cNvPr>
          <p:cNvSpPr txBox="1"/>
          <p:nvPr/>
        </p:nvSpPr>
        <p:spPr>
          <a:xfrm>
            <a:off x="9728823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8B90E8-AD2D-476B-AEFD-E786455D3CDA}"/>
              </a:ext>
            </a:extLst>
          </p:cNvPr>
          <p:cNvSpPr/>
          <p:nvPr/>
        </p:nvSpPr>
        <p:spPr>
          <a:xfrm>
            <a:off x="8653347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D8B7-F080-4394-8A15-6143B7E10C39}"/>
              </a:ext>
            </a:extLst>
          </p:cNvPr>
          <p:cNvSpPr/>
          <p:nvPr/>
        </p:nvSpPr>
        <p:spPr>
          <a:xfrm>
            <a:off x="8728762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6DD7E8-8BAE-463D-A665-72B68B20744C}"/>
              </a:ext>
            </a:extLst>
          </p:cNvPr>
          <p:cNvSpPr/>
          <p:nvPr/>
        </p:nvSpPr>
        <p:spPr>
          <a:xfrm>
            <a:off x="8728762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04AD056-F255-4196-A79B-6F128B2159FE}"/>
              </a:ext>
            </a:extLst>
          </p:cNvPr>
          <p:cNvSpPr/>
          <p:nvPr/>
        </p:nvSpPr>
        <p:spPr>
          <a:xfrm>
            <a:off x="8728762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F40E08-3341-4F26-B0F7-ADBCDE39BEEE}"/>
              </a:ext>
            </a:extLst>
          </p:cNvPr>
          <p:cNvSpPr/>
          <p:nvPr/>
        </p:nvSpPr>
        <p:spPr>
          <a:xfrm>
            <a:off x="8728762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89F89F-4516-4BBF-9F49-AD637DA5D849}"/>
              </a:ext>
            </a:extLst>
          </p:cNvPr>
          <p:cNvSpPr txBox="1"/>
          <p:nvPr/>
        </p:nvSpPr>
        <p:spPr>
          <a:xfrm>
            <a:off x="8676400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AF6E2F-4AAD-440D-AC62-B0D971270018}"/>
              </a:ext>
            </a:extLst>
          </p:cNvPr>
          <p:cNvSpPr/>
          <p:nvPr/>
        </p:nvSpPr>
        <p:spPr>
          <a:xfrm>
            <a:off x="7585762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6D7689-BD19-42BB-B7D6-CFA1FA4C7734}"/>
              </a:ext>
            </a:extLst>
          </p:cNvPr>
          <p:cNvSpPr/>
          <p:nvPr/>
        </p:nvSpPr>
        <p:spPr>
          <a:xfrm>
            <a:off x="7661177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8AC947E-9192-47CC-BC7B-11B5E5FDCE80}"/>
              </a:ext>
            </a:extLst>
          </p:cNvPr>
          <p:cNvSpPr/>
          <p:nvPr/>
        </p:nvSpPr>
        <p:spPr>
          <a:xfrm>
            <a:off x="7661177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65E3F03-4F4C-4877-8542-4286A2238E87}"/>
              </a:ext>
            </a:extLst>
          </p:cNvPr>
          <p:cNvSpPr/>
          <p:nvPr/>
        </p:nvSpPr>
        <p:spPr>
          <a:xfrm>
            <a:off x="7661177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4EDF99-9488-4ED1-899B-01BFC22D1980}"/>
              </a:ext>
            </a:extLst>
          </p:cNvPr>
          <p:cNvSpPr/>
          <p:nvPr/>
        </p:nvSpPr>
        <p:spPr>
          <a:xfrm>
            <a:off x="7661177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B10FD5-134A-455A-9B12-2BF95E10768E}"/>
              </a:ext>
            </a:extLst>
          </p:cNvPr>
          <p:cNvSpPr txBox="1"/>
          <p:nvPr/>
        </p:nvSpPr>
        <p:spPr>
          <a:xfrm>
            <a:off x="7608815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9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94433-BD55-47B0-8B75-93CF67997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71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FE61C31-F79E-41F0-B3F7-1A9D2C270E14}"/>
              </a:ext>
            </a:extLst>
          </p:cNvPr>
          <p:cNvCxnSpPr>
            <a:cxnSpLocks/>
            <a:stCxn id="54" idx="0"/>
            <a:endCxn id="92" idx="2"/>
          </p:cNvCxnSpPr>
          <p:nvPr/>
        </p:nvCxnSpPr>
        <p:spPr>
          <a:xfrm flipH="1" flipV="1">
            <a:off x="8021635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962583B-3B04-41CB-9EE3-3F6AC7CFC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892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E75F361-B9D3-4A60-B3E0-C78EF777C9B1}"/>
              </a:ext>
            </a:extLst>
          </p:cNvPr>
          <p:cNvCxnSpPr>
            <a:cxnSpLocks/>
            <a:stCxn id="48" idx="0"/>
            <a:endCxn id="55" idx="2"/>
          </p:cNvCxnSpPr>
          <p:nvPr/>
        </p:nvCxnSpPr>
        <p:spPr>
          <a:xfrm flipH="1" flipV="1">
            <a:off x="9087456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1C3359B-7F0A-433A-949D-E5CCA59B1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979" y="214458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372B19-0DA1-4033-8296-7AAF484222C5}"/>
              </a:ext>
            </a:extLst>
          </p:cNvPr>
          <p:cNvCxnSpPr>
            <a:cxnSpLocks/>
            <a:endCxn id="57" idx="2"/>
          </p:cNvCxnSpPr>
          <p:nvPr/>
        </p:nvCxnSpPr>
        <p:spPr>
          <a:xfrm flipH="1" flipV="1">
            <a:off x="10140543" y="258602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030C45A-3083-471C-BBF3-64838B758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2564" y="2153534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9F84EC3-3B8D-4B21-B3E1-2CDE3DD028D3}"/>
              </a:ext>
            </a:extLst>
          </p:cNvPr>
          <p:cNvCxnSpPr>
            <a:cxnSpLocks/>
            <a:endCxn id="59" idx="2"/>
          </p:cNvCxnSpPr>
          <p:nvPr/>
        </p:nvCxnSpPr>
        <p:spPr>
          <a:xfrm flipH="1" flipV="1">
            <a:off x="11208128" y="2594969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38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056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 and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monolith-first approach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need for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layering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modules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C40808-74A7-4CAD-A1D4-4A716A873F0C}"/>
              </a:ext>
            </a:extLst>
          </p:cNvPr>
          <p:cNvSpPr txBox="1">
            <a:spLocks/>
          </p:cNvSpPr>
          <p:nvPr/>
        </p:nvSpPr>
        <p:spPr>
          <a:xfrm>
            <a:off x="6316744" y="1825625"/>
            <a:ext cx="50370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microservices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Hosting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calls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transactional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authorization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changes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other modules’ 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 not perform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JOIN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queries across different modules</a:t>
            </a:r>
          </a:p>
          <a:p>
            <a:r>
              <a:rPr lang="en-US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Denormalize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/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duplicate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when needed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Asynchronously update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duplicated data if necessary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reporting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module(s) with its own tables/databases – feed them using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or replication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A9C90D-623F-4101-834C-03CB7F20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the database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28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A MODULAR MONOLITH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04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should not touch other module’s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APIs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 talk with public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APIs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 and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Common principles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23CEE5C-B88D-4DD6-B958-766C563DC560}"/>
              </a:ext>
            </a:extLst>
          </p:cNvPr>
          <p:cNvSpPr/>
          <p:nvPr/>
        </p:nvSpPr>
        <p:spPr>
          <a:xfrm>
            <a:off x="8031222" y="3016163"/>
            <a:ext cx="3801396" cy="18009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Monolith Host (single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2050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integration services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Best for;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Read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(query) operations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Repeatable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(idempotent) write (update/delete)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Don’t assume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inter-module operations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read operations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(especially for critical performance paths)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(and synchronization) to perform local database table JOINs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6FC6F-6E15-46C4-BFC4-293EF5854F3A}"/>
              </a:ext>
            </a:extLst>
          </p:cNvPr>
          <p:cNvSpPr/>
          <p:nvPr/>
        </p:nvSpPr>
        <p:spPr>
          <a:xfrm>
            <a:off x="8155529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4B3838-C4E8-4E29-BA82-7869BE6BC63F}"/>
              </a:ext>
            </a:extLst>
          </p:cNvPr>
          <p:cNvSpPr/>
          <p:nvPr/>
        </p:nvSpPr>
        <p:spPr>
          <a:xfrm>
            <a:off x="8230944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BF4DAE-592B-47C7-8540-3050E0287E46}"/>
              </a:ext>
            </a:extLst>
          </p:cNvPr>
          <p:cNvSpPr/>
          <p:nvPr/>
        </p:nvSpPr>
        <p:spPr>
          <a:xfrm>
            <a:off x="8230944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E803-270A-45B6-A504-2D48785466EC}"/>
              </a:ext>
            </a:extLst>
          </p:cNvPr>
          <p:cNvSpPr/>
          <p:nvPr/>
        </p:nvSpPr>
        <p:spPr>
          <a:xfrm>
            <a:off x="8230944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719C63-F26F-414C-B32E-29C73EF98FC3}"/>
              </a:ext>
            </a:extLst>
          </p:cNvPr>
          <p:cNvSpPr/>
          <p:nvPr/>
        </p:nvSpPr>
        <p:spPr>
          <a:xfrm>
            <a:off x="8230944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7D379-3FE9-44F1-8E50-FAFF0EF6BDD9}"/>
              </a:ext>
            </a:extLst>
          </p:cNvPr>
          <p:cNvSpPr txBox="1"/>
          <p:nvPr/>
        </p:nvSpPr>
        <p:spPr>
          <a:xfrm>
            <a:off x="8178582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752EB-8C5D-408F-9152-9385DE7E56C6}"/>
              </a:ext>
            </a:extLst>
          </p:cNvPr>
          <p:cNvSpPr/>
          <p:nvPr/>
        </p:nvSpPr>
        <p:spPr>
          <a:xfrm>
            <a:off x="10806501" y="3119657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887F67-DBDB-41F4-A23D-54E2FBFC429C}"/>
              </a:ext>
            </a:extLst>
          </p:cNvPr>
          <p:cNvSpPr/>
          <p:nvPr/>
        </p:nvSpPr>
        <p:spPr>
          <a:xfrm>
            <a:off x="10881916" y="366940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90DE6-E8F4-451D-BCD9-296CC55D035A}"/>
              </a:ext>
            </a:extLst>
          </p:cNvPr>
          <p:cNvSpPr/>
          <p:nvPr/>
        </p:nvSpPr>
        <p:spPr>
          <a:xfrm>
            <a:off x="10881916" y="384223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1CB25-7FB0-48AB-9AF4-2E47080F378E}"/>
              </a:ext>
            </a:extLst>
          </p:cNvPr>
          <p:cNvSpPr/>
          <p:nvPr/>
        </p:nvSpPr>
        <p:spPr>
          <a:xfrm>
            <a:off x="10881916" y="401505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E8C99B-3707-40DC-8EC9-C11EF98FF668}"/>
              </a:ext>
            </a:extLst>
          </p:cNvPr>
          <p:cNvSpPr/>
          <p:nvPr/>
        </p:nvSpPr>
        <p:spPr>
          <a:xfrm>
            <a:off x="10881916" y="418788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605E0F-1ACC-42FB-9548-B758F375CEBF}"/>
              </a:ext>
            </a:extLst>
          </p:cNvPr>
          <p:cNvSpPr txBox="1"/>
          <p:nvPr/>
        </p:nvSpPr>
        <p:spPr>
          <a:xfrm>
            <a:off x="10829554" y="3097833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BF3CCE3E-7DEF-4CA5-B481-53BBF1D0E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6810" y="213512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AE99DB-2E32-481A-BA60-AEA55FCC85CC}"/>
              </a:ext>
            </a:extLst>
          </p:cNvPr>
          <p:cNvCxnSpPr>
            <a:cxnSpLocks/>
            <a:stCxn id="16" idx="0"/>
            <a:endCxn id="17" idx="2"/>
          </p:cNvCxnSpPr>
          <p:nvPr/>
        </p:nvCxnSpPr>
        <p:spPr>
          <a:xfrm flipH="1" flipV="1">
            <a:off x="11242374" y="2576562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D6E7FDD-135D-4BE1-BE53-89312161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74" y="213329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99C797-BC93-4428-A650-1BB2C9EC2E7B}"/>
              </a:ext>
            </a:extLst>
          </p:cNvPr>
          <p:cNvCxnSpPr>
            <a:cxnSpLocks/>
            <a:stCxn id="10" idx="0"/>
            <a:endCxn id="19" idx="2"/>
          </p:cNvCxnSpPr>
          <p:nvPr/>
        </p:nvCxnSpPr>
        <p:spPr>
          <a:xfrm flipH="1" flipV="1">
            <a:off x="8589638" y="2574728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EC54710-B428-4F98-A288-E309E9EE1230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9069929" y="3762178"/>
            <a:ext cx="17365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45F93D9-1E24-44B7-B232-FA1BBDAD869A}"/>
              </a:ext>
            </a:extLst>
          </p:cNvPr>
          <p:cNvSpPr txBox="1"/>
          <p:nvPr/>
        </p:nvSpPr>
        <p:spPr>
          <a:xfrm>
            <a:off x="9175437" y="3411839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</p:spTree>
    <p:extLst>
      <p:ext uri="{BB962C8B-B14F-4D97-AF65-F5344CB8AC3E}">
        <p14:creationId xmlns:p14="http://schemas.microsoft.com/office/powerpoint/2010/main" val="51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CA00CB-0062-4A7E-7356-F17ADFB34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11" y="1975406"/>
            <a:ext cx="2809875" cy="9525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8737"/>
            <a:ext cx="10866120" cy="2848226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 to </a:t>
            </a:r>
            <a:r>
              <a:rPr lang="en-US" b="1" i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Customers.Application.Contracts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(or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Customers.Integration.Contracts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)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project</a:t>
            </a:r>
          </a:p>
          <a:p>
            <a:r>
              <a:rPr lang="en-US" b="1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hosting </a:t>
            </a:r>
            <a:r>
              <a:rPr lang="en-US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brings the implementations together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project dependencies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DD5758-E8CF-42BC-9778-13D69980C050}"/>
              </a:ext>
            </a:extLst>
          </p:cNvPr>
          <p:cNvCxnSpPr>
            <a:cxnSpLocks/>
          </p:cNvCxnSpPr>
          <p:nvPr/>
        </p:nvCxnSpPr>
        <p:spPr>
          <a:xfrm>
            <a:off x="2598821" y="2261937"/>
            <a:ext cx="2738824" cy="1547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F9F127C-3F67-629C-2F3D-8131EB03E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645" y="1965961"/>
            <a:ext cx="2857500" cy="933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11EAF-E153-4086-A93F-28C3A77B2E68}"/>
              </a:ext>
            </a:extLst>
          </p:cNvPr>
          <p:cNvCxnSpPr/>
          <p:nvPr/>
        </p:nvCxnSpPr>
        <p:spPr>
          <a:xfrm flipH="1">
            <a:off x="7096050" y="2237874"/>
            <a:ext cx="470780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3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41FD15-E2AC-4121-803B-70F8480A4A7E}"/>
              </a:ext>
            </a:extLst>
          </p:cNvPr>
          <p:cNvSpPr/>
          <p:nvPr/>
        </p:nvSpPr>
        <p:spPr>
          <a:xfrm>
            <a:off x="2410068" y="3429000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5E26F6-9D3F-4424-9186-BF786E797B4F}"/>
              </a:ext>
            </a:extLst>
          </p:cNvPr>
          <p:cNvSpPr/>
          <p:nvPr/>
        </p:nvSpPr>
        <p:spPr>
          <a:xfrm>
            <a:off x="2534375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CE3DF0-716C-4EA4-8CD1-1050C7B4517C}"/>
              </a:ext>
            </a:extLst>
          </p:cNvPr>
          <p:cNvSpPr/>
          <p:nvPr/>
        </p:nvSpPr>
        <p:spPr>
          <a:xfrm>
            <a:off x="2609790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76DFE-8712-4435-9594-6D5C497B9235}"/>
              </a:ext>
            </a:extLst>
          </p:cNvPr>
          <p:cNvSpPr/>
          <p:nvPr/>
        </p:nvSpPr>
        <p:spPr>
          <a:xfrm>
            <a:off x="2609790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637B45-306E-42C3-9F61-4B25016043E4}"/>
              </a:ext>
            </a:extLst>
          </p:cNvPr>
          <p:cNvSpPr/>
          <p:nvPr/>
        </p:nvSpPr>
        <p:spPr>
          <a:xfrm>
            <a:off x="2609790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CC35D2-5F98-4916-826C-3BC5E01D3628}"/>
              </a:ext>
            </a:extLst>
          </p:cNvPr>
          <p:cNvSpPr/>
          <p:nvPr/>
        </p:nvSpPr>
        <p:spPr>
          <a:xfrm>
            <a:off x="2609790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8E7315-86F4-4B0F-A43F-1074D90EB625}"/>
              </a:ext>
            </a:extLst>
          </p:cNvPr>
          <p:cNvSpPr txBox="1"/>
          <p:nvPr/>
        </p:nvSpPr>
        <p:spPr>
          <a:xfrm>
            <a:off x="2557428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312150-507F-4D7E-A2F8-4CA8AFAC39F8}"/>
              </a:ext>
            </a:extLst>
          </p:cNvPr>
          <p:cNvSpPr/>
          <p:nvPr/>
        </p:nvSpPr>
        <p:spPr>
          <a:xfrm>
            <a:off x="8954646" y="3532495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2084E7-4807-4D3C-9AB7-5E9DBF2F38B1}"/>
              </a:ext>
            </a:extLst>
          </p:cNvPr>
          <p:cNvSpPr/>
          <p:nvPr/>
        </p:nvSpPr>
        <p:spPr>
          <a:xfrm>
            <a:off x="9030061" y="408224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0F64-447F-4963-BBDF-45BDE43B14C4}"/>
              </a:ext>
            </a:extLst>
          </p:cNvPr>
          <p:cNvSpPr/>
          <p:nvPr/>
        </p:nvSpPr>
        <p:spPr>
          <a:xfrm>
            <a:off x="9030061" y="425507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AEE5C3-785F-4B66-9912-E10ED0FDD5BC}"/>
              </a:ext>
            </a:extLst>
          </p:cNvPr>
          <p:cNvSpPr/>
          <p:nvPr/>
        </p:nvSpPr>
        <p:spPr>
          <a:xfrm>
            <a:off x="9030061" y="4427897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AAB8C7-2C96-4C59-B8BA-4492AEFBD77B}"/>
              </a:ext>
            </a:extLst>
          </p:cNvPr>
          <p:cNvSpPr/>
          <p:nvPr/>
        </p:nvSpPr>
        <p:spPr>
          <a:xfrm>
            <a:off x="9030061" y="460072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B2D4F0-E22C-4C28-BEE6-2215BA282ED9}"/>
              </a:ext>
            </a:extLst>
          </p:cNvPr>
          <p:cNvSpPr txBox="1"/>
          <p:nvPr/>
        </p:nvSpPr>
        <p:spPr>
          <a:xfrm>
            <a:off x="8977699" y="3510671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540A6EA-BBFE-474C-B85F-81FE71498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5479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E767F7-1E5B-4723-8586-31DFED6E37F5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989400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F0E0F68F-1686-4BD5-8DF7-B47D6B650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54613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C77C7A-7941-4D1E-8029-83591138ADE9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987566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10841-599D-4D75-AD2B-886D89AE04A4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3448775" y="4163764"/>
            <a:ext cx="1631345" cy="112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EC2945-C788-46E3-8641-AD4B056F6E84}"/>
              </a:ext>
            </a:extLst>
          </p:cNvPr>
          <p:cNvSpPr txBox="1"/>
          <p:nvPr/>
        </p:nvSpPr>
        <p:spPr>
          <a:xfrm>
            <a:off x="3496533" y="3824677"/>
            <a:ext cx="1531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Query customer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3BC9D8-B263-431C-9B08-99E1C45E29C0}"/>
              </a:ext>
            </a:extLst>
          </p:cNvPr>
          <p:cNvSpPr/>
          <p:nvPr/>
        </p:nvSpPr>
        <p:spPr>
          <a:xfrm>
            <a:off x="5080120" y="3862154"/>
            <a:ext cx="1901007" cy="60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cache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ABE5B-58B2-41F8-A326-D2AA1E218788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6981127" y="4163764"/>
            <a:ext cx="1973519" cy="11252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5B64D9-9D90-4AC6-A94B-E9D015A9C2C0}"/>
              </a:ext>
            </a:extLst>
          </p:cNvPr>
          <p:cNvSpPr txBox="1"/>
          <p:nvPr/>
        </p:nvSpPr>
        <p:spPr>
          <a:xfrm>
            <a:off x="7049387" y="3838919"/>
            <a:ext cx="184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found in the cache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7B449AC-33F0-4AEE-99BC-BD05E82562DD}"/>
              </a:ext>
            </a:extLst>
          </p:cNvPr>
          <p:cNvCxnSpPr>
            <a:stCxn id="27" idx="2"/>
          </p:cNvCxnSpPr>
          <p:nvPr/>
        </p:nvCxnSpPr>
        <p:spPr>
          <a:xfrm rot="5400000">
            <a:off x="4650424" y="3234416"/>
            <a:ext cx="149242" cy="2611158"/>
          </a:xfrm>
          <a:prstGeom prst="bentConnector2">
            <a:avLst/>
          </a:prstGeom>
          <a:ln w="254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98CC1EB-A5FF-46CD-8855-DB3221CC7ED8}"/>
              </a:ext>
            </a:extLst>
          </p:cNvPr>
          <p:cNvSpPr txBox="1"/>
          <p:nvPr/>
        </p:nvSpPr>
        <p:spPr>
          <a:xfrm>
            <a:off x="3959101" y="4626854"/>
            <a:ext cx="156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Found in the cache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8A099709-0774-413A-BA81-20EAC056B388}"/>
              </a:ext>
            </a:extLst>
          </p:cNvPr>
          <p:cNvCxnSpPr>
            <a:cxnSpLocks/>
          </p:cNvCxnSpPr>
          <p:nvPr/>
        </p:nvCxnSpPr>
        <p:spPr>
          <a:xfrm rot="10800000">
            <a:off x="6506679" y="4465375"/>
            <a:ext cx="2438342" cy="267325"/>
          </a:xfrm>
          <a:prstGeom prst="bentConnector3">
            <a:avLst>
              <a:gd name="adj1" fmla="val 99738"/>
            </a:avLst>
          </a:prstGeom>
          <a:ln w="25400">
            <a:solidFill>
              <a:srgbClr val="FFFF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D128698-AB55-46C3-863C-08665777FC2A}"/>
              </a:ext>
            </a:extLst>
          </p:cNvPr>
          <p:cNvSpPr txBox="1"/>
          <p:nvPr/>
        </p:nvSpPr>
        <p:spPr>
          <a:xfrm>
            <a:off x="6981127" y="4432407"/>
            <a:ext cx="164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Invalidate the cache</a:t>
            </a:r>
          </a:p>
        </p:txBody>
      </p:sp>
      <p:pic>
        <p:nvPicPr>
          <p:cNvPr id="45" name="Picture 4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2EC8A2-3A6B-4F2F-B785-F36EC736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509" y="2165001"/>
            <a:ext cx="1460227" cy="486742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4568000-4C84-4F8B-8A5E-907244CDC7FF}"/>
              </a:ext>
            </a:extLst>
          </p:cNvPr>
          <p:cNvCxnSpPr>
            <a:cxnSpLocks/>
            <a:stCxn id="27" idx="0"/>
            <a:endCxn id="45" idx="2"/>
          </p:cNvCxnSpPr>
          <p:nvPr/>
        </p:nvCxnSpPr>
        <p:spPr>
          <a:xfrm flipH="1" flipV="1">
            <a:off x="6030623" y="2651743"/>
            <a:ext cx="1" cy="1210411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5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6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C43CC1-9B12-42E3-A2A6-BFB2866CF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85411"/>
            <a:ext cx="91440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73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caching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6507C5-7810-44EC-B796-226B71B1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279884"/>
            <a:ext cx="110871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93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Synchronous communication: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C162-6427-4E8A-A6F2-FD9849783D91}"/>
              </a:ext>
            </a:extLst>
          </p:cNvPr>
          <p:cNvSpPr/>
          <p:nvPr/>
        </p:nvSpPr>
        <p:spPr>
          <a:xfrm>
            <a:off x="2410068" y="3655718"/>
            <a:ext cx="7552080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C3005C-D10F-4BB7-AFF2-CFC75C753DD4}"/>
              </a:ext>
            </a:extLst>
          </p:cNvPr>
          <p:cNvSpPr/>
          <p:nvPr/>
        </p:nvSpPr>
        <p:spPr>
          <a:xfrm>
            <a:off x="2534375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B5593-8D6D-4948-BC1D-779642C6B456}"/>
              </a:ext>
            </a:extLst>
          </p:cNvPr>
          <p:cNvSpPr/>
          <p:nvPr/>
        </p:nvSpPr>
        <p:spPr>
          <a:xfrm>
            <a:off x="2609790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13E420-0BD7-4AF8-B5C0-5B191F3F1B8C}"/>
              </a:ext>
            </a:extLst>
          </p:cNvPr>
          <p:cNvSpPr/>
          <p:nvPr/>
        </p:nvSpPr>
        <p:spPr>
          <a:xfrm>
            <a:off x="2609790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94C18E-9001-4409-AE13-21E582C095FC}"/>
              </a:ext>
            </a:extLst>
          </p:cNvPr>
          <p:cNvSpPr/>
          <p:nvPr/>
        </p:nvSpPr>
        <p:spPr>
          <a:xfrm>
            <a:off x="2609790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299A-0F69-4E3B-8C52-7D2E4F6F6789}"/>
              </a:ext>
            </a:extLst>
          </p:cNvPr>
          <p:cNvSpPr/>
          <p:nvPr/>
        </p:nvSpPr>
        <p:spPr>
          <a:xfrm>
            <a:off x="2609790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49CB3-A41E-43C8-9E63-B7EC6CFD2349}"/>
              </a:ext>
            </a:extLst>
          </p:cNvPr>
          <p:cNvSpPr txBox="1"/>
          <p:nvPr/>
        </p:nvSpPr>
        <p:spPr>
          <a:xfrm>
            <a:off x="2557428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40E247-A45C-48C2-B02B-5C4190381F57}"/>
              </a:ext>
            </a:extLst>
          </p:cNvPr>
          <p:cNvSpPr/>
          <p:nvPr/>
        </p:nvSpPr>
        <p:spPr>
          <a:xfrm>
            <a:off x="8954646" y="3759213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531AB-07EF-40F9-8FAB-99BDD1A30382}"/>
              </a:ext>
            </a:extLst>
          </p:cNvPr>
          <p:cNvSpPr/>
          <p:nvPr/>
        </p:nvSpPr>
        <p:spPr>
          <a:xfrm>
            <a:off x="9030061" y="4308963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0C52A3-2132-4958-8C89-F46AA0B2E790}"/>
              </a:ext>
            </a:extLst>
          </p:cNvPr>
          <p:cNvSpPr/>
          <p:nvPr/>
        </p:nvSpPr>
        <p:spPr>
          <a:xfrm>
            <a:off x="9030061" y="4481789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F04F6A-9D96-4C47-8FC0-8C0FC8900A90}"/>
              </a:ext>
            </a:extLst>
          </p:cNvPr>
          <p:cNvSpPr/>
          <p:nvPr/>
        </p:nvSpPr>
        <p:spPr>
          <a:xfrm>
            <a:off x="9030061" y="4654615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FD27AC-27B1-4A24-9F60-84C8CA3D6CDB}"/>
              </a:ext>
            </a:extLst>
          </p:cNvPr>
          <p:cNvSpPr/>
          <p:nvPr/>
        </p:nvSpPr>
        <p:spPr>
          <a:xfrm>
            <a:off x="9030061" y="4827441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7140F-D0C9-45E2-85B1-1427786C52BC}"/>
              </a:ext>
            </a:extLst>
          </p:cNvPr>
          <p:cNvSpPr txBox="1"/>
          <p:nvPr/>
        </p:nvSpPr>
        <p:spPr>
          <a:xfrm>
            <a:off x="8977699" y="3737389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8ECAC6E-8CA2-46AA-AD50-5A7D1C5D3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955" y="2016353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199FA7-1659-4389-9FC6-E3BC8F78046A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flipH="1" flipV="1">
            <a:off x="9390519" y="2457788"/>
            <a:ext cx="6673" cy="127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21140E73-43A2-4148-9926-FFBBF410F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920" y="201451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BFB835-35B3-46F4-AAF3-FA6EB442173B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H="1" flipV="1">
            <a:off x="2968484" y="2455954"/>
            <a:ext cx="8437" cy="12814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C1F41B-CA9C-4D3D-936A-80914C6B7E31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448775" y="4401734"/>
            <a:ext cx="550587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6BE4CDA-A55F-4C1D-91C4-70C346ED380C}"/>
              </a:ext>
            </a:extLst>
          </p:cNvPr>
          <p:cNvSpPr txBox="1"/>
          <p:nvPr/>
        </p:nvSpPr>
        <p:spPr>
          <a:xfrm>
            <a:off x="4474058" y="4089213"/>
            <a:ext cx="37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(3) Query customer (potentially use cache)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DDB0591-A1DC-4C30-8F8B-CC1609015365}"/>
              </a:ext>
            </a:extLst>
          </p:cNvPr>
          <p:cNvCxnSpPr>
            <a:cxnSpLocks/>
            <a:endCxn id="22" idx="3"/>
          </p:cNvCxnSpPr>
          <p:nvPr/>
        </p:nvCxnSpPr>
        <p:spPr>
          <a:xfrm rot="16200000" flipV="1">
            <a:off x="2528359" y="2890926"/>
            <a:ext cx="1517072" cy="20569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2B9B0CF-8702-4509-A086-5E7BF99A095F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603802" y="2235237"/>
            <a:ext cx="149118" cy="1502152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AC3C921-EDB1-44CA-9E0C-959962F8BE5C}"/>
              </a:ext>
            </a:extLst>
          </p:cNvPr>
          <p:cNvCxnSpPr>
            <a:cxnSpLocks/>
            <a:stCxn id="8" idx="3"/>
            <a:endCxn id="22" idx="0"/>
          </p:cNvCxnSpPr>
          <p:nvPr/>
        </p:nvCxnSpPr>
        <p:spPr>
          <a:xfrm flipH="1" flipV="1">
            <a:off x="2968484" y="2014519"/>
            <a:ext cx="480291" cy="2387215"/>
          </a:xfrm>
          <a:prstGeom prst="bentConnector4">
            <a:avLst>
              <a:gd name="adj1" fmla="val -47596"/>
              <a:gd name="adj2" fmla="val 10957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56E409E-00DA-479E-B826-C3BDFE7B6356}"/>
              </a:ext>
            </a:extLst>
          </p:cNvPr>
          <p:cNvSpPr/>
          <p:nvPr/>
        </p:nvSpPr>
        <p:spPr>
          <a:xfrm>
            <a:off x="5043430" y="4705700"/>
            <a:ext cx="2316561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 Event Bus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CCFF6E-5810-42A9-B250-83066FDCAB4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7359991" y="4874977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316B05F-03FC-4858-870F-E595420307B7}"/>
              </a:ext>
            </a:extLst>
          </p:cNvPr>
          <p:cNvCxnSpPr>
            <a:cxnSpLocks/>
          </p:cNvCxnSpPr>
          <p:nvPr/>
        </p:nvCxnSpPr>
        <p:spPr>
          <a:xfrm flipH="1">
            <a:off x="3448775" y="4881759"/>
            <a:ext cx="1594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 descr="Logo&#10;&#10;Description automatically generated">
            <a:extLst>
              <a:ext uri="{FF2B5EF4-FFF2-40B4-BE49-F238E27FC236}">
                <a16:creationId xmlns:a16="http://schemas.microsoft.com/office/drawing/2014/main" id="{35E6B881-6721-43FF-916A-1E43684B2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32" y="6024481"/>
            <a:ext cx="2020156" cy="317228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0A1E5B5-4B0D-4F92-AC4F-A4272710C431}"/>
              </a:ext>
            </a:extLst>
          </p:cNvPr>
          <p:cNvCxnSpPr>
            <a:stCxn id="52" idx="2"/>
            <a:endCxn id="58" idx="0"/>
          </p:cNvCxnSpPr>
          <p:nvPr/>
        </p:nvCxnSpPr>
        <p:spPr>
          <a:xfrm flipH="1">
            <a:off x="6201710" y="5044254"/>
            <a:ext cx="1" cy="98022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C7F755E-CC01-47F3-BBB3-D1EF20111B92}"/>
              </a:ext>
            </a:extLst>
          </p:cNvPr>
          <p:cNvSpPr txBox="1"/>
          <p:nvPr/>
        </p:nvSpPr>
        <p:spPr>
          <a:xfrm>
            <a:off x="4135896" y="1918185"/>
            <a:ext cx="2466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Query local database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776521-3476-4868-8154-DEE00B1B6094}"/>
              </a:ext>
            </a:extLst>
          </p:cNvPr>
          <p:cNvSpPr txBox="1"/>
          <p:nvPr/>
        </p:nvSpPr>
        <p:spPr>
          <a:xfrm>
            <a:off x="4135896" y="2259865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Use local data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207157-EC2B-4FBB-BDD9-7B38AE56AFB2}"/>
              </a:ext>
            </a:extLst>
          </p:cNvPr>
          <p:cNvSpPr txBox="1"/>
          <p:nvPr/>
        </p:nvSpPr>
        <p:spPr>
          <a:xfrm>
            <a:off x="4135896" y="2601545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 Update local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2898E5-0927-4D5A-91A6-A819EA9B9129}"/>
              </a:ext>
            </a:extLst>
          </p:cNvPr>
          <p:cNvSpPr txBox="1"/>
          <p:nvPr/>
        </p:nvSpPr>
        <p:spPr>
          <a:xfrm>
            <a:off x="7359594" y="4870293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(5) Change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94B9ED5-A943-4448-A026-F6B5B98A81E3}"/>
              </a:ext>
            </a:extLst>
          </p:cNvPr>
          <p:cNvSpPr txBox="1"/>
          <p:nvPr/>
        </p:nvSpPr>
        <p:spPr>
          <a:xfrm>
            <a:off x="3501137" y="4850834"/>
            <a:ext cx="1595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(6) Change event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1665E7A-5AB8-442A-A9A8-52446C42295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4374" y="2148613"/>
            <a:ext cx="218545" cy="2166497"/>
          </a:xfrm>
          <a:prstGeom prst="bentConnector3">
            <a:avLst>
              <a:gd name="adj1" fmla="val -13983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0D04829-6AD1-4778-8F59-AB23B37A7322}"/>
              </a:ext>
            </a:extLst>
          </p:cNvPr>
          <p:cNvSpPr txBox="1"/>
          <p:nvPr/>
        </p:nvSpPr>
        <p:spPr>
          <a:xfrm>
            <a:off x="4135896" y="2948423"/>
            <a:ext cx="214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(7) Update local data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6BED99-9C0F-4599-99E9-64D8616FC712}"/>
              </a:ext>
            </a:extLst>
          </p:cNvPr>
          <p:cNvSpPr txBox="1"/>
          <p:nvPr/>
        </p:nvSpPr>
        <p:spPr>
          <a:xfrm>
            <a:off x="3321796" y="280697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DEF71-B4FE-421A-930C-A87F6F87DCF7}"/>
              </a:ext>
            </a:extLst>
          </p:cNvPr>
          <p:cNvSpPr txBox="1"/>
          <p:nvPr/>
        </p:nvSpPr>
        <p:spPr>
          <a:xfrm>
            <a:off x="2301617" y="2815213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(2)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826E01-FA8C-4E53-97AE-D50B6194D59A}"/>
              </a:ext>
            </a:extLst>
          </p:cNvPr>
          <p:cNvSpPr txBox="1"/>
          <p:nvPr/>
        </p:nvSpPr>
        <p:spPr>
          <a:xfrm>
            <a:off x="3202592" y="1515201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468536-F08E-416A-AD14-2977B7EA1816}"/>
              </a:ext>
            </a:extLst>
          </p:cNvPr>
          <p:cNvSpPr txBox="1"/>
          <p:nvPr/>
        </p:nvSpPr>
        <p:spPr>
          <a:xfrm>
            <a:off x="1935435" y="2821408"/>
            <a:ext cx="492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(7)</a:t>
            </a:r>
          </a:p>
        </p:txBody>
      </p:sp>
    </p:spTree>
    <p:extLst>
      <p:ext uri="{BB962C8B-B14F-4D97-AF65-F5344CB8AC3E}">
        <p14:creationId xmlns:p14="http://schemas.microsoft.com/office/powerpoint/2010/main" val="403234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52" grpId="0" animBg="1"/>
      <p:bldP spid="68" grpId="0"/>
      <p:bldP spid="69" grpId="0"/>
      <p:bldP spid="70" grpId="0"/>
      <p:bldP spid="71" grpId="0"/>
      <p:bldP spid="72" grpId="0"/>
      <p:bldP spid="83" grpId="0"/>
      <p:bldP spid="37" grpId="0"/>
      <p:bldP spid="39" grpId="0"/>
      <p:bldP spid="41" grpId="0"/>
      <p:bldP spid="4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7084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Caching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Faster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lightweight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Doesn’t need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Only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access to the cached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Limited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only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individual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caching vs data duplication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ADE81D-49FF-4C16-AB3A-53E4B0721377}"/>
              </a:ext>
            </a:extLst>
          </p:cNvPr>
          <p:cNvSpPr txBox="1">
            <a:spLocks/>
          </p:cNvSpPr>
          <p:nvPr/>
        </p:nvSpPr>
        <p:spPr>
          <a:xfrm>
            <a:off x="6315986" y="1825625"/>
            <a:ext cx="5037814" cy="3899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duplication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Slower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(database operations)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Needs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synchronization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Individual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(JOIN queries) to the duplicated data</a:t>
            </a: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+ 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Better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offline access</a:t>
            </a:r>
          </a:p>
          <a:p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if you need to query </a:t>
            </a:r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mass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D513B5-C6E0-4130-A0A0-124102BE8A06}"/>
              </a:ext>
            </a:extLst>
          </p:cNvPr>
          <p:cNvSpPr txBox="1">
            <a:spLocks/>
          </p:cNvSpPr>
          <p:nvPr/>
        </p:nvSpPr>
        <p:spPr>
          <a:xfrm>
            <a:off x="2842259" y="5859876"/>
            <a:ext cx="6507481" cy="45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>
                <a:solidFill>
                  <a:srgbClr val="C0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CAN ALWAYS COMBINE TOGETHER</a:t>
            </a:r>
          </a:p>
        </p:txBody>
      </p:sp>
    </p:spTree>
    <p:extLst>
      <p:ext uri="{BB962C8B-B14F-4D97-AF65-F5344CB8AC3E}">
        <p14:creationId xmlns:p14="http://schemas.microsoft.com/office/powerpoint/2010/main" val="411387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6FED3A9D-FADF-40CC-B39A-85A4B56CC4B9}"/>
              </a:ext>
            </a:extLst>
          </p:cNvPr>
          <p:cNvSpPr/>
          <p:nvPr/>
        </p:nvSpPr>
        <p:spPr>
          <a:xfrm>
            <a:off x="10470179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Asynchronous communication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AFF05-B235-4F5C-B6DE-0ED4F94BAE6D}"/>
              </a:ext>
            </a:extLst>
          </p:cNvPr>
          <p:cNvSpPr/>
          <p:nvPr/>
        </p:nvSpPr>
        <p:spPr>
          <a:xfrm>
            <a:off x="541263" y="3161471"/>
            <a:ext cx="4441781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(single process)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6DF23-4B28-4FCC-AA71-7C8DCF45382D}"/>
              </a:ext>
            </a:extLst>
          </p:cNvPr>
          <p:cNvSpPr/>
          <p:nvPr/>
        </p:nvSpPr>
        <p:spPr>
          <a:xfrm>
            <a:off x="665570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BB5552-7F91-4600-835E-1DC4FFBF35DB}"/>
              </a:ext>
            </a:extLst>
          </p:cNvPr>
          <p:cNvSpPr/>
          <p:nvPr/>
        </p:nvSpPr>
        <p:spPr>
          <a:xfrm>
            <a:off x="740985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439A71-02ED-4019-8D89-9A995112B2C8}"/>
              </a:ext>
            </a:extLst>
          </p:cNvPr>
          <p:cNvSpPr/>
          <p:nvPr/>
        </p:nvSpPr>
        <p:spPr>
          <a:xfrm>
            <a:off x="740985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FDD9E0-AD81-401B-8BDC-BD59FADEEEF2}"/>
              </a:ext>
            </a:extLst>
          </p:cNvPr>
          <p:cNvSpPr/>
          <p:nvPr/>
        </p:nvSpPr>
        <p:spPr>
          <a:xfrm>
            <a:off x="740985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A69297-3866-414F-B46E-1A83A926BB68}"/>
              </a:ext>
            </a:extLst>
          </p:cNvPr>
          <p:cNvSpPr/>
          <p:nvPr/>
        </p:nvSpPr>
        <p:spPr>
          <a:xfrm>
            <a:off x="740985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4199AF-7AFA-4F60-BDA9-00606CFE581E}"/>
              </a:ext>
            </a:extLst>
          </p:cNvPr>
          <p:cNvSpPr txBox="1"/>
          <p:nvPr/>
        </p:nvSpPr>
        <p:spPr>
          <a:xfrm>
            <a:off x="688623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pic>
        <p:nvPicPr>
          <p:cNvPr id="2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7FF39A15-C4A0-4A94-B081-7781982D5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15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B16DAA7-DE78-4A71-942E-7CA537799660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1099679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EC39619-856B-4587-B840-6BA652BC8F9B}"/>
              </a:ext>
            </a:extLst>
          </p:cNvPr>
          <p:cNvSpPr/>
          <p:nvPr/>
        </p:nvSpPr>
        <p:spPr>
          <a:xfrm>
            <a:off x="2141313" y="3264966"/>
            <a:ext cx="1263059" cy="12850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(in-process)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049763-AF15-4833-B3E5-C9875A1DC48F}"/>
              </a:ext>
            </a:extLst>
          </p:cNvPr>
          <p:cNvSpPr/>
          <p:nvPr/>
        </p:nvSpPr>
        <p:spPr>
          <a:xfrm>
            <a:off x="3965715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B06B32-8C36-40F9-A058-719F6208D095}"/>
              </a:ext>
            </a:extLst>
          </p:cNvPr>
          <p:cNvSpPr/>
          <p:nvPr/>
        </p:nvSpPr>
        <p:spPr>
          <a:xfrm>
            <a:off x="4041130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A70A77-A18A-45B5-BC40-A860DF9F89D7}"/>
              </a:ext>
            </a:extLst>
          </p:cNvPr>
          <p:cNvSpPr/>
          <p:nvPr/>
        </p:nvSpPr>
        <p:spPr>
          <a:xfrm>
            <a:off x="4041130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8F61EAF-37B4-4E16-82CB-7F4A852F3ED2}"/>
              </a:ext>
            </a:extLst>
          </p:cNvPr>
          <p:cNvSpPr/>
          <p:nvPr/>
        </p:nvSpPr>
        <p:spPr>
          <a:xfrm>
            <a:off x="4041130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E75031F-8025-4FA4-A596-3ECDAC1D837D}"/>
              </a:ext>
            </a:extLst>
          </p:cNvPr>
          <p:cNvSpPr/>
          <p:nvPr/>
        </p:nvSpPr>
        <p:spPr>
          <a:xfrm>
            <a:off x="4041130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A48DAE-CA04-49BC-8C86-20E6451BE398}"/>
              </a:ext>
            </a:extLst>
          </p:cNvPr>
          <p:cNvSpPr txBox="1"/>
          <p:nvPr/>
        </p:nvSpPr>
        <p:spPr>
          <a:xfrm>
            <a:off x="3988768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4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317B2D3F-22D5-4AA9-BA06-BE92BBD1D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24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B75A6C-01ED-497A-B118-D60BBFC33F8B}"/>
              </a:ext>
            </a:extLst>
          </p:cNvPr>
          <p:cNvCxnSpPr>
            <a:cxnSpLocks/>
            <a:stCxn id="43" idx="0"/>
            <a:endCxn id="44" idx="2"/>
          </p:cNvCxnSpPr>
          <p:nvPr/>
        </p:nvCxnSpPr>
        <p:spPr>
          <a:xfrm flipH="1" flipV="1">
            <a:off x="4401588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12BF60-0561-462D-AA71-921A3C164F73}"/>
              </a:ext>
            </a:extLst>
          </p:cNvPr>
          <p:cNvCxnSpPr>
            <a:cxnSpLocks/>
            <a:stCxn id="38" idx="1"/>
            <a:endCxn id="34" idx="3"/>
          </p:cNvCxnSpPr>
          <p:nvPr/>
        </p:nvCxnSpPr>
        <p:spPr>
          <a:xfrm flipH="1">
            <a:off x="3404372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C12DF7-2415-4F2D-A877-D6DAF029221E}"/>
              </a:ext>
            </a:extLst>
          </p:cNvPr>
          <p:cNvCxnSpPr>
            <a:cxnSpLocks/>
            <a:stCxn id="34" idx="1"/>
            <a:endCxn id="5" idx="3"/>
          </p:cNvCxnSpPr>
          <p:nvPr/>
        </p:nvCxnSpPr>
        <p:spPr>
          <a:xfrm flipH="1">
            <a:off x="1579970" y="3907487"/>
            <a:ext cx="5613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DE360947-830A-4843-9E54-217166A5F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252" y="3615498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9C65A760-D280-4CF2-A4CA-1002E9FEE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891" y="3623352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EC4A29F-C61A-4BEF-9B6C-A4549D97D3CB}"/>
              </a:ext>
            </a:extLst>
          </p:cNvPr>
          <p:cNvSpPr/>
          <p:nvPr/>
        </p:nvSpPr>
        <p:spPr>
          <a:xfrm>
            <a:off x="6843308" y="3161471"/>
            <a:ext cx="1180558" cy="19023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/>
              <a:t>Microservice</a:t>
            </a:r>
            <a:br>
              <a:rPr lang="en-US" sz="1400" dirty="0"/>
            </a:br>
            <a:r>
              <a:rPr lang="en-US" sz="1400" dirty="0"/>
              <a:t>Host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63E9DB-969A-4FA5-98DD-0DA50FC4DF77}"/>
              </a:ext>
            </a:extLst>
          </p:cNvPr>
          <p:cNvSpPr/>
          <p:nvPr/>
        </p:nvSpPr>
        <p:spPr>
          <a:xfrm>
            <a:off x="6967614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A3CA2-2CD3-49AD-9E41-5F869E664FCD}"/>
              </a:ext>
            </a:extLst>
          </p:cNvPr>
          <p:cNvSpPr/>
          <p:nvPr/>
        </p:nvSpPr>
        <p:spPr>
          <a:xfrm>
            <a:off x="7043029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96586E-684A-49FA-8A15-A41B4D0796C7}"/>
              </a:ext>
            </a:extLst>
          </p:cNvPr>
          <p:cNvSpPr/>
          <p:nvPr/>
        </p:nvSpPr>
        <p:spPr>
          <a:xfrm>
            <a:off x="7043029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53D9DB8-8B8E-4247-A79B-97FE89D521FF}"/>
              </a:ext>
            </a:extLst>
          </p:cNvPr>
          <p:cNvSpPr/>
          <p:nvPr/>
        </p:nvSpPr>
        <p:spPr>
          <a:xfrm>
            <a:off x="7043029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D70CBE7-E05F-4734-AFCA-C592B03055A3}"/>
              </a:ext>
            </a:extLst>
          </p:cNvPr>
          <p:cNvSpPr/>
          <p:nvPr/>
        </p:nvSpPr>
        <p:spPr>
          <a:xfrm>
            <a:off x="7043029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C2AF4-9779-4B66-B915-274C38A3B618}"/>
              </a:ext>
            </a:extLst>
          </p:cNvPr>
          <p:cNvSpPr txBox="1"/>
          <p:nvPr/>
        </p:nvSpPr>
        <p:spPr>
          <a:xfrm>
            <a:off x="6990667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service</a:t>
            </a:r>
          </a:p>
        </p:txBody>
      </p:sp>
      <p:pic>
        <p:nvPicPr>
          <p:cNvPr id="6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EED0833-428D-4745-9F62-4DA607DA6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159" y="227860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6058CA-052B-438A-BC25-9A8EFB0CAA99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7401723" y="2720037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59FBB5-B674-4500-8936-76F1F7DD7FC7}"/>
              </a:ext>
            </a:extLst>
          </p:cNvPr>
          <p:cNvSpPr/>
          <p:nvPr/>
        </p:nvSpPr>
        <p:spPr>
          <a:xfrm>
            <a:off x="8607132" y="3161471"/>
            <a:ext cx="1263059" cy="19023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Distributed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Event Bus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28BF41A-8CFD-4DB4-8292-997BD2FE0756}"/>
              </a:ext>
            </a:extLst>
          </p:cNvPr>
          <p:cNvSpPr/>
          <p:nvPr/>
        </p:nvSpPr>
        <p:spPr>
          <a:xfrm>
            <a:off x="10608956" y="3264966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4F0C3D-190B-4618-83B3-DFD2EE550632}"/>
              </a:ext>
            </a:extLst>
          </p:cNvPr>
          <p:cNvSpPr/>
          <p:nvPr/>
        </p:nvSpPr>
        <p:spPr>
          <a:xfrm>
            <a:off x="10684371" y="381471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2A2DDF1-B866-434D-8F6C-2D35D41E93D9}"/>
              </a:ext>
            </a:extLst>
          </p:cNvPr>
          <p:cNvSpPr/>
          <p:nvPr/>
        </p:nvSpPr>
        <p:spPr>
          <a:xfrm>
            <a:off x="10684371" y="398754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482C412-9D81-4247-A6C2-E7982B1F0D30}"/>
              </a:ext>
            </a:extLst>
          </p:cNvPr>
          <p:cNvSpPr/>
          <p:nvPr/>
        </p:nvSpPr>
        <p:spPr>
          <a:xfrm>
            <a:off x="10684371" y="416036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2413A4-B2BE-45E4-8DC0-AB672C852F25}"/>
              </a:ext>
            </a:extLst>
          </p:cNvPr>
          <p:cNvSpPr/>
          <p:nvPr/>
        </p:nvSpPr>
        <p:spPr>
          <a:xfrm>
            <a:off x="10684371" y="4333194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338BB29-2C55-42E1-BEE8-9BEC79C685C2}"/>
              </a:ext>
            </a:extLst>
          </p:cNvPr>
          <p:cNvSpPr txBox="1"/>
          <p:nvPr/>
        </p:nvSpPr>
        <p:spPr>
          <a:xfrm>
            <a:off x="10632009" y="3243142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7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C995452-6328-4EF6-9820-8E4413483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9265" y="2278601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BCAF78-C6CE-499A-8D6C-E462328B9D63}"/>
              </a:ext>
            </a:extLst>
          </p:cNvPr>
          <p:cNvCxnSpPr>
            <a:cxnSpLocks/>
            <a:stCxn id="71" idx="0"/>
            <a:endCxn id="72" idx="2"/>
          </p:cNvCxnSpPr>
          <p:nvPr/>
        </p:nvCxnSpPr>
        <p:spPr>
          <a:xfrm flipH="1" flipV="1">
            <a:off x="11044829" y="2720036"/>
            <a:ext cx="6673" cy="5231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485C443-232A-4CA1-80A3-F49E490D4102}"/>
              </a:ext>
            </a:extLst>
          </p:cNvPr>
          <p:cNvCxnSpPr>
            <a:cxnSpLocks/>
            <a:stCxn id="78" idx="1"/>
            <a:endCxn id="65" idx="3"/>
          </p:cNvCxnSpPr>
          <p:nvPr/>
        </p:nvCxnSpPr>
        <p:spPr>
          <a:xfrm flipH="1">
            <a:off x="9870191" y="4112645"/>
            <a:ext cx="5999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79E6328-B141-42D5-A2E1-6A0B4618A237}"/>
              </a:ext>
            </a:extLst>
          </p:cNvPr>
          <p:cNvCxnSpPr>
            <a:cxnSpLocks/>
            <a:stCxn id="65" idx="1"/>
            <a:endCxn id="56" idx="3"/>
          </p:cNvCxnSpPr>
          <p:nvPr/>
        </p:nvCxnSpPr>
        <p:spPr>
          <a:xfrm flipH="1">
            <a:off x="8023866" y="4112645"/>
            <a:ext cx="5832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8FF6B6B5-21AB-488A-AB88-C117B01DB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4663" y="3804570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New Message Icon | Download Mono General 2 icons | IconsPedia">
            <a:extLst>
              <a:ext uri="{FF2B5EF4-FFF2-40B4-BE49-F238E27FC236}">
                <a16:creationId xmlns:a16="http://schemas.microsoft.com/office/drawing/2014/main" id="{39E0D703-DACF-4941-BE42-8923705EB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074" y="3814089"/>
            <a:ext cx="265206" cy="2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4EEE36-7F31-4FB4-A308-29B5E8F5AB3B}"/>
              </a:ext>
            </a:extLst>
          </p:cNvPr>
          <p:cNvSpPr/>
          <p:nvPr/>
        </p:nvSpPr>
        <p:spPr>
          <a:xfrm>
            <a:off x="5186149" y="3766362"/>
            <a:ext cx="1515307" cy="566832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" name="Picture 106" descr="Logo&#10;&#10;Description automatically generated">
            <a:extLst>
              <a:ext uri="{FF2B5EF4-FFF2-40B4-BE49-F238E27FC236}">
                <a16:creationId xmlns:a16="http://schemas.microsoft.com/office/drawing/2014/main" id="{CFC862B3-A453-49E1-8D89-1D1FC82992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22" y="4791118"/>
            <a:ext cx="1145478" cy="179876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3A7885FD-BDB6-4BBC-9670-C0BFC04229BC}"/>
              </a:ext>
            </a:extLst>
          </p:cNvPr>
          <p:cNvSpPr txBox="1"/>
          <p:nvPr/>
        </p:nvSpPr>
        <p:spPr>
          <a:xfrm>
            <a:off x="5130456" y="3351469"/>
            <a:ext cx="1324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migrating to</a:t>
            </a:r>
          </a:p>
          <a:p>
            <a:pPr algn="r"/>
            <a:r>
              <a:rPr lang="en-US" sz="1600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4900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54" grpId="0" animBg="1"/>
      <p:bldP spid="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45EEA-DEB4-407B-9D75-8C986C086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71" y="1709982"/>
            <a:ext cx="3460845" cy="9262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04DAB-2400-401F-8DF9-1E21EBDB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871" y="2923659"/>
            <a:ext cx="7387988" cy="349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4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ABP’s distributed event bus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64540D-E715-4B0E-A214-5F0C61BBE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16" y="2118078"/>
            <a:ext cx="10463284" cy="28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872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2299"/>
            <a:ext cx="6595281" cy="3424664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in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same database transaction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(unit of work)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Execute the handlers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just before committing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transaction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658F3-686A-4130-9F5D-D8B26C65A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71" y="1889315"/>
            <a:ext cx="4537319" cy="28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56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6431"/>
            <a:ext cx="6454254" cy="3920532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outbox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transactional event publishing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inbox pattern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ensure an event is processed only once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handle concurrency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650D19-8445-4FB6-9E11-A98F7C19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805" y="2092111"/>
            <a:ext cx="4675959" cy="27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30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Integrating the modules</a:t>
            </a:r>
            <a:b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Transaction &amp; exception handling behavior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8445D1-06F6-4065-91B0-E73FDB88D8C6}"/>
              </a:ext>
            </a:extLst>
          </p:cNvPr>
          <p:cNvSpPr/>
          <p:nvPr/>
        </p:nvSpPr>
        <p:spPr>
          <a:xfrm>
            <a:off x="1518613" y="2289874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D79496-4150-4ADF-A04D-64C560569CFC}"/>
              </a:ext>
            </a:extLst>
          </p:cNvPr>
          <p:cNvSpPr/>
          <p:nvPr/>
        </p:nvSpPr>
        <p:spPr>
          <a:xfrm>
            <a:off x="7979860" y="2298851"/>
            <a:ext cx="2300785" cy="317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Microservice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F51B53-50C5-4AE8-82B8-37FEA7E32BAA}"/>
              </a:ext>
            </a:extLst>
          </p:cNvPr>
          <p:cNvSpPr/>
          <p:nvPr/>
        </p:nvSpPr>
        <p:spPr>
          <a:xfrm>
            <a:off x="4749237" y="3319538"/>
            <a:ext cx="2300785" cy="5771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Broker</a:t>
            </a:r>
          </a:p>
          <a:p>
            <a:pPr algn="ctr"/>
            <a:r>
              <a:rPr lang="en-US" sz="1200" dirty="0"/>
              <a:t>(RabbitMQ, Kafka, </a:t>
            </a:r>
            <a:r>
              <a:rPr lang="en-US" sz="1200" dirty="0" err="1"/>
              <a:t>etc</a:t>
            </a:r>
            <a:r>
              <a:rPr lang="en-US" sz="1200" dirty="0"/>
              <a:t>)</a:t>
            </a:r>
          </a:p>
        </p:txBody>
      </p:sp>
      <p:pic>
        <p:nvPicPr>
          <p:cNvPr id="10" name="Picture 9" descr="Shape&#10;&#10;Description automatically generated">
            <a:extLst>
              <a:ext uri="{FF2B5EF4-FFF2-40B4-BE49-F238E27FC236}">
                <a16:creationId xmlns:a16="http://schemas.microsoft.com/office/drawing/2014/main" id="{15710BFD-D007-4939-95A9-44DF613AF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11" y="4591851"/>
            <a:ext cx="863600" cy="863600"/>
          </a:xfrm>
          <a:prstGeom prst="rect">
            <a:avLst/>
          </a:prstGeom>
        </p:spPr>
      </p:pic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7EA04596-58A4-40D1-BF0A-48CA01E8E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69" y="4591851"/>
            <a:ext cx="863600" cy="863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FA5CCE-2483-4AA6-8027-EFC9679CDBE7}"/>
              </a:ext>
            </a:extLst>
          </p:cNvPr>
          <p:cNvSpPr/>
          <p:nvPr/>
        </p:nvSpPr>
        <p:spPr>
          <a:xfrm>
            <a:off x="2669006" y="3387917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5FBFC8-0C9A-43FA-9BD2-00C141C9287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065530" y="2606116"/>
            <a:ext cx="3981" cy="1985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3E0899-4FD6-4D73-A197-2390A8F0169C}"/>
              </a:ext>
            </a:extLst>
          </p:cNvPr>
          <p:cNvCxnSpPr/>
          <p:nvPr/>
        </p:nvCxnSpPr>
        <p:spPr>
          <a:xfrm>
            <a:off x="3064043" y="2606116"/>
            <a:ext cx="0" cy="78180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1D9CBF5-CBA6-43B4-8374-E1552FD7C294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2358844" y="3962518"/>
            <a:ext cx="1203600" cy="91866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353A51-0697-42AB-839E-F9B66479C2D8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4170948" y="3603984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5019B94-E5DD-4826-AFD0-4816B617B1DB}"/>
              </a:ext>
            </a:extLst>
          </p:cNvPr>
          <p:cNvSpPr/>
          <p:nvPr/>
        </p:nvSpPr>
        <p:spPr>
          <a:xfrm>
            <a:off x="7628311" y="3353301"/>
            <a:ext cx="1501942" cy="4321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ABP Event Bus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340436-E16B-4344-937E-DF31B5BB2D95}"/>
              </a:ext>
            </a:extLst>
          </p:cNvPr>
          <p:cNvCxnSpPr>
            <a:cxnSpLocks/>
          </p:cNvCxnSpPr>
          <p:nvPr/>
        </p:nvCxnSpPr>
        <p:spPr>
          <a:xfrm>
            <a:off x="7050022" y="3611403"/>
            <a:ext cx="578289" cy="411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E82A6-29E0-458F-8249-0B9A4BF25D03}"/>
              </a:ext>
            </a:extLst>
          </p:cNvPr>
          <p:cNvCxnSpPr/>
          <p:nvPr/>
        </p:nvCxnSpPr>
        <p:spPr>
          <a:xfrm>
            <a:off x="8538411" y="2616117"/>
            <a:ext cx="0" cy="73718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1E7639-0F38-409F-A264-483388F06602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551836" y="2616117"/>
            <a:ext cx="17733" cy="1975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E4529E0-DEA1-41B8-9A0C-08948A81EB59}"/>
              </a:ext>
            </a:extLst>
          </p:cNvPr>
          <p:cNvCxnSpPr>
            <a:stCxn id="11" idx="1"/>
            <a:endCxn id="17" idx="2"/>
          </p:cNvCxnSpPr>
          <p:nvPr/>
        </p:nvCxnSpPr>
        <p:spPr>
          <a:xfrm rot="10800000">
            <a:off x="8379283" y="3785435"/>
            <a:ext cx="758487" cy="1238216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B9FA3F-AF82-4EED-BDF9-94C467667611}"/>
              </a:ext>
            </a:extLst>
          </p:cNvPr>
          <p:cNvSpPr txBox="1"/>
          <p:nvPr/>
        </p:nvSpPr>
        <p:spPr>
          <a:xfrm>
            <a:off x="2452048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AA3B84-EA23-4F7C-A23C-1D2EF073CCC1}"/>
              </a:ext>
            </a:extLst>
          </p:cNvPr>
          <p:cNvSpPr txBox="1"/>
          <p:nvPr/>
        </p:nvSpPr>
        <p:spPr>
          <a:xfrm rot="16200000">
            <a:off x="1022748" y="3484729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16C40-8F8E-4895-A43F-F74BDE74A920}"/>
              </a:ext>
            </a:extLst>
          </p:cNvPr>
          <p:cNvSpPr txBox="1"/>
          <p:nvPr/>
        </p:nvSpPr>
        <p:spPr>
          <a:xfrm rot="16200000">
            <a:off x="8858813" y="3485594"/>
            <a:ext cx="1690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3BA069-DB64-4725-BCB2-CC539AAFEF2B}"/>
              </a:ext>
            </a:extLst>
          </p:cNvPr>
          <p:cNvSpPr txBox="1"/>
          <p:nvPr/>
        </p:nvSpPr>
        <p:spPr>
          <a:xfrm>
            <a:off x="7826754" y="5034074"/>
            <a:ext cx="1303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outbox/inbox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751639-C2E7-4E10-9455-4F03D2AB5AE0}"/>
              </a:ext>
            </a:extLst>
          </p:cNvPr>
          <p:cNvSpPr txBox="1"/>
          <p:nvPr/>
        </p:nvSpPr>
        <p:spPr>
          <a:xfrm>
            <a:off x="4891909" y="4212175"/>
            <a:ext cx="18764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re-connect</a:t>
            </a:r>
          </a:p>
          <a:p>
            <a:pPr algn="ctr"/>
            <a:r>
              <a:rPr lang="en-US" sz="1600" dirty="0"/>
              <a:t>re-try</a:t>
            </a:r>
          </a:p>
          <a:p>
            <a:pPr algn="ctr"/>
            <a:r>
              <a:rPr lang="en-US" sz="1600" dirty="0"/>
              <a:t>publish/subscribe</a:t>
            </a:r>
          </a:p>
          <a:p>
            <a:pPr algn="ctr"/>
            <a:r>
              <a:rPr lang="en-US" sz="1600" dirty="0"/>
              <a:t>background workers</a:t>
            </a:r>
          </a:p>
          <a:p>
            <a:pPr algn="ctr"/>
            <a:r>
              <a:rPr lang="en-US" sz="1600" dirty="0"/>
              <a:t>auto-events</a:t>
            </a:r>
          </a:p>
          <a:p>
            <a:pPr algn="ctr"/>
            <a:r>
              <a:rPr lang="en-US" sz="1600" dirty="0"/>
              <a:t>distributed locking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ADBC44C-03A2-4ADF-AE4D-0CE39A8D77C5}"/>
              </a:ext>
            </a:extLst>
          </p:cNvPr>
          <p:cNvCxnSpPr>
            <a:endCxn id="26" idx="1"/>
          </p:cNvCxnSpPr>
          <p:nvPr/>
        </p:nvCxnSpPr>
        <p:spPr>
          <a:xfrm rot="16200000" flipH="1">
            <a:off x="3988771" y="4093867"/>
            <a:ext cx="1374450" cy="431825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BDD161A-69A3-4B89-B204-2FC413E07FA3}"/>
              </a:ext>
            </a:extLst>
          </p:cNvPr>
          <p:cNvCxnSpPr>
            <a:endCxn id="26" idx="3"/>
          </p:cNvCxnSpPr>
          <p:nvPr/>
        </p:nvCxnSpPr>
        <p:spPr>
          <a:xfrm rot="5400000">
            <a:off x="6367588" y="4025409"/>
            <a:ext cx="1372394" cy="570799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DE52AC0-3CD9-4ED4-A6DA-60FA6D873DAA}"/>
              </a:ext>
            </a:extLst>
          </p:cNvPr>
          <p:cNvSpPr txBox="1"/>
          <p:nvPr/>
        </p:nvSpPr>
        <p:spPr>
          <a:xfrm rot="16200000">
            <a:off x="2586549" y="2808708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1450ED-9DCA-4BCA-A4EF-3AC4334E0137}"/>
              </a:ext>
            </a:extLst>
          </p:cNvPr>
          <p:cNvSpPr txBox="1"/>
          <p:nvPr/>
        </p:nvSpPr>
        <p:spPr>
          <a:xfrm rot="16200000">
            <a:off x="8058136" y="2815432"/>
            <a:ext cx="654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79567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7" grpId="0" animBg="1"/>
      <p:bldP spid="22" grpId="0"/>
      <p:bldP spid="25" grpId="0"/>
      <p:bldP spid="26" grpId="0" animBg="1"/>
      <p:bldP spid="29" grpId="0"/>
      <p:bldP spid="3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744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036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host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for each module (or group modules into microservices)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API gateway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(or use an external service)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hosting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that consumes the API gateway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Hosting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C6D124-8E24-41A6-9848-C67FCBA50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8509" y="1504864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21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caching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Volo.Abp.Caching.StackExchangeRedis</a:t>
            </a:r>
            <a:endParaRPr lang="en-US" sz="2400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Switch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messaging</a:t>
            </a:r>
            <a:b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2400" i="1" dirty="0" err="1">
                <a:solidFill>
                  <a:schemeClr val="accent1">
                    <a:lumMod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Volo.Abp.EventBus.RabbitMQ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6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abstracting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4DC42-251D-45F6-981F-0F84C2255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8740"/>
            <a:ext cx="8831966" cy="368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5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trade-offs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814" cy="3072378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BENEFITS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Forcing the modularity and encapsulation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Independently developed, deployed and scaled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Technology diversity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6C15FB-DFA6-464B-86D0-05F848FB3810}"/>
              </a:ext>
            </a:extLst>
          </p:cNvPr>
          <p:cNvSpPr txBox="1">
            <a:spLocks/>
          </p:cNvSpPr>
          <p:nvPr/>
        </p:nvSpPr>
        <p:spPr>
          <a:xfrm>
            <a:off x="6315988" y="1831727"/>
            <a:ext cx="5037814" cy="3066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Eventually consistency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4353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in-process service calls: retry policies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FF98F8-46D7-482D-8FE0-CB7CDE63F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6312"/>
            <a:ext cx="9866203" cy="361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9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Enabling outbox &amp; inbox for transactional events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9C650-857F-4C1F-9686-1231CC38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9" y="1821759"/>
            <a:ext cx="6241610" cy="3167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5D7C6B-27F0-4364-A476-88FB87FE3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022" y="1821759"/>
            <a:ext cx="5009201" cy="23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monolith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EEBEDD-2BC1-4D42-9977-6B2A68DF7487}"/>
              </a:ext>
            </a:extLst>
          </p:cNvPr>
          <p:cNvSpPr/>
          <p:nvPr/>
        </p:nvSpPr>
        <p:spPr>
          <a:xfrm>
            <a:off x="10720791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4C7C8-6114-4A80-A19D-6EE542B3D40B}"/>
              </a:ext>
            </a:extLst>
          </p:cNvPr>
          <p:cNvSpPr/>
          <p:nvPr/>
        </p:nvSpPr>
        <p:spPr>
          <a:xfrm>
            <a:off x="10796206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2565FE-5BF6-4B2F-B1FD-F3B460191EF3}"/>
              </a:ext>
            </a:extLst>
          </p:cNvPr>
          <p:cNvSpPr/>
          <p:nvPr/>
        </p:nvSpPr>
        <p:spPr>
          <a:xfrm>
            <a:off x="10796206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1E8EE3-2EF5-49D2-9D17-24B31E7D726E}"/>
              </a:ext>
            </a:extLst>
          </p:cNvPr>
          <p:cNvSpPr/>
          <p:nvPr/>
        </p:nvSpPr>
        <p:spPr>
          <a:xfrm>
            <a:off x="10796206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B8275-E16E-4A48-B780-0CE44167637A}"/>
              </a:ext>
            </a:extLst>
          </p:cNvPr>
          <p:cNvSpPr/>
          <p:nvPr/>
        </p:nvSpPr>
        <p:spPr>
          <a:xfrm>
            <a:off x="10796206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F39DF-A576-4C77-A174-AD93A9C486F1}"/>
              </a:ext>
            </a:extLst>
          </p:cNvPr>
          <p:cNvSpPr txBox="1"/>
          <p:nvPr/>
        </p:nvSpPr>
        <p:spPr>
          <a:xfrm>
            <a:off x="10743844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Basket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C7184-EF00-44FD-BB38-F249E20A51FD}"/>
              </a:ext>
            </a:extLst>
          </p:cNvPr>
          <p:cNvSpPr/>
          <p:nvPr/>
        </p:nvSpPr>
        <p:spPr>
          <a:xfrm>
            <a:off x="7533198" y="4588678"/>
            <a:ext cx="4101993" cy="3562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Monolith Host Application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2BBC64-3BC1-4860-BC15-38CF4AFAE5F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990398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26050D-6307-47E5-8EB5-3D6CB965CC7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9057983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C6F3F2-146C-46B2-B6AA-4A089554584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10110406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56ED27-C44A-4EE6-BA76-67761D8EB16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1177991" y="4329911"/>
            <a:ext cx="0" cy="258767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C6D99-6739-4504-ADE6-4BCFBF3ABDA4}"/>
              </a:ext>
            </a:extLst>
          </p:cNvPr>
          <p:cNvSpPr/>
          <p:nvPr/>
        </p:nvSpPr>
        <p:spPr>
          <a:xfrm>
            <a:off x="9653206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7A5E4D-EC62-4CED-962D-0EF34BAE406F}"/>
              </a:ext>
            </a:extLst>
          </p:cNvPr>
          <p:cNvSpPr/>
          <p:nvPr/>
        </p:nvSpPr>
        <p:spPr>
          <a:xfrm>
            <a:off x="9728621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1CB254-24C9-4381-A00B-FFE9FF01B7EC}"/>
              </a:ext>
            </a:extLst>
          </p:cNvPr>
          <p:cNvSpPr/>
          <p:nvPr/>
        </p:nvSpPr>
        <p:spPr>
          <a:xfrm>
            <a:off x="9728621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C89C4-2F3C-40E4-A31C-0DB9D51D18AF}"/>
              </a:ext>
            </a:extLst>
          </p:cNvPr>
          <p:cNvSpPr/>
          <p:nvPr/>
        </p:nvSpPr>
        <p:spPr>
          <a:xfrm>
            <a:off x="9728621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7CDFE-141D-40D9-B7BE-4D9D40893635}"/>
              </a:ext>
            </a:extLst>
          </p:cNvPr>
          <p:cNvSpPr/>
          <p:nvPr/>
        </p:nvSpPr>
        <p:spPr>
          <a:xfrm>
            <a:off x="9728621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371514-B703-43B0-BFF9-281D8736847E}"/>
              </a:ext>
            </a:extLst>
          </p:cNvPr>
          <p:cNvSpPr txBox="1"/>
          <p:nvPr/>
        </p:nvSpPr>
        <p:spPr>
          <a:xfrm>
            <a:off x="9676259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Payment module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8E48E8-E720-4CD6-ACE2-12180C1C8BBB}"/>
              </a:ext>
            </a:extLst>
          </p:cNvPr>
          <p:cNvSpPr/>
          <p:nvPr/>
        </p:nvSpPr>
        <p:spPr>
          <a:xfrm>
            <a:off x="8600783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C746E5-3E90-4E0E-A794-D9FF67C9A105}"/>
              </a:ext>
            </a:extLst>
          </p:cNvPr>
          <p:cNvSpPr/>
          <p:nvPr/>
        </p:nvSpPr>
        <p:spPr>
          <a:xfrm>
            <a:off x="8676198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B96BE-C75D-4DA2-A31D-4B33CF7378CD}"/>
              </a:ext>
            </a:extLst>
          </p:cNvPr>
          <p:cNvSpPr/>
          <p:nvPr/>
        </p:nvSpPr>
        <p:spPr>
          <a:xfrm>
            <a:off x="8676198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1D0AD0-9C2D-461E-85D8-1BAF5961F1AD}"/>
              </a:ext>
            </a:extLst>
          </p:cNvPr>
          <p:cNvSpPr/>
          <p:nvPr/>
        </p:nvSpPr>
        <p:spPr>
          <a:xfrm>
            <a:off x="8676198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262A2-E16B-4A70-A3D2-F424DA6DDA75}"/>
              </a:ext>
            </a:extLst>
          </p:cNvPr>
          <p:cNvSpPr/>
          <p:nvPr/>
        </p:nvSpPr>
        <p:spPr>
          <a:xfrm>
            <a:off x="8676198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738282-7999-401C-A19F-57E6F69DF02D}"/>
              </a:ext>
            </a:extLst>
          </p:cNvPr>
          <p:cNvSpPr txBox="1"/>
          <p:nvPr/>
        </p:nvSpPr>
        <p:spPr>
          <a:xfrm>
            <a:off x="8623836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Order module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DA4BF1-A0E4-44A2-80AB-03735E4C2BEF}"/>
              </a:ext>
            </a:extLst>
          </p:cNvPr>
          <p:cNvSpPr/>
          <p:nvPr/>
        </p:nvSpPr>
        <p:spPr>
          <a:xfrm>
            <a:off x="7533198" y="3044870"/>
            <a:ext cx="914400" cy="1285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13E7A1-6BD6-4A3B-90D1-C1C68803CCE3}"/>
              </a:ext>
            </a:extLst>
          </p:cNvPr>
          <p:cNvSpPr/>
          <p:nvPr/>
        </p:nvSpPr>
        <p:spPr>
          <a:xfrm>
            <a:off x="7608613" y="3594620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F11505-495D-468D-A3DE-F3FC1F202E1F}"/>
              </a:ext>
            </a:extLst>
          </p:cNvPr>
          <p:cNvSpPr/>
          <p:nvPr/>
        </p:nvSpPr>
        <p:spPr>
          <a:xfrm>
            <a:off x="7608613" y="3767446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C1BD26-46AB-48D3-9BB4-DF6470B0EE50}"/>
              </a:ext>
            </a:extLst>
          </p:cNvPr>
          <p:cNvSpPr/>
          <p:nvPr/>
        </p:nvSpPr>
        <p:spPr>
          <a:xfrm>
            <a:off x="7608613" y="3940272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2EF0B8-8BC7-4FE7-A618-DAF5B96C1850}"/>
              </a:ext>
            </a:extLst>
          </p:cNvPr>
          <p:cNvSpPr/>
          <p:nvPr/>
        </p:nvSpPr>
        <p:spPr>
          <a:xfrm>
            <a:off x="7608613" y="4113098"/>
            <a:ext cx="786623" cy="131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767BF-62AC-450E-ABEC-4E8106591551}"/>
              </a:ext>
            </a:extLst>
          </p:cNvPr>
          <p:cNvSpPr txBox="1"/>
          <p:nvPr/>
        </p:nvSpPr>
        <p:spPr>
          <a:xfrm>
            <a:off x="7556251" y="3023046"/>
            <a:ext cx="838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Customer</a:t>
            </a:r>
            <a:r>
              <a:rPr lang="en-US" sz="1400" dirty="0">
                <a:solidFill>
                  <a:schemeClr val="bg1"/>
                </a:solidFill>
              </a:rPr>
              <a:t> module</a:t>
            </a:r>
          </a:p>
        </p:txBody>
      </p:sp>
      <p:pic>
        <p:nvPicPr>
          <p:cNvPr id="34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E22578FA-7150-47F4-B195-9B0FCDDD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07" y="206034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32F617-BB60-40BC-A3C7-E69AFD84C610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7969071" y="2501775"/>
            <a:ext cx="6673" cy="521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51F6CD44-6776-451C-A649-943A518B4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328" y="20585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32AE67-4EF7-4CF4-8AE9-E04667624296}"/>
              </a:ext>
            </a:extLst>
          </p:cNvPr>
          <p:cNvCxnSpPr>
            <a:cxnSpLocks/>
            <a:stCxn id="27" idx="0"/>
            <a:endCxn id="36" idx="2"/>
          </p:cNvCxnSpPr>
          <p:nvPr/>
        </p:nvCxnSpPr>
        <p:spPr>
          <a:xfrm flipH="1" flipV="1">
            <a:off x="9034892" y="2499941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8775A74D-E0C3-4F37-BF98-B26F4845F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415" y="206980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903F3D-B678-415D-8481-D0DC9795F833}"/>
              </a:ext>
            </a:extLst>
          </p:cNvPr>
          <p:cNvCxnSpPr>
            <a:cxnSpLocks/>
            <a:endCxn id="38" idx="2"/>
          </p:cNvCxnSpPr>
          <p:nvPr/>
        </p:nvCxnSpPr>
        <p:spPr>
          <a:xfrm flipH="1" flipV="1">
            <a:off x="10087979" y="2511235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061598C-8E8C-4B26-A4EE-97D1DECFC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0000" y="2078747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D28238-9A55-4212-B658-1B949A219603}"/>
              </a:ext>
            </a:extLst>
          </p:cNvPr>
          <p:cNvCxnSpPr>
            <a:cxnSpLocks/>
            <a:endCxn id="40" idx="2"/>
          </p:cNvCxnSpPr>
          <p:nvPr/>
        </p:nvCxnSpPr>
        <p:spPr>
          <a:xfrm flipH="1" flipV="1">
            <a:off x="11155564" y="2520182"/>
            <a:ext cx="8437" cy="5231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ABBE081E-9951-41CC-A87C-3F9F710A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8454" cy="47103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DbContext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unifies the database migration path</a:t>
            </a: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module has its own 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seeder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ABP executes all of them</a:t>
            </a:r>
          </a:p>
          <a:p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separate </a:t>
            </a:r>
            <a:r>
              <a:rPr lang="en-US" sz="20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DbMigrator</a:t>
            </a:r>
            <a:r>
              <a:rPr lang="en-US" sz="20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console application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8C5274F-32E7-420C-B05F-F011EB2C81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9255286"/>
              </p:ext>
            </p:extLst>
          </p:nvPr>
        </p:nvGraphicFramePr>
        <p:xfrm>
          <a:off x="1136778" y="2680931"/>
          <a:ext cx="5427186" cy="2329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8744040" imgH="3753000" progId="Paint.Picture">
                  <p:embed/>
                </p:oleObj>
              </mc:Choice>
              <mc:Fallback>
                <p:oleObj name="Bitmap Image" r:id="rId4" imgW="8744040" imgH="3753000" progId="Paint.Picture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8EDE785F-AABC-484A-9577-C9D823648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778" y="2680931"/>
                        <a:ext cx="5427186" cy="2329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0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4276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Every service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migrates its own database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on startup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seeds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its own data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locking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concurrency control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database migrations: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67164C-580C-47D3-B737-6DD184D1D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258" y="1903216"/>
            <a:ext cx="3711029" cy="36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316A766-A48C-4A59-8EB0-343E469BB88F}"/>
              </a:ext>
            </a:extLst>
          </p:cNvPr>
          <p:cNvCxnSpPr>
            <a:cxnSpLocks/>
          </p:cNvCxnSpPr>
          <p:nvPr/>
        </p:nvCxnSpPr>
        <p:spPr>
          <a:xfrm>
            <a:off x="2079609" y="246890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B43DBB-D59D-449D-A185-9266D2F1E9C2}"/>
              </a:ext>
            </a:extLst>
          </p:cNvPr>
          <p:cNvSpPr txBox="1"/>
          <p:nvPr/>
        </p:nvSpPr>
        <p:spPr>
          <a:xfrm>
            <a:off x="2092227" y="2623656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005BC5-93DF-41C3-8346-87888A0AE0D0}"/>
              </a:ext>
            </a:extLst>
          </p:cNvPr>
          <p:cNvSpPr/>
          <p:nvPr/>
        </p:nvSpPr>
        <p:spPr>
          <a:xfrm>
            <a:off x="936609" y="236000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monolith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86FCB-9F8A-421E-9D34-169943913AD5}"/>
              </a:ext>
            </a:extLst>
          </p:cNvPr>
          <p:cNvSpPr/>
          <p:nvPr/>
        </p:nvSpPr>
        <p:spPr>
          <a:xfrm>
            <a:off x="4101548" y="2258833"/>
            <a:ext cx="3134571" cy="240129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Monolith Host Application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686B5D-D5D0-4011-9D41-8D05FD539F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825" y="2595240"/>
            <a:ext cx="978568" cy="978568"/>
          </a:xfrm>
          <a:prstGeom prst="rect">
            <a:avLst/>
          </a:prstGeom>
        </p:spPr>
      </p:pic>
      <p:pic>
        <p:nvPicPr>
          <p:cNvPr id="9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69AFE862-980B-4D74-B346-F8E0AA6B8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2432769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EB3473F-80A8-410A-AF02-27B1E98DCE82}"/>
              </a:ext>
            </a:extLst>
          </p:cNvPr>
          <p:cNvSpPr/>
          <p:nvPr/>
        </p:nvSpPr>
        <p:spPr>
          <a:xfrm>
            <a:off x="5311245" y="236000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7F7919-F7A6-4700-A746-7C4A979752A7}"/>
              </a:ext>
            </a:extLst>
          </p:cNvPr>
          <p:cNvSpPr/>
          <p:nvPr/>
        </p:nvSpPr>
        <p:spPr>
          <a:xfrm>
            <a:off x="5311246" y="3618874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module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EFE1BE-CD4C-4FA0-8F6C-7FA0D8C7A975}"/>
              </a:ext>
            </a:extLst>
          </p:cNvPr>
          <p:cNvSpPr/>
          <p:nvPr/>
        </p:nvSpPr>
        <p:spPr>
          <a:xfrm>
            <a:off x="4197407" y="2360004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D20E66-9F81-4E7A-9B59-021B2CC79737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6567552" y="2653487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025ED6-D1C1-4F0C-8C22-44192E7D4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20" y="3688610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F7FA7-2F93-4218-ADDE-865AC478CA3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6567553" y="3909328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411017-685C-4C9B-8734-7354C984BF09}"/>
              </a:ext>
            </a:extLst>
          </p:cNvPr>
          <p:cNvCxnSpPr>
            <a:endCxn id="10" idx="1"/>
          </p:cNvCxnSpPr>
          <p:nvPr/>
        </p:nvCxnSpPr>
        <p:spPr>
          <a:xfrm>
            <a:off x="4642680" y="2653486"/>
            <a:ext cx="668565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735650-2A2F-4DC1-814C-664A2AB7ED2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642680" y="3912357"/>
            <a:ext cx="6685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8044B5-6364-401E-AAA5-481EF739772F}"/>
              </a:ext>
            </a:extLst>
          </p:cNvPr>
          <p:cNvCxnSpPr>
            <a:cxnSpLocks/>
          </p:cNvCxnSpPr>
          <p:nvPr/>
        </p:nvCxnSpPr>
        <p:spPr>
          <a:xfrm>
            <a:off x="2079609" y="358142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A4E34F-7660-4963-BFBC-AE3895DA61FC}"/>
              </a:ext>
            </a:extLst>
          </p:cNvPr>
          <p:cNvCxnSpPr>
            <a:cxnSpLocks/>
          </p:cNvCxnSpPr>
          <p:nvPr/>
        </p:nvCxnSpPr>
        <p:spPr>
          <a:xfrm flipH="1">
            <a:off x="2079609" y="2653486"/>
            <a:ext cx="199631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F36DD99-20DC-4EDB-A77E-73CF19D4192A}"/>
              </a:ext>
            </a:extLst>
          </p:cNvPr>
          <p:cNvSpPr txBox="1"/>
          <p:nvPr/>
        </p:nvSpPr>
        <p:spPr>
          <a:xfrm>
            <a:off x="2782652" y="217548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31B76-514C-49B9-BDB2-AEF012685658}"/>
              </a:ext>
            </a:extLst>
          </p:cNvPr>
          <p:cNvSpPr txBox="1"/>
          <p:nvPr/>
        </p:nvSpPr>
        <p:spPr>
          <a:xfrm>
            <a:off x="2079609" y="361032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8CD311-ED6B-4D5D-8DFC-F1F495FA39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939399" y="2946970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70E3D09-6317-4797-BCD4-B64DB3D253E5}"/>
              </a:ext>
            </a:extLst>
          </p:cNvPr>
          <p:cNvSpPr txBox="1"/>
          <p:nvPr/>
        </p:nvSpPr>
        <p:spPr>
          <a:xfrm>
            <a:off x="1070906" y="368149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43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1EDA0B61-46CE-4A3E-A35B-558077E18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269" y="517122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A79CC2F-2588-4862-8B4F-369F95412CD8}"/>
              </a:ext>
            </a:extLst>
          </p:cNvPr>
          <p:cNvCxnSpPr>
            <a:cxnSpLocks/>
            <a:stCxn id="5" idx="2"/>
            <a:endCxn id="43" idx="0"/>
          </p:cNvCxnSpPr>
          <p:nvPr/>
        </p:nvCxnSpPr>
        <p:spPr>
          <a:xfrm flipH="1">
            <a:off x="5668833" y="4660127"/>
            <a:ext cx="1" cy="5110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A195A61-5A55-413C-B96E-4D5D2CB0D591}"/>
              </a:ext>
            </a:extLst>
          </p:cNvPr>
          <p:cNvSpPr txBox="1"/>
          <p:nvPr/>
        </p:nvSpPr>
        <p:spPr>
          <a:xfrm>
            <a:off x="8120248" y="2331268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EE763C-1672-407A-AD13-4079EC83C276}"/>
              </a:ext>
            </a:extLst>
          </p:cNvPr>
          <p:cNvSpPr txBox="1"/>
          <p:nvPr/>
        </p:nvSpPr>
        <p:spPr>
          <a:xfrm>
            <a:off x="8135540" y="3610322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D821BE-8C56-42F9-AAB2-D22186275DCB}"/>
              </a:ext>
            </a:extLst>
          </p:cNvPr>
          <p:cNvSpPr txBox="1"/>
          <p:nvPr/>
        </p:nvSpPr>
        <p:spPr>
          <a:xfrm>
            <a:off x="5884397" y="509955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772535-E728-4EAB-9D2D-CFDA00A2CB7F}"/>
              </a:ext>
            </a:extLst>
          </p:cNvPr>
          <p:cNvSpPr txBox="1"/>
          <p:nvPr/>
        </p:nvSpPr>
        <p:spPr>
          <a:xfrm>
            <a:off x="5912678" y="3029823"/>
            <a:ext cx="1142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inter-module</a:t>
            </a:r>
          </a:p>
          <a:p>
            <a:r>
              <a:rPr lang="en-US" sz="1400" dirty="0"/>
              <a:t>API calls</a:t>
            </a:r>
          </a:p>
        </p:txBody>
      </p:sp>
    </p:spTree>
    <p:extLst>
      <p:ext uri="{BB962C8B-B14F-4D97-AF65-F5344CB8AC3E}">
        <p14:creationId xmlns:p14="http://schemas.microsoft.com/office/powerpoint/2010/main" val="1320371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1401EA8-CDDD-4478-91C2-0070AF700652}"/>
              </a:ext>
            </a:extLst>
          </p:cNvPr>
          <p:cNvCxnSpPr>
            <a:cxnSpLocks/>
          </p:cNvCxnSpPr>
          <p:nvPr/>
        </p:nvCxnSpPr>
        <p:spPr>
          <a:xfrm>
            <a:off x="8651056" y="3570066"/>
            <a:ext cx="16683" cy="171005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C7822B7-892A-4F1E-A6EF-7882004C0C8E}"/>
              </a:ext>
            </a:extLst>
          </p:cNvPr>
          <p:cNvCxnSpPr>
            <a:cxnSpLocks/>
          </p:cNvCxnSpPr>
          <p:nvPr/>
        </p:nvCxnSpPr>
        <p:spPr>
          <a:xfrm flipV="1">
            <a:off x="8068572" y="2398906"/>
            <a:ext cx="0" cy="184306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Authentication &amp; authorization: microservices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0322C-C539-4DE5-840B-6F995E16CED9}"/>
              </a:ext>
            </a:extLst>
          </p:cNvPr>
          <p:cNvSpPr txBox="1"/>
          <p:nvPr/>
        </p:nvSpPr>
        <p:spPr>
          <a:xfrm>
            <a:off x="2066454" y="2151279"/>
            <a:ext cx="1993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authentication cookie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1FC1E-1AD2-4C7C-8BBA-9EBCD6ABF965}"/>
              </a:ext>
            </a:extLst>
          </p:cNvPr>
          <p:cNvSpPr/>
          <p:nvPr/>
        </p:nvSpPr>
        <p:spPr>
          <a:xfrm>
            <a:off x="1210929" y="2954364"/>
            <a:ext cx="1143000" cy="18458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3A2DAA04-C86B-4448-A7E0-C8C9BA845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45" y="3189600"/>
            <a:ext cx="978568" cy="978568"/>
          </a:xfrm>
          <a:prstGeom prst="rect">
            <a:avLst/>
          </a:prstGeom>
        </p:spPr>
      </p:pic>
      <p:pic>
        <p:nvPicPr>
          <p:cNvPr id="12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C548F93C-5443-46AA-A1DB-2638EDE2D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3055865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D74E0DA-2276-4FD3-A29D-AD7E0C56DACF}"/>
              </a:ext>
            </a:extLst>
          </p:cNvPr>
          <p:cNvSpPr/>
          <p:nvPr/>
        </p:nvSpPr>
        <p:spPr>
          <a:xfrm>
            <a:off x="7996851" y="298310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 service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F7779-9A3A-42F8-9B28-23C3AC64906A}"/>
              </a:ext>
            </a:extLst>
          </p:cNvPr>
          <p:cNvSpPr/>
          <p:nvPr/>
        </p:nvSpPr>
        <p:spPr>
          <a:xfrm>
            <a:off x="7996852" y="4241970"/>
            <a:ext cx="1256307" cy="5869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service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44F5B3-71CD-4A66-9D54-B343A3EBAC50}"/>
              </a:ext>
            </a:extLst>
          </p:cNvPr>
          <p:cNvSpPr/>
          <p:nvPr/>
        </p:nvSpPr>
        <p:spPr>
          <a:xfrm>
            <a:off x="4378516" y="2943622"/>
            <a:ext cx="445273" cy="18458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User Interface / API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865A45-BB10-486E-81DF-3DA352382327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>
            <a:off x="9253158" y="3276583"/>
            <a:ext cx="1121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D1F4CAF8-364D-4B8A-8EDF-F45F9F8E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726" y="4311706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9990CE-8462-4254-93C8-CF9BA2770B62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253159" y="4532424"/>
            <a:ext cx="1121567" cy="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5ADD17-F440-42BC-95AB-447AEB73E9D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624344" y="3276583"/>
            <a:ext cx="13725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EEC75-E779-4275-83A5-23F548431E3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624344" y="4535453"/>
            <a:ext cx="13725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C91A38-7EDE-4FE1-8635-56919DD0BBC6}"/>
              </a:ext>
            </a:extLst>
          </p:cNvPr>
          <p:cNvCxnSpPr>
            <a:cxnSpLocks/>
          </p:cNvCxnSpPr>
          <p:nvPr/>
        </p:nvCxnSpPr>
        <p:spPr>
          <a:xfrm>
            <a:off x="2353929" y="4175788"/>
            <a:ext cx="202193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AC524A-68D8-4DBE-B4F2-8CF58189DAD5}"/>
              </a:ext>
            </a:extLst>
          </p:cNvPr>
          <p:cNvSpPr txBox="1"/>
          <p:nvPr/>
        </p:nvSpPr>
        <p:spPr>
          <a:xfrm>
            <a:off x="2755550" y="1676366"/>
            <a:ext cx="590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login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11D19-6F29-49B5-A549-3EEE1A5DA98E}"/>
              </a:ext>
            </a:extLst>
          </p:cNvPr>
          <p:cNvSpPr txBox="1"/>
          <p:nvPr/>
        </p:nvSpPr>
        <p:spPr>
          <a:xfrm>
            <a:off x="2353929" y="4204683"/>
            <a:ext cx="19836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i="1" dirty="0">
                <a:solidFill>
                  <a:schemeClr val="accent2">
                    <a:lumMod val="75000"/>
                  </a:schemeClr>
                </a:solidFill>
              </a:rPr>
              <a:t>cookie with claims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E1B0783-FBC3-4E74-A224-4C8721D33B7A}"/>
              </a:ext>
            </a:extLst>
          </p:cNvPr>
          <p:cNvCxnSpPr>
            <a:cxnSpLocks/>
          </p:cNvCxnSpPr>
          <p:nvPr/>
        </p:nvCxnSpPr>
        <p:spPr>
          <a:xfrm flipV="1">
            <a:off x="8973797" y="3570066"/>
            <a:ext cx="0" cy="6633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5166F05-B94B-4ECD-9C14-8BF48CBC92DE}"/>
              </a:ext>
            </a:extLst>
          </p:cNvPr>
          <p:cNvSpPr txBox="1"/>
          <p:nvPr/>
        </p:nvSpPr>
        <p:spPr>
          <a:xfrm>
            <a:off x="1345226" y="4275851"/>
            <a:ext cx="874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Browser</a:t>
            </a:r>
          </a:p>
        </p:txBody>
      </p:sp>
      <p:pic>
        <p:nvPicPr>
          <p:cNvPr id="27" name="Picture 2" descr="Free photo Computer Network Technology Icon Database - Max Pixel">
            <a:extLst>
              <a:ext uri="{FF2B5EF4-FFF2-40B4-BE49-F238E27FC236}">
                <a16:creationId xmlns:a16="http://schemas.microsoft.com/office/drawing/2014/main" id="{4933B1DC-3F8E-4278-B45B-E02A9059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252" y="5280122"/>
            <a:ext cx="431128" cy="44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80CA479-74B7-4899-B57F-E2332CBE3C68}"/>
              </a:ext>
            </a:extLst>
          </p:cNvPr>
          <p:cNvSpPr txBox="1"/>
          <p:nvPr/>
        </p:nvSpPr>
        <p:spPr>
          <a:xfrm>
            <a:off x="10805854" y="2954364"/>
            <a:ext cx="970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customer</a:t>
            </a:r>
            <a:br>
              <a:rPr lang="en-US" sz="1600" dirty="0"/>
            </a:br>
            <a:r>
              <a:rPr lang="en-US" sz="1600" dirty="0"/>
              <a:t>database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6CA654-3949-4950-9B92-14A9D8A10B8D}"/>
              </a:ext>
            </a:extLst>
          </p:cNvPr>
          <p:cNvSpPr txBox="1"/>
          <p:nvPr/>
        </p:nvSpPr>
        <p:spPr>
          <a:xfrm>
            <a:off x="10821146" y="4233418"/>
            <a:ext cx="940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order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461B4B-99EE-4120-8434-2F33F44712FB}"/>
              </a:ext>
            </a:extLst>
          </p:cNvPr>
          <p:cNvSpPr txBox="1"/>
          <p:nvPr/>
        </p:nvSpPr>
        <p:spPr>
          <a:xfrm>
            <a:off x="8843380" y="5208451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permission/policy</a:t>
            </a:r>
          </a:p>
          <a:p>
            <a:r>
              <a:rPr lang="en-US" sz="1600" dirty="0"/>
              <a:t>database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BBDFA-ED89-4C0A-A731-C16B6BB8DB2F}"/>
              </a:ext>
            </a:extLst>
          </p:cNvPr>
          <p:cNvSpPr txBox="1"/>
          <p:nvPr/>
        </p:nvSpPr>
        <p:spPr>
          <a:xfrm>
            <a:off x="8947076" y="3652919"/>
            <a:ext cx="109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inter-service</a:t>
            </a:r>
          </a:p>
          <a:p>
            <a:r>
              <a:rPr lang="en-US" sz="1400" dirty="0"/>
              <a:t>API calls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962C37-FCC2-4301-917E-3F072125D393}"/>
              </a:ext>
            </a:extLst>
          </p:cNvPr>
          <p:cNvSpPr/>
          <p:nvPr/>
        </p:nvSpPr>
        <p:spPr>
          <a:xfrm>
            <a:off x="4337622" y="1894588"/>
            <a:ext cx="4915535" cy="504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 server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54D766-18C7-48C0-81FD-5B997220C921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577254" y="1193995"/>
            <a:ext cx="965544" cy="2555194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66E05578-9E5B-4154-AC75-79F5D3F18A7E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1950722" y="2146746"/>
            <a:ext cx="2386900" cy="807613"/>
          </a:xfrm>
          <a:prstGeom prst="bentConnector3">
            <a:avLst>
              <a:gd name="adj1" fmla="val 10000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9E623A3-3C76-4159-BB38-F6E6C612A39B}"/>
              </a:ext>
            </a:extLst>
          </p:cNvPr>
          <p:cNvSpPr/>
          <p:nvPr/>
        </p:nvSpPr>
        <p:spPr>
          <a:xfrm>
            <a:off x="6179071" y="2943622"/>
            <a:ext cx="445273" cy="18458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API Gateway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87D8-61BE-488D-8FD5-035E104A40A7}"/>
              </a:ext>
            </a:extLst>
          </p:cNvPr>
          <p:cNvCxnSpPr>
            <a:cxnSpLocks/>
            <a:stCxn id="15" idx="3"/>
            <a:endCxn id="42" idx="1"/>
          </p:cNvCxnSpPr>
          <p:nvPr/>
        </p:nvCxnSpPr>
        <p:spPr>
          <a:xfrm>
            <a:off x="4823789" y="3866540"/>
            <a:ext cx="135528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DD056E9-9635-4C19-ACDB-56A2DFC833A4}"/>
              </a:ext>
            </a:extLst>
          </p:cNvPr>
          <p:cNvSpPr txBox="1"/>
          <p:nvPr/>
        </p:nvSpPr>
        <p:spPr>
          <a:xfrm>
            <a:off x="4839079" y="3863021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019DD29-ADC2-4078-B6B7-98E601F684A7}"/>
              </a:ext>
            </a:extLst>
          </p:cNvPr>
          <p:cNvSpPr txBox="1"/>
          <p:nvPr/>
        </p:nvSpPr>
        <p:spPr>
          <a:xfrm>
            <a:off x="6637464" y="3535857"/>
            <a:ext cx="1342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HTTP Request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HTTP header</a:t>
            </a:r>
          </a:p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with claims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14CDD3-E99F-4CCB-A3EC-C0A28B7A3D8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601153" y="2398906"/>
            <a:ext cx="0" cy="5447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3C2369F-3F48-4F6E-B388-366B4EDD861A}"/>
              </a:ext>
            </a:extLst>
          </p:cNvPr>
          <p:cNvCxnSpPr>
            <a:cxnSpLocks/>
          </p:cNvCxnSpPr>
          <p:nvPr/>
        </p:nvCxnSpPr>
        <p:spPr>
          <a:xfrm flipV="1">
            <a:off x="8227256" y="2398906"/>
            <a:ext cx="0" cy="58419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D034C0-E96A-48D1-A7E5-5E013BFFFD45}"/>
              </a:ext>
            </a:extLst>
          </p:cNvPr>
          <p:cNvCxnSpPr>
            <a:cxnSpLocks/>
          </p:cNvCxnSpPr>
          <p:nvPr/>
        </p:nvCxnSpPr>
        <p:spPr>
          <a:xfrm>
            <a:off x="8518326" y="4828936"/>
            <a:ext cx="2810" cy="451186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54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4767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 all the services, databases, API gateways,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Useful tools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/ docker-compose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 scripts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Development environment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solution-runner">
            <a:extLst>
              <a:ext uri="{FF2B5EF4-FFF2-40B4-BE49-F238E27FC236}">
                <a16:creationId xmlns:a16="http://schemas.microsoft.com/office/drawing/2014/main" id="{67B5E38A-2355-93A0-F5D1-E6247499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8929" y="1690688"/>
            <a:ext cx="4029075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9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continuous deployment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pipeline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Jenkins, Azure DevOps, etc.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container orchestration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tool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Configure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central logging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Elasticsearch with Kibana UI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Setup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system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Tools: Prometheus with Grafana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Migrating to microservices</a:t>
            </a:r>
            <a:br>
              <a:rPr lang="en-US" sz="32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3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19345"/>
            <a:ext cx="10515600" cy="2670438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https://abp.io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https://docs.abp.io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5"/>
              </a:rPr>
              <a:t>https://community.abp.io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sz="24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Martin Fowler</a:t>
            </a:r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’s website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6"/>
              </a:rPr>
              <a:t>https://martinfowler.com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7"/>
              </a:rPr>
              <a:t>https://martinfowler.com/articles/microservice-trade-offs.html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/>
              </a:rPr>
              <a:t>https://martinfowler.com/bliki/MicroservicePremium.html</a:t>
            </a:r>
            <a:r>
              <a:rPr lang="en-US" sz="2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31D04E0-6416-4CBE-AD16-B2D9C4F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736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References / further reading</a:t>
            </a:r>
            <a:endParaRPr lang="en-US" sz="24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3E7B0-4630-E48E-1958-A14C6ADE756A}"/>
              </a:ext>
            </a:extLst>
          </p:cNvPr>
          <p:cNvSpPr txBox="1">
            <a:spLocks/>
          </p:cNvSpPr>
          <p:nvPr/>
        </p:nvSpPr>
        <p:spPr>
          <a:xfrm>
            <a:off x="838200" y="248305"/>
            <a:ext cx="9144000" cy="865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THANKS!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9644745-8434-EF95-9668-A4D0228E8808}"/>
              </a:ext>
            </a:extLst>
          </p:cNvPr>
          <p:cNvSpPr txBox="1">
            <a:spLocks/>
          </p:cNvSpPr>
          <p:nvPr/>
        </p:nvSpPr>
        <p:spPr>
          <a:xfrm>
            <a:off x="838200" y="1113768"/>
            <a:ext cx="9144000" cy="592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tr-TR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</a:t>
            </a:r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C878-E73B-9D89-C430-440AD08B8781}"/>
              </a:ext>
            </a:extLst>
          </p:cNvPr>
          <p:cNvSpPr txBox="1"/>
          <p:nvPr/>
        </p:nvSpPr>
        <p:spPr>
          <a:xfrm>
            <a:off x="1611465" y="574423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hlinkClick r:id="rId9"/>
              </a:rPr>
              <a:t>https://github.com/hikalkan/presentations</a:t>
            </a:r>
            <a:r>
              <a:rPr lang="en-US" sz="3200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15924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YAGNI: Create a simplistic version first, maybe it won’t succeed.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Fast MVP, shorter time to market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Service boundaries &amp; business requirements are not clear –refactoring a monolith is easier than a microservices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You’ve a small team</a:t>
            </a:r>
          </a:p>
        </p:txBody>
      </p:sp>
    </p:spTree>
    <p:extLst>
      <p:ext uri="{BB962C8B-B14F-4D97-AF65-F5344CB8AC3E}">
        <p14:creationId xmlns:p14="http://schemas.microsoft.com/office/powerpoint/2010/main" val="119402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590" y="4872659"/>
            <a:ext cx="4746735" cy="1620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 development team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DevOps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automation culture</a:t>
            </a:r>
          </a:p>
        </p:txBody>
      </p:sp>
      <p:pic>
        <p:nvPicPr>
          <p:cNvPr id="5122" name="Picture 2" descr="Uniland&amp;#39;s Portfolio Supports Growing Businesses | Best Office Space">
            <a:extLst>
              <a:ext uri="{FF2B5EF4-FFF2-40B4-BE49-F238E27FC236}">
                <a16:creationId xmlns:a16="http://schemas.microsoft.com/office/drawing/2014/main" id="{89F52188-709F-46CE-9DD9-CBAC90F55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90" y="1690688"/>
            <a:ext cx="4539345" cy="3032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hy Is Business Important To Society - [10 REASONS ] SmallBusinessify.com">
            <a:extLst>
              <a:ext uri="{FF2B5EF4-FFF2-40B4-BE49-F238E27FC236}">
                <a16:creationId xmlns:a16="http://schemas.microsoft.com/office/drawing/2014/main" id="{6613878B-8058-47F5-9F93-70ED91A3B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8157"/>
            <a:ext cx="4141002" cy="303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7F4021-E29E-48EC-86AF-260177BEB376}"/>
              </a:ext>
            </a:extLst>
          </p:cNvPr>
          <p:cNvSpPr txBox="1">
            <a:spLocks/>
          </p:cNvSpPr>
          <p:nvPr/>
        </p:nvSpPr>
        <p:spPr>
          <a:xfrm>
            <a:off x="6096000" y="4871660"/>
            <a:ext cx="4746735" cy="162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Large, complex and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mature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business or domain</a:t>
            </a:r>
          </a:p>
        </p:txBody>
      </p:sp>
    </p:spTree>
    <p:extLst>
      <p:ext uri="{BB962C8B-B14F-4D97-AF65-F5344CB8AC3E}">
        <p14:creationId xmlns:p14="http://schemas.microsoft.com/office/powerpoint/2010/main" val="7496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Alternative approaches?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(not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discard it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replace with microservices at some point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 as monolith (may not be fully modular),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introduce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by the time (keep the core as monolith for a while)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coarse-grained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(large) services, then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break down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into finer-grained services as boundaries stabilize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Design a fully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then migrate to microservices when it gets mature</a:t>
            </a:r>
          </a:p>
        </p:txBody>
      </p:sp>
    </p:spTree>
    <p:extLst>
      <p:ext uri="{BB962C8B-B14F-4D97-AF65-F5344CB8AC3E}">
        <p14:creationId xmlns:p14="http://schemas.microsoft.com/office/powerpoint/2010/main" val="20678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Microservices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Who is </a:t>
            </a:r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NOT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My primary guideline would be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don't even consider microservices unless you have a system that's too complex to manage as a monolith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 The majority of software systems should be built as a single monolithic application. Do pay attention to good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modularity 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within that monolith, but don't try to separate it into separate services.</a:t>
            </a:r>
          </a:p>
          <a:p>
            <a:pPr marL="0" indent="0">
              <a:buNone/>
            </a:pPr>
            <a:endParaRPr lang="en-US" sz="1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3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68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</a:t>
            </a:r>
            <a:r>
              <a:rPr lang="tr-TR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Don’t start as microservices!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6680" cy="4351338"/>
          </a:xfrm>
        </p:spPr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shouldn't start a new project with microservices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, even if you're sure your application will be big enough to make it worthwhile.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1395D5B-27CF-4DE7-AC2B-E60B886CD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879" y="1825625"/>
            <a:ext cx="7149803" cy="402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B003F4-B64D-EC77-CB38-D64617C7DCF9}"/>
              </a:ext>
            </a:extLst>
          </p:cNvPr>
          <p:cNvSpPr txBox="1"/>
          <p:nvPr/>
        </p:nvSpPr>
        <p:spPr>
          <a:xfrm>
            <a:off x="1071242" y="4778927"/>
            <a:ext cx="2090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--- Martin Fowler</a:t>
            </a:r>
            <a:endParaRPr lang="en-US" sz="18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22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Monolith first</a:t>
            </a:r>
            <a:r>
              <a:rPr lang="en-US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: When not?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 are already replacing a </a:t>
            </a:r>
            <a:r>
              <a:rPr lang="en-US" sz="3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legacy</a:t>
            </a:r>
            <a:r>
              <a:rPr lang="en-US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monolith or distributed system!</a:t>
            </a:r>
          </a:p>
        </p:txBody>
      </p:sp>
    </p:spTree>
    <p:extLst>
      <p:ext uri="{BB962C8B-B14F-4D97-AF65-F5344CB8AC3E}">
        <p14:creationId xmlns:p14="http://schemas.microsoft.com/office/powerpoint/2010/main" val="1258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</a:t>
            </a:r>
            <a:b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8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 MODULAR MONOLITH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DESIGNING MONOLITH FIRST FOR MICROSERVICE ARCHITECTURE</a:t>
            </a:r>
            <a:endParaRPr lang="en-US" sz="2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60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</TotalTime>
  <Words>1701</Words>
  <Application>Microsoft Office PowerPoint</Application>
  <PresentationFormat>Widescreen</PresentationFormat>
  <Paragraphs>329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Euclid Circular B</vt:lpstr>
      <vt:lpstr>Office Theme</vt:lpstr>
      <vt:lpstr>Bitmap Image</vt:lpstr>
      <vt:lpstr>DESIGNING MONOLITH FIRST FOR MICROSERVICE ARCHITECTURE</vt:lpstr>
      <vt:lpstr>Agenda</vt:lpstr>
      <vt:lpstr>INTRODUCTION</vt:lpstr>
      <vt:lpstr>Microservice trade-offs</vt:lpstr>
      <vt:lpstr>Microservices: Who is for?</vt:lpstr>
      <vt:lpstr>Microservices: Who is NOT for?</vt:lpstr>
      <vt:lpstr>Monolith first: Don’t start as microservices!</vt:lpstr>
      <vt:lpstr>Monolith first: When not?</vt:lpstr>
      <vt:lpstr>DESIGNING A MODULAR MONOLITH</vt:lpstr>
      <vt:lpstr>The need for layering</vt:lpstr>
      <vt:lpstr>The need for layering Single-project solution</vt:lpstr>
      <vt:lpstr>The need for layering Backend-frontend separation</vt:lpstr>
      <vt:lpstr>The need for layering Separating UI from business</vt:lpstr>
      <vt:lpstr>The need for layering Introducing business contracts</vt:lpstr>
      <vt:lpstr>The need for layering Hosting a modular monolith</vt:lpstr>
      <vt:lpstr>Designing the database</vt:lpstr>
      <vt:lpstr>Designing the database Single (shared) database approach</vt:lpstr>
      <vt:lpstr>Designing the database Single (shared) database approach</vt:lpstr>
      <vt:lpstr>Designing the database Separate (multiple) database approach</vt:lpstr>
      <vt:lpstr>Designing the database Common principles</vt:lpstr>
      <vt:lpstr>Integrating the modules</vt:lpstr>
      <vt:lpstr>Integrating the modules Common principles</vt:lpstr>
      <vt:lpstr>Integrating the modules Synchronous communication</vt:lpstr>
      <vt:lpstr>Integrating the modules Synchronous communication: project dependencies</vt:lpstr>
      <vt:lpstr>Integrating the modules Synchronous communication: caching</vt:lpstr>
      <vt:lpstr>Integrating the modules Synchronous communication: caching</vt:lpstr>
      <vt:lpstr>Integrating the modules Synchronous communication: caching</vt:lpstr>
      <vt:lpstr>Integrating the modules Synchronous communication: data duplication</vt:lpstr>
      <vt:lpstr>Integrating the modules caching vs data duplication</vt:lpstr>
      <vt:lpstr>Integrating the modules Asynchronous communication</vt:lpstr>
      <vt:lpstr>Integrating the modules ABP’s distributed event bus</vt:lpstr>
      <vt:lpstr>Integrating the modules ABP’s distributed event bus</vt:lpstr>
      <vt:lpstr>Integrating the modules Transaction &amp; exception handling behavior</vt:lpstr>
      <vt:lpstr>Integrating the modules Transaction &amp; exception handling behavior</vt:lpstr>
      <vt:lpstr>Integrating the modules Transaction &amp; exception handling behavior</vt:lpstr>
      <vt:lpstr>MIGRATING TO MICROSERVICES</vt:lpstr>
      <vt:lpstr>Migrating to microservices Hosting</vt:lpstr>
      <vt:lpstr>Migrating to microservices Distribution</vt:lpstr>
      <vt:lpstr>Migrating to microservices Replacing in-process service calls: abstracting</vt:lpstr>
      <vt:lpstr>Migrating to microservices Replacing in-process service calls: retry policies</vt:lpstr>
      <vt:lpstr>Migrating to microservices Enabling outbox &amp; inbox for transactional events</vt:lpstr>
      <vt:lpstr>Migrating to microservices Handling database migrations: monolith</vt:lpstr>
      <vt:lpstr>Migrating to microservices Handling database migrations: microservices</vt:lpstr>
      <vt:lpstr>Migrating to microservices Authentication &amp; authorization: monolith</vt:lpstr>
      <vt:lpstr>Migrating to microservices Authentication &amp; authorization: microservices</vt:lpstr>
      <vt:lpstr>Migrating to microservices Development environment</vt:lpstr>
      <vt:lpstr>Migrating to microservices Deployment</vt:lpstr>
      <vt:lpstr>References / further reading</vt:lpstr>
      <vt:lpstr>Monolith first: When?</vt:lpstr>
      <vt:lpstr>Monolith first: Alternative approaches?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189</cp:revision>
  <dcterms:created xsi:type="dcterms:W3CDTF">2022-02-27T10:42:11Z</dcterms:created>
  <dcterms:modified xsi:type="dcterms:W3CDTF">2025-04-03T08:07:14Z</dcterms:modified>
</cp:coreProperties>
</file>