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66"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90" r:id="rId34"/>
    <p:sldId id="288" r:id="rId35"/>
    <p:sldId id="289" r:id="rId36"/>
    <p:sldId id="291" r:id="rId37"/>
    <p:sldId id="292" r:id="rId38"/>
    <p:sldId id="293" r:id="rId39"/>
    <p:sldId id="294" r:id="rId40"/>
    <p:sldId id="295" r:id="rId41"/>
    <p:sldId id="296" r:id="rId42"/>
    <p:sldId id="297" r:id="rId4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31" autoAdjust="0"/>
  </p:normalViewPr>
  <p:slideViewPr>
    <p:cSldViewPr snapToGrid="0">
      <p:cViewPr varScale="1">
        <p:scale>
          <a:sx n="95" d="100"/>
          <a:sy n="95" d="100"/>
        </p:scale>
        <p:origin x="11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E40560-2F28-409E-957D-FC1CB0B8246A}" type="datetimeFigureOut">
              <a:rPr lang="tr-TR" smtClean="0"/>
              <a:t>3.10.2024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A1AF15-E965-4B1C-86C1-7318C24D9236}" type="slidenum">
              <a:rPr lang="tr-TR" smtClean="0"/>
              <a:t>‹#›</a:t>
            </a:fld>
            <a:endParaRPr lang="tr-TR"/>
          </a:p>
        </p:txBody>
      </p:sp>
    </p:spTree>
    <p:extLst>
      <p:ext uri="{BB962C8B-B14F-4D97-AF65-F5344CB8AC3E}">
        <p14:creationId xmlns:p14="http://schemas.microsoft.com/office/powerpoint/2010/main" val="707384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Raw</a:t>
            </a:r>
            <a:r>
              <a:rPr lang="tr-TR" dirty="0" smtClean="0"/>
              <a:t> data- ham veri</a:t>
            </a:r>
          </a:p>
          <a:p>
            <a:r>
              <a:rPr lang="tr-TR" dirty="0" smtClean="0"/>
              <a:t>Veri bilim boru hattı</a:t>
            </a:r>
          </a:p>
          <a:p>
            <a:r>
              <a:rPr lang="tr-TR" dirty="0" smtClean="0"/>
              <a:t>basitleştirilmiş ve anlaşılır veri</a:t>
            </a:r>
            <a:endParaRPr lang="tr-TR" dirty="0"/>
          </a:p>
        </p:txBody>
      </p:sp>
      <p:sp>
        <p:nvSpPr>
          <p:cNvPr id="4" name="Slayt Numarası Yer Tutucusu 3"/>
          <p:cNvSpPr>
            <a:spLocks noGrp="1"/>
          </p:cNvSpPr>
          <p:nvPr>
            <p:ph type="sldNum" sz="quarter" idx="10"/>
          </p:nvPr>
        </p:nvSpPr>
        <p:spPr/>
        <p:txBody>
          <a:bodyPr/>
          <a:lstStyle/>
          <a:p>
            <a:fld id="{19A1AF15-E965-4B1C-86C1-7318C24D9236}" type="slidenum">
              <a:rPr lang="tr-TR" smtClean="0"/>
              <a:t>8</a:t>
            </a:fld>
            <a:endParaRPr lang="tr-TR"/>
          </a:p>
        </p:txBody>
      </p:sp>
    </p:spTree>
    <p:extLst>
      <p:ext uri="{BB962C8B-B14F-4D97-AF65-F5344CB8AC3E}">
        <p14:creationId xmlns:p14="http://schemas.microsoft.com/office/powerpoint/2010/main" val="1284426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Denetimli</a:t>
            </a:r>
          </a:p>
          <a:p>
            <a:r>
              <a:rPr lang="tr-TR" dirty="0" smtClean="0"/>
              <a:t>Denetimsiz</a:t>
            </a:r>
          </a:p>
          <a:p>
            <a:r>
              <a:rPr lang="tr-TR" dirty="0" smtClean="0"/>
              <a:t>takviyeli</a:t>
            </a:r>
            <a:endParaRPr lang="tr-TR" dirty="0"/>
          </a:p>
        </p:txBody>
      </p:sp>
      <p:sp>
        <p:nvSpPr>
          <p:cNvPr id="4" name="Slayt Numarası Yer Tutucusu 3"/>
          <p:cNvSpPr>
            <a:spLocks noGrp="1"/>
          </p:cNvSpPr>
          <p:nvPr>
            <p:ph type="sldNum" sz="quarter" idx="10"/>
          </p:nvPr>
        </p:nvSpPr>
        <p:spPr/>
        <p:txBody>
          <a:bodyPr/>
          <a:lstStyle/>
          <a:p>
            <a:fld id="{19A1AF15-E965-4B1C-86C1-7318C24D9236}" type="slidenum">
              <a:rPr lang="tr-TR" smtClean="0"/>
              <a:t>10</a:t>
            </a:fld>
            <a:endParaRPr lang="tr-TR"/>
          </a:p>
        </p:txBody>
      </p:sp>
    </p:spTree>
    <p:extLst>
      <p:ext uri="{BB962C8B-B14F-4D97-AF65-F5344CB8AC3E}">
        <p14:creationId xmlns:p14="http://schemas.microsoft.com/office/powerpoint/2010/main" val="326300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19A1AF15-E965-4B1C-86C1-7318C24D9236}" type="slidenum">
              <a:rPr lang="tr-TR" smtClean="0"/>
              <a:t>12</a:t>
            </a:fld>
            <a:endParaRPr lang="tr-TR"/>
          </a:p>
        </p:txBody>
      </p:sp>
    </p:spTree>
    <p:extLst>
      <p:ext uri="{BB962C8B-B14F-4D97-AF65-F5344CB8AC3E}">
        <p14:creationId xmlns:p14="http://schemas.microsoft.com/office/powerpoint/2010/main" val="1551662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19A1AF15-E965-4B1C-86C1-7318C24D9236}" type="slidenum">
              <a:rPr lang="tr-TR" smtClean="0"/>
              <a:t>13</a:t>
            </a:fld>
            <a:endParaRPr lang="tr-TR"/>
          </a:p>
        </p:txBody>
      </p:sp>
    </p:spTree>
    <p:extLst>
      <p:ext uri="{BB962C8B-B14F-4D97-AF65-F5344CB8AC3E}">
        <p14:creationId xmlns:p14="http://schemas.microsoft.com/office/powerpoint/2010/main" val="19943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Takviyeli</a:t>
            </a:r>
          </a:p>
          <a:p>
            <a:r>
              <a:rPr lang="tr-TR" dirty="0" err="1" smtClean="0"/>
              <a:t>decision</a:t>
            </a:r>
            <a:r>
              <a:rPr lang="tr-TR" dirty="0" smtClean="0"/>
              <a:t> </a:t>
            </a:r>
            <a:r>
              <a:rPr lang="tr-TR" dirty="0" err="1" smtClean="0"/>
              <a:t>making</a:t>
            </a:r>
            <a:r>
              <a:rPr lang="tr-TR" dirty="0" smtClean="0"/>
              <a:t>- karar </a:t>
            </a:r>
            <a:r>
              <a:rPr lang="tr-TR" dirty="0" err="1" smtClean="0"/>
              <a:t>vermr</a:t>
            </a:r>
            <a:endParaRPr lang="tr-TR" dirty="0"/>
          </a:p>
        </p:txBody>
      </p:sp>
      <p:sp>
        <p:nvSpPr>
          <p:cNvPr id="4" name="Slayt Numarası Yer Tutucusu 3"/>
          <p:cNvSpPr>
            <a:spLocks noGrp="1"/>
          </p:cNvSpPr>
          <p:nvPr>
            <p:ph type="sldNum" sz="quarter" idx="10"/>
          </p:nvPr>
        </p:nvSpPr>
        <p:spPr/>
        <p:txBody>
          <a:bodyPr/>
          <a:lstStyle/>
          <a:p>
            <a:fld id="{19A1AF15-E965-4B1C-86C1-7318C24D9236}" type="slidenum">
              <a:rPr lang="tr-TR" smtClean="0"/>
              <a:t>25</a:t>
            </a:fld>
            <a:endParaRPr lang="tr-TR"/>
          </a:p>
        </p:txBody>
      </p:sp>
    </p:spTree>
    <p:extLst>
      <p:ext uri="{BB962C8B-B14F-4D97-AF65-F5344CB8AC3E}">
        <p14:creationId xmlns:p14="http://schemas.microsoft.com/office/powerpoint/2010/main" val="3206224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19A1AF15-E965-4B1C-86C1-7318C24D9236}" type="slidenum">
              <a:rPr lang="tr-TR" smtClean="0"/>
              <a:t>28</a:t>
            </a:fld>
            <a:endParaRPr lang="tr-TR"/>
          </a:p>
        </p:txBody>
      </p:sp>
    </p:spTree>
    <p:extLst>
      <p:ext uri="{BB962C8B-B14F-4D97-AF65-F5344CB8AC3E}">
        <p14:creationId xmlns:p14="http://schemas.microsoft.com/office/powerpoint/2010/main" val="2755251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AFE9B02D-F773-4CE2-AEA1-CFFA80D9DDA3}" type="datetimeFigureOut">
              <a:rPr lang="tr-TR" smtClean="0"/>
              <a:t>3.10.2024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5B6781D-56FB-4D0E-BCF8-172F6EF39127}" type="slidenum">
              <a:rPr lang="tr-TR" smtClean="0"/>
              <a:t>‹#›</a:t>
            </a:fld>
            <a:endParaRPr lang="tr-TR"/>
          </a:p>
        </p:txBody>
      </p:sp>
    </p:spTree>
    <p:extLst>
      <p:ext uri="{BB962C8B-B14F-4D97-AF65-F5344CB8AC3E}">
        <p14:creationId xmlns:p14="http://schemas.microsoft.com/office/powerpoint/2010/main" val="167621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FE9B02D-F773-4CE2-AEA1-CFFA80D9DDA3}" type="datetimeFigureOut">
              <a:rPr lang="tr-TR" smtClean="0"/>
              <a:t>3.10.2024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5B6781D-56FB-4D0E-BCF8-172F6EF39127}" type="slidenum">
              <a:rPr lang="tr-TR" smtClean="0"/>
              <a:t>‹#›</a:t>
            </a:fld>
            <a:endParaRPr lang="tr-TR"/>
          </a:p>
        </p:txBody>
      </p:sp>
    </p:spTree>
    <p:extLst>
      <p:ext uri="{BB962C8B-B14F-4D97-AF65-F5344CB8AC3E}">
        <p14:creationId xmlns:p14="http://schemas.microsoft.com/office/powerpoint/2010/main" val="242870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FE9B02D-F773-4CE2-AEA1-CFFA80D9DDA3}" type="datetimeFigureOut">
              <a:rPr lang="tr-TR" smtClean="0"/>
              <a:t>3.10.2024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5B6781D-56FB-4D0E-BCF8-172F6EF39127}" type="slidenum">
              <a:rPr lang="tr-TR" smtClean="0"/>
              <a:t>‹#›</a:t>
            </a:fld>
            <a:endParaRPr lang="tr-TR"/>
          </a:p>
        </p:txBody>
      </p:sp>
    </p:spTree>
    <p:extLst>
      <p:ext uri="{BB962C8B-B14F-4D97-AF65-F5344CB8AC3E}">
        <p14:creationId xmlns:p14="http://schemas.microsoft.com/office/powerpoint/2010/main" val="402609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FE9B02D-F773-4CE2-AEA1-CFFA80D9DDA3}" type="datetimeFigureOut">
              <a:rPr lang="tr-TR" smtClean="0"/>
              <a:t>3.10.2024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5B6781D-56FB-4D0E-BCF8-172F6EF39127}" type="slidenum">
              <a:rPr lang="tr-TR" smtClean="0"/>
              <a:t>‹#›</a:t>
            </a:fld>
            <a:endParaRPr lang="tr-TR"/>
          </a:p>
        </p:txBody>
      </p:sp>
    </p:spTree>
    <p:extLst>
      <p:ext uri="{BB962C8B-B14F-4D97-AF65-F5344CB8AC3E}">
        <p14:creationId xmlns:p14="http://schemas.microsoft.com/office/powerpoint/2010/main" val="1140759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AFE9B02D-F773-4CE2-AEA1-CFFA80D9DDA3}" type="datetimeFigureOut">
              <a:rPr lang="tr-TR" smtClean="0"/>
              <a:t>3.10.2024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5B6781D-56FB-4D0E-BCF8-172F6EF39127}" type="slidenum">
              <a:rPr lang="tr-TR" smtClean="0"/>
              <a:t>‹#›</a:t>
            </a:fld>
            <a:endParaRPr lang="tr-TR"/>
          </a:p>
        </p:txBody>
      </p:sp>
    </p:spTree>
    <p:extLst>
      <p:ext uri="{BB962C8B-B14F-4D97-AF65-F5344CB8AC3E}">
        <p14:creationId xmlns:p14="http://schemas.microsoft.com/office/powerpoint/2010/main" val="1765090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FE9B02D-F773-4CE2-AEA1-CFFA80D9DDA3}" type="datetimeFigureOut">
              <a:rPr lang="tr-TR" smtClean="0"/>
              <a:t>3.10.2024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5B6781D-56FB-4D0E-BCF8-172F6EF39127}" type="slidenum">
              <a:rPr lang="tr-TR" smtClean="0"/>
              <a:t>‹#›</a:t>
            </a:fld>
            <a:endParaRPr lang="tr-TR"/>
          </a:p>
        </p:txBody>
      </p:sp>
    </p:spTree>
    <p:extLst>
      <p:ext uri="{BB962C8B-B14F-4D97-AF65-F5344CB8AC3E}">
        <p14:creationId xmlns:p14="http://schemas.microsoft.com/office/powerpoint/2010/main" val="1803532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FE9B02D-F773-4CE2-AEA1-CFFA80D9DDA3}" type="datetimeFigureOut">
              <a:rPr lang="tr-TR" smtClean="0"/>
              <a:t>3.10.2024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25B6781D-56FB-4D0E-BCF8-172F6EF39127}" type="slidenum">
              <a:rPr lang="tr-TR" smtClean="0"/>
              <a:t>‹#›</a:t>
            </a:fld>
            <a:endParaRPr lang="tr-TR"/>
          </a:p>
        </p:txBody>
      </p:sp>
    </p:spTree>
    <p:extLst>
      <p:ext uri="{BB962C8B-B14F-4D97-AF65-F5344CB8AC3E}">
        <p14:creationId xmlns:p14="http://schemas.microsoft.com/office/powerpoint/2010/main" val="3093840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FE9B02D-F773-4CE2-AEA1-CFFA80D9DDA3}" type="datetimeFigureOut">
              <a:rPr lang="tr-TR" smtClean="0"/>
              <a:t>3.10.2024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25B6781D-56FB-4D0E-BCF8-172F6EF39127}" type="slidenum">
              <a:rPr lang="tr-TR" smtClean="0"/>
              <a:t>‹#›</a:t>
            </a:fld>
            <a:endParaRPr lang="tr-TR"/>
          </a:p>
        </p:txBody>
      </p:sp>
    </p:spTree>
    <p:extLst>
      <p:ext uri="{BB962C8B-B14F-4D97-AF65-F5344CB8AC3E}">
        <p14:creationId xmlns:p14="http://schemas.microsoft.com/office/powerpoint/2010/main" val="179609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FE9B02D-F773-4CE2-AEA1-CFFA80D9DDA3}" type="datetimeFigureOut">
              <a:rPr lang="tr-TR" smtClean="0"/>
              <a:t>3.10.2024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25B6781D-56FB-4D0E-BCF8-172F6EF39127}" type="slidenum">
              <a:rPr lang="tr-TR" smtClean="0"/>
              <a:t>‹#›</a:t>
            </a:fld>
            <a:endParaRPr lang="tr-TR"/>
          </a:p>
        </p:txBody>
      </p:sp>
    </p:spTree>
    <p:extLst>
      <p:ext uri="{BB962C8B-B14F-4D97-AF65-F5344CB8AC3E}">
        <p14:creationId xmlns:p14="http://schemas.microsoft.com/office/powerpoint/2010/main" val="1271286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FE9B02D-F773-4CE2-AEA1-CFFA80D9DDA3}" type="datetimeFigureOut">
              <a:rPr lang="tr-TR" smtClean="0"/>
              <a:t>3.10.2024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5B6781D-56FB-4D0E-BCF8-172F6EF39127}" type="slidenum">
              <a:rPr lang="tr-TR" smtClean="0"/>
              <a:t>‹#›</a:t>
            </a:fld>
            <a:endParaRPr lang="tr-TR"/>
          </a:p>
        </p:txBody>
      </p:sp>
    </p:spTree>
    <p:extLst>
      <p:ext uri="{BB962C8B-B14F-4D97-AF65-F5344CB8AC3E}">
        <p14:creationId xmlns:p14="http://schemas.microsoft.com/office/powerpoint/2010/main" val="331463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FE9B02D-F773-4CE2-AEA1-CFFA80D9DDA3}" type="datetimeFigureOut">
              <a:rPr lang="tr-TR" smtClean="0"/>
              <a:t>3.10.2024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5B6781D-56FB-4D0E-BCF8-172F6EF39127}" type="slidenum">
              <a:rPr lang="tr-TR" smtClean="0"/>
              <a:t>‹#›</a:t>
            </a:fld>
            <a:endParaRPr lang="tr-TR"/>
          </a:p>
        </p:txBody>
      </p:sp>
    </p:spTree>
    <p:extLst>
      <p:ext uri="{BB962C8B-B14F-4D97-AF65-F5344CB8AC3E}">
        <p14:creationId xmlns:p14="http://schemas.microsoft.com/office/powerpoint/2010/main" val="333960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9B02D-F773-4CE2-AEA1-CFFA80D9DDA3}" type="datetimeFigureOut">
              <a:rPr lang="tr-TR" smtClean="0"/>
              <a:t>3.10.2024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6781D-56FB-4D0E-BCF8-172F6EF39127}" type="slidenum">
              <a:rPr lang="tr-TR" smtClean="0"/>
              <a:t>‹#›</a:t>
            </a:fld>
            <a:endParaRPr lang="tr-TR"/>
          </a:p>
        </p:txBody>
      </p:sp>
    </p:spTree>
    <p:extLst>
      <p:ext uri="{BB962C8B-B14F-4D97-AF65-F5344CB8AC3E}">
        <p14:creationId xmlns:p14="http://schemas.microsoft.com/office/powerpoint/2010/main" val="218659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YAPAY ZEKA</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6079871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3"/>
          <a:stretch>
            <a:fillRect/>
          </a:stretch>
        </p:blipFill>
        <p:spPr>
          <a:xfrm>
            <a:off x="2851582" y="2409320"/>
            <a:ext cx="6011627" cy="2986769"/>
          </a:xfrm>
          <a:prstGeom prst="rect">
            <a:avLst/>
          </a:prstGeom>
        </p:spPr>
      </p:pic>
    </p:spTree>
    <p:extLst>
      <p:ext uri="{BB962C8B-B14F-4D97-AF65-F5344CB8AC3E}">
        <p14:creationId xmlns:p14="http://schemas.microsoft.com/office/powerpoint/2010/main" val="3553374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Makine öğrenmesi veri yığınından kümeleme, etiketleme, regresyon ve sınıflandırma yaparak öğrenip karar veren ve verdiği kararlardan performansını arttıran, deneyimlerini paylaşan algoritmalardan oluşmaktadır. Makine öğreniminin kullanımları arasında veri madenciliği ve örüntü tanıma yer alır. </a:t>
            </a:r>
          </a:p>
        </p:txBody>
      </p:sp>
    </p:spTree>
    <p:extLst>
      <p:ext uri="{BB962C8B-B14F-4D97-AF65-F5344CB8AC3E}">
        <p14:creationId xmlns:p14="http://schemas.microsoft.com/office/powerpoint/2010/main" val="1053002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Yapay Zeka ile Yazılım Nasıl Oluşturulur?</a:t>
            </a:r>
            <a:endParaRPr lang="tr-TR" dirty="0"/>
          </a:p>
        </p:txBody>
      </p:sp>
      <p:sp>
        <p:nvSpPr>
          <p:cNvPr id="3" name="İçerik Yer Tutucusu 2"/>
          <p:cNvSpPr>
            <a:spLocks noGrp="1"/>
          </p:cNvSpPr>
          <p:nvPr>
            <p:ph idx="1"/>
          </p:nvPr>
        </p:nvSpPr>
        <p:spPr/>
        <p:txBody>
          <a:bodyPr/>
          <a:lstStyle/>
          <a:p>
            <a:r>
              <a:rPr lang="tr-TR" dirty="0" smtClean="0"/>
              <a:t>AI/ML çözümleri oluşturmak yinelemeli bir süreçtir. Geliştirme hattı, temel biçiminde şu şekilde temsil edilebilir:</a:t>
            </a:r>
          </a:p>
          <a:p>
            <a:r>
              <a:rPr lang="tr-TR" dirty="0" smtClean="0"/>
              <a:t>Araştırma, keşif ve ekip planlaması;</a:t>
            </a:r>
          </a:p>
          <a:p>
            <a:r>
              <a:rPr lang="tr-TR" dirty="0" smtClean="0"/>
              <a:t>Veri madenciliği;</a:t>
            </a:r>
          </a:p>
          <a:p>
            <a:r>
              <a:rPr lang="tr-TR" dirty="0" smtClean="0"/>
              <a:t>Modelleme;</a:t>
            </a:r>
          </a:p>
          <a:p>
            <a:r>
              <a:rPr lang="tr-TR" dirty="0" smtClean="0"/>
              <a:t>Minimum uygulanabilir ürün (Minimum </a:t>
            </a:r>
            <a:r>
              <a:rPr lang="tr-TR" dirty="0" err="1" smtClean="0"/>
              <a:t>viable</a:t>
            </a:r>
            <a:r>
              <a:rPr lang="tr-TR" dirty="0" smtClean="0"/>
              <a:t> </a:t>
            </a:r>
            <a:r>
              <a:rPr lang="tr-TR" dirty="0" err="1" smtClean="0"/>
              <a:t>product</a:t>
            </a:r>
            <a:r>
              <a:rPr lang="tr-TR" dirty="0" smtClean="0"/>
              <a:t>: MVP) ve iyileştirmeli ürün geliştirme;</a:t>
            </a:r>
          </a:p>
          <a:p>
            <a:r>
              <a:rPr lang="tr-TR" dirty="0" smtClean="0"/>
              <a:t>Başlatma ve destek.</a:t>
            </a:r>
            <a:endParaRPr lang="tr-TR" dirty="0"/>
          </a:p>
        </p:txBody>
      </p:sp>
    </p:spTree>
    <p:extLst>
      <p:ext uri="{BB962C8B-B14F-4D97-AF65-F5344CB8AC3E}">
        <p14:creationId xmlns:p14="http://schemas.microsoft.com/office/powerpoint/2010/main" val="4045694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Yapay Zekânın Alanları </a:t>
            </a:r>
            <a:endParaRPr lang="tr-TR" dirty="0"/>
          </a:p>
        </p:txBody>
      </p:sp>
      <p:pic>
        <p:nvPicPr>
          <p:cNvPr id="5" name="İçerik Yer Tutucusu 4"/>
          <p:cNvPicPr>
            <a:picLocks noGrp="1" noChangeAspect="1"/>
          </p:cNvPicPr>
          <p:nvPr>
            <p:ph idx="1"/>
          </p:nvPr>
        </p:nvPicPr>
        <p:blipFill>
          <a:blip r:embed="rId3"/>
          <a:stretch>
            <a:fillRect/>
          </a:stretch>
        </p:blipFill>
        <p:spPr>
          <a:xfrm>
            <a:off x="6248400" y="2161959"/>
            <a:ext cx="5283200" cy="3261467"/>
          </a:xfrm>
          <a:prstGeom prst="rect">
            <a:avLst/>
          </a:prstGeom>
        </p:spPr>
      </p:pic>
      <p:sp>
        <p:nvSpPr>
          <p:cNvPr id="8" name="Dikdörtgen 7"/>
          <p:cNvSpPr/>
          <p:nvPr/>
        </p:nvSpPr>
        <p:spPr>
          <a:xfrm>
            <a:off x="1092200" y="2376438"/>
            <a:ext cx="3022600" cy="3046988"/>
          </a:xfrm>
          <a:prstGeom prst="rect">
            <a:avLst/>
          </a:prstGeom>
        </p:spPr>
        <p:txBody>
          <a:bodyPr wrap="square">
            <a:spAutoFit/>
          </a:bodyPr>
          <a:lstStyle/>
          <a:p>
            <a:pPr marL="342900" indent="-342900">
              <a:buFont typeface="Arial" panose="020B0604020202020204" pitchFamily="34" charset="0"/>
              <a:buChar char="•"/>
            </a:pPr>
            <a:r>
              <a:rPr lang="tr-TR" sz="2400" dirty="0" smtClean="0"/>
              <a:t>Makine Öğrenimi</a:t>
            </a:r>
          </a:p>
          <a:p>
            <a:pPr marL="342900" indent="-342900">
              <a:buFont typeface="Arial" panose="020B0604020202020204" pitchFamily="34" charset="0"/>
              <a:buChar char="•"/>
            </a:pPr>
            <a:r>
              <a:rPr lang="tr-TR" sz="2400" dirty="0" smtClean="0"/>
              <a:t>Derin Öğrenme</a:t>
            </a:r>
          </a:p>
          <a:p>
            <a:pPr marL="342900" indent="-342900">
              <a:buFont typeface="Arial" panose="020B0604020202020204" pitchFamily="34" charset="0"/>
              <a:buChar char="•"/>
            </a:pPr>
            <a:r>
              <a:rPr lang="tr-TR" sz="2400" dirty="0" smtClean="0"/>
              <a:t>Sinir Ağı</a:t>
            </a:r>
          </a:p>
          <a:p>
            <a:pPr marL="342900" indent="-342900">
              <a:buFont typeface="Arial" panose="020B0604020202020204" pitchFamily="34" charset="0"/>
              <a:buChar char="•"/>
            </a:pPr>
            <a:r>
              <a:rPr lang="tr-TR" sz="2400" dirty="0" smtClean="0"/>
              <a:t>Uzman Sistem</a:t>
            </a:r>
          </a:p>
          <a:p>
            <a:pPr marL="342900" indent="-342900">
              <a:buFont typeface="Arial" panose="020B0604020202020204" pitchFamily="34" charset="0"/>
              <a:buChar char="•"/>
            </a:pPr>
            <a:r>
              <a:rPr lang="tr-TR" sz="2400" dirty="0" smtClean="0"/>
              <a:t>Bulanık Mantık</a:t>
            </a:r>
          </a:p>
          <a:p>
            <a:pPr marL="342900" indent="-342900">
              <a:buFont typeface="Arial" panose="020B0604020202020204" pitchFamily="34" charset="0"/>
              <a:buChar char="•"/>
            </a:pPr>
            <a:r>
              <a:rPr lang="tr-TR" sz="2400" dirty="0" smtClean="0"/>
              <a:t>Doğal Dil İşleme</a:t>
            </a:r>
          </a:p>
          <a:p>
            <a:pPr marL="342900" indent="-342900">
              <a:buFont typeface="Arial" panose="020B0604020202020204" pitchFamily="34" charset="0"/>
              <a:buChar char="•"/>
            </a:pPr>
            <a:r>
              <a:rPr lang="tr-TR" sz="2400" dirty="0" smtClean="0"/>
              <a:t>Robotik</a:t>
            </a:r>
          </a:p>
          <a:p>
            <a:pPr marL="342900" indent="-342900">
              <a:buFont typeface="Arial" panose="020B0604020202020204" pitchFamily="34" charset="0"/>
              <a:buChar char="•"/>
            </a:pPr>
            <a:r>
              <a:rPr lang="tr-TR" sz="2400" dirty="0" smtClean="0"/>
              <a:t>Konuşma Tanıma.</a:t>
            </a:r>
            <a:endParaRPr lang="tr-TR" sz="2400" dirty="0"/>
          </a:p>
        </p:txBody>
      </p:sp>
    </p:spTree>
    <p:extLst>
      <p:ext uri="{BB962C8B-B14F-4D97-AF65-F5344CB8AC3E}">
        <p14:creationId xmlns:p14="http://schemas.microsoft.com/office/powerpoint/2010/main" val="1371640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Makine Öğrenimi</a:t>
            </a:r>
            <a:endParaRPr lang="tr-TR" dirty="0"/>
          </a:p>
        </p:txBody>
      </p:sp>
      <p:sp>
        <p:nvSpPr>
          <p:cNvPr id="3" name="İçerik Yer Tutucusu 2"/>
          <p:cNvSpPr>
            <a:spLocks noGrp="1"/>
          </p:cNvSpPr>
          <p:nvPr>
            <p:ph idx="1"/>
          </p:nvPr>
        </p:nvSpPr>
        <p:spPr/>
        <p:txBody>
          <a:bodyPr/>
          <a:lstStyle/>
          <a:p>
            <a:pPr marL="0" indent="0">
              <a:buNone/>
            </a:pPr>
            <a:r>
              <a:rPr lang="tr-TR" dirty="0" smtClean="0"/>
              <a:t>Açıkça programlanmadan kendi kendilerine birkaç numara öğrenebilmeleri için bilgisayarları veri besleyerek harekete geçirme bilimidir.</a:t>
            </a:r>
          </a:p>
          <a:p>
            <a:endParaRPr lang="tr-TR" dirty="0"/>
          </a:p>
        </p:txBody>
      </p:sp>
    </p:spTree>
    <p:extLst>
      <p:ext uri="{BB962C8B-B14F-4D97-AF65-F5344CB8AC3E}">
        <p14:creationId xmlns:p14="http://schemas.microsoft.com/office/powerpoint/2010/main" val="4109854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Sinir Ağları</a:t>
            </a:r>
            <a:endParaRPr lang="tr-TR" dirty="0"/>
          </a:p>
        </p:txBody>
      </p:sp>
      <p:sp>
        <p:nvSpPr>
          <p:cNvPr id="3" name="İçerik Yer Tutucusu 2"/>
          <p:cNvSpPr>
            <a:spLocks noGrp="1"/>
          </p:cNvSpPr>
          <p:nvPr>
            <p:ph idx="1"/>
          </p:nvPr>
        </p:nvSpPr>
        <p:spPr/>
        <p:txBody>
          <a:bodyPr/>
          <a:lstStyle/>
          <a:p>
            <a:pPr marL="0" indent="0">
              <a:buNone/>
            </a:pPr>
            <a:r>
              <a:rPr lang="tr-TR" dirty="0" smtClean="0"/>
              <a:t>İnsan beynine göre modellenmiş bir dizi algoritma ve tekniktir. Sinir Ağları, karmaşık ve gelişmiş makine öğrenimi sorunlarını çözmek için tasarlanmıştır.</a:t>
            </a:r>
          </a:p>
          <a:p>
            <a:endParaRPr lang="tr-TR" dirty="0"/>
          </a:p>
        </p:txBody>
      </p:sp>
    </p:spTree>
    <p:extLst>
      <p:ext uri="{BB962C8B-B14F-4D97-AF65-F5344CB8AC3E}">
        <p14:creationId xmlns:p14="http://schemas.microsoft.com/office/powerpoint/2010/main" val="671413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Robotik</a:t>
            </a:r>
            <a:endParaRPr lang="tr-TR" dirty="0"/>
          </a:p>
        </p:txBody>
      </p:sp>
      <p:sp>
        <p:nvSpPr>
          <p:cNvPr id="3" name="İçerik Yer Tutucusu 2"/>
          <p:cNvSpPr>
            <a:spLocks noGrp="1"/>
          </p:cNvSpPr>
          <p:nvPr>
            <p:ph idx="1"/>
          </p:nvPr>
        </p:nvSpPr>
        <p:spPr/>
        <p:txBody>
          <a:bodyPr/>
          <a:lstStyle/>
          <a:p>
            <a:pPr marL="0" indent="0" algn="just">
              <a:buNone/>
            </a:pPr>
            <a:r>
              <a:rPr lang="tr-TR" dirty="0" smtClean="0"/>
              <a:t>Robotik, robotların farklı dallarını ve uygulamalarını içeren yapay zekanın bir alt kümesidir. Bu Robotlar, gerçek dünya ortamında hareket eden yapay etkenlerdir. Bir AI Robot, çevresindeki nesneleri algılayarak, öğrenerek, öğretilerek, hareket ettirerek ve ilgili eylemleri gerçekleştirerek manipüle ederek çalışır.</a:t>
            </a:r>
          </a:p>
          <a:p>
            <a:pPr algn="just"/>
            <a:endParaRPr lang="tr-TR" dirty="0"/>
          </a:p>
        </p:txBody>
      </p:sp>
    </p:spTree>
    <p:extLst>
      <p:ext uri="{BB962C8B-B14F-4D97-AF65-F5344CB8AC3E}">
        <p14:creationId xmlns:p14="http://schemas.microsoft.com/office/powerpoint/2010/main" val="11388752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Uzman Sistemler</a:t>
            </a:r>
            <a:endParaRPr lang="tr-TR" dirty="0"/>
          </a:p>
        </p:txBody>
      </p:sp>
      <p:sp>
        <p:nvSpPr>
          <p:cNvPr id="3" name="İçerik Yer Tutucusu 2"/>
          <p:cNvSpPr>
            <a:spLocks noGrp="1"/>
          </p:cNvSpPr>
          <p:nvPr>
            <p:ph idx="1"/>
          </p:nvPr>
        </p:nvSpPr>
        <p:spPr/>
        <p:txBody>
          <a:bodyPr/>
          <a:lstStyle/>
          <a:p>
            <a:pPr marL="0" indent="0">
              <a:buNone/>
            </a:pPr>
            <a:r>
              <a:rPr lang="tr-TR" dirty="0" smtClean="0"/>
              <a:t>Bir uzman sistem, bir insanın karar verme yeteneğini taklit eden bir bilgisayar sistemidir. Belirli bir alanda uzman bilgi ve deneyime sahip bir insan veya kuruluşun yargı ve davranışlarını </a:t>
            </a:r>
            <a:r>
              <a:rPr lang="tr-TR" dirty="0" err="1" smtClean="0"/>
              <a:t>simüle</a:t>
            </a:r>
            <a:r>
              <a:rPr lang="tr-TR" dirty="0" smtClean="0"/>
              <a:t> etmek için yapay zeka (AI) teknolojilerini kullanan bir bilgisayar programıdır. </a:t>
            </a:r>
            <a:endParaRPr lang="tr-TR" dirty="0"/>
          </a:p>
        </p:txBody>
      </p:sp>
    </p:spTree>
    <p:extLst>
      <p:ext uri="{BB962C8B-B14F-4D97-AF65-F5344CB8AC3E}">
        <p14:creationId xmlns:p14="http://schemas.microsoft.com/office/powerpoint/2010/main" val="13544150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Bulanık Mantık Sistemleri</a:t>
            </a:r>
            <a:endParaRPr lang="tr-TR" dirty="0"/>
          </a:p>
        </p:txBody>
      </p:sp>
      <p:sp>
        <p:nvSpPr>
          <p:cNvPr id="3" name="İçerik Yer Tutucusu 2"/>
          <p:cNvSpPr>
            <a:spLocks noGrp="1"/>
          </p:cNvSpPr>
          <p:nvPr>
            <p:ph idx="1"/>
          </p:nvPr>
        </p:nvSpPr>
        <p:spPr/>
        <p:txBody>
          <a:bodyPr/>
          <a:lstStyle/>
          <a:p>
            <a:pPr marL="0" indent="0">
              <a:buNone/>
            </a:pPr>
            <a:r>
              <a:rPr lang="tr-TR" dirty="0" smtClean="0"/>
              <a:t>Bulanık mantık, modern bilgisayarın dayandığı olağan "doğru veya yanlış" (1 veya 0) </a:t>
            </a:r>
            <a:r>
              <a:rPr lang="tr-TR" dirty="0" err="1" smtClean="0"/>
              <a:t>boole</a:t>
            </a:r>
            <a:r>
              <a:rPr lang="tr-TR" dirty="0" smtClean="0"/>
              <a:t> mantığından ziyade "doğruluk derecelerine" dayalı bir hesaplama yaklaşımıdır. Bulanık mantık Sistemleri, kesin olmayan, bozuk, gürültülü giriş bilgilerini alabilir.</a:t>
            </a:r>
          </a:p>
          <a:p>
            <a:endParaRPr lang="tr-TR" dirty="0"/>
          </a:p>
        </p:txBody>
      </p:sp>
    </p:spTree>
    <p:extLst>
      <p:ext uri="{BB962C8B-B14F-4D97-AF65-F5344CB8AC3E}">
        <p14:creationId xmlns:p14="http://schemas.microsoft.com/office/powerpoint/2010/main" val="2807457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Doğal Dil İşleme</a:t>
            </a:r>
            <a:endParaRPr lang="tr-TR" dirty="0"/>
          </a:p>
        </p:txBody>
      </p:sp>
      <p:sp>
        <p:nvSpPr>
          <p:cNvPr id="3" name="İçerik Yer Tutucusu 2"/>
          <p:cNvSpPr>
            <a:spLocks noGrp="1"/>
          </p:cNvSpPr>
          <p:nvPr>
            <p:ph idx="1"/>
          </p:nvPr>
        </p:nvSpPr>
        <p:spPr/>
        <p:txBody>
          <a:bodyPr/>
          <a:lstStyle/>
          <a:p>
            <a:pPr marL="0" indent="0">
              <a:buNone/>
            </a:pPr>
            <a:r>
              <a:rPr lang="tr-TR" dirty="0" smtClean="0"/>
              <a:t>Doğal Dil İşleme (NLP), sorunları çözmek için yararlı </a:t>
            </a:r>
            <a:r>
              <a:rPr lang="tr-TR" dirty="0" err="1" smtClean="0"/>
              <a:t>içgörüler</a:t>
            </a:r>
            <a:r>
              <a:rPr lang="tr-TR" dirty="0" smtClean="0"/>
              <a:t> elde etmek için doğal insan dilini analiz eden Yapay Zeka yöntemini ifade eder.</a:t>
            </a:r>
            <a:endParaRPr lang="tr-TR" dirty="0"/>
          </a:p>
        </p:txBody>
      </p:sp>
    </p:spTree>
    <p:extLst>
      <p:ext uri="{BB962C8B-B14F-4D97-AF65-F5344CB8AC3E}">
        <p14:creationId xmlns:p14="http://schemas.microsoft.com/office/powerpoint/2010/main" val="559434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lstStyle/>
          <a:p>
            <a:r>
              <a:rPr lang="tr-TR" dirty="0" smtClean="0"/>
              <a:t>Bilgisayar biliminin bir dalı olan yapay zekâ ile gerçek yaşam durumlarında, kendi başlarına karar veren makineler yapabilmek için veri yığınında bilgelik oluşturmak için akıllı algoritmalar ve matematiksel modeller geliştirilmektedir.</a:t>
            </a:r>
            <a:endParaRPr lang="tr-TR" dirty="0"/>
          </a:p>
        </p:txBody>
      </p:sp>
    </p:spTree>
    <p:extLst>
      <p:ext uri="{BB962C8B-B14F-4D97-AF65-F5344CB8AC3E}">
        <p14:creationId xmlns:p14="http://schemas.microsoft.com/office/powerpoint/2010/main" val="6055712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Makine Öğrenmesi</a:t>
            </a:r>
            <a:endParaRPr lang="tr-TR" dirty="0"/>
          </a:p>
        </p:txBody>
      </p:sp>
      <p:sp>
        <p:nvSpPr>
          <p:cNvPr id="3" name="İçerik Yer Tutucusu 2"/>
          <p:cNvSpPr>
            <a:spLocks noGrp="1"/>
          </p:cNvSpPr>
          <p:nvPr>
            <p:ph idx="1"/>
          </p:nvPr>
        </p:nvSpPr>
        <p:spPr/>
        <p:txBody>
          <a:bodyPr/>
          <a:lstStyle/>
          <a:p>
            <a:pPr marL="0" indent="0" algn="just">
              <a:buNone/>
            </a:pPr>
            <a:r>
              <a:rPr lang="tr-TR" dirty="0" smtClean="0"/>
              <a:t>Makine öğrenimi, elle kodlanmış kurallar yerine verileri kullanarak görevlerin nasıl gerçekleştirileceğini öğrenmek için bir makine öğrenimi modelini eğiten algoritmalarla ilgilidir. Bu görevler genellikle sınıflandırmayı (yani bir resimde ne olduğunu belirlemeyi), tahmin etmeyi (yani bu kullanıcının izlemesi en muhtemel </a:t>
            </a:r>
            <a:r>
              <a:rPr lang="tr-TR" dirty="0" err="1" smtClean="0"/>
              <a:t>Netflix'in</a:t>
            </a:r>
            <a:r>
              <a:rPr lang="tr-TR" dirty="0" smtClean="0"/>
              <a:t> gösterdiği şey), karar vermeyi (yani bu otonom araba dönmeli mi) veya veri oluşturmayı (yani insan konuşma sentezini) içerir.</a:t>
            </a:r>
            <a:endParaRPr lang="tr-TR" dirty="0"/>
          </a:p>
        </p:txBody>
      </p:sp>
    </p:spTree>
    <p:extLst>
      <p:ext uri="{BB962C8B-B14F-4D97-AF65-F5344CB8AC3E}">
        <p14:creationId xmlns:p14="http://schemas.microsoft.com/office/powerpoint/2010/main" val="34986200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Makine Öğrenmesi</a:t>
            </a:r>
            <a:endParaRPr lang="tr-TR" dirty="0"/>
          </a:p>
        </p:txBody>
      </p:sp>
      <p:sp>
        <p:nvSpPr>
          <p:cNvPr id="3" name="İçerik Yer Tutucusu 2"/>
          <p:cNvSpPr>
            <a:spLocks noGrp="1"/>
          </p:cNvSpPr>
          <p:nvPr>
            <p:ph idx="1"/>
          </p:nvPr>
        </p:nvSpPr>
        <p:spPr/>
        <p:txBody>
          <a:bodyPr/>
          <a:lstStyle/>
          <a:p>
            <a:pPr marL="0" indent="0" algn="just">
              <a:buNone/>
            </a:pPr>
            <a:r>
              <a:rPr lang="tr-TR" dirty="0" smtClean="0"/>
              <a:t>Makine öğrenimi verileri çoğunlukla girdi-etiket çiftleri ( x, y ) biçimini alır; burada x, bir makine öğrenimi modelinin girdisidir ve y, etiket veya beklenen çıktıdır. x tipik olarak çok boyutlu bir vektördür. Girdi vektörünün her elemanına özellik denir. Örneğin, bir görüntü sınıflandırma problemi için, x, RGB değerlerine sahip bir görüntü </a:t>
            </a:r>
            <a:r>
              <a:rPr lang="tr-TR" dirty="0" err="1" smtClean="0"/>
              <a:t>bitmap'i</a:t>
            </a:r>
            <a:r>
              <a:rPr lang="tr-TR" dirty="0" smtClean="0"/>
              <a:t> ve y görüntünün içeriğidir (ör. "kedi"). Bir makine çevirisi probleminde, x İngilizce bir cümle ve y İspanyolca bir cümle olabilir.</a:t>
            </a:r>
            <a:endParaRPr lang="tr-TR" dirty="0"/>
          </a:p>
        </p:txBody>
      </p:sp>
    </p:spTree>
    <p:extLst>
      <p:ext uri="{BB962C8B-B14F-4D97-AF65-F5344CB8AC3E}">
        <p14:creationId xmlns:p14="http://schemas.microsoft.com/office/powerpoint/2010/main" val="3213905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Makine Öğrenmesi</a:t>
            </a:r>
            <a:endParaRPr lang="tr-TR" dirty="0"/>
          </a:p>
        </p:txBody>
      </p:sp>
      <p:sp>
        <p:nvSpPr>
          <p:cNvPr id="3" name="İçerik Yer Tutucusu 2"/>
          <p:cNvSpPr>
            <a:spLocks noGrp="1"/>
          </p:cNvSpPr>
          <p:nvPr>
            <p:ph idx="1"/>
          </p:nvPr>
        </p:nvSpPr>
        <p:spPr/>
        <p:txBody>
          <a:bodyPr/>
          <a:lstStyle/>
          <a:p>
            <a:pPr marL="0" indent="0" algn="just">
              <a:buNone/>
            </a:pPr>
            <a:r>
              <a:rPr lang="tr-TR" dirty="0" smtClean="0"/>
              <a:t>Veriler genellikle üç bölüme ayrılır: eğitim verileri, doğrulama/geliştirme verileri ve test verileri. Eğitim verileri, modeli eğitmek için kullanılır, doğrulama verileri, model ayarlama amacıyla daha önce görülmemiş veriler üzerinde modelin performansını değerlendirmek için kullanılır ve test verileri, tamamen yeni verilerle nihai bir performans değerlendirmesi için kullanılır. Çok fazla verinin olmadığı durumlarda, genellikle eğitim verileri üzerinde çapraz doğrulama yoluyla gerçekleştirilen doğrulama ile sadece bir eğitim/test ayrımı vardır. </a:t>
            </a:r>
            <a:endParaRPr lang="tr-TR" dirty="0"/>
          </a:p>
        </p:txBody>
      </p:sp>
    </p:spTree>
    <p:extLst>
      <p:ext uri="{BB962C8B-B14F-4D97-AF65-F5344CB8AC3E}">
        <p14:creationId xmlns:p14="http://schemas.microsoft.com/office/powerpoint/2010/main" val="3774750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Makine Öğrenimi Türleri</a:t>
            </a:r>
            <a:endParaRPr lang="tr-TR" dirty="0"/>
          </a:p>
        </p:txBody>
      </p:sp>
      <p:sp>
        <p:nvSpPr>
          <p:cNvPr id="3" name="İçerik Yer Tutucusu 2"/>
          <p:cNvSpPr>
            <a:spLocks noGrp="1"/>
          </p:cNvSpPr>
          <p:nvPr>
            <p:ph idx="1"/>
          </p:nvPr>
        </p:nvSpPr>
        <p:spPr/>
        <p:txBody>
          <a:bodyPr/>
          <a:lstStyle/>
          <a:p>
            <a:pPr marL="0" indent="0">
              <a:buNone/>
            </a:pPr>
            <a:r>
              <a:rPr lang="tr-TR" dirty="0" smtClean="0"/>
              <a:t>Öğrenme sisteminin bileşenleri:</a:t>
            </a:r>
          </a:p>
          <a:p>
            <a:r>
              <a:rPr lang="tr-TR" dirty="0" smtClean="0"/>
              <a:t>Hedef</a:t>
            </a:r>
          </a:p>
          <a:p>
            <a:r>
              <a:rPr lang="tr-TR" dirty="0" smtClean="0"/>
              <a:t>Model</a:t>
            </a:r>
          </a:p>
          <a:p>
            <a:r>
              <a:rPr lang="tr-TR" dirty="0" smtClean="0"/>
              <a:t>Öğrenme kuralları</a:t>
            </a:r>
            <a:endParaRPr lang="tr-TR" dirty="0"/>
          </a:p>
        </p:txBody>
      </p:sp>
    </p:spTree>
    <p:extLst>
      <p:ext uri="{BB962C8B-B14F-4D97-AF65-F5344CB8AC3E}">
        <p14:creationId xmlns:p14="http://schemas.microsoft.com/office/powerpoint/2010/main" val="41655219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Resim 3"/>
          <p:cNvPicPr>
            <a:picLocks noChangeAspect="1"/>
          </p:cNvPicPr>
          <p:nvPr/>
        </p:nvPicPr>
        <p:blipFill>
          <a:blip r:embed="rId2"/>
          <a:stretch>
            <a:fillRect/>
          </a:stretch>
        </p:blipFill>
        <p:spPr>
          <a:xfrm>
            <a:off x="2603500" y="1438198"/>
            <a:ext cx="5765799" cy="5049296"/>
          </a:xfrm>
          <a:prstGeom prst="rect">
            <a:avLst/>
          </a:prstGeom>
        </p:spPr>
      </p:pic>
    </p:spTree>
    <p:extLst>
      <p:ext uri="{BB962C8B-B14F-4D97-AF65-F5344CB8AC3E}">
        <p14:creationId xmlns:p14="http://schemas.microsoft.com/office/powerpoint/2010/main" val="25194525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Makine öğrenimi modeli nedir?</a:t>
            </a:r>
            <a:endParaRPr lang="tr-TR" dirty="0"/>
          </a:p>
        </p:txBody>
      </p:sp>
      <p:pic>
        <p:nvPicPr>
          <p:cNvPr id="5" name="Resim 4"/>
          <p:cNvPicPr>
            <a:picLocks noChangeAspect="1"/>
          </p:cNvPicPr>
          <p:nvPr/>
        </p:nvPicPr>
        <p:blipFill>
          <a:blip r:embed="rId3"/>
          <a:stretch>
            <a:fillRect/>
          </a:stretch>
        </p:blipFill>
        <p:spPr>
          <a:xfrm>
            <a:off x="2006600" y="1267635"/>
            <a:ext cx="7086600" cy="5110344"/>
          </a:xfrm>
          <a:prstGeom prst="rect">
            <a:avLst/>
          </a:prstGeom>
        </p:spPr>
      </p:pic>
    </p:spTree>
    <p:extLst>
      <p:ext uri="{BB962C8B-B14F-4D97-AF65-F5344CB8AC3E}">
        <p14:creationId xmlns:p14="http://schemas.microsoft.com/office/powerpoint/2010/main" val="3289247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Denetimli Öğrenme</a:t>
            </a:r>
            <a:endParaRPr lang="tr-TR" dirty="0"/>
          </a:p>
        </p:txBody>
      </p:sp>
      <p:sp>
        <p:nvSpPr>
          <p:cNvPr id="3" name="İçerik Yer Tutucusu 2"/>
          <p:cNvSpPr>
            <a:spLocks noGrp="1"/>
          </p:cNvSpPr>
          <p:nvPr>
            <p:ph idx="1"/>
          </p:nvPr>
        </p:nvSpPr>
        <p:spPr/>
        <p:txBody>
          <a:bodyPr/>
          <a:lstStyle/>
          <a:p>
            <a:pPr marL="0" indent="0" algn="just">
              <a:buNone/>
            </a:pPr>
            <a:r>
              <a:rPr lang="tr-TR" dirty="0" smtClean="0"/>
              <a:t>Denetimli öğrenme, makinenin verilerden öğrenmek için harici denetime ihtiyaç duyduğu bir tür Makine öğrenimidir. Denetimli öğrenme modelleri, etiketli veri kümesi kullanılarak eğitilir. Regresyon ve Sınıflandırma, denetimli makine öğrenimi modelleridir. Regresyon matematiksel ifadelerin katsayılarının belirlenmesine dayanır.</a:t>
            </a:r>
            <a:endParaRPr lang="tr-TR" dirty="0"/>
          </a:p>
        </p:txBody>
      </p:sp>
    </p:spTree>
    <p:extLst>
      <p:ext uri="{BB962C8B-B14F-4D97-AF65-F5344CB8AC3E}">
        <p14:creationId xmlns:p14="http://schemas.microsoft.com/office/powerpoint/2010/main" val="21968297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Denetimsiz Öğrenme</a:t>
            </a:r>
            <a:endParaRPr lang="tr-TR" dirty="0"/>
          </a:p>
        </p:txBody>
      </p:sp>
      <p:sp>
        <p:nvSpPr>
          <p:cNvPr id="3" name="İçerik Yer Tutucusu 2"/>
          <p:cNvSpPr>
            <a:spLocks noGrp="1"/>
          </p:cNvSpPr>
          <p:nvPr>
            <p:ph idx="1"/>
          </p:nvPr>
        </p:nvSpPr>
        <p:spPr/>
        <p:txBody>
          <a:bodyPr/>
          <a:lstStyle/>
          <a:p>
            <a:pPr marL="0" indent="0">
              <a:buNone/>
            </a:pPr>
            <a:r>
              <a:rPr lang="tr-TR" dirty="0" smtClean="0"/>
              <a:t>Makinenin </a:t>
            </a:r>
            <a:r>
              <a:rPr lang="tr-TR" dirty="0"/>
              <a:t>verilerden öğrenmek için herhangi bir dış denetime ihtiyaç duymadığı bir makine öğrenmesi türüdür, dolayısıyla denetimsiz öğrenme olarak adlandırılır. Denetimsiz modeller, etiketlenmemiş veri kümesi kullanılarak eğitilebilir. Bunlar, İlişkilendirme ve Kümeleme problemlerini çözmek için kullanılır. </a:t>
            </a:r>
          </a:p>
          <a:p>
            <a:endParaRPr lang="tr-TR" dirty="0"/>
          </a:p>
        </p:txBody>
      </p:sp>
    </p:spTree>
    <p:extLst>
      <p:ext uri="{BB962C8B-B14F-4D97-AF65-F5344CB8AC3E}">
        <p14:creationId xmlns:p14="http://schemas.microsoft.com/office/powerpoint/2010/main" val="29584355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Denetimli Öğrenme</a:t>
            </a:r>
            <a:endParaRPr lang="tr-TR" dirty="0"/>
          </a:p>
        </p:txBody>
      </p:sp>
      <p:sp>
        <p:nvSpPr>
          <p:cNvPr id="3" name="İçerik Yer Tutucusu 2"/>
          <p:cNvSpPr>
            <a:spLocks noGrp="1"/>
          </p:cNvSpPr>
          <p:nvPr>
            <p:ph idx="1"/>
          </p:nvPr>
        </p:nvSpPr>
        <p:spPr/>
        <p:txBody>
          <a:bodyPr/>
          <a:lstStyle/>
          <a:p>
            <a:pPr marL="0" indent="0" algn="just">
              <a:buNone/>
            </a:pPr>
            <a:r>
              <a:rPr lang="tr-TR" dirty="0"/>
              <a:t>Denetimli öğrenmede, eğitim verileri için bilinen veya etiketlenmiş verileri kullanırız. Veriler bilindiği için, öğrenme denetlenir, yani başarılı uygulamaya yönlendirilir. Girdi verileri, Makine Öğrenimi algoritmasından geçer ve modeli eğitmek için kullanılır. Model, bilinen verilere göre eğitildikten sonra, bilinmeyen verileri modelde kullanabilir ve yeni bir yanıt alabilirsiniz.</a:t>
            </a:r>
          </a:p>
        </p:txBody>
      </p:sp>
    </p:spTree>
    <p:extLst>
      <p:ext uri="{BB962C8B-B14F-4D97-AF65-F5344CB8AC3E}">
        <p14:creationId xmlns:p14="http://schemas.microsoft.com/office/powerpoint/2010/main" val="1816062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Denetimli Öğrenme</a:t>
            </a:r>
            <a:endParaRPr lang="tr-TR" dirty="0"/>
          </a:p>
        </p:txBody>
      </p:sp>
      <p:pic>
        <p:nvPicPr>
          <p:cNvPr id="4" name="İçerik Yer Tutucusu 3"/>
          <p:cNvPicPr>
            <a:picLocks noGrp="1" noChangeAspect="1"/>
          </p:cNvPicPr>
          <p:nvPr>
            <p:ph idx="1"/>
          </p:nvPr>
        </p:nvPicPr>
        <p:blipFill>
          <a:blip r:embed="rId2"/>
          <a:stretch>
            <a:fillRect/>
          </a:stretch>
        </p:blipFill>
        <p:spPr>
          <a:xfrm>
            <a:off x="2064481" y="1330325"/>
            <a:ext cx="8063038" cy="4351338"/>
          </a:xfrm>
          <a:prstGeom prst="rect">
            <a:avLst/>
          </a:prstGeom>
        </p:spPr>
      </p:pic>
      <p:sp>
        <p:nvSpPr>
          <p:cNvPr id="5" name="Dikdörtgen 4"/>
          <p:cNvSpPr/>
          <p:nvPr/>
        </p:nvSpPr>
        <p:spPr>
          <a:xfrm>
            <a:off x="0" y="5934670"/>
            <a:ext cx="12192000" cy="646331"/>
          </a:xfrm>
          <a:prstGeom prst="rect">
            <a:avLst/>
          </a:prstGeom>
        </p:spPr>
        <p:txBody>
          <a:bodyPr wrap="square">
            <a:spAutoFit/>
          </a:bodyPr>
          <a:lstStyle/>
          <a:p>
            <a:r>
              <a:rPr lang="tr-TR" dirty="0" smtClean="0"/>
              <a:t>Bu durumda model, verinin elma mı yoksa başka bir meyve mi olduğunu anlamaya çalışır. Model iyi eğitildikten sonra, verinin bir elma olduğunu belirleyecek ve istenen yanıtı verecektir.</a:t>
            </a:r>
            <a:endParaRPr lang="tr-TR" dirty="0"/>
          </a:p>
        </p:txBody>
      </p:sp>
    </p:spTree>
    <p:extLst>
      <p:ext uri="{BB962C8B-B14F-4D97-AF65-F5344CB8AC3E}">
        <p14:creationId xmlns:p14="http://schemas.microsoft.com/office/powerpoint/2010/main" val="1474043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 - Alan Turing</a:t>
            </a:r>
            <a:endParaRPr lang="tr-TR" dirty="0"/>
          </a:p>
        </p:txBody>
      </p:sp>
      <p:sp>
        <p:nvSpPr>
          <p:cNvPr id="3" name="İçerik Yer Tutucusu 2"/>
          <p:cNvSpPr>
            <a:spLocks noGrp="1"/>
          </p:cNvSpPr>
          <p:nvPr>
            <p:ph idx="1"/>
          </p:nvPr>
        </p:nvSpPr>
        <p:spPr/>
        <p:txBody>
          <a:bodyPr>
            <a:normAutofit lnSpcReduction="10000"/>
          </a:bodyPr>
          <a:lstStyle/>
          <a:p>
            <a:r>
              <a:rPr lang="tr-TR" dirty="0" smtClean="0"/>
              <a:t>Yapay zekanın modern tarihi muhtemelen 1936'da Alan Turing ile başlar. Günümüz bilgisayarın atası olan Turing, bir makinenin insan gibi düşünüp düşünemeyeceğini belirlemek için Turing testi yapmıştır. 1950’de Alan Turing, yayınlamış olduğu bir makalede makinelerin düşünüp düşünemediğini gündeme getirmiştir. Bu nedenle yapay zekanın modern tarihi muhtemelen 1936'da Alan Turing ile başlar. Bazıları, modern bilgisayarın atası olan Turing makinesinin yapay zekanın ilk örneği olduğunu iddia etmektedir. Test basitti, bir bilgisayar sistemini bir makineyi bir insana makine </a:t>
            </a:r>
            <a:r>
              <a:rPr lang="tr-TR" dirty="0" err="1" smtClean="0"/>
              <a:t>değilde</a:t>
            </a:r>
            <a:r>
              <a:rPr lang="tr-TR" dirty="0" smtClean="0"/>
              <a:t> insan olduğuna inandırabilir mi? Ona göre bu, "akıllı davranış" için altın standarttı. Turing Testi, yalnızca dış davranışları test ettiği için birçok kişinin geçerliliğini sorgulamasına rağmen, bugün hala popüler bir testtir.</a:t>
            </a:r>
            <a:endParaRPr lang="tr-TR" dirty="0"/>
          </a:p>
        </p:txBody>
      </p:sp>
    </p:spTree>
    <p:extLst>
      <p:ext uri="{BB962C8B-B14F-4D97-AF65-F5344CB8AC3E}">
        <p14:creationId xmlns:p14="http://schemas.microsoft.com/office/powerpoint/2010/main" val="16356820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Denetimli Öğrenmenin işlevleri: </a:t>
            </a:r>
            <a:endParaRPr lang="tr-TR" dirty="0"/>
          </a:p>
        </p:txBody>
      </p:sp>
      <p:sp>
        <p:nvSpPr>
          <p:cNvPr id="3" name="İçerik Yer Tutucusu 2"/>
          <p:cNvSpPr>
            <a:spLocks noGrp="1"/>
          </p:cNvSpPr>
          <p:nvPr>
            <p:ph idx="1"/>
          </p:nvPr>
        </p:nvSpPr>
        <p:spPr/>
        <p:txBody>
          <a:bodyPr/>
          <a:lstStyle/>
          <a:p>
            <a:r>
              <a:rPr lang="tr-TR" dirty="0" smtClean="0"/>
              <a:t>Sınıflandırmalar </a:t>
            </a:r>
            <a:endParaRPr lang="tr-TR" dirty="0"/>
          </a:p>
          <a:p>
            <a:r>
              <a:rPr lang="tr-TR" dirty="0" smtClean="0"/>
              <a:t>Regresyon </a:t>
            </a:r>
            <a:endParaRPr lang="tr-TR" dirty="0"/>
          </a:p>
          <a:p>
            <a:endParaRPr lang="tr-TR" dirty="0"/>
          </a:p>
        </p:txBody>
      </p:sp>
      <p:sp>
        <p:nvSpPr>
          <p:cNvPr id="4" name="Dikdörtgen 3"/>
          <p:cNvSpPr/>
          <p:nvPr/>
        </p:nvSpPr>
        <p:spPr>
          <a:xfrm>
            <a:off x="1028700" y="4147235"/>
            <a:ext cx="1968500" cy="646331"/>
          </a:xfrm>
          <a:prstGeom prst="rect">
            <a:avLst/>
          </a:prstGeom>
        </p:spPr>
        <p:txBody>
          <a:bodyPr wrap="square">
            <a:spAutoFit/>
          </a:bodyPr>
          <a:lstStyle/>
          <a:p>
            <a:endParaRPr lang="tr-TR" dirty="0">
              <a:solidFill>
                <a:srgbClr val="000000"/>
              </a:solidFill>
            </a:endParaRPr>
          </a:p>
          <a:p>
            <a:r>
              <a:rPr lang="tr-TR" dirty="0">
                <a:solidFill>
                  <a:srgbClr val="000000"/>
                </a:solidFill>
              </a:rPr>
              <a:t>Karar ağaçları </a:t>
            </a:r>
          </a:p>
        </p:txBody>
      </p:sp>
      <p:sp>
        <p:nvSpPr>
          <p:cNvPr id="5" name="Dikdörtgen 4"/>
          <p:cNvSpPr/>
          <p:nvPr/>
        </p:nvSpPr>
        <p:spPr>
          <a:xfrm>
            <a:off x="8651205" y="2967764"/>
            <a:ext cx="2222500" cy="646331"/>
          </a:xfrm>
          <a:prstGeom prst="rect">
            <a:avLst/>
          </a:prstGeom>
        </p:spPr>
        <p:txBody>
          <a:bodyPr wrap="square">
            <a:spAutoFit/>
          </a:bodyPr>
          <a:lstStyle/>
          <a:p>
            <a:endParaRPr lang="tr-TR" dirty="0">
              <a:solidFill>
                <a:srgbClr val="000000"/>
              </a:solidFill>
            </a:endParaRPr>
          </a:p>
          <a:p>
            <a:r>
              <a:rPr lang="tr-TR" dirty="0">
                <a:solidFill>
                  <a:srgbClr val="000000"/>
                </a:solidFill>
              </a:rPr>
              <a:t>K-en yakın komşular </a:t>
            </a:r>
          </a:p>
        </p:txBody>
      </p:sp>
      <p:sp>
        <p:nvSpPr>
          <p:cNvPr id="6" name="Dikdörtgen 5"/>
          <p:cNvSpPr/>
          <p:nvPr/>
        </p:nvSpPr>
        <p:spPr>
          <a:xfrm>
            <a:off x="3411289" y="5807631"/>
            <a:ext cx="1305422" cy="369332"/>
          </a:xfrm>
          <a:prstGeom prst="rect">
            <a:avLst/>
          </a:prstGeom>
        </p:spPr>
        <p:txBody>
          <a:bodyPr wrap="none">
            <a:spAutoFit/>
          </a:bodyPr>
          <a:lstStyle/>
          <a:p>
            <a:r>
              <a:rPr lang="tr-TR" dirty="0" err="1" smtClean="0"/>
              <a:t>Naive</a:t>
            </a:r>
            <a:r>
              <a:rPr lang="tr-TR" dirty="0" smtClean="0"/>
              <a:t> </a:t>
            </a:r>
            <a:r>
              <a:rPr lang="tr-TR" dirty="0" err="1" smtClean="0"/>
              <a:t>Bayes</a:t>
            </a:r>
            <a:endParaRPr lang="tr-TR" dirty="0"/>
          </a:p>
        </p:txBody>
      </p:sp>
      <p:sp>
        <p:nvSpPr>
          <p:cNvPr id="7" name="Dikdörtgen 6"/>
          <p:cNvSpPr/>
          <p:nvPr/>
        </p:nvSpPr>
        <p:spPr>
          <a:xfrm>
            <a:off x="7796110" y="5402302"/>
            <a:ext cx="2548390" cy="369332"/>
          </a:xfrm>
          <a:prstGeom prst="rect">
            <a:avLst/>
          </a:prstGeom>
        </p:spPr>
        <p:txBody>
          <a:bodyPr wrap="none">
            <a:spAutoFit/>
          </a:bodyPr>
          <a:lstStyle/>
          <a:p>
            <a:r>
              <a:rPr lang="tr-TR" dirty="0" smtClean="0"/>
              <a:t>Destek Vektör Makineleri</a:t>
            </a:r>
            <a:endParaRPr lang="tr-TR" dirty="0"/>
          </a:p>
        </p:txBody>
      </p:sp>
      <p:sp>
        <p:nvSpPr>
          <p:cNvPr id="8" name="Dikdörtgen 7"/>
          <p:cNvSpPr/>
          <p:nvPr/>
        </p:nvSpPr>
        <p:spPr>
          <a:xfrm>
            <a:off x="4610100" y="4077083"/>
            <a:ext cx="6096000" cy="646331"/>
          </a:xfrm>
          <a:prstGeom prst="rect">
            <a:avLst/>
          </a:prstGeom>
        </p:spPr>
        <p:txBody>
          <a:bodyPr>
            <a:spAutoFit/>
          </a:bodyPr>
          <a:lstStyle/>
          <a:p>
            <a:endParaRPr lang="tr-TR" dirty="0">
              <a:solidFill>
                <a:srgbClr val="000000"/>
              </a:solidFill>
            </a:endParaRPr>
          </a:p>
          <a:p>
            <a:r>
              <a:rPr lang="tr-TR" dirty="0" err="1">
                <a:solidFill>
                  <a:srgbClr val="000000"/>
                </a:solidFill>
              </a:rPr>
              <a:t>Gradyan</a:t>
            </a:r>
            <a:r>
              <a:rPr lang="tr-TR" dirty="0">
                <a:solidFill>
                  <a:srgbClr val="000000"/>
                </a:solidFill>
              </a:rPr>
              <a:t> Güçlendirilmiş Ağaçlar </a:t>
            </a:r>
          </a:p>
        </p:txBody>
      </p:sp>
      <p:sp>
        <p:nvSpPr>
          <p:cNvPr id="9" name="Dikdörtgen 8"/>
          <p:cNvSpPr/>
          <p:nvPr/>
        </p:nvSpPr>
        <p:spPr>
          <a:xfrm>
            <a:off x="3411289" y="3106263"/>
            <a:ext cx="1782667" cy="369332"/>
          </a:xfrm>
          <a:prstGeom prst="rect">
            <a:avLst/>
          </a:prstGeom>
        </p:spPr>
        <p:txBody>
          <a:bodyPr wrap="none">
            <a:spAutoFit/>
          </a:bodyPr>
          <a:lstStyle/>
          <a:p>
            <a:r>
              <a:rPr lang="tr-TR" dirty="0" smtClean="0"/>
              <a:t>Yapay Sinir Ağları</a:t>
            </a:r>
            <a:endParaRPr lang="tr-TR" dirty="0"/>
          </a:p>
        </p:txBody>
      </p:sp>
    </p:spTree>
    <p:extLst>
      <p:ext uri="{BB962C8B-B14F-4D97-AF65-F5344CB8AC3E}">
        <p14:creationId xmlns:p14="http://schemas.microsoft.com/office/powerpoint/2010/main" val="21358446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Denetimsiz Öğrenme</a:t>
            </a:r>
            <a:endParaRPr lang="tr-TR" dirty="0"/>
          </a:p>
        </p:txBody>
      </p:sp>
      <p:sp>
        <p:nvSpPr>
          <p:cNvPr id="3" name="İçerik Yer Tutucusu 2"/>
          <p:cNvSpPr>
            <a:spLocks noGrp="1"/>
          </p:cNvSpPr>
          <p:nvPr>
            <p:ph idx="1"/>
          </p:nvPr>
        </p:nvSpPr>
        <p:spPr/>
        <p:txBody>
          <a:bodyPr/>
          <a:lstStyle/>
          <a:p>
            <a:pPr marL="0" indent="0" algn="just">
              <a:buNone/>
            </a:pPr>
            <a:r>
              <a:rPr lang="tr-TR" dirty="0" smtClean="0"/>
              <a:t>Denetimsiz öğrenmede, eğitim verileri bilinmez ve etiketlenmez - bu, daha önce hiç kimsenin verilere bakmadığı anlamına gelir. Bilinen verilerin yönü olmadan girdi, denetimsiz terimin kaynaklandığı algoritmaya yönlendirilemez. Bu veriler Makine Öğrenimi algoritmasına beslenir ve modeli eğitmek için kullanılır. Eğitilen model, bir model aramaya ve istenen yanıtı vermeye çalışır.</a:t>
            </a:r>
            <a:endParaRPr lang="tr-TR" dirty="0"/>
          </a:p>
        </p:txBody>
      </p:sp>
    </p:spTree>
    <p:extLst>
      <p:ext uri="{BB962C8B-B14F-4D97-AF65-F5344CB8AC3E}">
        <p14:creationId xmlns:p14="http://schemas.microsoft.com/office/powerpoint/2010/main" val="42203300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Denetimsiz Öğrenme</a:t>
            </a:r>
            <a:endParaRPr lang="tr-TR" dirty="0"/>
          </a:p>
        </p:txBody>
      </p:sp>
      <p:pic>
        <p:nvPicPr>
          <p:cNvPr id="4" name="İçerik Yer Tutucusu 3"/>
          <p:cNvPicPr>
            <a:picLocks noGrp="1" noChangeAspect="1"/>
          </p:cNvPicPr>
          <p:nvPr>
            <p:ph idx="1"/>
          </p:nvPr>
        </p:nvPicPr>
        <p:blipFill>
          <a:blip r:embed="rId2"/>
          <a:stretch>
            <a:fillRect/>
          </a:stretch>
        </p:blipFill>
        <p:spPr>
          <a:xfrm>
            <a:off x="2622540" y="2108200"/>
            <a:ext cx="6946919" cy="3873499"/>
          </a:xfrm>
          <a:prstGeom prst="rect">
            <a:avLst/>
          </a:prstGeom>
        </p:spPr>
      </p:pic>
      <p:sp>
        <p:nvSpPr>
          <p:cNvPr id="5" name="Dikdörtgen 4"/>
          <p:cNvSpPr/>
          <p:nvPr/>
        </p:nvSpPr>
        <p:spPr>
          <a:xfrm>
            <a:off x="368300" y="6076045"/>
            <a:ext cx="11823700" cy="646331"/>
          </a:xfrm>
          <a:prstGeom prst="rect">
            <a:avLst/>
          </a:prstGeom>
        </p:spPr>
        <p:txBody>
          <a:bodyPr wrap="square">
            <a:spAutoFit/>
          </a:bodyPr>
          <a:lstStyle/>
          <a:p>
            <a:r>
              <a:rPr lang="tr-TR" dirty="0" smtClean="0"/>
              <a:t>Bu durumda bilinmeyen veriler birbirine benzeyen elma ve armutlardan oluşmaktadır. Eğitilmiş model, benzer gruplarda aynı şeyleri elde edebilmeniz için hepsini bir araya getirmeye çalışır.</a:t>
            </a:r>
            <a:endParaRPr lang="tr-TR" dirty="0"/>
          </a:p>
        </p:txBody>
      </p:sp>
    </p:spTree>
    <p:extLst>
      <p:ext uri="{BB962C8B-B14F-4D97-AF65-F5344CB8AC3E}">
        <p14:creationId xmlns:p14="http://schemas.microsoft.com/office/powerpoint/2010/main" val="25868065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Denetimsiz Öğrenmenin işlevleri:</a:t>
            </a:r>
            <a:br>
              <a:rPr lang="tr-TR" dirty="0" smtClean="0"/>
            </a:br>
            <a:endParaRPr lang="tr-TR" dirty="0"/>
          </a:p>
        </p:txBody>
      </p:sp>
      <p:sp>
        <p:nvSpPr>
          <p:cNvPr id="3" name="İçerik Yer Tutucusu 2"/>
          <p:cNvSpPr>
            <a:spLocks noGrp="1"/>
          </p:cNvSpPr>
          <p:nvPr>
            <p:ph idx="1"/>
          </p:nvPr>
        </p:nvSpPr>
        <p:spPr/>
        <p:txBody>
          <a:bodyPr/>
          <a:lstStyle/>
          <a:p>
            <a:r>
              <a:rPr lang="tr-TR" dirty="0" smtClean="0"/>
              <a:t>Veri kümeleri bulunur,</a:t>
            </a:r>
          </a:p>
          <a:p>
            <a:r>
              <a:rPr lang="tr-TR" dirty="0" smtClean="0"/>
              <a:t>Verilerin düşük boyutlu temsilleri bulunur,</a:t>
            </a:r>
          </a:p>
          <a:p>
            <a:r>
              <a:rPr lang="tr-TR" dirty="0" smtClean="0"/>
              <a:t>Verilerde ilginç yönler bulunur,</a:t>
            </a:r>
          </a:p>
          <a:p>
            <a:r>
              <a:rPr lang="tr-TR" dirty="0" smtClean="0"/>
              <a:t>İlginç koordinatlar ve korelasyonlar elde edilir,</a:t>
            </a:r>
          </a:p>
          <a:p>
            <a:r>
              <a:rPr lang="tr-TR" dirty="0" smtClean="0"/>
              <a:t>Yeni gözlemler ya da </a:t>
            </a:r>
            <a:r>
              <a:rPr lang="tr-TR" dirty="0" err="1" smtClean="0"/>
              <a:t>veritabanı</a:t>
            </a:r>
            <a:r>
              <a:rPr lang="tr-TR" dirty="0" smtClean="0"/>
              <a:t> elde edilir.</a:t>
            </a:r>
            <a:endParaRPr lang="tr-TR" dirty="0"/>
          </a:p>
        </p:txBody>
      </p:sp>
    </p:spTree>
    <p:extLst>
      <p:ext uri="{BB962C8B-B14F-4D97-AF65-F5344CB8AC3E}">
        <p14:creationId xmlns:p14="http://schemas.microsoft.com/office/powerpoint/2010/main" val="19163276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Şu anda denetimsiz öğrenme için kullanılan en iyi 7 algoritma şunlardır:</a:t>
            </a:r>
            <a:endParaRPr lang="tr-TR" dirty="0"/>
          </a:p>
        </p:txBody>
      </p:sp>
      <p:sp>
        <p:nvSpPr>
          <p:cNvPr id="3" name="İçerik Yer Tutucusu 2"/>
          <p:cNvSpPr>
            <a:spLocks noGrp="1"/>
          </p:cNvSpPr>
          <p:nvPr>
            <p:ph idx="1"/>
          </p:nvPr>
        </p:nvSpPr>
        <p:spPr/>
        <p:txBody>
          <a:bodyPr>
            <a:normAutofit/>
          </a:bodyPr>
          <a:lstStyle/>
          <a:p>
            <a:r>
              <a:rPr lang="tr-TR" dirty="0" smtClean="0"/>
              <a:t>Kısmi en küçük kareler</a:t>
            </a:r>
          </a:p>
          <a:p>
            <a:r>
              <a:rPr lang="tr-TR" dirty="0" smtClean="0"/>
              <a:t>Bulanık araçlar</a:t>
            </a:r>
          </a:p>
          <a:p>
            <a:r>
              <a:rPr lang="tr-TR" dirty="0" smtClean="0"/>
              <a:t>Tekil değer ayrıştırması</a:t>
            </a:r>
          </a:p>
          <a:p>
            <a:r>
              <a:rPr lang="tr-TR" dirty="0" smtClean="0"/>
              <a:t>K-ortalama kümeleme</a:t>
            </a:r>
          </a:p>
          <a:p>
            <a:r>
              <a:rPr lang="tr-TR" dirty="0" smtClean="0"/>
              <a:t>Önsel</a:t>
            </a:r>
          </a:p>
          <a:p>
            <a:r>
              <a:rPr lang="tr-TR" dirty="0" smtClean="0"/>
              <a:t>Hiyerarşik kümeleme</a:t>
            </a:r>
          </a:p>
          <a:p>
            <a:r>
              <a:rPr lang="tr-TR" dirty="0" smtClean="0"/>
              <a:t>Temel bileşenler Analizi</a:t>
            </a:r>
            <a:endParaRPr lang="tr-TR" dirty="0"/>
          </a:p>
        </p:txBody>
      </p:sp>
    </p:spTree>
    <p:extLst>
      <p:ext uri="{BB962C8B-B14F-4D97-AF65-F5344CB8AC3E}">
        <p14:creationId xmlns:p14="http://schemas.microsoft.com/office/powerpoint/2010/main" val="31788403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i="1" dirty="0"/>
              <a:t>Makine Öğrenmesi Algoritmaları: </a:t>
            </a:r>
            <a:endParaRPr lang="tr-TR" dirty="0"/>
          </a:p>
        </p:txBody>
      </p:sp>
      <p:sp>
        <p:nvSpPr>
          <p:cNvPr id="3" name="İçerik Yer Tutucusu 2"/>
          <p:cNvSpPr>
            <a:spLocks noGrp="1"/>
          </p:cNvSpPr>
          <p:nvPr>
            <p:ph idx="1"/>
          </p:nvPr>
        </p:nvSpPr>
        <p:spPr/>
        <p:txBody>
          <a:bodyPr/>
          <a:lstStyle/>
          <a:p>
            <a:pPr marL="0" indent="0">
              <a:buNone/>
            </a:pPr>
            <a:r>
              <a:rPr lang="tr-TR" dirty="0" smtClean="0"/>
              <a:t>1- Regresyon (Tahmin)</a:t>
            </a:r>
          </a:p>
          <a:p>
            <a:r>
              <a:rPr lang="tr-TR" dirty="0" smtClean="0"/>
              <a:t>Sürekli değerleri tahmin etmek için regresyon algoritmaları kullanılır.</a:t>
            </a:r>
          </a:p>
          <a:p>
            <a:r>
              <a:rPr lang="tr-TR" dirty="0" smtClean="0"/>
              <a:t>Regresyon algoritmaları:</a:t>
            </a:r>
          </a:p>
          <a:p>
            <a:r>
              <a:rPr lang="tr-TR" dirty="0" smtClean="0"/>
              <a:t>Doğrusal Regresyon</a:t>
            </a:r>
          </a:p>
          <a:p>
            <a:r>
              <a:rPr lang="tr-TR" dirty="0" err="1" smtClean="0"/>
              <a:t>Polinom</a:t>
            </a:r>
            <a:r>
              <a:rPr lang="tr-TR" dirty="0" smtClean="0"/>
              <a:t> Regresyon</a:t>
            </a:r>
          </a:p>
          <a:p>
            <a:r>
              <a:rPr lang="tr-TR" dirty="0" smtClean="0"/>
              <a:t>Üstel Regresyon</a:t>
            </a:r>
          </a:p>
          <a:p>
            <a:r>
              <a:rPr lang="tr-TR" dirty="0" smtClean="0"/>
              <a:t>Lojistik regresyon</a:t>
            </a:r>
          </a:p>
          <a:p>
            <a:r>
              <a:rPr lang="tr-TR" dirty="0" smtClean="0"/>
              <a:t>Logaritmik Regresyon</a:t>
            </a:r>
            <a:endParaRPr lang="tr-TR" dirty="0"/>
          </a:p>
        </p:txBody>
      </p:sp>
    </p:spTree>
    <p:extLst>
      <p:ext uri="{BB962C8B-B14F-4D97-AF65-F5344CB8AC3E}">
        <p14:creationId xmlns:p14="http://schemas.microsoft.com/office/powerpoint/2010/main" val="3504185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i="1" dirty="0" smtClean="0"/>
              <a:t>Makine Öğrenmesi Algoritmaları: </a:t>
            </a:r>
            <a:endParaRPr lang="tr-TR" dirty="0"/>
          </a:p>
        </p:txBody>
      </p:sp>
      <p:sp>
        <p:nvSpPr>
          <p:cNvPr id="3" name="İçerik Yer Tutucusu 2"/>
          <p:cNvSpPr>
            <a:spLocks noGrp="1"/>
          </p:cNvSpPr>
          <p:nvPr>
            <p:ph idx="1"/>
          </p:nvPr>
        </p:nvSpPr>
        <p:spPr/>
        <p:txBody>
          <a:bodyPr>
            <a:normAutofit fontScale="92500" lnSpcReduction="10000"/>
          </a:bodyPr>
          <a:lstStyle/>
          <a:p>
            <a:pPr marL="0" indent="0">
              <a:buNone/>
            </a:pPr>
            <a:r>
              <a:rPr lang="tr-TR" b="1" i="1" dirty="0"/>
              <a:t>2-Sınıflandırma </a:t>
            </a:r>
            <a:endParaRPr lang="tr-TR" dirty="0"/>
          </a:p>
          <a:p>
            <a:pPr marL="0" indent="0">
              <a:buNone/>
            </a:pPr>
            <a:r>
              <a:rPr lang="tr-TR" dirty="0"/>
              <a:t>Bir dizi öğenin sınıfını veya kategorisini tahmin etmek için sınıflandırma algoritmaları kullanılır. </a:t>
            </a:r>
            <a:endParaRPr lang="tr-TR" dirty="0" smtClean="0"/>
          </a:p>
          <a:p>
            <a:pPr marL="0" indent="0">
              <a:buNone/>
            </a:pPr>
            <a:endParaRPr lang="tr-TR" dirty="0"/>
          </a:p>
          <a:p>
            <a:pPr marL="0" indent="0">
              <a:buNone/>
            </a:pPr>
            <a:r>
              <a:rPr lang="tr-TR" dirty="0"/>
              <a:t>Sınıflandırma algoritmaları: </a:t>
            </a:r>
          </a:p>
          <a:p>
            <a:r>
              <a:rPr lang="tr-TR" dirty="0" smtClean="0"/>
              <a:t>K-En </a:t>
            </a:r>
            <a:r>
              <a:rPr lang="tr-TR" dirty="0"/>
              <a:t>Yakın Komşular </a:t>
            </a:r>
          </a:p>
          <a:p>
            <a:r>
              <a:rPr lang="tr-TR" dirty="0" smtClean="0"/>
              <a:t>Karar </a:t>
            </a:r>
            <a:r>
              <a:rPr lang="tr-TR" dirty="0"/>
              <a:t>ağaçları </a:t>
            </a:r>
          </a:p>
          <a:p>
            <a:r>
              <a:rPr lang="tr-TR" dirty="0" smtClean="0"/>
              <a:t>Rastgele </a:t>
            </a:r>
            <a:r>
              <a:rPr lang="tr-TR" dirty="0"/>
              <a:t>Orman </a:t>
            </a:r>
          </a:p>
          <a:p>
            <a:r>
              <a:rPr lang="tr-TR" dirty="0" smtClean="0"/>
              <a:t>Destek </a:t>
            </a:r>
            <a:r>
              <a:rPr lang="tr-TR" dirty="0"/>
              <a:t>Vektör Makinesi </a:t>
            </a:r>
          </a:p>
          <a:p>
            <a:r>
              <a:rPr lang="tr-TR" dirty="0" err="1" smtClean="0"/>
              <a:t>Naive</a:t>
            </a:r>
            <a:r>
              <a:rPr lang="tr-TR" dirty="0" smtClean="0"/>
              <a:t> </a:t>
            </a:r>
            <a:r>
              <a:rPr lang="tr-TR" dirty="0" err="1"/>
              <a:t>Bayes</a:t>
            </a:r>
            <a:r>
              <a:rPr lang="tr-TR" dirty="0"/>
              <a:t> </a:t>
            </a:r>
          </a:p>
          <a:p>
            <a:endParaRPr lang="tr-TR" dirty="0"/>
          </a:p>
        </p:txBody>
      </p:sp>
    </p:spTree>
    <p:extLst>
      <p:ext uri="{BB962C8B-B14F-4D97-AF65-F5344CB8AC3E}">
        <p14:creationId xmlns:p14="http://schemas.microsoft.com/office/powerpoint/2010/main" val="3663086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i="1" dirty="0" smtClean="0"/>
              <a:t>Makine Öğrenmesi Algoritmaları: </a:t>
            </a:r>
            <a:endParaRPr lang="tr-TR" dirty="0"/>
          </a:p>
        </p:txBody>
      </p:sp>
      <p:sp>
        <p:nvSpPr>
          <p:cNvPr id="3" name="İçerik Yer Tutucusu 2"/>
          <p:cNvSpPr>
            <a:spLocks noGrp="1"/>
          </p:cNvSpPr>
          <p:nvPr>
            <p:ph idx="1"/>
          </p:nvPr>
        </p:nvSpPr>
        <p:spPr/>
        <p:txBody>
          <a:bodyPr/>
          <a:lstStyle/>
          <a:p>
            <a:pPr marL="0" indent="0">
              <a:buNone/>
            </a:pPr>
            <a:r>
              <a:rPr lang="tr-TR" b="1" i="1" dirty="0"/>
              <a:t>3- Kümeleme </a:t>
            </a:r>
            <a:endParaRPr lang="tr-TR" dirty="0"/>
          </a:p>
          <a:p>
            <a:pPr marL="0" indent="0">
              <a:buNone/>
            </a:pPr>
            <a:r>
              <a:rPr lang="tr-TR" dirty="0"/>
              <a:t>Özetlemek veya verileri yapılandırmak için kümeleme algoritmaları kullanılır. </a:t>
            </a:r>
            <a:endParaRPr lang="tr-TR" dirty="0" smtClean="0"/>
          </a:p>
          <a:p>
            <a:pPr marL="0" indent="0">
              <a:buNone/>
            </a:pPr>
            <a:r>
              <a:rPr lang="tr-TR" dirty="0" smtClean="0"/>
              <a:t>Kümeleme </a:t>
            </a:r>
            <a:r>
              <a:rPr lang="tr-TR" dirty="0"/>
              <a:t>algoritmaları: </a:t>
            </a:r>
          </a:p>
          <a:p>
            <a:r>
              <a:rPr lang="tr-TR" dirty="0" smtClean="0"/>
              <a:t>K-</a:t>
            </a:r>
            <a:r>
              <a:rPr lang="tr-TR" dirty="0" err="1" smtClean="0"/>
              <a:t>means</a:t>
            </a:r>
            <a:r>
              <a:rPr lang="tr-TR" dirty="0" smtClean="0"/>
              <a:t> </a:t>
            </a:r>
            <a:endParaRPr lang="tr-TR" dirty="0"/>
          </a:p>
          <a:p>
            <a:r>
              <a:rPr lang="tr-TR" dirty="0" smtClean="0"/>
              <a:t>DBSCAN </a:t>
            </a:r>
            <a:endParaRPr lang="tr-TR" dirty="0"/>
          </a:p>
          <a:p>
            <a:r>
              <a:rPr lang="tr-TR" dirty="0" err="1" smtClean="0"/>
              <a:t>Mean</a:t>
            </a:r>
            <a:r>
              <a:rPr lang="tr-TR" dirty="0" smtClean="0"/>
              <a:t> </a:t>
            </a:r>
            <a:r>
              <a:rPr lang="tr-TR" dirty="0" err="1"/>
              <a:t>Shift</a:t>
            </a:r>
            <a:r>
              <a:rPr lang="tr-TR" dirty="0"/>
              <a:t> </a:t>
            </a:r>
          </a:p>
          <a:p>
            <a:r>
              <a:rPr lang="tr-TR" dirty="0" err="1" smtClean="0"/>
              <a:t>Hierarchical</a:t>
            </a:r>
            <a:r>
              <a:rPr lang="tr-TR" dirty="0" smtClean="0"/>
              <a:t> </a:t>
            </a:r>
            <a:endParaRPr lang="tr-TR" dirty="0"/>
          </a:p>
          <a:p>
            <a:endParaRPr lang="tr-TR" dirty="0"/>
          </a:p>
        </p:txBody>
      </p:sp>
    </p:spTree>
    <p:extLst>
      <p:ext uri="{BB962C8B-B14F-4D97-AF65-F5344CB8AC3E}">
        <p14:creationId xmlns:p14="http://schemas.microsoft.com/office/powerpoint/2010/main" val="6359501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i="1" dirty="0" smtClean="0"/>
              <a:t>Makine Öğrenmesi Algoritmaları: </a:t>
            </a:r>
            <a:endParaRPr lang="tr-TR" dirty="0"/>
          </a:p>
        </p:txBody>
      </p:sp>
      <p:sp>
        <p:nvSpPr>
          <p:cNvPr id="3" name="İçerik Yer Tutucusu 2"/>
          <p:cNvSpPr>
            <a:spLocks noGrp="1"/>
          </p:cNvSpPr>
          <p:nvPr>
            <p:ph idx="1"/>
          </p:nvPr>
        </p:nvSpPr>
        <p:spPr/>
        <p:txBody>
          <a:bodyPr/>
          <a:lstStyle/>
          <a:p>
            <a:pPr marL="0" indent="0">
              <a:buNone/>
            </a:pPr>
            <a:r>
              <a:rPr lang="tr-TR" b="1" i="1" dirty="0"/>
              <a:t>4- İlişkilendirme </a:t>
            </a:r>
            <a:endParaRPr lang="tr-TR" dirty="0" smtClean="0"/>
          </a:p>
          <a:p>
            <a:pPr marL="0" indent="0">
              <a:buNone/>
            </a:pPr>
            <a:r>
              <a:rPr lang="tr-TR" dirty="0" smtClean="0"/>
              <a:t>Birlikte </a:t>
            </a:r>
            <a:r>
              <a:rPr lang="tr-TR" dirty="0"/>
              <a:t>meydana gelen öğeleri veya olayları ilişkilendirmek için ilişkilendirme algoritmaları kullanıyoruz. </a:t>
            </a:r>
          </a:p>
          <a:p>
            <a:pPr marL="0" indent="0">
              <a:buNone/>
            </a:pPr>
            <a:r>
              <a:rPr lang="tr-TR" dirty="0"/>
              <a:t>İlişkilendirme algoritmaları: </a:t>
            </a:r>
          </a:p>
          <a:p>
            <a:r>
              <a:rPr lang="tr-TR" dirty="0" smtClean="0"/>
              <a:t>Apriori </a:t>
            </a:r>
            <a:endParaRPr lang="tr-TR" dirty="0"/>
          </a:p>
          <a:p>
            <a:endParaRPr lang="tr-TR" dirty="0"/>
          </a:p>
        </p:txBody>
      </p:sp>
    </p:spTree>
    <p:extLst>
      <p:ext uri="{BB962C8B-B14F-4D97-AF65-F5344CB8AC3E}">
        <p14:creationId xmlns:p14="http://schemas.microsoft.com/office/powerpoint/2010/main" val="10106990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i="1" dirty="0" smtClean="0"/>
              <a:t>Makine Öğrenmesi Algoritmaları: </a:t>
            </a:r>
            <a:endParaRPr lang="tr-TR" dirty="0"/>
          </a:p>
        </p:txBody>
      </p:sp>
      <p:sp>
        <p:nvSpPr>
          <p:cNvPr id="3" name="İçerik Yer Tutucusu 2"/>
          <p:cNvSpPr>
            <a:spLocks noGrp="1"/>
          </p:cNvSpPr>
          <p:nvPr>
            <p:ph idx="1"/>
          </p:nvPr>
        </p:nvSpPr>
        <p:spPr/>
        <p:txBody>
          <a:bodyPr/>
          <a:lstStyle/>
          <a:p>
            <a:pPr marL="0" indent="0">
              <a:buNone/>
            </a:pPr>
            <a:r>
              <a:rPr lang="tr-TR" b="1" i="1" dirty="0"/>
              <a:t>5- Anomali (Sapma) Algılama: </a:t>
            </a:r>
            <a:endParaRPr lang="tr-TR" dirty="0"/>
          </a:p>
          <a:p>
            <a:pPr marL="0" indent="0">
              <a:buNone/>
            </a:pPr>
            <a:r>
              <a:rPr lang="tr-TR" dirty="0"/>
              <a:t>Anormal etkinlikleri ve dolandırıcılık tespiti gibi olağandışı durumları keşfetmek için anormallik algılama kullanılır. </a:t>
            </a:r>
          </a:p>
        </p:txBody>
      </p:sp>
    </p:spTree>
    <p:extLst>
      <p:ext uri="{BB962C8B-B14F-4D97-AF65-F5344CB8AC3E}">
        <p14:creationId xmlns:p14="http://schemas.microsoft.com/office/powerpoint/2010/main" val="3108753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Resim 3"/>
          <p:cNvPicPr>
            <a:picLocks noChangeAspect="1"/>
          </p:cNvPicPr>
          <p:nvPr/>
        </p:nvPicPr>
        <p:blipFill>
          <a:blip r:embed="rId2"/>
          <a:stretch>
            <a:fillRect/>
          </a:stretch>
        </p:blipFill>
        <p:spPr>
          <a:xfrm>
            <a:off x="2332328" y="2082800"/>
            <a:ext cx="7841027" cy="3987800"/>
          </a:xfrm>
          <a:prstGeom prst="rect">
            <a:avLst/>
          </a:prstGeom>
        </p:spPr>
      </p:pic>
    </p:spTree>
    <p:extLst>
      <p:ext uri="{BB962C8B-B14F-4D97-AF65-F5344CB8AC3E}">
        <p14:creationId xmlns:p14="http://schemas.microsoft.com/office/powerpoint/2010/main" val="17230309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i="1" dirty="0" smtClean="0"/>
              <a:t>Makine Öğrenmesi Algoritmaları: </a:t>
            </a:r>
            <a:endParaRPr lang="tr-TR" dirty="0"/>
          </a:p>
        </p:txBody>
      </p:sp>
      <p:sp>
        <p:nvSpPr>
          <p:cNvPr id="3" name="İçerik Yer Tutucusu 2"/>
          <p:cNvSpPr>
            <a:spLocks noGrp="1"/>
          </p:cNvSpPr>
          <p:nvPr>
            <p:ph idx="1"/>
          </p:nvPr>
        </p:nvSpPr>
        <p:spPr/>
        <p:txBody>
          <a:bodyPr>
            <a:normAutofit fontScale="62500" lnSpcReduction="20000"/>
          </a:bodyPr>
          <a:lstStyle/>
          <a:p>
            <a:pPr marL="0" indent="0">
              <a:buNone/>
            </a:pPr>
            <a:r>
              <a:rPr lang="tr-TR" dirty="0" smtClean="0"/>
              <a:t>6- Sıra Desen Madenciliği</a:t>
            </a:r>
          </a:p>
          <a:p>
            <a:pPr marL="0" indent="0">
              <a:buNone/>
            </a:pPr>
            <a:r>
              <a:rPr lang="tr-TR" dirty="0" smtClean="0"/>
              <a:t>Örüntü - </a:t>
            </a:r>
            <a:r>
              <a:rPr lang="tr-TR" dirty="0" err="1" smtClean="0"/>
              <a:t>Pattern</a:t>
            </a:r>
            <a:r>
              <a:rPr lang="tr-TR" dirty="0" smtClean="0"/>
              <a:t>: Bir nesnenin ya da olayın iki veya üç boyutlu, uzaysal ve </a:t>
            </a:r>
            <a:r>
              <a:rPr lang="tr-TR" dirty="0" err="1" smtClean="0"/>
              <a:t>geometriksel</a:t>
            </a:r>
            <a:r>
              <a:rPr lang="tr-TR" dirty="0" smtClean="0"/>
              <a:t> davranışının matematiksel </a:t>
            </a:r>
            <a:r>
              <a:rPr lang="tr-TR" dirty="0" err="1" smtClean="0"/>
              <a:t>ifadesdir</a:t>
            </a:r>
            <a:r>
              <a:rPr lang="tr-TR" dirty="0" smtClean="0"/>
              <a:t>. Diğer bir ifadeyle , nesnenin davranışı ile ilgili uzayda gözlenebilir veya ölçülebilir geometrik bilgilerdir. Tersinden desen madenciliği. Örüntü hazırlanır. Veri yığını </a:t>
            </a:r>
            <a:r>
              <a:rPr lang="tr-TR" dirty="0" err="1" smtClean="0"/>
              <a:t>içersinde</a:t>
            </a:r>
            <a:r>
              <a:rPr lang="tr-TR" dirty="0" smtClean="0"/>
              <a:t> gezinir. Hedef geldiğinde uyanır, kendisini kabul ettirir. Ayrıca veri </a:t>
            </a:r>
            <a:r>
              <a:rPr lang="tr-TR" dirty="0" err="1" smtClean="0"/>
              <a:t>yığı</a:t>
            </a:r>
            <a:r>
              <a:rPr lang="tr-TR" dirty="0" smtClean="0"/>
              <a:t> içerisinde dolaşan ve arayan desenler geliştirilmektedir.</a:t>
            </a:r>
          </a:p>
          <a:p>
            <a:pPr marL="0" indent="0">
              <a:buNone/>
            </a:pPr>
            <a:r>
              <a:rPr lang="tr-TR" dirty="0" smtClean="0"/>
              <a:t>Örüntü Tanımanın kullanıldığı alanlar:</a:t>
            </a:r>
          </a:p>
          <a:p>
            <a:r>
              <a:rPr lang="tr-TR" dirty="0" smtClean="0"/>
              <a:t>Örüntü Tanıma şu alanlarda kullanılabilir:</a:t>
            </a:r>
          </a:p>
          <a:p>
            <a:r>
              <a:rPr lang="tr-TR" dirty="0" smtClean="0"/>
              <a:t>Bilgisayar görüşü</a:t>
            </a:r>
          </a:p>
          <a:p>
            <a:r>
              <a:rPr lang="tr-TR" dirty="0" smtClean="0"/>
              <a:t>Konuşma tanıma</a:t>
            </a:r>
          </a:p>
          <a:p>
            <a:r>
              <a:rPr lang="tr-TR" dirty="0" smtClean="0"/>
              <a:t>Veri madenciliği</a:t>
            </a:r>
          </a:p>
          <a:p>
            <a:r>
              <a:rPr lang="tr-TR" dirty="0" smtClean="0"/>
              <a:t>İstatistik</a:t>
            </a:r>
          </a:p>
          <a:p>
            <a:r>
              <a:rPr lang="tr-TR" dirty="0" smtClean="0"/>
              <a:t>Gayri Resmi Erişim</a:t>
            </a:r>
          </a:p>
          <a:p>
            <a:r>
              <a:rPr lang="tr-TR" dirty="0" err="1" smtClean="0"/>
              <a:t>Biyo</a:t>
            </a:r>
            <a:r>
              <a:rPr lang="tr-TR" dirty="0" smtClean="0"/>
              <a:t>-Bilişim</a:t>
            </a:r>
          </a:p>
          <a:p>
            <a:pPr marL="0" indent="0">
              <a:buNone/>
            </a:pPr>
            <a:r>
              <a:rPr lang="tr-TR" dirty="0" smtClean="0"/>
              <a:t>Bir dizideki veri örnekleri arasındaki sonraki veri olaylarını tahmin etmek için sıralı model madenciliği kullanıyoruz.</a:t>
            </a:r>
            <a:endParaRPr lang="tr-TR" dirty="0"/>
          </a:p>
        </p:txBody>
      </p:sp>
    </p:spTree>
    <p:extLst>
      <p:ext uri="{BB962C8B-B14F-4D97-AF65-F5344CB8AC3E}">
        <p14:creationId xmlns:p14="http://schemas.microsoft.com/office/powerpoint/2010/main" val="13242509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i="1" dirty="0" smtClean="0"/>
              <a:t>Makine Öğrenmesi Algoritmaları: </a:t>
            </a:r>
            <a:endParaRPr lang="tr-TR" dirty="0"/>
          </a:p>
        </p:txBody>
      </p:sp>
      <p:sp>
        <p:nvSpPr>
          <p:cNvPr id="3" name="İçerik Yer Tutucusu 2"/>
          <p:cNvSpPr>
            <a:spLocks noGrp="1"/>
          </p:cNvSpPr>
          <p:nvPr>
            <p:ph idx="1"/>
          </p:nvPr>
        </p:nvSpPr>
        <p:spPr/>
        <p:txBody>
          <a:bodyPr/>
          <a:lstStyle/>
          <a:p>
            <a:pPr marL="0" indent="0" algn="just">
              <a:buNone/>
            </a:pPr>
            <a:r>
              <a:rPr lang="tr-TR" dirty="0" smtClean="0"/>
              <a:t>7- Boyut Küçültme (</a:t>
            </a:r>
            <a:r>
              <a:rPr lang="tr-TR" dirty="0" err="1" smtClean="0"/>
              <a:t>Dimensionality</a:t>
            </a:r>
            <a:r>
              <a:rPr lang="tr-TR" dirty="0" smtClean="0"/>
              <a:t> </a:t>
            </a:r>
            <a:r>
              <a:rPr lang="tr-TR" dirty="0" err="1" smtClean="0"/>
              <a:t>reduction</a:t>
            </a:r>
            <a:r>
              <a:rPr lang="tr-TR" dirty="0" smtClean="0"/>
              <a:t>)</a:t>
            </a:r>
          </a:p>
          <a:p>
            <a:pPr marL="0" indent="0" algn="just">
              <a:buNone/>
            </a:pPr>
            <a:r>
              <a:rPr lang="tr-TR" dirty="0" smtClean="0"/>
              <a:t>Makine Öğrenimi ve istatistikte boyut küçültme, dikkate alınan rastgele değişkenlerin sayısını azaltma işlemidir ve özellik seçimi ve özellik çıkarımı olarak ikiye ayrılabilir.</a:t>
            </a:r>
            <a:endParaRPr lang="tr-TR" dirty="0"/>
          </a:p>
        </p:txBody>
      </p:sp>
    </p:spTree>
    <p:extLst>
      <p:ext uri="{BB962C8B-B14F-4D97-AF65-F5344CB8AC3E}">
        <p14:creationId xmlns:p14="http://schemas.microsoft.com/office/powerpoint/2010/main" val="18634543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i="1" dirty="0" smtClean="0"/>
              <a:t>Makine Öğrenmesi Algoritmaları: </a:t>
            </a:r>
            <a:endParaRPr lang="tr-TR" dirty="0"/>
          </a:p>
        </p:txBody>
      </p:sp>
      <p:sp>
        <p:nvSpPr>
          <p:cNvPr id="3" name="İçerik Yer Tutucusu 2"/>
          <p:cNvSpPr>
            <a:spLocks noGrp="1"/>
          </p:cNvSpPr>
          <p:nvPr>
            <p:ph idx="1"/>
          </p:nvPr>
        </p:nvSpPr>
        <p:spPr/>
        <p:txBody>
          <a:bodyPr/>
          <a:lstStyle/>
          <a:p>
            <a:pPr marL="0" indent="0">
              <a:buNone/>
            </a:pPr>
            <a:r>
              <a:rPr lang="tr-TR" b="1" i="1" dirty="0"/>
              <a:t>8- Önerilerden eğilim ya da yön bulma </a:t>
            </a:r>
            <a:endParaRPr lang="tr-TR" dirty="0"/>
          </a:p>
          <a:p>
            <a:pPr marL="0" indent="0">
              <a:buNone/>
            </a:pPr>
            <a:r>
              <a:rPr lang="tr-TR" dirty="0"/>
              <a:t>Öneri motorları oluşturmak için öneri algoritmalarını kullanılır. </a:t>
            </a:r>
          </a:p>
          <a:p>
            <a:pPr marL="0" indent="0">
              <a:buNone/>
            </a:pPr>
            <a:r>
              <a:rPr lang="tr-TR" dirty="0"/>
              <a:t>Örnekler: </a:t>
            </a:r>
          </a:p>
          <a:p>
            <a:r>
              <a:rPr lang="tr-TR" dirty="0" err="1" smtClean="0"/>
              <a:t>Netflix</a:t>
            </a:r>
            <a:r>
              <a:rPr lang="tr-TR" dirty="0" smtClean="0"/>
              <a:t> </a:t>
            </a:r>
            <a:r>
              <a:rPr lang="tr-TR" dirty="0"/>
              <a:t>öneri sistemi. </a:t>
            </a:r>
          </a:p>
          <a:p>
            <a:r>
              <a:rPr lang="tr-TR" dirty="0" smtClean="0"/>
              <a:t>Bir </a:t>
            </a:r>
            <a:r>
              <a:rPr lang="tr-TR" dirty="0"/>
              <a:t>kitap tavsiye sistemi. </a:t>
            </a:r>
          </a:p>
          <a:p>
            <a:r>
              <a:rPr lang="sv-SE" dirty="0" smtClean="0"/>
              <a:t>Amazon'da </a:t>
            </a:r>
            <a:r>
              <a:rPr lang="sv-SE" dirty="0"/>
              <a:t>bir ürün öneri sistemi. </a:t>
            </a:r>
          </a:p>
          <a:p>
            <a:endParaRPr lang="tr-TR" dirty="0"/>
          </a:p>
        </p:txBody>
      </p:sp>
    </p:spTree>
    <p:extLst>
      <p:ext uri="{BB962C8B-B14F-4D97-AF65-F5344CB8AC3E}">
        <p14:creationId xmlns:p14="http://schemas.microsoft.com/office/powerpoint/2010/main" val="4008580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 - Yapay Zeka</a:t>
            </a:r>
            <a:endParaRPr lang="tr-TR" dirty="0"/>
          </a:p>
        </p:txBody>
      </p:sp>
      <p:sp>
        <p:nvSpPr>
          <p:cNvPr id="4" name="Dikdörtgen 3"/>
          <p:cNvSpPr/>
          <p:nvPr/>
        </p:nvSpPr>
        <p:spPr>
          <a:xfrm>
            <a:off x="838200" y="2404533"/>
            <a:ext cx="10608732" cy="2246769"/>
          </a:xfrm>
          <a:prstGeom prst="rect">
            <a:avLst/>
          </a:prstGeom>
        </p:spPr>
        <p:txBody>
          <a:bodyPr wrap="square">
            <a:spAutoFit/>
          </a:bodyPr>
          <a:lstStyle/>
          <a:p>
            <a:r>
              <a:rPr lang="tr-TR" sz="2800" dirty="0">
                <a:latin typeface="Calibri" panose="020F0502020204030204" pitchFamily="34" charset="0"/>
              </a:rPr>
              <a:t>Yapay zeka, özellikle insan davranışını taklit edebilen akıllı makine yaratmayı hedefleyen bilgisayar bilimi teknolojisidir. Burada Akıllı makineler, insan gibi davranabilen, insan gibi 5 </a:t>
            </a:r>
            <a:r>
              <a:rPr lang="tr-TR" sz="2800" dirty="0" smtClean="0">
                <a:latin typeface="Calibri" panose="020F0502020204030204" pitchFamily="34" charset="0"/>
              </a:rPr>
              <a:t>düşünebilen </a:t>
            </a:r>
            <a:r>
              <a:rPr lang="tr-TR" sz="2800" dirty="0">
                <a:latin typeface="Calibri" panose="020F0502020204030204" pitchFamily="34" charset="0"/>
              </a:rPr>
              <a:t>ve aynı zamanda insandan bağımsız karar verebilen makineler olarak tanımlanabilmektedir. </a:t>
            </a:r>
            <a:endParaRPr lang="tr-TR" sz="2800" dirty="0"/>
          </a:p>
        </p:txBody>
      </p:sp>
    </p:spTree>
    <p:extLst>
      <p:ext uri="{BB962C8B-B14F-4D97-AF65-F5344CB8AC3E}">
        <p14:creationId xmlns:p14="http://schemas.microsoft.com/office/powerpoint/2010/main" val="349197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normAutofit fontScale="85000" lnSpcReduction="20000"/>
          </a:bodyPr>
          <a:lstStyle/>
          <a:p>
            <a:r>
              <a:rPr lang="tr-TR" b="1" dirty="0"/>
              <a:t>Bilgisayar bilimi</a:t>
            </a:r>
            <a:r>
              <a:rPr lang="tr-TR" dirty="0"/>
              <a:t>, bir disiplin olarak, algoritmaların teorik çalışmalarından hesaplama ve hesaplama sınırları çalışmalarına, donanım ve yazılım alanlarından bilgisayar sistemlerinin uygulanmasına ilişkin pratik ve teorik olmak üzere geniş bir alanı kapsar. </a:t>
            </a:r>
          </a:p>
          <a:p>
            <a:r>
              <a:rPr lang="tr-TR" dirty="0"/>
              <a:t>Bilgisayar biliminde önemli olduğunu düşünülen alanlar şöyle tanımlanmaktadır: </a:t>
            </a:r>
          </a:p>
          <a:p>
            <a:r>
              <a:rPr lang="tr-TR" dirty="0" smtClean="0"/>
              <a:t>Matematiksel </a:t>
            </a:r>
            <a:r>
              <a:rPr lang="tr-TR" dirty="0"/>
              <a:t>hesaplama teorisi </a:t>
            </a:r>
          </a:p>
          <a:p>
            <a:r>
              <a:rPr lang="tr-TR" dirty="0" smtClean="0"/>
              <a:t>Algoritmalar </a:t>
            </a:r>
            <a:r>
              <a:rPr lang="tr-TR" dirty="0"/>
              <a:t>ve veri yapıları </a:t>
            </a:r>
          </a:p>
          <a:p>
            <a:r>
              <a:rPr lang="tr-TR" dirty="0" smtClean="0"/>
              <a:t>Programlama </a:t>
            </a:r>
            <a:r>
              <a:rPr lang="tr-TR" dirty="0"/>
              <a:t>metodolojisi ve dilleri </a:t>
            </a:r>
          </a:p>
          <a:p>
            <a:r>
              <a:rPr lang="tr-TR" dirty="0" smtClean="0"/>
              <a:t>Bilgisayar </a:t>
            </a:r>
            <a:r>
              <a:rPr lang="tr-TR" dirty="0"/>
              <a:t>sistemleri ( Bilgisayar Organizasyonu, Mikroişlemci, Assembly) </a:t>
            </a:r>
          </a:p>
          <a:p>
            <a:r>
              <a:rPr lang="tr-TR" dirty="0" smtClean="0"/>
              <a:t>Gömülü </a:t>
            </a:r>
            <a:r>
              <a:rPr lang="tr-TR" dirty="0"/>
              <a:t>Sistemler: Bilgisayarı oluşturan temel bileşenlerin tümü tek bir </a:t>
            </a:r>
            <a:r>
              <a:rPr lang="tr-TR" dirty="0" err="1"/>
              <a:t>chip</a:t>
            </a:r>
            <a:r>
              <a:rPr lang="tr-TR" dirty="0"/>
              <a:t> içindedir. </a:t>
            </a:r>
          </a:p>
          <a:p>
            <a:r>
              <a:rPr lang="tr-TR" dirty="0" smtClean="0"/>
              <a:t>Uygulamaya </a:t>
            </a:r>
            <a:r>
              <a:rPr lang="tr-TR" dirty="0"/>
              <a:t>yönelik yazılım; yapay zeka algoritmaları; program yazan algoritmalar. </a:t>
            </a:r>
          </a:p>
          <a:p>
            <a:endParaRPr lang="tr-TR" dirty="0"/>
          </a:p>
        </p:txBody>
      </p:sp>
    </p:spTree>
    <p:extLst>
      <p:ext uri="{BB962C8B-B14F-4D97-AF65-F5344CB8AC3E}">
        <p14:creationId xmlns:p14="http://schemas.microsoft.com/office/powerpoint/2010/main" val="278954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10000"/>
          </a:bodyPr>
          <a:lstStyle/>
          <a:p>
            <a:r>
              <a:rPr lang="tr-TR" dirty="0" smtClean="0"/>
              <a:t>Bilgisayar Biliminin Bileşenleri:</a:t>
            </a:r>
          </a:p>
          <a:p>
            <a:r>
              <a:rPr lang="tr-TR" dirty="0" smtClean="0"/>
              <a:t>Veri Toplama: Algılayıcılar, Detektörler, Ölçerler(Analog Sinyaller), ADC (Analog </a:t>
            </a:r>
            <a:r>
              <a:rPr lang="tr-TR" dirty="0" err="1" smtClean="0"/>
              <a:t>to</a:t>
            </a:r>
            <a:r>
              <a:rPr lang="tr-TR" dirty="0" smtClean="0"/>
              <a:t> </a:t>
            </a:r>
            <a:r>
              <a:rPr lang="tr-TR" dirty="0" err="1" smtClean="0"/>
              <a:t>Digital</a:t>
            </a:r>
            <a:r>
              <a:rPr lang="tr-TR" dirty="0" smtClean="0"/>
              <a:t> </a:t>
            </a:r>
            <a:r>
              <a:rPr lang="tr-TR" dirty="0" err="1" smtClean="0"/>
              <a:t>Cenverter</a:t>
            </a:r>
            <a:r>
              <a:rPr lang="tr-TR" dirty="0" smtClean="0"/>
              <a:t>)</a:t>
            </a:r>
          </a:p>
          <a:p>
            <a:r>
              <a:rPr lang="tr-TR" dirty="0" smtClean="0"/>
              <a:t>Veri Tipleri, Veri Bilimi, Veri tabanı yönetimi, Veri hazırlama</a:t>
            </a:r>
          </a:p>
          <a:p>
            <a:r>
              <a:rPr lang="tr-TR" dirty="0" smtClean="0"/>
              <a:t>Yapay Zeka, Makine öğrenmesi Algoritmaları</a:t>
            </a:r>
          </a:p>
          <a:p>
            <a:r>
              <a:rPr lang="tr-TR" dirty="0" smtClean="0"/>
              <a:t>Otomasyon / Otonom sistemleri: Bilgisayar sistemli kontrol edilen ve yönetilen makineler</a:t>
            </a:r>
          </a:p>
          <a:p>
            <a:r>
              <a:rPr lang="tr-TR" dirty="0" smtClean="0"/>
              <a:t>Algoritma ve Matematiksel modeller</a:t>
            </a:r>
          </a:p>
          <a:p>
            <a:r>
              <a:rPr lang="tr-TR" dirty="0" smtClean="0"/>
              <a:t>Quantum hesaplama</a:t>
            </a:r>
          </a:p>
          <a:p>
            <a:r>
              <a:rPr lang="tr-TR" dirty="0" smtClean="0"/>
              <a:t>Yazılım Dilleri: </a:t>
            </a:r>
            <a:r>
              <a:rPr lang="tr-TR" dirty="0" err="1" smtClean="0"/>
              <a:t>Python</a:t>
            </a:r>
            <a:r>
              <a:rPr lang="tr-TR" dirty="0" smtClean="0"/>
              <a:t>, Java </a:t>
            </a:r>
            <a:r>
              <a:rPr lang="tr-TR" dirty="0" err="1" smtClean="0"/>
              <a:t>Script</a:t>
            </a:r>
            <a:r>
              <a:rPr lang="tr-TR" dirty="0" smtClean="0"/>
              <a:t>, C++, </a:t>
            </a:r>
            <a:r>
              <a:rPr lang="tr-TR" dirty="0" err="1" smtClean="0"/>
              <a:t>Matlab</a:t>
            </a:r>
            <a:r>
              <a:rPr lang="tr-TR" dirty="0" smtClean="0"/>
              <a:t>, Assembly</a:t>
            </a:r>
            <a:endParaRPr lang="tr-TR" dirty="0"/>
          </a:p>
        </p:txBody>
      </p:sp>
    </p:spTree>
    <p:extLst>
      <p:ext uri="{BB962C8B-B14F-4D97-AF65-F5344CB8AC3E}">
        <p14:creationId xmlns:p14="http://schemas.microsoft.com/office/powerpoint/2010/main" val="1443764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5"/>
            <a:ext cx="10515600" cy="2520597"/>
          </a:xfrm>
        </p:spPr>
        <p:txBody>
          <a:bodyPr/>
          <a:lstStyle/>
          <a:p>
            <a:r>
              <a:rPr lang="tr-TR" dirty="0" smtClean="0"/>
              <a:t>Veri Bilimi, bir problem çözümünde sonuçlar çıkarmak amacıyla hesaplamalı matematik, istatistik, olasılık ve makine öğrenimi tekniklerini kullanarak ham verileri analiz etme bilimidir. Basit bir ifadeyle, veri bilimindeki bir ardışık düzenden oluşur. Çeşitli kaynaklardan elde edilen verilerin saklanması, veri tabanı yönetimi, hazırlanması ve analiz için kullanır.</a:t>
            </a:r>
          </a:p>
        </p:txBody>
      </p:sp>
      <p:pic>
        <p:nvPicPr>
          <p:cNvPr id="4" name="Resim 3"/>
          <p:cNvPicPr>
            <a:picLocks noChangeAspect="1"/>
          </p:cNvPicPr>
          <p:nvPr/>
        </p:nvPicPr>
        <p:blipFill>
          <a:blip r:embed="rId3"/>
          <a:stretch>
            <a:fillRect/>
          </a:stretch>
        </p:blipFill>
        <p:spPr>
          <a:xfrm>
            <a:off x="6587782" y="4081714"/>
            <a:ext cx="5383369" cy="2600528"/>
          </a:xfrm>
          <a:prstGeom prst="rect">
            <a:avLst/>
          </a:prstGeom>
        </p:spPr>
      </p:pic>
      <p:sp>
        <p:nvSpPr>
          <p:cNvPr id="5" name="Dikdörtgen 4"/>
          <p:cNvSpPr/>
          <p:nvPr/>
        </p:nvSpPr>
        <p:spPr>
          <a:xfrm>
            <a:off x="209560" y="4435473"/>
            <a:ext cx="6096000" cy="2246769"/>
          </a:xfrm>
          <a:prstGeom prst="rect">
            <a:avLst/>
          </a:prstGeom>
        </p:spPr>
        <p:txBody>
          <a:bodyPr>
            <a:spAutoFit/>
          </a:bodyPr>
          <a:lstStyle/>
          <a:p>
            <a:pPr marL="457200" indent="-457200">
              <a:buFont typeface="Arial" panose="020B0604020202020204" pitchFamily="34" charset="0"/>
              <a:buChar char="•"/>
            </a:pPr>
            <a:r>
              <a:rPr lang="tr-TR" sz="2800" dirty="0" smtClean="0"/>
              <a:t>Veri kaynakları: Algılayıcılar, ölçerler, anketler, geri bildirim, satın alma listeleri, oylar, sosyal medya uygulamaları, arama motorları, veri iz takip yöntemleri vb.</a:t>
            </a:r>
            <a:endParaRPr lang="tr-TR" sz="2800" dirty="0"/>
          </a:p>
        </p:txBody>
      </p:sp>
    </p:spTree>
    <p:extLst>
      <p:ext uri="{BB962C8B-B14F-4D97-AF65-F5344CB8AC3E}">
        <p14:creationId xmlns:p14="http://schemas.microsoft.com/office/powerpoint/2010/main" val="988019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pPr marL="0" indent="0">
              <a:buNone/>
            </a:pPr>
            <a:r>
              <a:rPr lang="tr-TR" dirty="0" smtClean="0"/>
              <a:t>Ham veriler, bir ardışık düzen içinde farklı aşamalardan geçer:</a:t>
            </a:r>
          </a:p>
          <a:p>
            <a:r>
              <a:rPr lang="tr-TR" dirty="0" smtClean="0"/>
              <a:t>Verilerin Toplanması/Elde Edilmesi</a:t>
            </a:r>
          </a:p>
          <a:p>
            <a:r>
              <a:rPr lang="tr-TR" dirty="0" smtClean="0"/>
              <a:t>Verileri temizlenmesi, düzenlenmesi, hazırlanması</a:t>
            </a:r>
          </a:p>
          <a:p>
            <a:r>
              <a:rPr lang="tr-TR" dirty="0" smtClean="0"/>
              <a:t>Verilerin görselleştirilmesi</a:t>
            </a:r>
          </a:p>
          <a:p>
            <a:r>
              <a:rPr lang="tr-TR" dirty="0" smtClean="0"/>
              <a:t>Verilerin analiz edilmesi, hipotez</a:t>
            </a:r>
          </a:p>
          <a:p>
            <a:r>
              <a:rPr lang="tr-TR" dirty="0" smtClean="0"/>
              <a:t>Verileri modellenmesi (Eğitim ve test)</a:t>
            </a:r>
          </a:p>
          <a:p>
            <a:r>
              <a:rPr lang="tr-TR" dirty="0" smtClean="0"/>
              <a:t>Verileri yorumlama (Hesaplamalı matematik, Olasılık - İstatistik)</a:t>
            </a:r>
          </a:p>
          <a:p>
            <a:r>
              <a:rPr lang="tr-TR" dirty="0" smtClean="0"/>
              <a:t>İş süreçlerine uygulama</a:t>
            </a:r>
          </a:p>
          <a:p>
            <a:r>
              <a:rPr lang="tr-TR" dirty="0" smtClean="0"/>
              <a:t>İş süreçlerini iyileştirme</a:t>
            </a:r>
            <a:endParaRPr lang="tr-TR" dirty="0"/>
          </a:p>
        </p:txBody>
      </p:sp>
    </p:spTree>
    <p:extLst>
      <p:ext uri="{BB962C8B-B14F-4D97-AF65-F5344CB8AC3E}">
        <p14:creationId xmlns:p14="http://schemas.microsoft.com/office/powerpoint/2010/main" val="1821982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1765</Words>
  <Application>Microsoft Office PowerPoint</Application>
  <PresentationFormat>Geniş ekran</PresentationFormat>
  <Paragraphs>185</Paragraphs>
  <Slides>42</Slides>
  <Notes>6</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42</vt:i4>
      </vt:variant>
    </vt:vector>
  </HeadingPairs>
  <TitlesOfParts>
    <vt:vector size="46" baseType="lpstr">
      <vt:lpstr>Arial</vt:lpstr>
      <vt:lpstr>Calibri</vt:lpstr>
      <vt:lpstr>Calibri Light</vt:lpstr>
      <vt:lpstr>Office Teması</vt:lpstr>
      <vt:lpstr>YAPAY ZEKA</vt:lpstr>
      <vt:lpstr>GİRİŞ</vt:lpstr>
      <vt:lpstr>GİRİŞ - Alan Turing</vt:lpstr>
      <vt:lpstr>PowerPoint Sunusu</vt:lpstr>
      <vt:lpstr>GİRİŞ - Yapay Zeka</vt:lpstr>
      <vt:lpstr>GİRİŞ</vt:lpstr>
      <vt:lpstr>PowerPoint Sunusu</vt:lpstr>
      <vt:lpstr>PowerPoint Sunusu</vt:lpstr>
      <vt:lpstr>PowerPoint Sunusu</vt:lpstr>
      <vt:lpstr>PowerPoint Sunusu</vt:lpstr>
      <vt:lpstr>PowerPoint Sunusu</vt:lpstr>
      <vt:lpstr>Yapay Zeka ile Yazılım Nasıl Oluşturulur?</vt:lpstr>
      <vt:lpstr>Yapay Zekânın Alanları </vt:lpstr>
      <vt:lpstr>Makine Öğrenimi</vt:lpstr>
      <vt:lpstr>Sinir Ağları</vt:lpstr>
      <vt:lpstr>Robotik</vt:lpstr>
      <vt:lpstr>Uzman Sistemler</vt:lpstr>
      <vt:lpstr>Bulanık Mantık Sistemleri</vt:lpstr>
      <vt:lpstr>Doğal Dil İşleme</vt:lpstr>
      <vt:lpstr>Makine Öğrenmesi</vt:lpstr>
      <vt:lpstr>Makine Öğrenmesi</vt:lpstr>
      <vt:lpstr>Makine Öğrenmesi</vt:lpstr>
      <vt:lpstr>Makine Öğrenimi Türleri</vt:lpstr>
      <vt:lpstr>PowerPoint Sunusu</vt:lpstr>
      <vt:lpstr>Makine öğrenimi modeli nedir?</vt:lpstr>
      <vt:lpstr>Denetimli Öğrenme</vt:lpstr>
      <vt:lpstr>Denetimsiz Öğrenme</vt:lpstr>
      <vt:lpstr>Denetimli Öğrenme</vt:lpstr>
      <vt:lpstr>Denetimli Öğrenme</vt:lpstr>
      <vt:lpstr>Denetimli Öğrenmenin işlevleri: </vt:lpstr>
      <vt:lpstr>Denetimsiz Öğrenme</vt:lpstr>
      <vt:lpstr>Denetimsiz Öğrenme</vt:lpstr>
      <vt:lpstr>Denetimsiz Öğrenmenin işlevleri: </vt:lpstr>
      <vt:lpstr>Şu anda denetimsiz öğrenme için kullanılan en iyi 7 algoritma şunlardır:</vt:lpstr>
      <vt:lpstr>Makine Öğrenmesi Algoritmaları: </vt:lpstr>
      <vt:lpstr>Makine Öğrenmesi Algoritmaları: </vt:lpstr>
      <vt:lpstr>Makine Öğrenmesi Algoritmaları: </vt:lpstr>
      <vt:lpstr>Makine Öğrenmesi Algoritmaları: </vt:lpstr>
      <vt:lpstr>Makine Öğrenmesi Algoritmaları: </vt:lpstr>
      <vt:lpstr>Makine Öğrenmesi Algoritmaları: </vt:lpstr>
      <vt:lpstr>Makine Öğrenmesi Algoritmaları: </vt:lpstr>
      <vt:lpstr>Makine Öğrenmesi Algoritmaları: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Akif</dc:creator>
  <cp:lastModifiedBy>Akif</cp:lastModifiedBy>
  <cp:revision>8</cp:revision>
  <dcterms:created xsi:type="dcterms:W3CDTF">2024-10-02T20:12:54Z</dcterms:created>
  <dcterms:modified xsi:type="dcterms:W3CDTF">2024-10-03T13:19:31Z</dcterms:modified>
</cp:coreProperties>
</file>