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8" r:id="rId18"/>
    <p:sldId id="279" r:id="rId19"/>
    <p:sldId id="271" r:id="rId20"/>
    <p:sldId id="272" r:id="rId21"/>
    <p:sldId id="273" r:id="rId22"/>
    <p:sldId id="274" r:id="rId23"/>
    <p:sldId id="275" r:id="rId24"/>
    <p:sldId id="276" r:id="rId25"/>
  </p:sldIdLst>
  <p:sldSz cx="18288000" cy="10287000"/>
  <p:notesSz cx="6858000" cy="9144000"/>
  <p:embeddedFontLst>
    <p:embeddedFont>
      <p:font typeface="Calibri" panose="020F0502020204030204" pitchFamily="34" charset="0"/>
      <p:regular r:id="rId26"/>
      <p:bold r:id="rId27"/>
      <p:italic r:id="rId28"/>
      <p:boldItalic r:id="rId29"/>
    </p:embeddedFont>
    <p:embeddedFont>
      <p:font typeface="Fira Sans Bold" panose="020B0604020202020204" charset="0"/>
      <p:regular r:id="rId30"/>
    </p:embeddedFont>
    <p:embeddedFont>
      <p:font typeface="Fira Sans Light" panose="020B0403050000020004" pitchFamily="34" charset="0"/>
      <p:regular r:id="rId31"/>
      <p:italic r:id="rId32"/>
    </p:embeddedFont>
    <p:embeddedFont>
      <p:font typeface="Fira Sans Medium" panose="020B0603050000020004" pitchFamily="3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8" d="100"/>
          <a:sy n="88" d="100"/>
        </p:scale>
        <p:origin x="82" y="1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3236453"/>
            <a:ext cx="10202605" cy="3657600"/>
          </a:xfrm>
          <a:prstGeom prst="rect">
            <a:avLst/>
          </a:prstGeom>
        </p:spPr>
        <p:txBody>
          <a:bodyPr lIns="0" tIns="0" rIns="0" bIns="0" rtlCol="0" anchor="t">
            <a:spAutoFit/>
          </a:bodyPr>
          <a:lstStyle/>
          <a:p>
            <a:pPr>
              <a:lnSpc>
                <a:spcPts val="14399"/>
              </a:lnSpc>
            </a:pPr>
            <a:r>
              <a:rPr lang="en-US" sz="11999">
                <a:solidFill>
                  <a:srgbClr val="000000"/>
                </a:solidFill>
                <a:latin typeface="Fira Sans Bold"/>
              </a:rPr>
              <a:t>Kedi Köpek Tespiti</a:t>
            </a:r>
          </a:p>
        </p:txBody>
      </p:sp>
      <p:grpSp>
        <p:nvGrpSpPr>
          <p:cNvPr id="3" name="Group 3"/>
          <p:cNvGrpSpPr/>
          <p:nvPr/>
        </p:nvGrpSpPr>
        <p:grpSpPr>
          <a:xfrm>
            <a:off x="14328902" y="2317173"/>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122944" y="7035126"/>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36342" y="5954842"/>
            <a:ext cx="2271679" cy="196728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3737770" y="373605"/>
            <a:ext cx="3799619" cy="329048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Freeform 11"/>
          <p:cNvSpPr/>
          <p:nvPr/>
        </p:nvSpPr>
        <p:spPr>
          <a:xfrm>
            <a:off x="1028700" y="1028700"/>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4191000"/>
            <a:ext cx="15924588" cy="4381500"/>
          </a:xfrm>
          <a:prstGeom prst="rect">
            <a:avLst/>
          </a:prstGeom>
        </p:spPr>
        <p:txBody>
          <a:bodyPr lIns="0" tIns="0" rIns="0" bIns="0" rtlCol="0" anchor="t">
            <a:spAutoFit/>
          </a:bodyPr>
          <a:lstStyle/>
          <a:p>
            <a:pPr marL="626107" lvl="1" indent="-313054">
              <a:lnSpc>
                <a:spcPts val="3479"/>
              </a:lnSpc>
              <a:buFont typeface="Arial"/>
              <a:buChar char="•"/>
            </a:pPr>
            <a:r>
              <a:rPr lang="en-US" sz="2899">
                <a:solidFill>
                  <a:srgbClr val="F4F4F4"/>
                </a:solidFill>
                <a:latin typeface="Fira Sans Medium"/>
              </a:rPr>
              <a:t>Derinlik ve karmaşıklık: VGG16, 16 katmanlı bir derin sinir ağıdır ve daha basit modellere göre daha derin bir mimariye sahiptir. Bu derinlik, daha karmaşık ve daha yüksek seviyede özelliklerin öğrenilmesine olanak tanır.</a:t>
            </a:r>
          </a:p>
          <a:p>
            <a:pPr>
              <a:lnSpc>
                <a:spcPts val="3479"/>
              </a:lnSpc>
            </a:pPr>
            <a:endParaRPr lang="en-US" sz="2899">
              <a:solidFill>
                <a:srgbClr val="F4F4F4"/>
              </a:solidFill>
              <a:latin typeface="Fira Sans Medium"/>
            </a:endParaRPr>
          </a:p>
          <a:p>
            <a:pPr marL="626107" lvl="1" indent="-313054">
              <a:lnSpc>
                <a:spcPts val="3479"/>
              </a:lnSpc>
              <a:buFont typeface="Arial"/>
              <a:buChar char="•"/>
            </a:pPr>
            <a:r>
              <a:rPr lang="en-US" sz="2899">
                <a:solidFill>
                  <a:srgbClr val="F4F4F4"/>
                </a:solidFill>
                <a:latin typeface="Fira Sans Medium"/>
              </a:rPr>
              <a:t>İyi performans: VGG16, ImageNet veri kümesi üzerinde yüksek doğruluk oranları elde etmiştir. Bu, genel bir veri kümesinde iyi performans sergilediği anlamına gelir.</a:t>
            </a:r>
          </a:p>
          <a:p>
            <a:pPr>
              <a:lnSpc>
                <a:spcPts val="3479"/>
              </a:lnSpc>
            </a:pPr>
            <a:endParaRPr lang="en-US" sz="2899">
              <a:solidFill>
                <a:srgbClr val="F4F4F4"/>
              </a:solidFill>
              <a:latin typeface="Fira Sans Medium"/>
            </a:endParaRPr>
          </a:p>
          <a:p>
            <a:pPr marL="626107" lvl="1" indent="-313054">
              <a:lnSpc>
                <a:spcPts val="3479"/>
              </a:lnSpc>
              <a:buFont typeface="Arial"/>
              <a:buChar char="•"/>
            </a:pPr>
            <a:r>
              <a:rPr lang="en-US" sz="2899">
                <a:solidFill>
                  <a:srgbClr val="F4F4F4"/>
                </a:solidFill>
                <a:latin typeface="Fira Sans Medium"/>
              </a:rPr>
              <a:t>Basit yapı: VGG16, temel olarak ardışık evrişim ve pooling katmanlarından oluşan basit bir yapıya sahiptir. Bu, modelin anlaşılmasını, eğitimini ve uygulanmasını kolaylaştırır.</a:t>
            </a:r>
          </a:p>
          <a:p>
            <a:pPr>
              <a:lnSpc>
                <a:spcPts val="3479"/>
              </a:lnSpc>
            </a:pPr>
            <a:endParaRPr lang="en-US" sz="2899">
              <a:solidFill>
                <a:srgbClr val="F4F4F4"/>
              </a:solidFill>
              <a:latin typeface="Fira Sans Medium"/>
            </a:endParaRPr>
          </a:p>
        </p:txBody>
      </p:sp>
      <p:sp>
        <p:nvSpPr>
          <p:cNvPr id="3" name="TextBox 3"/>
          <p:cNvSpPr txBox="1"/>
          <p:nvPr/>
        </p:nvSpPr>
        <p:spPr>
          <a:xfrm>
            <a:off x="1028700" y="1028700"/>
            <a:ext cx="15924588" cy="31623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VGG16'nın Avantajları</a:t>
            </a:r>
          </a:p>
          <a:p>
            <a:pPr>
              <a:lnSpc>
                <a:spcPts val="12480"/>
              </a:lnSpc>
            </a:pPr>
            <a:endParaRPr lang="en-US" sz="10400">
              <a:solidFill>
                <a:srgbClr val="A4E473"/>
              </a:solidFill>
              <a:latin typeface="Fira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4191000"/>
            <a:ext cx="15924588" cy="3505200"/>
          </a:xfrm>
          <a:prstGeom prst="rect">
            <a:avLst/>
          </a:prstGeom>
        </p:spPr>
        <p:txBody>
          <a:bodyPr lIns="0" tIns="0" rIns="0" bIns="0" rtlCol="0" anchor="t">
            <a:spAutoFit/>
          </a:bodyPr>
          <a:lstStyle/>
          <a:p>
            <a:pPr marL="626107" lvl="1" indent="-313054">
              <a:lnSpc>
                <a:spcPts val="3479"/>
              </a:lnSpc>
              <a:buFont typeface="Arial"/>
              <a:buChar char="•"/>
            </a:pPr>
            <a:r>
              <a:rPr lang="en-US" sz="2899">
                <a:solidFill>
                  <a:srgbClr val="F4F4F4"/>
                </a:solidFill>
                <a:latin typeface="Fira Sans Medium"/>
              </a:rPr>
              <a:t>Yüksek hesaplama ve bellek gereksinimi: VGG16, derin ve karmaşık bir model olduğu için yüksek hesaplama gücü ve bellek gerektirir. Bu, eğitim ve çıkarım sürelerini uzatabilir ve daha fazla kaynak gerektirebilir.</a:t>
            </a:r>
          </a:p>
          <a:p>
            <a:pPr>
              <a:lnSpc>
                <a:spcPts val="3479"/>
              </a:lnSpc>
            </a:pPr>
            <a:endParaRPr lang="en-US" sz="2899">
              <a:solidFill>
                <a:srgbClr val="F4F4F4"/>
              </a:solidFill>
              <a:latin typeface="Fira Sans Medium"/>
            </a:endParaRPr>
          </a:p>
          <a:p>
            <a:pPr marL="626107" lvl="1" indent="-313054">
              <a:lnSpc>
                <a:spcPts val="3479"/>
              </a:lnSpc>
              <a:buFont typeface="Arial"/>
              <a:buChar char="•"/>
            </a:pPr>
            <a:r>
              <a:rPr lang="en-US" sz="2899">
                <a:solidFill>
                  <a:srgbClr val="F4F4F4"/>
                </a:solidFill>
                <a:latin typeface="Fira Sans Medium"/>
              </a:rPr>
              <a:t>Aşırı uyum riski: VGG16 gibi derin modeller, büyük miktarda parametreye sahiptir. Bu, eğitim verilerine aşırı uyum riskini artırabilir, yani modelin eğitim verilerine aşırı derecede uyum sağlayarak doğrulama yeteneğini azaltabilir.</a:t>
            </a:r>
          </a:p>
          <a:p>
            <a:pPr>
              <a:lnSpc>
                <a:spcPts val="3479"/>
              </a:lnSpc>
            </a:pPr>
            <a:endParaRPr lang="en-US" sz="2899">
              <a:solidFill>
                <a:srgbClr val="F4F4F4"/>
              </a:solidFill>
              <a:latin typeface="Fira Sans Medium"/>
            </a:endParaRPr>
          </a:p>
        </p:txBody>
      </p:sp>
      <p:sp>
        <p:nvSpPr>
          <p:cNvPr id="3" name="TextBox 3"/>
          <p:cNvSpPr txBox="1"/>
          <p:nvPr/>
        </p:nvSpPr>
        <p:spPr>
          <a:xfrm>
            <a:off x="1028700" y="1028700"/>
            <a:ext cx="15924588" cy="47434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VGG16'nın Dezavantajları</a:t>
            </a:r>
          </a:p>
          <a:p>
            <a:pPr>
              <a:lnSpc>
                <a:spcPts val="12480"/>
              </a:lnSpc>
            </a:pPr>
            <a:endParaRPr lang="en-US" sz="10400">
              <a:solidFill>
                <a:srgbClr val="A4E473"/>
              </a:solidFill>
              <a:latin typeface="Fira Sans Medium"/>
            </a:endParaRPr>
          </a:p>
          <a:p>
            <a:pPr>
              <a:lnSpc>
                <a:spcPts val="12480"/>
              </a:lnSpc>
            </a:pPr>
            <a:endParaRPr lang="en-US" sz="10400">
              <a:solidFill>
                <a:srgbClr val="A4E473"/>
              </a:solidFill>
              <a:latin typeface="Fira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5401972"/>
            <a:ext cx="15924588" cy="2486025"/>
          </a:xfrm>
          <a:prstGeom prst="rect">
            <a:avLst/>
          </a:prstGeom>
        </p:spPr>
        <p:txBody>
          <a:bodyPr lIns="0" tIns="0" rIns="0" bIns="0" rtlCol="0" anchor="t">
            <a:spAutoFit/>
          </a:bodyPr>
          <a:lstStyle/>
          <a:p>
            <a:pPr>
              <a:lnSpc>
                <a:spcPts val="3959"/>
              </a:lnSpc>
            </a:pPr>
            <a:r>
              <a:rPr lang="en-US" sz="3299">
                <a:solidFill>
                  <a:srgbClr val="F4F4F4"/>
                </a:solidFill>
                <a:latin typeface="Fira Sans Medium"/>
              </a:rPr>
              <a:t>VGG16, derinlik ve karmaşıklığıyla dikkat çeken bir modeldir. Bu projede,  köpek ve kedilerin sınıflandırılması için kullanılmıştır . VGG16, genel bir veri kümesi olan ImageNet üzerinde iyi performans sergilemiştir ve özellikle nesne tanıma işlemlerinde kullanılmıştır. Bu nedenlerle, VGG16 gibi bir derin sinir ağı mimarisi bu projede tercih edilmiştir.</a:t>
            </a:r>
          </a:p>
        </p:txBody>
      </p:sp>
      <p:sp>
        <p:nvSpPr>
          <p:cNvPr id="3" name="TextBox 3"/>
          <p:cNvSpPr txBox="1"/>
          <p:nvPr/>
        </p:nvSpPr>
        <p:spPr>
          <a:xfrm>
            <a:off x="1028700" y="1028700"/>
            <a:ext cx="15924588" cy="47434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Bu projede neden VGG16 kullanıldı? </a:t>
            </a:r>
          </a:p>
          <a:p>
            <a:pPr>
              <a:lnSpc>
                <a:spcPts val="12480"/>
              </a:lnSpc>
            </a:pPr>
            <a:endParaRPr lang="en-US" sz="10400">
              <a:solidFill>
                <a:srgbClr val="A4E473"/>
              </a:solidFill>
              <a:latin typeface="Fira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941522" y="4580005"/>
            <a:ext cx="15924588" cy="2981325"/>
          </a:xfrm>
          <a:prstGeom prst="rect">
            <a:avLst/>
          </a:prstGeom>
        </p:spPr>
        <p:txBody>
          <a:bodyPr lIns="0" tIns="0" rIns="0" bIns="0" rtlCol="0" anchor="t">
            <a:spAutoFit/>
          </a:bodyPr>
          <a:lstStyle/>
          <a:p>
            <a:pPr>
              <a:lnSpc>
                <a:spcPts val="3959"/>
              </a:lnSpc>
            </a:pPr>
            <a:endParaRPr/>
          </a:p>
          <a:p>
            <a:pPr>
              <a:lnSpc>
                <a:spcPts val="3959"/>
              </a:lnSpc>
            </a:pPr>
            <a:r>
              <a:rPr lang="en-US" sz="3299">
                <a:solidFill>
                  <a:srgbClr val="F4F4F4"/>
                </a:solidFill>
                <a:latin typeface="Fira Sans Medium"/>
              </a:rPr>
              <a:t>Transfer öğrenme, önceden eğitilmiş bir modelin öğrendiği bilgilerin, farklı bir görevde kullanılması anlamına gelir. Bu yaklaşım, genellikle bir veri setinden yeterli miktarda veri toplamak mümkün olmadığında veya eğitim için yüksek hesaplama kaynaklarına sahip olunmadığında tercih edilir. Benim kullanma nedenim ise GPU kaynağını kullanamadığım için eğitim sürelerinin çok uzun olması.</a:t>
            </a:r>
          </a:p>
        </p:txBody>
      </p:sp>
      <p:sp>
        <p:nvSpPr>
          <p:cNvPr id="3" name="TextBox 3"/>
          <p:cNvSpPr txBox="1"/>
          <p:nvPr/>
        </p:nvSpPr>
        <p:spPr>
          <a:xfrm>
            <a:off x="1028700" y="1028700"/>
            <a:ext cx="15924588"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Transfer Öğrenme Nedir?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916614" y="4405648"/>
            <a:ext cx="15924588" cy="5457825"/>
          </a:xfrm>
          <a:prstGeom prst="rect">
            <a:avLst/>
          </a:prstGeom>
        </p:spPr>
        <p:txBody>
          <a:bodyPr lIns="0" tIns="0" rIns="0" bIns="0" rtlCol="0" anchor="t">
            <a:spAutoFit/>
          </a:bodyPr>
          <a:lstStyle/>
          <a:p>
            <a:pPr>
              <a:lnSpc>
                <a:spcPts val="3959"/>
              </a:lnSpc>
            </a:pPr>
            <a:endParaRPr dirty="0"/>
          </a:p>
          <a:p>
            <a:pPr marL="712465" lvl="1" indent="-356233">
              <a:lnSpc>
                <a:spcPts val="3959"/>
              </a:lnSpc>
              <a:buFont typeface="Arial"/>
              <a:buChar char="•"/>
            </a:pPr>
            <a:r>
              <a:rPr lang="en-US" sz="3299" dirty="0" err="1">
                <a:solidFill>
                  <a:srgbClr val="F4F4F4"/>
                </a:solidFill>
                <a:latin typeface="Fira Sans Medium"/>
              </a:rPr>
              <a:t>Hızlı</a:t>
            </a:r>
            <a:r>
              <a:rPr lang="en-US" sz="3299" dirty="0">
                <a:solidFill>
                  <a:srgbClr val="F4F4F4"/>
                </a:solidFill>
                <a:latin typeface="Fira Sans Medium"/>
              </a:rPr>
              <a:t> </a:t>
            </a:r>
            <a:r>
              <a:rPr lang="en-US" sz="3299" dirty="0" err="1">
                <a:solidFill>
                  <a:srgbClr val="F4F4F4"/>
                </a:solidFill>
                <a:latin typeface="Fira Sans Medium"/>
              </a:rPr>
              <a:t>eğitim</a:t>
            </a:r>
            <a:r>
              <a:rPr lang="en-US" sz="3299" dirty="0">
                <a:solidFill>
                  <a:srgbClr val="F4F4F4"/>
                </a:solidFill>
                <a:latin typeface="Fira Sans Medium"/>
              </a:rPr>
              <a:t>: </a:t>
            </a:r>
            <a:r>
              <a:rPr lang="en-US" sz="3299" dirty="0" err="1">
                <a:solidFill>
                  <a:srgbClr val="F4F4F4"/>
                </a:solidFill>
                <a:latin typeface="Fira Sans Medium"/>
              </a:rPr>
              <a:t>Önceden</a:t>
            </a:r>
            <a:r>
              <a:rPr lang="en-US" sz="3299" dirty="0">
                <a:solidFill>
                  <a:srgbClr val="F4F4F4"/>
                </a:solidFill>
                <a:latin typeface="Fira Sans Medium"/>
              </a:rPr>
              <a:t> </a:t>
            </a:r>
            <a:r>
              <a:rPr lang="en-US" sz="3299" dirty="0" err="1">
                <a:solidFill>
                  <a:srgbClr val="F4F4F4"/>
                </a:solidFill>
                <a:latin typeface="Fira Sans Medium"/>
              </a:rPr>
              <a:t>eğitilmiş</a:t>
            </a:r>
            <a:r>
              <a:rPr lang="en-US" sz="3299" dirty="0">
                <a:solidFill>
                  <a:srgbClr val="F4F4F4"/>
                </a:solidFill>
                <a:latin typeface="Fira Sans Medium"/>
              </a:rPr>
              <a:t> </a:t>
            </a:r>
            <a:r>
              <a:rPr lang="en-US" sz="3299" dirty="0" err="1">
                <a:solidFill>
                  <a:srgbClr val="F4F4F4"/>
                </a:solidFill>
                <a:latin typeface="Fira Sans Medium"/>
              </a:rPr>
              <a:t>bir</a:t>
            </a:r>
            <a:r>
              <a:rPr lang="en-US" sz="3299" dirty="0">
                <a:solidFill>
                  <a:srgbClr val="F4F4F4"/>
                </a:solidFill>
                <a:latin typeface="Fira Sans Medium"/>
              </a:rPr>
              <a:t> </a:t>
            </a:r>
            <a:r>
              <a:rPr lang="en-US" sz="3299" dirty="0" err="1">
                <a:solidFill>
                  <a:srgbClr val="F4F4F4"/>
                </a:solidFill>
                <a:latin typeface="Fira Sans Medium"/>
              </a:rPr>
              <a:t>modelin</a:t>
            </a:r>
            <a:r>
              <a:rPr lang="en-US" sz="3299" dirty="0">
                <a:solidFill>
                  <a:srgbClr val="F4F4F4"/>
                </a:solidFill>
                <a:latin typeface="Fira Sans Medium"/>
              </a:rPr>
              <a:t> </a:t>
            </a:r>
            <a:r>
              <a:rPr lang="en-US" sz="3299" dirty="0" err="1">
                <a:solidFill>
                  <a:srgbClr val="F4F4F4"/>
                </a:solidFill>
                <a:latin typeface="Fira Sans Medium"/>
              </a:rPr>
              <a:t>ağırlıkları</a:t>
            </a:r>
            <a:r>
              <a:rPr lang="en-US" sz="3299" dirty="0">
                <a:solidFill>
                  <a:srgbClr val="F4F4F4"/>
                </a:solidFill>
                <a:latin typeface="Fira Sans Medium"/>
              </a:rPr>
              <a:t> </a:t>
            </a:r>
            <a:r>
              <a:rPr lang="en-US" sz="3299" dirty="0" err="1">
                <a:solidFill>
                  <a:srgbClr val="F4F4F4"/>
                </a:solidFill>
                <a:latin typeface="Fira Sans Medium"/>
              </a:rPr>
              <a:t>ve</a:t>
            </a:r>
            <a:r>
              <a:rPr lang="en-US" sz="3299" dirty="0">
                <a:solidFill>
                  <a:srgbClr val="F4F4F4"/>
                </a:solidFill>
                <a:latin typeface="Fira Sans Medium"/>
              </a:rPr>
              <a:t> </a:t>
            </a:r>
            <a:r>
              <a:rPr lang="en-US" sz="3299" dirty="0" err="1">
                <a:solidFill>
                  <a:srgbClr val="F4F4F4"/>
                </a:solidFill>
                <a:latin typeface="Fira Sans Medium"/>
              </a:rPr>
              <a:t>özellikleri</a:t>
            </a:r>
            <a:r>
              <a:rPr lang="en-US" sz="3299" dirty="0">
                <a:solidFill>
                  <a:srgbClr val="F4F4F4"/>
                </a:solidFill>
                <a:latin typeface="Fira Sans Medium"/>
              </a:rPr>
              <a:t> </a:t>
            </a:r>
            <a:r>
              <a:rPr lang="en-US" sz="3299" dirty="0" err="1">
                <a:solidFill>
                  <a:srgbClr val="F4F4F4"/>
                </a:solidFill>
                <a:latin typeface="Fira Sans Medium"/>
              </a:rPr>
              <a:t>zaten</a:t>
            </a:r>
            <a:r>
              <a:rPr lang="en-US" sz="3299" dirty="0">
                <a:solidFill>
                  <a:srgbClr val="F4F4F4"/>
                </a:solidFill>
                <a:latin typeface="Fira Sans Medium"/>
              </a:rPr>
              <a:t> </a:t>
            </a:r>
            <a:r>
              <a:rPr lang="en-US" sz="3299" dirty="0" err="1">
                <a:solidFill>
                  <a:srgbClr val="F4F4F4"/>
                </a:solidFill>
                <a:latin typeface="Fira Sans Medium"/>
              </a:rPr>
              <a:t>belirli</a:t>
            </a:r>
            <a:r>
              <a:rPr lang="en-US" sz="3299" dirty="0">
                <a:solidFill>
                  <a:srgbClr val="F4F4F4"/>
                </a:solidFill>
                <a:latin typeface="Fira Sans Medium"/>
              </a:rPr>
              <a:t> </a:t>
            </a:r>
            <a:r>
              <a:rPr lang="en-US" sz="3299" dirty="0" err="1">
                <a:solidFill>
                  <a:srgbClr val="F4F4F4"/>
                </a:solidFill>
                <a:latin typeface="Fira Sans Medium"/>
              </a:rPr>
              <a:t>bir</a:t>
            </a:r>
            <a:r>
              <a:rPr lang="en-US" sz="3299" dirty="0">
                <a:solidFill>
                  <a:srgbClr val="F4F4F4"/>
                </a:solidFill>
                <a:latin typeface="Fira Sans Medium"/>
              </a:rPr>
              <a:t> </a:t>
            </a:r>
            <a:r>
              <a:rPr lang="en-US" sz="3299" dirty="0" err="1">
                <a:solidFill>
                  <a:srgbClr val="F4F4F4"/>
                </a:solidFill>
                <a:latin typeface="Fira Sans Medium"/>
              </a:rPr>
              <a:t>veri</a:t>
            </a:r>
            <a:r>
              <a:rPr lang="en-US" sz="3299" dirty="0">
                <a:solidFill>
                  <a:srgbClr val="F4F4F4"/>
                </a:solidFill>
                <a:latin typeface="Fira Sans Medium"/>
              </a:rPr>
              <a:t> </a:t>
            </a:r>
            <a:r>
              <a:rPr lang="en-US" sz="3299" dirty="0" err="1">
                <a:solidFill>
                  <a:srgbClr val="F4F4F4"/>
                </a:solidFill>
                <a:latin typeface="Fira Sans Medium"/>
              </a:rPr>
              <a:t>kümesi</a:t>
            </a:r>
            <a:r>
              <a:rPr lang="en-US" sz="3299" dirty="0">
                <a:solidFill>
                  <a:srgbClr val="F4F4F4"/>
                </a:solidFill>
                <a:latin typeface="Fira Sans Medium"/>
              </a:rPr>
              <a:t> </a:t>
            </a:r>
            <a:r>
              <a:rPr lang="en-US" sz="3299" dirty="0" err="1">
                <a:solidFill>
                  <a:srgbClr val="F4F4F4"/>
                </a:solidFill>
                <a:latin typeface="Fira Sans Medium"/>
              </a:rPr>
              <a:t>üzerinde</a:t>
            </a:r>
            <a:r>
              <a:rPr lang="en-US" sz="3299" dirty="0">
                <a:solidFill>
                  <a:srgbClr val="F4F4F4"/>
                </a:solidFill>
                <a:latin typeface="Fira Sans Medium"/>
              </a:rPr>
              <a:t> </a:t>
            </a:r>
            <a:r>
              <a:rPr lang="en-US" sz="3299" dirty="0" err="1">
                <a:solidFill>
                  <a:srgbClr val="F4F4F4"/>
                </a:solidFill>
                <a:latin typeface="Fira Sans Medium"/>
              </a:rPr>
              <a:t>eğitildiği</a:t>
            </a:r>
            <a:r>
              <a:rPr lang="en-US" sz="3299" dirty="0">
                <a:solidFill>
                  <a:srgbClr val="F4F4F4"/>
                </a:solidFill>
                <a:latin typeface="Fira Sans Medium"/>
              </a:rPr>
              <a:t> </a:t>
            </a:r>
            <a:r>
              <a:rPr lang="en-US" sz="3299" dirty="0" err="1">
                <a:solidFill>
                  <a:srgbClr val="F4F4F4"/>
                </a:solidFill>
                <a:latin typeface="Fira Sans Medium"/>
              </a:rPr>
              <a:t>için</a:t>
            </a:r>
            <a:r>
              <a:rPr lang="en-US" sz="3299" dirty="0">
                <a:solidFill>
                  <a:srgbClr val="F4F4F4"/>
                </a:solidFill>
                <a:latin typeface="Fira Sans Medium"/>
              </a:rPr>
              <a:t>, </a:t>
            </a:r>
            <a:r>
              <a:rPr lang="en-US" sz="3299" dirty="0" err="1">
                <a:solidFill>
                  <a:srgbClr val="F4F4F4"/>
                </a:solidFill>
                <a:latin typeface="Fira Sans Medium"/>
              </a:rPr>
              <a:t>bu</a:t>
            </a:r>
            <a:r>
              <a:rPr lang="en-US" sz="3299" dirty="0">
                <a:solidFill>
                  <a:srgbClr val="F4F4F4"/>
                </a:solidFill>
                <a:latin typeface="Fira Sans Medium"/>
              </a:rPr>
              <a:t> </a:t>
            </a:r>
            <a:r>
              <a:rPr lang="en-US" sz="3299" dirty="0" err="1">
                <a:solidFill>
                  <a:srgbClr val="F4F4F4"/>
                </a:solidFill>
                <a:latin typeface="Fira Sans Medium"/>
              </a:rPr>
              <a:t>ağırlıkları</a:t>
            </a:r>
            <a:r>
              <a:rPr lang="en-US" sz="3299" dirty="0">
                <a:solidFill>
                  <a:srgbClr val="F4F4F4"/>
                </a:solidFill>
                <a:latin typeface="Fira Sans Medium"/>
              </a:rPr>
              <a:t> </a:t>
            </a:r>
            <a:r>
              <a:rPr lang="en-US" sz="3299" dirty="0" err="1">
                <a:solidFill>
                  <a:srgbClr val="F4F4F4"/>
                </a:solidFill>
                <a:latin typeface="Fira Sans Medium"/>
              </a:rPr>
              <a:t>başlangıç</a:t>
            </a:r>
            <a:r>
              <a:rPr lang="en-US" sz="3299" dirty="0">
                <a:solidFill>
                  <a:srgbClr val="F4F4F4"/>
                </a:solidFill>
                <a:latin typeface="Fira Sans Medium"/>
              </a:rPr>
              <a:t> </a:t>
            </a:r>
            <a:r>
              <a:rPr lang="en-US" sz="3299" dirty="0" err="1">
                <a:solidFill>
                  <a:srgbClr val="F4F4F4"/>
                </a:solidFill>
                <a:latin typeface="Fira Sans Medium"/>
              </a:rPr>
              <a:t>noktası</a:t>
            </a:r>
            <a:r>
              <a:rPr lang="en-US" sz="3299" dirty="0">
                <a:solidFill>
                  <a:srgbClr val="F4F4F4"/>
                </a:solidFill>
                <a:latin typeface="Fira Sans Medium"/>
              </a:rPr>
              <a:t> </a:t>
            </a:r>
            <a:r>
              <a:rPr lang="en-US" sz="3299" dirty="0" err="1">
                <a:solidFill>
                  <a:srgbClr val="F4F4F4"/>
                </a:solidFill>
                <a:latin typeface="Fira Sans Medium"/>
              </a:rPr>
              <a:t>olarak</a:t>
            </a:r>
            <a:r>
              <a:rPr lang="en-US" sz="3299" dirty="0">
                <a:solidFill>
                  <a:srgbClr val="F4F4F4"/>
                </a:solidFill>
                <a:latin typeface="Fira Sans Medium"/>
              </a:rPr>
              <a:t> </a:t>
            </a:r>
            <a:r>
              <a:rPr lang="en-US" sz="3299" dirty="0" err="1">
                <a:solidFill>
                  <a:srgbClr val="F4F4F4"/>
                </a:solidFill>
                <a:latin typeface="Fira Sans Medium"/>
              </a:rPr>
              <a:t>kullanmak</a:t>
            </a:r>
            <a:r>
              <a:rPr lang="en-US" sz="3299" dirty="0">
                <a:solidFill>
                  <a:srgbClr val="F4F4F4"/>
                </a:solidFill>
                <a:latin typeface="Fira Sans Medium"/>
              </a:rPr>
              <a:t> </a:t>
            </a:r>
            <a:r>
              <a:rPr lang="en-US" sz="3299" dirty="0" err="1">
                <a:solidFill>
                  <a:srgbClr val="F4F4F4"/>
                </a:solidFill>
                <a:latin typeface="Fira Sans Medium"/>
              </a:rPr>
              <a:t>ve</a:t>
            </a:r>
            <a:r>
              <a:rPr lang="en-US" sz="3299" dirty="0">
                <a:solidFill>
                  <a:srgbClr val="F4F4F4"/>
                </a:solidFill>
                <a:latin typeface="Fira Sans Medium"/>
              </a:rPr>
              <a:t> </a:t>
            </a:r>
            <a:r>
              <a:rPr lang="en-US" sz="3299" dirty="0" err="1">
                <a:solidFill>
                  <a:srgbClr val="F4F4F4"/>
                </a:solidFill>
                <a:latin typeface="Fira Sans Medium"/>
              </a:rPr>
              <a:t>sadece</a:t>
            </a:r>
            <a:r>
              <a:rPr lang="en-US" sz="3299" dirty="0">
                <a:solidFill>
                  <a:srgbClr val="F4F4F4"/>
                </a:solidFill>
                <a:latin typeface="Fira Sans Medium"/>
              </a:rPr>
              <a:t> yeni </a:t>
            </a:r>
            <a:r>
              <a:rPr lang="en-US" sz="3299" dirty="0" err="1">
                <a:solidFill>
                  <a:srgbClr val="F4F4F4"/>
                </a:solidFill>
                <a:latin typeface="Fira Sans Medium"/>
              </a:rPr>
              <a:t>görevin</a:t>
            </a:r>
            <a:r>
              <a:rPr lang="en-US" sz="3299" dirty="0">
                <a:solidFill>
                  <a:srgbClr val="F4F4F4"/>
                </a:solidFill>
                <a:latin typeface="Fira Sans Medium"/>
              </a:rPr>
              <a:t> </a:t>
            </a:r>
            <a:r>
              <a:rPr lang="en-US" sz="3299" dirty="0" err="1">
                <a:solidFill>
                  <a:srgbClr val="F4F4F4"/>
                </a:solidFill>
                <a:latin typeface="Fira Sans Medium"/>
              </a:rPr>
              <a:t>özelleştirilmiş</a:t>
            </a:r>
            <a:r>
              <a:rPr lang="en-US" sz="3299" dirty="0">
                <a:solidFill>
                  <a:srgbClr val="F4F4F4"/>
                </a:solidFill>
                <a:latin typeface="Fira Sans Medium"/>
              </a:rPr>
              <a:t> </a:t>
            </a:r>
            <a:r>
              <a:rPr lang="en-US" sz="3299" dirty="0" err="1">
                <a:solidFill>
                  <a:srgbClr val="F4F4F4"/>
                </a:solidFill>
                <a:latin typeface="Fira Sans Medium"/>
              </a:rPr>
              <a:t>kısımlarını</a:t>
            </a:r>
            <a:r>
              <a:rPr lang="en-US" sz="3299" dirty="0">
                <a:solidFill>
                  <a:srgbClr val="F4F4F4"/>
                </a:solidFill>
                <a:latin typeface="Fira Sans Medium"/>
              </a:rPr>
              <a:t> </a:t>
            </a:r>
            <a:r>
              <a:rPr lang="en-US" sz="3299" dirty="0" err="1">
                <a:solidFill>
                  <a:srgbClr val="F4F4F4"/>
                </a:solidFill>
                <a:latin typeface="Fira Sans Medium"/>
              </a:rPr>
              <a:t>eğitmek</a:t>
            </a:r>
            <a:r>
              <a:rPr lang="en-US" sz="3299" dirty="0">
                <a:solidFill>
                  <a:srgbClr val="F4F4F4"/>
                </a:solidFill>
                <a:latin typeface="Fira Sans Medium"/>
              </a:rPr>
              <a:t>, </a:t>
            </a:r>
            <a:r>
              <a:rPr lang="en-US" sz="3299" dirty="0" err="1">
                <a:solidFill>
                  <a:srgbClr val="F4F4F4"/>
                </a:solidFill>
                <a:latin typeface="Fira Sans Medium"/>
              </a:rPr>
              <a:t>eğitim</a:t>
            </a:r>
            <a:r>
              <a:rPr lang="en-US" sz="3299" dirty="0">
                <a:solidFill>
                  <a:srgbClr val="F4F4F4"/>
                </a:solidFill>
                <a:latin typeface="Fira Sans Medium"/>
              </a:rPr>
              <a:t> </a:t>
            </a:r>
            <a:r>
              <a:rPr lang="en-US" sz="3299" dirty="0" err="1">
                <a:solidFill>
                  <a:srgbClr val="F4F4F4"/>
                </a:solidFill>
                <a:latin typeface="Fira Sans Medium"/>
              </a:rPr>
              <a:t>süresini</a:t>
            </a:r>
            <a:r>
              <a:rPr lang="en-US" sz="3299" dirty="0">
                <a:solidFill>
                  <a:srgbClr val="F4F4F4"/>
                </a:solidFill>
                <a:latin typeface="Fira Sans Medium"/>
              </a:rPr>
              <a:t> </a:t>
            </a:r>
            <a:r>
              <a:rPr lang="en-US" sz="3299" dirty="0" err="1">
                <a:solidFill>
                  <a:srgbClr val="F4F4F4"/>
                </a:solidFill>
                <a:latin typeface="Fira Sans Medium"/>
              </a:rPr>
              <a:t>önemli</a:t>
            </a:r>
            <a:r>
              <a:rPr lang="en-US" sz="3299" dirty="0">
                <a:solidFill>
                  <a:srgbClr val="F4F4F4"/>
                </a:solidFill>
                <a:latin typeface="Fira Sans Medium"/>
              </a:rPr>
              <a:t> </a:t>
            </a:r>
            <a:r>
              <a:rPr lang="en-US" sz="3299" dirty="0" err="1">
                <a:solidFill>
                  <a:srgbClr val="F4F4F4"/>
                </a:solidFill>
                <a:latin typeface="Fira Sans Medium"/>
              </a:rPr>
              <a:t>ölçüde</a:t>
            </a:r>
            <a:r>
              <a:rPr lang="en-US" sz="3299" dirty="0">
                <a:solidFill>
                  <a:srgbClr val="F4F4F4"/>
                </a:solidFill>
                <a:latin typeface="Fira Sans Medium"/>
              </a:rPr>
              <a:t> </a:t>
            </a:r>
            <a:r>
              <a:rPr lang="en-US" sz="3299" dirty="0" err="1">
                <a:solidFill>
                  <a:srgbClr val="F4F4F4"/>
                </a:solidFill>
                <a:latin typeface="Fira Sans Medium"/>
              </a:rPr>
              <a:t>azaltabilir</a:t>
            </a:r>
            <a:r>
              <a:rPr lang="en-US" sz="3299" dirty="0">
                <a:solidFill>
                  <a:srgbClr val="F4F4F4"/>
                </a:solidFill>
                <a:latin typeface="Fira Sans Medium"/>
              </a:rPr>
              <a:t>.</a:t>
            </a:r>
          </a:p>
          <a:p>
            <a:pPr marL="712465" lvl="1" indent="-356233">
              <a:lnSpc>
                <a:spcPts val="3959"/>
              </a:lnSpc>
              <a:buFont typeface="Arial"/>
              <a:buChar char="•"/>
            </a:pPr>
            <a:r>
              <a:rPr lang="en-US" sz="3299" dirty="0">
                <a:solidFill>
                  <a:srgbClr val="F4F4F4"/>
                </a:solidFill>
                <a:latin typeface="Fira Sans Medium"/>
              </a:rPr>
              <a:t>Veri </a:t>
            </a:r>
            <a:r>
              <a:rPr lang="en-US" sz="3299" dirty="0" err="1">
                <a:solidFill>
                  <a:srgbClr val="F4F4F4"/>
                </a:solidFill>
                <a:latin typeface="Fira Sans Medium"/>
              </a:rPr>
              <a:t>verimliliği</a:t>
            </a:r>
            <a:r>
              <a:rPr lang="en-US" sz="3299" dirty="0">
                <a:solidFill>
                  <a:srgbClr val="F4F4F4"/>
                </a:solidFill>
                <a:latin typeface="Fira Sans Medium"/>
              </a:rPr>
              <a:t>: Bir </a:t>
            </a:r>
            <a:r>
              <a:rPr lang="en-US" sz="3299" dirty="0" err="1">
                <a:solidFill>
                  <a:srgbClr val="F4F4F4"/>
                </a:solidFill>
                <a:latin typeface="Fira Sans Medium"/>
              </a:rPr>
              <a:t>eğitim</a:t>
            </a:r>
            <a:r>
              <a:rPr lang="en-US" sz="3299" dirty="0">
                <a:solidFill>
                  <a:srgbClr val="F4F4F4"/>
                </a:solidFill>
                <a:latin typeface="Fira Sans Medium"/>
              </a:rPr>
              <a:t> </a:t>
            </a:r>
            <a:r>
              <a:rPr lang="en-US" sz="3299" dirty="0" err="1">
                <a:solidFill>
                  <a:srgbClr val="F4F4F4"/>
                </a:solidFill>
                <a:latin typeface="Fira Sans Medium"/>
              </a:rPr>
              <a:t>için</a:t>
            </a:r>
            <a:r>
              <a:rPr lang="en-US" sz="3299" dirty="0">
                <a:solidFill>
                  <a:srgbClr val="F4F4F4"/>
                </a:solidFill>
                <a:latin typeface="Fira Sans Medium"/>
              </a:rPr>
              <a:t> </a:t>
            </a:r>
            <a:r>
              <a:rPr lang="en-US" sz="3299" dirty="0" err="1">
                <a:solidFill>
                  <a:srgbClr val="F4F4F4"/>
                </a:solidFill>
                <a:latin typeface="Fira Sans Medium"/>
              </a:rPr>
              <a:t>yeterli</a:t>
            </a:r>
            <a:r>
              <a:rPr lang="en-US" sz="3299" dirty="0">
                <a:solidFill>
                  <a:srgbClr val="F4F4F4"/>
                </a:solidFill>
                <a:latin typeface="Fira Sans Medium"/>
              </a:rPr>
              <a:t> </a:t>
            </a:r>
            <a:r>
              <a:rPr lang="en-US" sz="3299" dirty="0" err="1">
                <a:solidFill>
                  <a:srgbClr val="F4F4F4"/>
                </a:solidFill>
                <a:latin typeface="Fira Sans Medium"/>
              </a:rPr>
              <a:t>miktarda</a:t>
            </a:r>
            <a:r>
              <a:rPr lang="en-US" sz="3299" dirty="0">
                <a:solidFill>
                  <a:srgbClr val="F4F4F4"/>
                </a:solidFill>
                <a:latin typeface="Fira Sans Medium"/>
              </a:rPr>
              <a:t> </a:t>
            </a:r>
            <a:r>
              <a:rPr lang="en-US" sz="3299" dirty="0" err="1">
                <a:solidFill>
                  <a:srgbClr val="F4F4F4"/>
                </a:solidFill>
                <a:latin typeface="Fira Sans Medium"/>
              </a:rPr>
              <a:t>etiketli</a:t>
            </a:r>
            <a:r>
              <a:rPr lang="en-US" sz="3299" dirty="0">
                <a:solidFill>
                  <a:srgbClr val="F4F4F4"/>
                </a:solidFill>
                <a:latin typeface="Fira Sans Medium"/>
              </a:rPr>
              <a:t> </a:t>
            </a:r>
            <a:r>
              <a:rPr lang="en-US" sz="3299" dirty="0" err="1">
                <a:solidFill>
                  <a:srgbClr val="F4F4F4"/>
                </a:solidFill>
                <a:latin typeface="Fira Sans Medium"/>
              </a:rPr>
              <a:t>veriye</a:t>
            </a:r>
            <a:r>
              <a:rPr lang="en-US" sz="3299" dirty="0">
                <a:solidFill>
                  <a:srgbClr val="F4F4F4"/>
                </a:solidFill>
                <a:latin typeface="Fira Sans Medium"/>
              </a:rPr>
              <a:t> </a:t>
            </a:r>
            <a:r>
              <a:rPr lang="en-US" sz="3299" dirty="0" err="1">
                <a:solidFill>
                  <a:srgbClr val="F4F4F4"/>
                </a:solidFill>
                <a:latin typeface="Fira Sans Medium"/>
              </a:rPr>
              <a:t>sahip</a:t>
            </a:r>
            <a:r>
              <a:rPr lang="en-US" sz="3299" dirty="0">
                <a:solidFill>
                  <a:srgbClr val="F4F4F4"/>
                </a:solidFill>
                <a:latin typeface="Fira Sans Medium"/>
              </a:rPr>
              <a:t> </a:t>
            </a:r>
            <a:r>
              <a:rPr lang="en-US" sz="3299" dirty="0" err="1">
                <a:solidFill>
                  <a:srgbClr val="F4F4F4"/>
                </a:solidFill>
                <a:latin typeface="Fira Sans Medium"/>
              </a:rPr>
              <a:t>olmak</a:t>
            </a:r>
            <a:r>
              <a:rPr lang="en-US" sz="3299" dirty="0">
                <a:solidFill>
                  <a:srgbClr val="F4F4F4"/>
                </a:solidFill>
                <a:latin typeface="Fira Sans Medium"/>
              </a:rPr>
              <a:t> </a:t>
            </a:r>
            <a:r>
              <a:rPr lang="en-US" sz="3299" dirty="0" err="1">
                <a:solidFill>
                  <a:srgbClr val="F4F4F4"/>
                </a:solidFill>
                <a:latin typeface="Fira Sans Medium"/>
              </a:rPr>
              <a:t>zor</a:t>
            </a:r>
            <a:r>
              <a:rPr lang="en-US" sz="3299" dirty="0">
                <a:solidFill>
                  <a:srgbClr val="F4F4F4"/>
                </a:solidFill>
                <a:latin typeface="Fira Sans Medium"/>
              </a:rPr>
              <a:t> </a:t>
            </a:r>
            <a:r>
              <a:rPr lang="en-US" sz="3299" dirty="0" err="1">
                <a:solidFill>
                  <a:srgbClr val="F4F4F4"/>
                </a:solidFill>
                <a:latin typeface="Fira Sans Medium"/>
              </a:rPr>
              <a:t>olabilir</a:t>
            </a:r>
            <a:r>
              <a:rPr lang="en-US" sz="3299" dirty="0">
                <a:solidFill>
                  <a:srgbClr val="F4F4F4"/>
                </a:solidFill>
                <a:latin typeface="Fira Sans Medium"/>
              </a:rPr>
              <a:t>. Transfer </a:t>
            </a:r>
            <a:r>
              <a:rPr lang="en-US" sz="3299" dirty="0" err="1">
                <a:solidFill>
                  <a:srgbClr val="F4F4F4"/>
                </a:solidFill>
                <a:latin typeface="Fira Sans Medium"/>
              </a:rPr>
              <a:t>öğrenme</a:t>
            </a:r>
            <a:r>
              <a:rPr lang="en-US" sz="3299" dirty="0">
                <a:solidFill>
                  <a:srgbClr val="F4F4F4"/>
                </a:solidFill>
                <a:latin typeface="Fira Sans Medium"/>
              </a:rPr>
              <a:t>, </a:t>
            </a:r>
            <a:r>
              <a:rPr lang="en-US" sz="3299" dirty="0" err="1">
                <a:solidFill>
                  <a:srgbClr val="F4F4F4"/>
                </a:solidFill>
                <a:latin typeface="Fira Sans Medium"/>
              </a:rPr>
              <a:t>önceden</a:t>
            </a:r>
            <a:r>
              <a:rPr lang="en-US" sz="3299" dirty="0">
                <a:solidFill>
                  <a:srgbClr val="F4F4F4"/>
                </a:solidFill>
                <a:latin typeface="Fira Sans Medium"/>
              </a:rPr>
              <a:t> </a:t>
            </a:r>
            <a:r>
              <a:rPr lang="en-US" sz="3299" dirty="0" err="1">
                <a:solidFill>
                  <a:srgbClr val="F4F4F4"/>
                </a:solidFill>
                <a:latin typeface="Fira Sans Medium"/>
              </a:rPr>
              <a:t>eğitilmiş</a:t>
            </a:r>
            <a:r>
              <a:rPr lang="en-US" sz="3299" dirty="0">
                <a:solidFill>
                  <a:srgbClr val="F4F4F4"/>
                </a:solidFill>
                <a:latin typeface="Fira Sans Medium"/>
              </a:rPr>
              <a:t> </a:t>
            </a:r>
            <a:r>
              <a:rPr lang="en-US" sz="3299" dirty="0" err="1">
                <a:solidFill>
                  <a:srgbClr val="F4F4F4"/>
                </a:solidFill>
                <a:latin typeface="Fira Sans Medium"/>
              </a:rPr>
              <a:t>bir</a:t>
            </a:r>
            <a:r>
              <a:rPr lang="en-US" sz="3299" dirty="0">
                <a:solidFill>
                  <a:srgbClr val="F4F4F4"/>
                </a:solidFill>
                <a:latin typeface="Fira Sans Medium"/>
              </a:rPr>
              <a:t> </a:t>
            </a:r>
            <a:r>
              <a:rPr lang="en-US" sz="3299" dirty="0" err="1">
                <a:solidFill>
                  <a:srgbClr val="F4F4F4"/>
                </a:solidFill>
                <a:latin typeface="Fira Sans Medium"/>
              </a:rPr>
              <a:t>modelin</a:t>
            </a:r>
            <a:r>
              <a:rPr lang="en-US" sz="3299" dirty="0">
                <a:solidFill>
                  <a:srgbClr val="F4F4F4"/>
                </a:solidFill>
                <a:latin typeface="Fira Sans Medium"/>
              </a:rPr>
              <a:t> </a:t>
            </a:r>
            <a:r>
              <a:rPr lang="en-US" sz="3299" dirty="0" err="1">
                <a:solidFill>
                  <a:srgbClr val="F4F4F4"/>
                </a:solidFill>
                <a:latin typeface="Fira Sans Medium"/>
              </a:rPr>
              <a:t>temel</a:t>
            </a:r>
            <a:r>
              <a:rPr lang="en-US" sz="3299" dirty="0">
                <a:solidFill>
                  <a:srgbClr val="F4F4F4"/>
                </a:solidFill>
                <a:latin typeface="Fira Sans Medium"/>
              </a:rPr>
              <a:t> </a:t>
            </a:r>
            <a:r>
              <a:rPr lang="en-US" sz="3299" dirty="0" err="1">
                <a:solidFill>
                  <a:srgbClr val="F4F4F4"/>
                </a:solidFill>
                <a:latin typeface="Fira Sans Medium"/>
              </a:rPr>
              <a:t>özellikleri</a:t>
            </a:r>
            <a:r>
              <a:rPr lang="en-US" sz="3299" dirty="0">
                <a:solidFill>
                  <a:srgbClr val="F4F4F4"/>
                </a:solidFill>
                <a:latin typeface="Fira Sans Medium"/>
              </a:rPr>
              <a:t> </a:t>
            </a:r>
            <a:r>
              <a:rPr lang="en-US" sz="3299" dirty="0" err="1">
                <a:solidFill>
                  <a:srgbClr val="F4F4F4"/>
                </a:solidFill>
                <a:latin typeface="Fira Sans Medium"/>
              </a:rPr>
              <a:t>genel</a:t>
            </a:r>
            <a:r>
              <a:rPr lang="en-US" sz="3299" dirty="0">
                <a:solidFill>
                  <a:srgbClr val="F4F4F4"/>
                </a:solidFill>
                <a:latin typeface="Fira Sans Medium"/>
              </a:rPr>
              <a:t> </a:t>
            </a:r>
            <a:r>
              <a:rPr lang="en-US" sz="3299" dirty="0" err="1">
                <a:solidFill>
                  <a:srgbClr val="F4F4F4"/>
                </a:solidFill>
                <a:latin typeface="Fira Sans Medium"/>
              </a:rPr>
              <a:t>bir</a:t>
            </a:r>
            <a:r>
              <a:rPr lang="en-US" sz="3299" dirty="0">
                <a:solidFill>
                  <a:srgbClr val="F4F4F4"/>
                </a:solidFill>
                <a:latin typeface="Fira Sans Medium"/>
              </a:rPr>
              <a:t> </a:t>
            </a:r>
            <a:r>
              <a:rPr lang="en-US" sz="3299" dirty="0" err="1">
                <a:solidFill>
                  <a:srgbClr val="F4F4F4"/>
                </a:solidFill>
                <a:latin typeface="Fira Sans Medium"/>
              </a:rPr>
              <a:t>veri</a:t>
            </a:r>
            <a:r>
              <a:rPr lang="en-US" sz="3299" dirty="0">
                <a:solidFill>
                  <a:srgbClr val="F4F4F4"/>
                </a:solidFill>
                <a:latin typeface="Fira Sans Medium"/>
              </a:rPr>
              <a:t> </a:t>
            </a:r>
            <a:r>
              <a:rPr lang="en-US" sz="3299" dirty="0" err="1">
                <a:solidFill>
                  <a:srgbClr val="F4F4F4"/>
                </a:solidFill>
                <a:latin typeface="Fira Sans Medium"/>
              </a:rPr>
              <a:t>kümesinden</a:t>
            </a:r>
            <a:r>
              <a:rPr lang="en-US" sz="3299" dirty="0">
                <a:solidFill>
                  <a:srgbClr val="F4F4F4"/>
                </a:solidFill>
                <a:latin typeface="Fira Sans Medium"/>
              </a:rPr>
              <a:t> </a:t>
            </a:r>
            <a:r>
              <a:rPr lang="en-US" sz="3299" dirty="0" err="1">
                <a:solidFill>
                  <a:srgbClr val="F4F4F4"/>
                </a:solidFill>
                <a:latin typeface="Fira Sans Medium"/>
              </a:rPr>
              <a:t>öğrenmiş</a:t>
            </a:r>
            <a:r>
              <a:rPr lang="en-US" sz="3299" dirty="0">
                <a:solidFill>
                  <a:srgbClr val="F4F4F4"/>
                </a:solidFill>
                <a:latin typeface="Fira Sans Medium"/>
              </a:rPr>
              <a:t> </a:t>
            </a:r>
            <a:r>
              <a:rPr lang="en-US" sz="3299" dirty="0" err="1">
                <a:solidFill>
                  <a:srgbClr val="F4F4F4"/>
                </a:solidFill>
                <a:latin typeface="Fira Sans Medium"/>
              </a:rPr>
              <a:t>olması</a:t>
            </a:r>
            <a:r>
              <a:rPr lang="en-US" sz="3299" dirty="0">
                <a:solidFill>
                  <a:srgbClr val="F4F4F4"/>
                </a:solidFill>
                <a:latin typeface="Fira Sans Medium"/>
              </a:rPr>
              <a:t> </a:t>
            </a:r>
            <a:r>
              <a:rPr lang="en-US" sz="3299" dirty="0" err="1">
                <a:solidFill>
                  <a:srgbClr val="F4F4F4"/>
                </a:solidFill>
                <a:latin typeface="Fira Sans Medium"/>
              </a:rPr>
              <a:t>sayesinde</a:t>
            </a:r>
            <a:r>
              <a:rPr lang="en-US" sz="3299" dirty="0">
                <a:solidFill>
                  <a:srgbClr val="F4F4F4"/>
                </a:solidFill>
                <a:latin typeface="Fira Sans Medium"/>
              </a:rPr>
              <a:t>, </a:t>
            </a:r>
            <a:r>
              <a:rPr lang="en-US" sz="3299" dirty="0" err="1">
                <a:solidFill>
                  <a:srgbClr val="F4F4F4"/>
                </a:solidFill>
                <a:latin typeface="Fira Sans Medium"/>
              </a:rPr>
              <a:t>daha</a:t>
            </a:r>
            <a:r>
              <a:rPr lang="en-US" sz="3299" dirty="0">
                <a:solidFill>
                  <a:srgbClr val="F4F4F4"/>
                </a:solidFill>
                <a:latin typeface="Fira Sans Medium"/>
              </a:rPr>
              <a:t> </a:t>
            </a:r>
            <a:r>
              <a:rPr lang="en-US" sz="3299" dirty="0" err="1">
                <a:solidFill>
                  <a:srgbClr val="F4F4F4"/>
                </a:solidFill>
                <a:latin typeface="Fira Sans Medium"/>
              </a:rPr>
              <a:t>az</a:t>
            </a:r>
            <a:r>
              <a:rPr lang="en-US" sz="3299" dirty="0">
                <a:solidFill>
                  <a:srgbClr val="F4F4F4"/>
                </a:solidFill>
                <a:latin typeface="Fira Sans Medium"/>
              </a:rPr>
              <a:t> </a:t>
            </a:r>
            <a:r>
              <a:rPr lang="en-US" sz="3299" dirty="0" err="1">
                <a:solidFill>
                  <a:srgbClr val="F4F4F4"/>
                </a:solidFill>
                <a:latin typeface="Fira Sans Medium"/>
              </a:rPr>
              <a:t>etiketli</a:t>
            </a:r>
            <a:r>
              <a:rPr lang="en-US" sz="3299" dirty="0">
                <a:solidFill>
                  <a:srgbClr val="F4F4F4"/>
                </a:solidFill>
                <a:latin typeface="Fira Sans Medium"/>
              </a:rPr>
              <a:t> </a:t>
            </a:r>
            <a:r>
              <a:rPr lang="en-US" sz="3299" dirty="0" err="1">
                <a:solidFill>
                  <a:srgbClr val="F4F4F4"/>
                </a:solidFill>
                <a:latin typeface="Fira Sans Medium"/>
              </a:rPr>
              <a:t>veri</a:t>
            </a:r>
            <a:r>
              <a:rPr lang="en-US" sz="3299" dirty="0">
                <a:solidFill>
                  <a:srgbClr val="F4F4F4"/>
                </a:solidFill>
                <a:latin typeface="Fira Sans Medium"/>
              </a:rPr>
              <a:t> </a:t>
            </a:r>
            <a:r>
              <a:rPr lang="en-US" sz="3299" dirty="0" err="1">
                <a:solidFill>
                  <a:srgbClr val="F4F4F4"/>
                </a:solidFill>
                <a:latin typeface="Fira Sans Medium"/>
              </a:rPr>
              <a:t>kullanarak</a:t>
            </a:r>
            <a:r>
              <a:rPr lang="en-US" sz="3299" dirty="0">
                <a:solidFill>
                  <a:srgbClr val="F4F4F4"/>
                </a:solidFill>
                <a:latin typeface="Fira Sans Medium"/>
              </a:rPr>
              <a:t> yeni </a:t>
            </a:r>
            <a:r>
              <a:rPr lang="en-US" sz="3299" dirty="0" err="1">
                <a:solidFill>
                  <a:srgbClr val="F4F4F4"/>
                </a:solidFill>
                <a:latin typeface="Fira Sans Medium"/>
              </a:rPr>
              <a:t>bir</a:t>
            </a:r>
            <a:r>
              <a:rPr lang="en-US" sz="3299" dirty="0">
                <a:solidFill>
                  <a:srgbClr val="F4F4F4"/>
                </a:solidFill>
                <a:latin typeface="Fira Sans Medium"/>
              </a:rPr>
              <a:t> </a:t>
            </a:r>
            <a:r>
              <a:rPr lang="en-US" sz="3299" dirty="0" err="1">
                <a:solidFill>
                  <a:srgbClr val="F4F4F4"/>
                </a:solidFill>
                <a:latin typeface="Fira Sans Medium"/>
              </a:rPr>
              <a:t>görevde</a:t>
            </a:r>
            <a:r>
              <a:rPr lang="en-US" sz="3299" dirty="0">
                <a:solidFill>
                  <a:srgbClr val="F4F4F4"/>
                </a:solidFill>
                <a:latin typeface="Fira Sans Medium"/>
              </a:rPr>
              <a:t> </a:t>
            </a:r>
            <a:r>
              <a:rPr lang="en-US" sz="3299" dirty="0" err="1">
                <a:solidFill>
                  <a:srgbClr val="F4F4F4"/>
                </a:solidFill>
                <a:latin typeface="Fira Sans Medium"/>
              </a:rPr>
              <a:t>iyi</a:t>
            </a:r>
            <a:r>
              <a:rPr lang="en-US" sz="3299" dirty="0">
                <a:solidFill>
                  <a:srgbClr val="F4F4F4"/>
                </a:solidFill>
                <a:latin typeface="Fira Sans Medium"/>
              </a:rPr>
              <a:t> </a:t>
            </a:r>
            <a:r>
              <a:rPr lang="en-US" sz="3299" dirty="0" err="1">
                <a:solidFill>
                  <a:srgbClr val="F4F4F4"/>
                </a:solidFill>
                <a:latin typeface="Fira Sans Medium"/>
              </a:rPr>
              <a:t>sonuçlar</a:t>
            </a:r>
            <a:r>
              <a:rPr lang="en-US" sz="3299" dirty="0">
                <a:solidFill>
                  <a:srgbClr val="F4F4F4"/>
                </a:solidFill>
                <a:latin typeface="Fira Sans Medium"/>
              </a:rPr>
              <a:t> </a:t>
            </a:r>
            <a:r>
              <a:rPr lang="en-US" sz="3299" dirty="0" err="1">
                <a:solidFill>
                  <a:srgbClr val="F4F4F4"/>
                </a:solidFill>
                <a:latin typeface="Fira Sans Medium"/>
              </a:rPr>
              <a:t>elde</a:t>
            </a:r>
            <a:r>
              <a:rPr lang="en-US" sz="3299" dirty="0">
                <a:solidFill>
                  <a:srgbClr val="F4F4F4"/>
                </a:solidFill>
                <a:latin typeface="Fira Sans Medium"/>
              </a:rPr>
              <a:t> </a:t>
            </a:r>
            <a:r>
              <a:rPr lang="en-US" sz="3299" dirty="0" err="1">
                <a:solidFill>
                  <a:srgbClr val="F4F4F4"/>
                </a:solidFill>
                <a:latin typeface="Fira Sans Medium"/>
              </a:rPr>
              <a:t>etmeyi</a:t>
            </a:r>
            <a:r>
              <a:rPr lang="en-US" sz="3299" dirty="0">
                <a:solidFill>
                  <a:srgbClr val="F4F4F4"/>
                </a:solidFill>
                <a:latin typeface="Fira Sans Medium"/>
              </a:rPr>
              <a:t> </a:t>
            </a:r>
            <a:r>
              <a:rPr lang="en-US" sz="3299" dirty="0" err="1">
                <a:solidFill>
                  <a:srgbClr val="F4F4F4"/>
                </a:solidFill>
                <a:latin typeface="Fira Sans Medium"/>
              </a:rPr>
              <a:t>mümkün</a:t>
            </a:r>
            <a:r>
              <a:rPr lang="en-US" sz="3299" dirty="0">
                <a:solidFill>
                  <a:srgbClr val="F4F4F4"/>
                </a:solidFill>
                <a:latin typeface="Fira Sans Medium"/>
              </a:rPr>
              <a:t> </a:t>
            </a:r>
            <a:r>
              <a:rPr lang="en-US" sz="3299" dirty="0" err="1">
                <a:solidFill>
                  <a:srgbClr val="F4F4F4"/>
                </a:solidFill>
                <a:latin typeface="Fira Sans Medium"/>
              </a:rPr>
              <a:t>kılar</a:t>
            </a:r>
            <a:r>
              <a:rPr lang="en-US" sz="3299" dirty="0">
                <a:solidFill>
                  <a:srgbClr val="F4F4F4"/>
                </a:solidFill>
                <a:latin typeface="Fira Sans Medium"/>
              </a:rPr>
              <a:t>.</a:t>
            </a:r>
          </a:p>
          <a:p>
            <a:pPr>
              <a:lnSpc>
                <a:spcPts val="3959"/>
              </a:lnSpc>
            </a:pPr>
            <a:endParaRPr lang="en-US" sz="3299" dirty="0">
              <a:solidFill>
                <a:srgbClr val="F4F4F4"/>
              </a:solidFill>
              <a:latin typeface="Fira Sans Medium"/>
            </a:endParaRPr>
          </a:p>
          <a:p>
            <a:pPr>
              <a:lnSpc>
                <a:spcPts val="3959"/>
              </a:lnSpc>
            </a:pPr>
            <a:endParaRPr lang="en-US" sz="3299" dirty="0">
              <a:solidFill>
                <a:srgbClr val="F4F4F4"/>
              </a:solidFill>
              <a:latin typeface="Fira Sans Medium"/>
            </a:endParaRPr>
          </a:p>
        </p:txBody>
      </p:sp>
      <p:sp>
        <p:nvSpPr>
          <p:cNvPr id="3" name="TextBox 3"/>
          <p:cNvSpPr txBox="1"/>
          <p:nvPr/>
        </p:nvSpPr>
        <p:spPr>
          <a:xfrm>
            <a:off x="1028700" y="1028700"/>
            <a:ext cx="15924588" cy="31623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Neden Transfer Öğrenme Kullanıldı?</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4106751"/>
            <a:ext cx="15924588" cy="4962525"/>
          </a:xfrm>
          <a:prstGeom prst="rect">
            <a:avLst/>
          </a:prstGeom>
        </p:spPr>
        <p:txBody>
          <a:bodyPr lIns="0" tIns="0" rIns="0" bIns="0" rtlCol="0" anchor="t">
            <a:spAutoFit/>
          </a:bodyPr>
          <a:lstStyle/>
          <a:p>
            <a:pPr marL="712465" lvl="1" indent="-356233">
              <a:lnSpc>
                <a:spcPts val="3959"/>
              </a:lnSpc>
              <a:buFont typeface="Arial"/>
              <a:buChar char="•"/>
            </a:pPr>
            <a:r>
              <a:rPr lang="en-US" sz="3299">
                <a:solidFill>
                  <a:srgbClr val="F4F4F4"/>
                </a:solidFill>
                <a:latin typeface="Fira Sans Medium"/>
              </a:rPr>
              <a:t>Daha iyi performans: Sınırlı kaynak durumunda, sıfırdan bir modelin eğitimi zor olabilir veya aşırı öğrenmeye neden olabilir. Önceden eğitilmiş bir model kullanarak, genel özellikleri zaten öğrenilmiş olduğundan, daha iyi bir başlangıç noktası elde edilir ve modelin daha iyi performans göstermesi sağlanır.</a:t>
            </a:r>
          </a:p>
          <a:p>
            <a:pPr marL="712465" lvl="1" indent="-356233">
              <a:lnSpc>
                <a:spcPts val="3959"/>
              </a:lnSpc>
              <a:buFont typeface="Arial"/>
              <a:buChar char="•"/>
            </a:pPr>
            <a:r>
              <a:rPr lang="en-US" sz="3299">
                <a:solidFill>
                  <a:srgbClr val="F4F4F4"/>
                </a:solidFill>
                <a:latin typeface="Fira Sans Medium"/>
              </a:rPr>
              <a:t>Özellik transferi: Önceden eğitilmiş bir model, görsel özellikler, nesne tanıma veya yüz tanıma gibi genel özellikleri öğrenmiş olabilir. Bu özellikler, yeni görevde de geçerli olabilir ve daha iyi sonuçlar elde etmek için kullanılabilir.</a:t>
            </a:r>
          </a:p>
          <a:p>
            <a:pPr>
              <a:lnSpc>
                <a:spcPts val="3959"/>
              </a:lnSpc>
            </a:pPr>
            <a:endParaRPr lang="en-US" sz="3299">
              <a:solidFill>
                <a:srgbClr val="F4F4F4"/>
              </a:solidFill>
              <a:latin typeface="Fira Sans Medium"/>
            </a:endParaRPr>
          </a:p>
          <a:p>
            <a:pPr>
              <a:lnSpc>
                <a:spcPts val="3959"/>
              </a:lnSpc>
            </a:pPr>
            <a:endParaRPr lang="en-US" sz="3299">
              <a:solidFill>
                <a:srgbClr val="F4F4F4"/>
              </a:solidFill>
              <a:latin typeface="Fira Sans Medium"/>
            </a:endParaRPr>
          </a:p>
        </p:txBody>
      </p:sp>
      <p:sp>
        <p:nvSpPr>
          <p:cNvPr id="3" name="TextBox 3"/>
          <p:cNvSpPr txBox="1"/>
          <p:nvPr/>
        </p:nvSpPr>
        <p:spPr>
          <a:xfrm>
            <a:off x="1028700" y="1028700"/>
            <a:ext cx="16230600"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Transfer Öğrenme Avantajı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009900"/>
            <a:ext cx="15924588" cy="5727530"/>
          </a:xfrm>
          <a:prstGeom prst="rect">
            <a:avLst/>
          </a:prstGeom>
        </p:spPr>
        <p:txBody>
          <a:bodyPr lIns="0" tIns="0" rIns="0" bIns="0" rtlCol="0" anchor="t">
            <a:spAutoFit/>
          </a:bodyPr>
          <a:lstStyle/>
          <a:p>
            <a:pPr marL="356232" lvl="1">
              <a:lnSpc>
                <a:spcPts val="3959"/>
              </a:lnSpc>
            </a:pPr>
            <a:r>
              <a:rPr lang="tr-TR" sz="2500" b="0" i="0" dirty="0">
                <a:solidFill>
                  <a:schemeClr val="bg1"/>
                </a:solidFill>
                <a:effectLst/>
                <a:latin typeface="Fira Sans Medium" panose="020B0603050000020004" pitchFamily="34" charset="0"/>
              </a:rPr>
              <a:t>Derin öğrenme modeli eğitirken, modelin ağırlıklarını güncellemek için bir optimizasyon algoritması kullanılır. Yaygın olarak kullanılan bazı optimizasyon yöntemleri:</a:t>
            </a:r>
          </a:p>
          <a:p>
            <a:pPr lvl="2"/>
            <a:r>
              <a:rPr lang="tr-TR" sz="2500" b="0" i="0" dirty="0">
                <a:solidFill>
                  <a:schemeClr val="bg1"/>
                </a:solidFill>
                <a:effectLst/>
                <a:latin typeface="Fira Sans Medium" panose="020B0603050000020004" pitchFamily="34" charset="0"/>
              </a:rPr>
              <a:t>Adam (</a:t>
            </a:r>
            <a:r>
              <a:rPr lang="tr-TR" sz="2500" b="0" i="0" dirty="0" err="1">
                <a:solidFill>
                  <a:schemeClr val="bg1"/>
                </a:solidFill>
                <a:effectLst/>
                <a:latin typeface="Fira Sans Medium" panose="020B0603050000020004" pitchFamily="34" charset="0"/>
              </a:rPr>
              <a:t>Adaptive</a:t>
            </a:r>
            <a:r>
              <a:rPr lang="tr-TR" sz="2500" b="0" i="0" dirty="0">
                <a:solidFill>
                  <a:schemeClr val="bg1"/>
                </a:solidFill>
                <a:effectLst/>
                <a:latin typeface="Fira Sans Medium" panose="020B0603050000020004" pitchFamily="34" charset="0"/>
              </a:rPr>
              <a:t> Moment </a:t>
            </a:r>
            <a:r>
              <a:rPr lang="tr-TR" sz="2500" b="0" i="0" dirty="0" err="1">
                <a:solidFill>
                  <a:schemeClr val="bg1"/>
                </a:solidFill>
                <a:effectLst/>
                <a:latin typeface="Fira Sans Medium" panose="020B0603050000020004" pitchFamily="34" charset="0"/>
              </a:rPr>
              <a:t>Estimation</a:t>
            </a:r>
            <a:r>
              <a:rPr lang="tr-TR" sz="2500" b="0" i="0" dirty="0">
                <a:solidFill>
                  <a:schemeClr val="bg1"/>
                </a:solidFill>
                <a:effectLst/>
                <a:latin typeface="Fira Sans Medium" panose="020B0603050000020004" pitchFamily="34" charset="0"/>
              </a:rPr>
              <a:t>): Momentum ve </a:t>
            </a:r>
            <a:r>
              <a:rPr lang="tr-TR" sz="2500" b="0" i="0" dirty="0" err="1">
                <a:solidFill>
                  <a:schemeClr val="bg1"/>
                </a:solidFill>
                <a:effectLst/>
                <a:latin typeface="Fira Sans Medium" panose="020B0603050000020004" pitchFamily="34" charset="0"/>
              </a:rPr>
              <a:t>RMSProp</a:t>
            </a:r>
            <a:r>
              <a:rPr lang="tr-TR" sz="2500" b="0" i="0" dirty="0">
                <a:solidFill>
                  <a:schemeClr val="bg1"/>
                </a:solidFill>
                <a:effectLst/>
                <a:latin typeface="Fira Sans Medium" panose="020B0603050000020004" pitchFamily="34" charset="0"/>
              </a:rPr>
              <a:t> algoritmalarının bir kombinasyonudur. </a:t>
            </a:r>
            <a:r>
              <a:rPr lang="tr-TR" sz="2500" b="0" i="0" dirty="0" err="1">
                <a:solidFill>
                  <a:schemeClr val="bg1"/>
                </a:solidFill>
                <a:effectLst/>
                <a:latin typeface="Fira Sans Medium" panose="020B0603050000020004" pitchFamily="34" charset="0"/>
              </a:rPr>
              <a:t>Gradientlerin</a:t>
            </a:r>
            <a:r>
              <a:rPr lang="tr-TR" sz="2500" b="0" i="0" dirty="0">
                <a:solidFill>
                  <a:schemeClr val="bg1"/>
                </a:solidFill>
                <a:effectLst/>
                <a:latin typeface="Fira Sans Medium" panose="020B0603050000020004" pitchFamily="34" charset="0"/>
              </a:rPr>
              <a:t> ortalamasını ve </a:t>
            </a:r>
            <a:r>
              <a:rPr lang="tr-TR" sz="2500" b="0" i="0" dirty="0" err="1">
                <a:solidFill>
                  <a:schemeClr val="bg1"/>
                </a:solidFill>
                <a:effectLst/>
                <a:latin typeface="Fira Sans Medium" panose="020B0603050000020004" pitchFamily="34" charset="0"/>
              </a:rPr>
              <a:t>karesel</a:t>
            </a:r>
            <a:r>
              <a:rPr lang="tr-TR" sz="2500" b="0" i="0" dirty="0">
                <a:solidFill>
                  <a:schemeClr val="bg1"/>
                </a:solidFill>
                <a:effectLst/>
                <a:latin typeface="Fira Sans Medium" panose="020B0603050000020004" pitchFamily="34" charset="0"/>
              </a:rPr>
              <a:t> </a:t>
            </a:r>
            <a:r>
              <a:rPr lang="tr-TR" sz="2500" b="0" i="0" dirty="0" err="1">
                <a:solidFill>
                  <a:schemeClr val="bg1"/>
                </a:solidFill>
                <a:effectLst/>
                <a:latin typeface="Fira Sans Medium" panose="020B0603050000020004" pitchFamily="34" charset="0"/>
              </a:rPr>
              <a:t>gradyanların</a:t>
            </a:r>
            <a:r>
              <a:rPr lang="tr-TR" sz="2500" b="0" i="0" dirty="0">
                <a:solidFill>
                  <a:schemeClr val="bg1"/>
                </a:solidFill>
                <a:effectLst/>
                <a:latin typeface="Fira Sans Medium" panose="020B0603050000020004" pitchFamily="34" charset="0"/>
              </a:rPr>
              <a:t> ortalamasını kullanarak ağırlıkları günceller. Adam, genellikle derin öğrenme modellerinde iyi performans gösteren yaygın bir optimizasyon yöntemidir.</a:t>
            </a:r>
          </a:p>
          <a:p>
            <a:pPr lvl="2"/>
            <a:endParaRPr lang="tr-TR" sz="2500" b="0" i="0" dirty="0">
              <a:solidFill>
                <a:schemeClr val="bg1"/>
              </a:solidFill>
              <a:effectLst/>
              <a:latin typeface="Fira Sans Medium" panose="020B0603050000020004" pitchFamily="34" charset="0"/>
            </a:endParaRPr>
          </a:p>
          <a:p>
            <a:pPr lvl="2"/>
            <a:r>
              <a:rPr lang="tr-TR" sz="2500" b="0" i="0" dirty="0" err="1">
                <a:solidFill>
                  <a:schemeClr val="bg1"/>
                </a:solidFill>
                <a:effectLst/>
                <a:latin typeface="Fira Sans Medium" panose="020B0603050000020004" pitchFamily="34" charset="0"/>
              </a:rPr>
              <a:t>RMSProp</a:t>
            </a:r>
            <a:r>
              <a:rPr lang="tr-TR" sz="2500" b="0" i="0" dirty="0">
                <a:solidFill>
                  <a:schemeClr val="bg1"/>
                </a:solidFill>
                <a:effectLst/>
                <a:latin typeface="Fira Sans Medium" panose="020B0603050000020004" pitchFamily="34" charset="0"/>
              </a:rPr>
              <a:t> (</a:t>
            </a:r>
            <a:r>
              <a:rPr lang="tr-TR" sz="2500" b="0" i="0" dirty="0" err="1">
                <a:solidFill>
                  <a:schemeClr val="bg1"/>
                </a:solidFill>
                <a:effectLst/>
                <a:latin typeface="Fira Sans Medium" panose="020B0603050000020004" pitchFamily="34" charset="0"/>
              </a:rPr>
              <a:t>Root</a:t>
            </a:r>
            <a:r>
              <a:rPr lang="tr-TR" sz="2500" b="0" i="0" dirty="0">
                <a:solidFill>
                  <a:schemeClr val="bg1"/>
                </a:solidFill>
                <a:effectLst/>
                <a:latin typeface="Fira Sans Medium" panose="020B0603050000020004" pitchFamily="34" charset="0"/>
              </a:rPr>
              <a:t> </a:t>
            </a:r>
            <a:r>
              <a:rPr lang="tr-TR" sz="2500" b="0" i="0" dirty="0" err="1">
                <a:solidFill>
                  <a:schemeClr val="bg1"/>
                </a:solidFill>
                <a:effectLst/>
                <a:latin typeface="Fira Sans Medium" panose="020B0603050000020004" pitchFamily="34" charset="0"/>
              </a:rPr>
              <a:t>Mean</a:t>
            </a:r>
            <a:r>
              <a:rPr lang="tr-TR" sz="2500" b="0" i="0" dirty="0">
                <a:solidFill>
                  <a:schemeClr val="bg1"/>
                </a:solidFill>
                <a:effectLst/>
                <a:latin typeface="Fira Sans Medium" panose="020B0603050000020004" pitchFamily="34" charset="0"/>
              </a:rPr>
              <a:t> </a:t>
            </a:r>
            <a:r>
              <a:rPr lang="tr-TR" sz="2500" b="0" i="0" dirty="0" err="1">
                <a:solidFill>
                  <a:schemeClr val="bg1"/>
                </a:solidFill>
                <a:effectLst/>
                <a:latin typeface="Fira Sans Medium" panose="020B0603050000020004" pitchFamily="34" charset="0"/>
              </a:rPr>
              <a:t>Square</a:t>
            </a:r>
            <a:r>
              <a:rPr lang="tr-TR" sz="2500" b="0" i="0" dirty="0">
                <a:solidFill>
                  <a:schemeClr val="bg1"/>
                </a:solidFill>
                <a:effectLst/>
                <a:latin typeface="Fira Sans Medium" panose="020B0603050000020004" pitchFamily="34" charset="0"/>
              </a:rPr>
              <a:t> </a:t>
            </a:r>
            <a:r>
              <a:rPr lang="tr-TR" sz="2500" b="0" i="0" dirty="0" err="1">
                <a:solidFill>
                  <a:schemeClr val="bg1"/>
                </a:solidFill>
                <a:effectLst/>
                <a:latin typeface="Fira Sans Medium" panose="020B0603050000020004" pitchFamily="34" charset="0"/>
              </a:rPr>
              <a:t>Propagation</a:t>
            </a:r>
            <a:r>
              <a:rPr lang="tr-TR" sz="2500" b="0" i="0" dirty="0">
                <a:solidFill>
                  <a:schemeClr val="bg1"/>
                </a:solidFill>
                <a:effectLst/>
                <a:latin typeface="Fira Sans Medium" panose="020B0603050000020004" pitchFamily="34" charset="0"/>
              </a:rPr>
              <a:t>): Bu yöntem, </a:t>
            </a:r>
            <a:r>
              <a:rPr lang="tr-TR" sz="2500" b="0" i="0" dirty="0" err="1">
                <a:solidFill>
                  <a:schemeClr val="bg1"/>
                </a:solidFill>
                <a:effectLst/>
                <a:latin typeface="Fira Sans Medium" panose="020B0603050000020004" pitchFamily="34" charset="0"/>
              </a:rPr>
              <a:t>gradientlerin</a:t>
            </a:r>
            <a:r>
              <a:rPr lang="tr-TR" sz="2500" b="0" i="0" dirty="0">
                <a:solidFill>
                  <a:schemeClr val="bg1"/>
                </a:solidFill>
                <a:effectLst/>
                <a:latin typeface="Fira Sans Medium" panose="020B0603050000020004" pitchFamily="34" charset="0"/>
              </a:rPr>
              <a:t> </a:t>
            </a:r>
            <a:r>
              <a:rPr lang="tr-TR" sz="2500" b="0" i="0" dirty="0" err="1">
                <a:solidFill>
                  <a:schemeClr val="bg1"/>
                </a:solidFill>
                <a:effectLst/>
                <a:latin typeface="Fira Sans Medium" panose="020B0603050000020004" pitchFamily="34" charset="0"/>
              </a:rPr>
              <a:t>karesel</a:t>
            </a:r>
            <a:r>
              <a:rPr lang="tr-TR" sz="2500" b="0" i="0" dirty="0">
                <a:solidFill>
                  <a:schemeClr val="bg1"/>
                </a:solidFill>
                <a:effectLst/>
                <a:latin typeface="Fira Sans Medium" panose="020B0603050000020004" pitchFamily="34" charset="0"/>
              </a:rPr>
              <a:t> ortalamasını hesaplayarak ağırlıkları günceller. Yüksek </a:t>
            </a:r>
            <a:r>
              <a:rPr lang="tr-TR" sz="2500" b="0" i="0" dirty="0" err="1">
                <a:solidFill>
                  <a:schemeClr val="bg1"/>
                </a:solidFill>
                <a:effectLst/>
                <a:latin typeface="Fira Sans Medium" panose="020B0603050000020004" pitchFamily="34" charset="0"/>
              </a:rPr>
              <a:t>gradyan</a:t>
            </a:r>
            <a:r>
              <a:rPr lang="tr-TR" sz="2500" b="0" i="0" dirty="0">
                <a:solidFill>
                  <a:schemeClr val="bg1"/>
                </a:solidFill>
                <a:effectLst/>
                <a:latin typeface="Fira Sans Medium" panose="020B0603050000020004" pitchFamily="34" charset="0"/>
              </a:rPr>
              <a:t> değerlerini azaltarak eğitim sürecini istikrarlı hale getirir.</a:t>
            </a:r>
          </a:p>
          <a:p>
            <a:pPr lvl="2"/>
            <a:endParaRPr lang="tr-TR" sz="2500" b="0" i="0" dirty="0">
              <a:solidFill>
                <a:schemeClr val="bg1"/>
              </a:solidFill>
              <a:effectLst/>
              <a:latin typeface="Fira Sans Medium" panose="020B0603050000020004" pitchFamily="34" charset="0"/>
            </a:endParaRPr>
          </a:p>
          <a:p>
            <a:pPr lvl="2"/>
            <a:r>
              <a:rPr lang="tr-TR" sz="2500" b="0" i="0" dirty="0" err="1">
                <a:solidFill>
                  <a:schemeClr val="bg1"/>
                </a:solidFill>
                <a:effectLst/>
                <a:latin typeface="Fira Sans Medium" panose="020B0603050000020004" pitchFamily="34" charset="0"/>
              </a:rPr>
              <a:t>Adagrad</a:t>
            </a:r>
            <a:r>
              <a:rPr lang="tr-TR" sz="2500" b="0" i="0" dirty="0">
                <a:solidFill>
                  <a:schemeClr val="bg1"/>
                </a:solidFill>
                <a:effectLst/>
                <a:latin typeface="Fira Sans Medium" panose="020B0603050000020004" pitchFamily="34" charset="0"/>
              </a:rPr>
              <a:t> (</a:t>
            </a:r>
            <a:r>
              <a:rPr lang="tr-TR" sz="2500" b="0" i="0" dirty="0" err="1">
                <a:solidFill>
                  <a:schemeClr val="bg1"/>
                </a:solidFill>
                <a:effectLst/>
                <a:latin typeface="Fira Sans Medium" panose="020B0603050000020004" pitchFamily="34" charset="0"/>
              </a:rPr>
              <a:t>Adaptive</a:t>
            </a:r>
            <a:r>
              <a:rPr lang="tr-TR" sz="2500" b="0" i="0" dirty="0">
                <a:solidFill>
                  <a:schemeClr val="bg1"/>
                </a:solidFill>
                <a:effectLst/>
                <a:latin typeface="Fira Sans Medium" panose="020B0603050000020004" pitchFamily="34" charset="0"/>
              </a:rPr>
              <a:t> </a:t>
            </a:r>
            <a:r>
              <a:rPr lang="tr-TR" sz="2500" b="0" i="0" dirty="0" err="1">
                <a:solidFill>
                  <a:schemeClr val="bg1"/>
                </a:solidFill>
                <a:effectLst/>
                <a:latin typeface="Fira Sans Medium" panose="020B0603050000020004" pitchFamily="34" charset="0"/>
              </a:rPr>
              <a:t>Gradient</a:t>
            </a:r>
            <a:r>
              <a:rPr lang="tr-TR" sz="2500" b="0" i="0" dirty="0">
                <a:solidFill>
                  <a:schemeClr val="bg1"/>
                </a:solidFill>
                <a:effectLst/>
                <a:latin typeface="Fira Sans Medium" panose="020B0603050000020004" pitchFamily="34" charset="0"/>
              </a:rPr>
              <a:t>): Bu yöntemde, her parametre için ayrı ayrı bir öğrenme hızı hesaplanır. Daha az görülen parametreler için öğrenme hızı büyük olurken, daha sık görülen parametreler için öğrenme hızı küçük olur. Bu şekilde, nadir görülen parametrelerin daha hızlı öğrenmesi ve sık görülen parametrelerin daha yavaş öğrenmesi sağlanır.</a:t>
            </a:r>
          </a:p>
          <a:p>
            <a:pPr marL="1270632" lvl="3">
              <a:lnSpc>
                <a:spcPts val="3959"/>
              </a:lnSpc>
            </a:pPr>
            <a:endParaRPr lang="en-US" sz="2500" dirty="0">
              <a:solidFill>
                <a:schemeClr val="bg1"/>
              </a:solidFill>
              <a:latin typeface="Fira Sans Medium" panose="020B0603050000020004" pitchFamily="34" charset="0"/>
            </a:endParaRPr>
          </a:p>
        </p:txBody>
      </p:sp>
      <p:sp>
        <p:nvSpPr>
          <p:cNvPr id="3" name="TextBox 3"/>
          <p:cNvSpPr txBox="1"/>
          <p:nvPr/>
        </p:nvSpPr>
        <p:spPr>
          <a:xfrm>
            <a:off x="1028700" y="1028700"/>
            <a:ext cx="16497300" cy="1555682"/>
          </a:xfrm>
          <a:prstGeom prst="rect">
            <a:avLst/>
          </a:prstGeom>
        </p:spPr>
        <p:txBody>
          <a:bodyPr wrap="square" lIns="0" tIns="0" rIns="0" bIns="0" rtlCol="0" anchor="t">
            <a:spAutoFit/>
          </a:bodyPr>
          <a:lstStyle/>
          <a:p>
            <a:pPr>
              <a:lnSpc>
                <a:spcPts val="12480"/>
              </a:lnSpc>
            </a:pPr>
            <a:r>
              <a:rPr lang="tr-TR" sz="10400" dirty="0">
                <a:solidFill>
                  <a:srgbClr val="A4E473"/>
                </a:solidFill>
                <a:latin typeface="Fira Sans Medium"/>
              </a:rPr>
              <a:t>Optimizasyon Algoritmaları</a:t>
            </a:r>
            <a:endParaRPr lang="en-US" sz="10400" dirty="0">
              <a:solidFill>
                <a:srgbClr val="A4E473"/>
              </a:solidFill>
              <a:latin typeface="Fira Sans Medium"/>
            </a:endParaRPr>
          </a:p>
        </p:txBody>
      </p:sp>
    </p:spTree>
    <p:extLst>
      <p:ext uri="{BB962C8B-B14F-4D97-AF65-F5344CB8AC3E}">
        <p14:creationId xmlns:p14="http://schemas.microsoft.com/office/powerpoint/2010/main" val="156432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009900"/>
            <a:ext cx="15924588" cy="6001643"/>
          </a:xfrm>
          <a:prstGeom prst="rect">
            <a:avLst/>
          </a:prstGeom>
        </p:spPr>
        <p:txBody>
          <a:bodyPr lIns="0" tIns="0" rIns="0" bIns="0" rtlCol="0" anchor="t">
            <a:spAutoFit/>
          </a:bodyPr>
          <a:lstStyle/>
          <a:p>
            <a:pPr algn="l"/>
            <a:r>
              <a:rPr lang="tr-TR" sz="3000" b="0" i="0" dirty="0" err="1">
                <a:solidFill>
                  <a:schemeClr val="bg1">
                    <a:lumMod val="95000"/>
                  </a:schemeClr>
                </a:solidFill>
                <a:effectLst/>
                <a:latin typeface="Fira Sans Medium" panose="020B0603050000020004" pitchFamily="34" charset="0"/>
              </a:rPr>
              <a:t>Sequential</a:t>
            </a:r>
            <a:r>
              <a:rPr lang="tr-TR" sz="3000" b="0" i="0" dirty="0">
                <a:solidFill>
                  <a:schemeClr val="bg1">
                    <a:lumMod val="95000"/>
                  </a:schemeClr>
                </a:solidFill>
                <a:effectLst/>
                <a:latin typeface="Fira Sans Medium" panose="020B0603050000020004" pitchFamily="34" charset="0"/>
              </a:rPr>
              <a:t> Model: Bu model tipi, sıralı katmanlardan oluşan basit bir yapıya sahiptir. Her katman, girdi verilerini alır ve bir çıktı üretir. Bu çıktı, bir sonraki katmanın girdisi olur. Sıralı ve basit sinir ağları için tercih edilir.</a:t>
            </a:r>
          </a:p>
          <a:p>
            <a:pPr algn="l"/>
            <a:endParaRPr lang="tr-TR" sz="3000" b="0" i="0" dirty="0">
              <a:solidFill>
                <a:schemeClr val="bg1">
                  <a:lumMod val="95000"/>
                </a:schemeClr>
              </a:solidFill>
              <a:effectLst/>
              <a:latin typeface="Fira Sans Medium" panose="020B0603050000020004" pitchFamily="34" charset="0"/>
            </a:endParaRPr>
          </a:p>
          <a:p>
            <a:pPr algn="l"/>
            <a:r>
              <a:rPr lang="tr-TR" sz="3000" b="0" i="0" dirty="0" err="1">
                <a:solidFill>
                  <a:schemeClr val="bg1">
                    <a:lumMod val="95000"/>
                  </a:schemeClr>
                </a:solidFill>
                <a:effectLst/>
                <a:latin typeface="Fira Sans Medium" panose="020B0603050000020004" pitchFamily="34" charset="0"/>
              </a:rPr>
              <a:t>Functional</a:t>
            </a:r>
            <a:r>
              <a:rPr lang="tr-TR" sz="3000" b="0" i="0" dirty="0">
                <a:solidFill>
                  <a:schemeClr val="bg1">
                    <a:lumMod val="95000"/>
                  </a:schemeClr>
                </a:solidFill>
                <a:effectLst/>
                <a:latin typeface="Fira Sans Medium" panose="020B0603050000020004" pitchFamily="34" charset="0"/>
              </a:rPr>
              <a:t> API Model: "</a:t>
            </a:r>
            <a:r>
              <a:rPr lang="tr-TR" sz="3000" b="0" i="0" dirty="0" err="1">
                <a:solidFill>
                  <a:schemeClr val="bg1">
                    <a:lumMod val="95000"/>
                  </a:schemeClr>
                </a:solidFill>
                <a:effectLst/>
                <a:latin typeface="Fira Sans Medium" panose="020B0603050000020004" pitchFamily="34" charset="0"/>
              </a:rPr>
              <a:t>Functional</a:t>
            </a:r>
            <a:r>
              <a:rPr lang="tr-TR" sz="3000" b="0" i="0" dirty="0">
                <a:solidFill>
                  <a:schemeClr val="bg1">
                    <a:lumMod val="95000"/>
                  </a:schemeClr>
                </a:solidFill>
                <a:effectLst/>
                <a:latin typeface="Fira Sans Medium" panose="020B0603050000020004" pitchFamily="34" charset="0"/>
              </a:rPr>
              <a:t>" API, </a:t>
            </a:r>
            <a:r>
              <a:rPr lang="tr-TR" sz="3000" b="0" i="0" dirty="0" err="1">
                <a:solidFill>
                  <a:schemeClr val="bg1">
                    <a:lumMod val="95000"/>
                  </a:schemeClr>
                </a:solidFill>
                <a:effectLst/>
                <a:latin typeface="Fira Sans Medium" panose="020B0603050000020004" pitchFamily="34" charset="0"/>
              </a:rPr>
              <a:t>TensorFlow'da</a:t>
            </a:r>
            <a:r>
              <a:rPr lang="tr-TR" sz="3000" b="0" i="0" dirty="0">
                <a:solidFill>
                  <a:schemeClr val="bg1">
                    <a:lumMod val="95000"/>
                  </a:schemeClr>
                </a:solidFill>
                <a:effectLst/>
                <a:latin typeface="Fira Sans Medium" panose="020B0603050000020004" pitchFamily="34" charset="0"/>
              </a:rPr>
              <a:t> kullanılan bir modelleme </a:t>
            </a:r>
            <a:r>
              <a:rPr lang="tr-TR" sz="3000" b="0" i="0" dirty="0" err="1">
                <a:solidFill>
                  <a:schemeClr val="bg1">
                    <a:lumMod val="95000"/>
                  </a:schemeClr>
                </a:solidFill>
                <a:effectLst/>
                <a:latin typeface="Fira Sans Medium" panose="020B0603050000020004" pitchFamily="34" charset="0"/>
              </a:rPr>
              <a:t>arayüzüdür</a:t>
            </a:r>
            <a:r>
              <a:rPr lang="tr-TR" sz="3000" b="0" i="0" dirty="0">
                <a:solidFill>
                  <a:schemeClr val="bg1">
                    <a:lumMod val="95000"/>
                  </a:schemeClr>
                </a:solidFill>
                <a:effectLst/>
                <a:latin typeface="Fira Sans Medium" panose="020B0603050000020004" pitchFamily="34" charset="0"/>
              </a:rPr>
              <a:t>. Bu API, daha karmaşık ve dallanmış sinir ağı yapılarını tanımlamak için kullanılır. Çoklu giriş ve çıkışları olan sinir ağları veya paylaşılan katmanlara sahip ağlar gibi karmaşık yapılar için uygundur.</a:t>
            </a:r>
          </a:p>
          <a:p>
            <a:pPr algn="l"/>
            <a:endParaRPr lang="tr-TR" sz="3000" b="0" i="0" dirty="0">
              <a:solidFill>
                <a:schemeClr val="bg1">
                  <a:lumMod val="95000"/>
                </a:schemeClr>
              </a:solidFill>
              <a:effectLst/>
              <a:latin typeface="Fira Sans Medium" panose="020B0603050000020004" pitchFamily="34" charset="0"/>
            </a:endParaRPr>
          </a:p>
          <a:p>
            <a:pPr algn="l"/>
            <a:r>
              <a:rPr lang="tr-TR" sz="3000" b="0" i="0" dirty="0">
                <a:solidFill>
                  <a:schemeClr val="bg1">
                    <a:lumMod val="95000"/>
                  </a:schemeClr>
                </a:solidFill>
                <a:effectLst/>
                <a:latin typeface="Fira Sans Medium" panose="020B0603050000020004" pitchFamily="34" charset="0"/>
              </a:rPr>
              <a:t>Model </a:t>
            </a:r>
            <a:r>
              <a:rPr lang="tr-TR" sz="3000" b="0" i="0" dirty="0" err="1">
                <a:solidFill>
                  <a:schemeClr val="bg1">
                    <a:lumMod val="95000"/>
                  </a:schemeClr>
                </a:solidFill>
                <a:effectLst/>
                <a:latin typeface="Fira Sans Medium" panose="020B0603050000020004" pitchFamily="34" charset="0"/>
              </a:rPr>
              <a:t>Subclassing</a:t>
            </a:r>
            <a:r>
              <a:rPr lang="tr-TR" sz="3000" b="0" i="0" dirty="0">
                <a:solidFill>
                  <a:schemeClr val="bg1">
                    <a:lumMod val="95000"/>
                  </a:schemeClr>
                </a:solidFill>
                <a:effectLst/>
                <a:latin typeface="Fira Sans Medium" panose="020B0603050000020004" pitchFamily="34" charset="0"/>
              </a:rPr>
              <a:t>: Bu yöntemde, "Model" sınıfından türetilen özelleştirilmiş bir model oluşturulur. Bu şekilde, sinir ağının her yönünü özelleştirebilirsiniz. Modelinizi oluşturmak için katmanları manuel olarak tanımlamalı ve çağırmalısınız. Modelinize özel işlevleri ve geriye yayılımı (</a:t>
            </a:r>
            <a:r>
              <a:rPr lang="tr-TR" sz="3000" b="0" i="0" dirty="0" err="1">
                <a:solidFill>
                  <a:schemeClr val="bg1">
                    <a:lumMod val="95000"/>
                  </a:schemeClr>
                </a:solidFill>
                <a:effectLst/>
                <a:latin typeface="Fira Sans Medium" panose="020B0603050000020004" pitchFamily="34" charset="0"/>
              </a:rPr>
              <a:t>backpropagation</a:t>
            </a:r>
            <a:r>
              <a:rPr lang="tr-TR" sz="3000" b="0" i="0" dirty="0">
                <a:solidFill>
                  <a:schemeClr val="bg1">
                    <a:lumMod val="95000"/>
                  </a:schemeClr>
                </a:solidFill>
                <a:effectLst/>
                <a:latin typeface="Fira Sans Medium" panose="020B0603050000020004" pitchFamily="34" charset="0"/>
              </a:rPr>
              <a:t>) uygulamak istediğinizde kullanışlıdır.</a:t>
            </a:r>
          </a:p>
        </p:txBody>
      </p:sp>
      <p:sp>
        <p:nvSpPr>
          <p:cNvPr id="3" name="TextBox 3"/>
          <p:cNvSpPr txBox="1"/>
          <p:nvPr/>
        </p:nvSpPr>
        <p:spPr>
          <a:xfrm>
            <a:off x="1028700" y="1028700"/>
            <a:ext cx="16497300" cy="1555682"/>
          </a:xfrm>
          <a:prstGeom prst="rect">
            <a:avLst/>
          </a:prstGeom>
        </p:spPr>
        <p:txBody>
          <a:bodyPr wrap="square" lIns="0" tIns="0" rIns="0" bIns="0" rtlCol="0" anchor="t">
            <a:spAutoFit/>
          </a:bodyPr>
          <a:lstStyle/>
          <a:p>
            <a:pPr>
              <a:lnSpc>
                <a:spcPts val="12480"/>
              </a:lnSpc>
            </a:pPr>
            <a:r>
              <a:rPr lang="tr-TR" sz="10400" dirty="0">
                <a:solidFill>
                  <a:srgbClr val="A4E473"/>
                </a:solidFill>
                <a:latin typeface="Fira Sans Medium"/>
              </a:rPr>
              <a:t>Model Tipi </a:t>
            </a:r>
            <a:endParaRPr lang="en-US" sz="10400" dirty="0">
              <a:solidFill>
                <a:srgbClr val="A4E473"/>
              </a:solidFill>
              <a:latin typeface="Fira Sans Medium"/>
            </a:endParaRPr>
          </a:p>
        </p:txBody>
      </p:sp>
    </p:spTree>
    <p:extLst>
      <p:ext uri="{BB962C8B-B14F-4D97-AF65-F5344CB8AC3E}">
        <p14:creationId xmlns:p14="http://schemas.microsoft.com/office/powerpoint/2010/main" val="274388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19991" y="4305300"/>
            <a:ext cx="15924588" cy="2462213"/>
          </a:xfrm>
          <a:prstGeom prst="rect">
            <a:avLst/>
          </a:prstGeom>
        </p:spPr>
        <p:txBody>
          <a:bodyPr lIns="0" tIns="0" rIns="0" bIns="0" rtlCol="0" anchor="t">
            <a:spAutoFit/>
          </a:bodyPr>
          <a:lstStyle/>
          <a:p>
            <a:pPr algn="l">
              <a:buFont typeface="+mj-lt"/>
              <a:buAutoNum type="arabicPeriod"/>
            </a:pPr>
            <a:r>
              <a:rPr lang="tr-TR" sz="3200" b="0" i="0" dirty="0">
                <a:solidFill>
                  <a:schemeClr val="bg1">
                    <a:lumMod val="95000"/>
                  </a:schemeClr>
                </a:solidFill>
                <a:effectLst/>
                <a:latin typeface="Fira Sans Medium" panose="020B0603050000020004" pitchFamily="34" charset="0"/>
              </a:rPr>
              <a:t>Uygunluk: </a:t>
            </a:r>
            <a:r>
              <a:rPr lang="tr-TR" sz="3200" b="0" i="0" dirty="0" err="1">
                <a:solidFill>
                  <a:schemeClr val="bg1">
                    <a:lumMod val="95000"/>
                  </a:schemeClr>
                </a:solidFill>
                <a:effectLst/>
                <a:latin typeface="Fira Sans Medium" panose="020B0603050000020004" pitchFamily="34" charset="0"/>
              </a:rPr>
              <a:t>Sequential</a:t>
            </a:r>
            <a:r>
              <a:rPr lang="tr-TR" sz="3200" b="0" i="0" dirty="0">
                <a:solidFill>
                  <a:schemeClr val="bg1">
                    <a:lumMod val="95000"/>
                  </a:schemeClr>
                </a:solidFill>
                <a:effectLst/>
                <a:latin typeface="Fira Sans Medium" panose="020B0603050000020004" pitchFamily="34" charset="0"/>
              </a:rPr>
              <a:t> modeli, basit tam bağlantılı sinir ağları veya </a:t>
            </a:r>
            <a:r>
              <a:rPr lang="tr-TR" sz="3200" b="0" i="0" dirty="0" err="1">
                <a:solidFill>
                  <a:schemeClr val="bg1">
                    <a:lumMod val="95000"/>
                  </a:schemeClr>
                </a:solidFill>
                <a:effectLst/>
                <a:latin typeface="Fira Sans Medium" panose="020B0603050000020004" pitchFamily="34" charset="0"/>
              </a:rPr>
              <a:t>evrişimli</a:t>
            </a:r>
            <a:r>
              <a:rPr lang="tr-TR" sz="3200" b="0" i="0" dirty="0">
                <a:solidFill>
                  <a:schemeClr val="bg1">
                    <a:lumMod val="95000"/>
                  </a:schemeClr>
                </a:solidFill>
                <a:effectLst/>
                <a:latin typeface="Fira Sans Medium" panose="020B0603050000020004" pitchFamily="34" charset="0"/>
              </a:rPr>
              <a:t> sinir ağları gibi sıralı yapıların çoğu için uygundur.</a:t>
            </a:r>
          </a:p>
          <a:p>
            <a:pPr algn="l">
              <a:buFont typeface="+mj-lt"/>
              <a:buAutoNum type="arabicPeriod"/>
            </a:pPr>
            <a:r>
              <a:rPr lang="tr-TR" sz="3200" b="0" i="0" dirty="0" err="1">
                <a:solidFill>
                  <a:schemeClr val="bg1">
                    <a:lumMod val="95000"/>
                  </a:schemeClr>
                </a:solidFill>
                <a:effectLst/>
                <a:latin typeface="Fira Sans Medium" panose="020B0603050000020004" pitchFamily="34" charset="0"/>
              </a:rPr>
              <a:t>Sequential</a:t>
            </a:r>
            <a:r>
              <a:rPr lang="tr-TR" sz="3200" b="0" i="0" dirty="0">
                <a:solidFill>
                  <a:schemeClr val="bg1">
                    <a:lumMod val="95000"/>
                  </a:schemeClr>
                </a:solidFill>
                <a:effectLst/>
                <a:latin typeface="Fira Sans Medium" panose="020B0603050000020004" pitchFamily="34" charset="0"/>
              </a:rPr>
              <a:t> modeli, sıralı ve basit sinir ağı yapılarını oluşturmak için tercih edilen bir model tipidir bu yüzden seçildi</a:t>
            </a:r>
          </a:p>
          <a:p>
            <a:pPr algn="l"/>
            <a:endParaRPr lang="tr-TR" sz="3200" b="0" i="0" dirty="0">
              <a:solidFill>
                <a:schemeClr val="bg1">
                  <a:lumMod val="95000"/>
                </a:schemeClr>
              </a:solidFill>
              <a:effectLst/>
              <a:latin typeface="Fira Sans Medium" panose="020B0603050000020004" pitchFamily="34" charset="0"/>
            </a:endParaRPr>
          </a:p>
        </p:txBody>
      </p:sp>
      <p:sp>
        <p:nvSpPr>
          <p:cNvPr id="3" name="TextBox 3"/>
          <p:cNvSpPr txBox="1"/>
          <p:nvPr/>
        </p:nvSpPr>
        <p:spPr>
          <a:xfrm>
            <a:off x="1028700" y="1028700"/>
            <a:ext cx="16497300" cy="1555682"/>
          </a:xfrm>
          <a:prstGeom prst="rect">
            <a:avLst/>
          </a:prstGeom>
        </p:spPr>
        <p:txBody>
          <a:bodyPr wrap="square" lIns="0" tIns="0" rIns="0" bIns="0" rtlCol="0" anchor="t">
            <a:spAutoFit/>
          </a:bodyPr>
          <a:lstStyle/>
          <a:p>
            <a:pPr>
              <a:lnSpc>
                <a:spcPts val="12480"/>
              </a:lnSpc>
            </a:pPr>
            <a:r>
              <a:rPr lang="tr-TR" sz="10400" dirty="0">
                <a:solidFill>
                  <a:srgbClr val="A4E473"/>
                </a:solidFill>
                <a:latin typeface="Fira Sans Medium"/>
              </a:rPr>
              <a:t>Neden </a:t>
            </a:r>
            <a:r>
              <a:rPr lang="tr-TR" sz="10400" dirty="0" err="1">
                <a:solidFill>
                  <a:srgbClr val="A4E473"/>
                </a:solidFill>
                <a:latin typeface="Fira Sans Medium"/>
              </a:rPr>
              <a:t>Sequential</a:t>
            </a:r>
            <a:endParaRPr lang="en-US" sz="10400" dirty="0">
              <a:solidFill>
                <a:srgbClr val="A4E473"/>
              </a:solidFill>
              <a:latin typeface="Fira Sans Medium"/>
            </a:endParaRPr>
          </a:p>
        </p:txBody>
      </p:sp>
    </p:spTree>
    <p:extLst>
      <p:ext uri="{BB962C8B-B14F-4D97-AF65-F5344CB8AC3E}">
        <p14:creationId xmlns:p14="http://schemas.microsoft.com/office/powerpoint/2010/main" val="312049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110426"/>
            <a:ext cx="15924588" cy="6076950"/>
          </a:xfrm>
          <a:prstGeom prst="rect">
            <a:avLst/>
          </a:prstGeom>
        </p:spPr>
        <p:txBody>
          <a:bodyPr lIns="0" tIns="0" rIns="0" bIns="0" rtlCol="0" anchor="t">
            <a:spAutoFit/>
          </a:bodyPr>
          <a:lstStyle/>
          <a:p>
            <a:pPr>
              <a:lnSpc>
                <a:spcPts val="3719"/>
              </a:lnSpc>
            </a:pPr>
            <a:r>
              <a:rPr lang="en-US" sz="3099" dirty="0" err="1">
                <a:solidFill>
                  <a:srgbClr val="F4F4F4"/>
                </a:solidFill>
                <a:latin typeface="Fira Sans Medium"/>
              </a:rPr>
              <a:t>Modelin</a:t>
            </a:r>
            <a:r>
              <a:rPr lang="en-US" sz="3099" dirty="0">
                <a:solidFill>
                  <a:srgbClr val="F4F4F4"/>
                </a:solidFill>
                <a:latin typeface="Fira Sans Medium"/>
              </a:rPr>
              <a:t> </a:t>
            </a:r>
            <a:r>
              <a:rPr lang="en-US" sz="3099" dirty="0" err="1">
                <a:solidFill>
                  <a:srgbClr val="F4F4F4"/>
                </a:solidFill>
                <a:latin typeface="Fira Sans Medium"/>
              </a:rPr>
              <a:t>eğitimi</a:t>
            </a:r>
            <a:r>
              <a:rPr lang="en-US" sz="3099" dirty="0">
                <a:solidFill>
                  <a:srgbClr val="F4F4F4"/>
                </a:solidFill>
                <a:latin typeface="Fira Sans Medium"/>
              </a:rPr>
              <a:t> </a:t>
            </a:r>
            <a:r>
              <a:rPr lang="en-US" sz="3099" dirty="0" err="1">
                <a:solidFill>
                  <a:srgbClr val="F4F4F4"/>
                </a:solidFill>
                <a:latin typeface="Fira Sans Medium"/>
              </a:rPr>
              <a:t>için</a:t>
            </a:r>
            <a:r>
              <a:rPr lang="en-US" sz="3099" dirty="0">
                <a:solidFill>
                  <a:srgbClr val="F4F4F4"/>
                </a:solidFill>
                <a:latin typeface="Fira Sans Medium"/>
              </a:rPr>
              <a:t> '</a:t>
            </a:r>
            <a:r>
              <a:rPr lang="en-US" sz="3099" dirty="0" err="1">
                <a:solidFill>
                  <a:srgbClr val="F4F4F4"/>
                </a:solidFill>
                <a:latin typeface="Fira Sans Medium"/>
              </a:rPr>
              <a:t>model.fit</a:t>
            </a:r>
            <a:r>
              <a:rPr lang="en-US" sz="3099" dirty="0">
                <a:solidFill>
                  <a:srgbClr val="F4F4F4"/>
                </a:solidFill>
                <a:latin typeface="Fira Sans Medium"/>
              </a:rPr>
              <a:t>' </a:t>
            </a:r>
            <a:r>
              <a:rPr lang="en-US" sz="3099" dirty="0" err="1">
                <a:solidFill>
                  <a:srgbClr val="F4F4F4"/>
                </a:solidFill>
                <a:latin typeface="Fira Sans Medium"/>
              </a:rPr>
              <a:t>fonksiyonunu</a:t>
            </a:r>
            <a:r>
              <a:rPr lang="en-US" sz="3099" dirty="0">
                <a:solidFill>
                  <a:srgbClr val="F4F4F4"/>
                </a:solidFill>
                <a:latin typeface="Fira Sans Medium"/>
              </a:rPr>
              <a:t> </a:t>
            </a:r>
            <a:r>
              <a:rPr lang="en-US" sz="3099" dirty="0" err="1">
                <a:solidFill>
                  <a:srgbClr val="F4F4F4"/>
                </a:solidFill>
                <a:latin typeface="Fira Sans Medium"/>
              </a:rPr>
              <a:t>kullanarak</a:t>
            </a:r>
            <a:r>
              <a:rPr lang="en-US" sz="3099" dirty="0">
                <a:solidFill>
                  <a:srgbClr val="F4F4F4"/>
                </a:solidFill>
                <a:latin typeface="Fira Sans Medium"/>
              </a:rPr>
              <a:t> </a:t>
            </a:r>
            <a:r>
              <a:rPr lang="en-US" sz="3099" dirty="0" err="1">
                <a:solidFill>
                  <a:srgbClr val="F4F4F4"/>
                </a:solidFill>
                <a:latin typeface="Fira Sans Medium"/>
              </a:rPr>
              <a:t>aşağıdaki</a:t>
            </a:r>
            <a:r>
              <a:rPr lang="en-US" sz="3099" dirty="0">
                <a:solidFill>
                  <a:srgbClr val="F4F4F4"/>
                </a:solidFill>
                <a:latin typeface="Fira Sans Medium"/>
              </a:rPr>
              <a:t> </a:t>
            </a:r>
            <a:r>
              <a:rPr lang="en-US" sz="3099" dirty="0" err="1">
                <a:solidFill>
                  <a:srgbClr val="F4F4F4"/>
                </a:solidFill>
                <a:latin typeface="Fira Sans Medium"/>
              </a:rPr>
              <a:t>parametreleri</a:t>
            </a:r>
            <a:r>
              <a:rPr lang="en-US" sz="3099" dirty="0">
                <a:solidFill>
                  <a:srgbClr val="F4F4F4"/>
                </a:solidFill>
                <a:latin typeface="Fira Sans Medium"/>
              </a:rPr>
              <a:t> </a:t>
            </a:r>
            <a:r>
              <a:rPr lang="en-US" sz="3099" dirty="0" err="1">
                <a:solidFill>
                  <a:srgbClr val="F4F4F4"/>
                </a:solidFill>
                <a:latin typeface="Fira Sans Medium"/>
              </a:rPr>
              <a:t>belirledik</a:t>
            </a:r>
            <a:r>
              <a:rPr lang="en-US" sz="3099" dirty="0">
                <a:solidFill>
                  <a:srgbClr val="F4F4F4"/>
                </a:solidFill>
                <a:latin typeface="Fira Sans Medium"/>
              </a:rPr>
              <a:t>:</a:t>
            </a:r>
          </a:p>
          <a:p>
            <a:pPr marL="669286" lvl="1" indent="-334643">
              <a:lnSpc>
                <a:spcPts val="3719"/>
              </a:lnSpc>
              <a:buFont typeface="Arial"/>
              <a:buChar char="•"/>
            </a:pPr>
            <a:r>
              <a:rPr lang="en-US" sz="3099" dirty="0" err="1">
                <a:solidFill>
                  <a:srgbClr val="F4F4F4"/>
                </a:solidFill>
                <a:latin typeface="Fira Sans Medium"/>
              </a:rPr>
              <a:t>Eğitim</a:t>
            </a:r>
            <a:r>
              <a:rPr lang="en-US" sz="3099" dirty="0">
                <a:solidFill>
                  <a:srgbClr val="F4F4F4"/>
                </a:solidFill>
                <a:latin typeface="Fira Sans Medium"/>
              </a:rPr>
              <a:t> </a:t>
            </a:r>
            <a:r>
              <a:rPr lang="en-US" sz="3099" dirty="0" err="1">
                <a:solidFill>
                  <a:srgbClr val="F4F4F4"/>
                </a:solidFill>
                <a:latin typeface="Fira Sans Medium"/>
              </a:rPr>
              <a:t>veri</a:t>
            </a:r>
            <a:r>
              <a:rPr lang="en-US" sz="3099" dirty="0">
                <a:solidFill>
                  <a:srgbClr val="F4F4F4"/>
                </a:solidFill>
                <a:latin typeface="Fira Sans Medium"/>
              </a:rPr>
              <a:t> </a:t>
            </a:r>
            <a:r>
              <a:rPr lang="en-US" sz="3099" dirty="0" err="1">
                <a:solidFill>
                  <a:srgbClr val="F4F4F4"/>
                </a:solidFill>
                <a:latin typeface="Fira Sans Medium"/>
              </a:rPr>
              <a:t>seti</a:t>
            </a:r>
            <a:r>
              <a:rPr lang="en-US" sz="3099" dirty="0">
                <a:solidFill>
                  <a:srgbClr val="F4F4F4"/>
                </a:solidFill>
                <a:latin typeface="Fira Sans Medium"/>
              </a:rPr>
              <a:t>: '</a:t>
            </a:r>
            <a:r>
              <a:rPr lang="en-US" sz="3099" dirty="0" err="1">
                <a:solidFill>
                  <a:srgbClr val="F4F4F4"/>
                </a:solidFill>
                <a:latin typeface="Fira Sans Medium"/>
              </a:rPr>
              <a:t>train_generator</a:t>
            </a:r>
            <a:r>
              <a:rPr lang="en-US" sz="3099" dirty="0">
                <a:solidFill>
                  <a:srgbClr val="F4F4F4"/>
                </a:solidFill>
                <a:latin typeface="Fira Sans Medium"/>
              </a:rPr>
              <a:t>' (</a:t>
            </a:r>
            <a:r>
              <a:rPr lang="en-US" sz="3099" dirty="0" err="1">
                <a:solidFill>
                  <a:srgbClr val="F4F4F4"/>
                </a:solidFill>
                <a:latin typeface="Fira Sans Medium"/>
              </a:rPr>
              <a:t>eğitim</a:t>
            </a:r>
            <a:r>
              <a:rPr lang="en-US" sz="3099" dirty="0">
                <a:solidFill>
                  <a:srgbClr val="F4F4F4"/>
                </a:solidFill>
                <a:latin typeface="Fira Sans Medium"/>
              </a:rPr>
              <a:t> </a:t>
            </a:r>
            <a:r>
              <a:rPr lang="en-US" sz="3099" dirty="0" err="1">
                <a:solidFill>
                  <a:srgbClr val="F4F4F4"/>
                </a:solidFill>
                <a:latin typeface="Fira Sans Medium"/>
              </a:rPr>
              <a:t>verilerini</a:t>
            </a:r>
            <a:r>
              <a:rPr lang="en-US" sz="3099" dirty="0">
                <a:solidFill>
                  <a:srgbClr val="F4F4F4"/>
                </a:solidFill>
                <a:latin typeface="Fira Sans Medium"/>
              </a:rPr>
              <a:t> </a:t>
            </a:r>
            <a:r>
              <a:rPr lang="en-US" sz="3099" dirty="0" err="1">
                <a:solidFill>
                  <a:srgbClr val="F4F4F4"/>
                </a:solidFill>
                <a:latin typeface="Fira Sans Medium"/>
              </a:rPr>
              <a:t>sağlayan</a:t>
            </a:r>
            <a:r>
              <a:rPr lang="en-US" sz="3099" dirty="0">
                <a:solidFill>
                  <a:srgbClr val="F4F4F4"/>
                </a:solidFill>
                <a:latin typeface="Fira Sans Medium"/>
              </a:rPr>
              <a:t> </a:t>
            </a:r>
            <a:r>
              <a:rPr lang="en-US" sz="3099" dirty="0" err="1">
                <a:solidFill>
                  <a:srgbClr val="F4F4F4"/>
                </a:solidFill>
                <a:latin typeface="Fira Sans Medium"/>
              </a:rPr>
              <a:t>veri</a:t>
            </a:r>
            <a:r>
              <a:rPr lang="en-US" sz="3099" dirty="0">
                <a:solidFill>
                  <a:srgbClr val="F4F4F4"/>
                </a:solidFill>
                <a:latin typeface="Fira Sans Medium"/>
              </a:rPr>
              <a:t> </a:t>
            </a:r>
            <a:r>
              <a:rPr lang="en-US" sz="3099" dirty="0" err="1">
                <a:solidFill>
                  <a:srgbClr val="F4F4F4"/>
                </a:solidFill>
                <a:latin typeface="Fira Sans Medium"/>
              </a:rPr>
              <a:t>üreteci</a:t>
            </a:r>
            <a:r>
              <a:rPr lang="en-US" sz="3099" dirty="0">
                <a:solidFill>
                  <a:srgbClr val="F4F4F4"/>
                </a:solidFill>
                <a:latin typeface="Fira Sans Medium"/>
              </a:rPr>
              <a:t>)</a:t>
            </a:r>
          </a:p>
          <a:p>
            <a:pPr>
              <a:lnSpc>
                <a:spcPts val="3719"/>
              </a:lnSpc>
            </a:pPr>
            <a:endParaRPr lang="en-US" sz="3099" dirty="0">
              <a:solidFill>
                <a:srgbClr val="F4F4F4"/>
              </a:solidFill>
              <a:latin typeface="Fira Sans Medium"/>
            </a:endParaRPr>
          </a:p>
          <a:p>
            <a:pPr marL="669286" lvl="1" indent="-334643">
              <a:lnSpc>
                <a:spcPts val="3719"/>
              </a:lnSpc>
              <a:buFont typeface="Arial"/>
              <a:buChar char="•"/>
            </a:pPr>
            <a:r>
              <a:rPr lang="en-US" sz="3099" dirty="0">
                <a:solidFill>
                  <a:srgbClr val="F4F4F4"/>
                </a:solidFill>
                <a:latin typeface="Fira Sans Medium"/>
              </a:rPr>
              <a:t>Epoch </a:t>
            </a:r>
            <a:r>
              <a:rPr lang="en-US" sz="3099" dirty="0" err="1">
                <a:solidFill>
                  <a:srgbClr val="F4F4F4"/>
                </a:solidFill>
                <a:latin typeface="Fira Sans Medium"/>
              </a:rPr>
              <a:t>sayısı</a:t>
            </a:r>
            <a:r>
              <a:rPr lang="en-US" sz="3099" dirty="0">
                <a:solidFill>
                  <a:srgbClr val="F4F4F4"/>
                </a:solidFill>
                <a:latin typeface="Fira Sans Medium"/>
              </a:rPr>
              <a:t>: 10 (</a:t>
            </a:r>
            <a:r>
              <a:rPr lang="en-US" sz="3099" dirty="0" err="1">
                <a:solidFill>
                  <a:srgbClr val="F4F4F4"/>
                </a:solidFill>
                <a:latin typeface="Fira Sans Medium"/>
              </a:rPr>
              <a:t>modelin</a:t>
            </a:r>
            <a:r>
              <a:rPr lang="en-US" sz="3099" dirty="0">
                <a:solidFill>
                  <a:srgbClr val="F4F4F4"/>
                </a:solidFill>
                <a:latin typeface="Fira Sans Medium"/>
              </a:rPr>
              <a:t> </a:t>
            </a:r>
            <a:r>
              <a:rPr lang="en-US" sz="3099" dirty="0" err="1">
                <a:solidFill>
                  <a:srgbClr val="F4F4F4"/>
                </a:solidFill>
                <a:latin typeface="Fira Sans Medium"/>
              </a:rPr>
              <a:t>kaç</a:t>
            </a:r>
            <a:r>
              <a:rPr lang="en-US" sz="3099" dirty="0">
                <a:solidFill>
                  <a:srgbClr val="F4F4F4"/>
                </a:solidFill>
                <a:latin typeface="Fira Sans Medium"/>
              </a:rPr>
              <a:t> </a:t>
            </a:r>
            <a:r>
              <a:rPr lang="en-US" sz="3099" dirty="0" err="1">
                <a:solidFill>
                  <a:srgbClr val="F4F4F4"/>
                </a:solidFill>
                <a:latin typeface="Fira Sans Medium"/>
              </a:rPr>
              <a:t>kez</a:t>
            </a:r>
            <a:r>
              <a:rPr lang="en-US" sz="3099" dirty="0">
                <a:solidFill>
                  <a:srgbClr val="F4F4F4"/>
                </a:solidFill>
                <a:latin typeface="Fira Sans Medium"/>
              </a:rPr>
              <a:t> </a:t>
            </a:r>
            <a:r>
              <a:rPr lang="en-US" sz="3099" dirty="0" err="1">
                <a:solidFill>
                  <a:srgbClr val="F4F4F4"/>
                </a:solidFill>
                <a:latin typeface="Fira Sans Medium"/>
              </a:rPr>
              <a:t>eğitileceği</a:t>
            </a:r>
            <a:r>
              <a:rPr lang="en-US" sz="3099" dirty="0">
                <a:solidFill>
                  <a:srgbClr val="F4F4F4"/>
                </a:solidFill>
                <a:latin typeface="Fira Sans Medium"/>
              </a:rPr>
              <a:t>)</a:t>
            </a:r>
          </a:p>
          <a:p>
            <a:pPr>
              <a:lnSpc>
                <a:spcPts val="3719"/>
              </a:lnSpc>
            </a:pPr>
            <a:endParaRPr lang="en-US" sz="3099" dirty="0">
              <a:solidFill>
                <a:srgbClr val="F4F4F4"/>
              </a:solidFill>
              <a:latin typeface="Fira Sans Medium"/>
            </a:endParaRPr>
          </a:p>
          <a:p>
            <a:pPr marL="669286" lvl="1" indent="-334643">
              <a:lnSpc>
                <a:spcPts val="3719"/>
              </a:lnSpc>
              <a:buFont typeface="Arial"/>
              <a:buChar char="•"/>
            </a:pPr>
            <a:r>
              <a:rPr lang="en-US" sz="3099" dirty="0">
                <a:solidFill>
                  <a:srgbClr val="F4F4F4"/>
                </a:solidFill>
                <a:latin typeface="Fira Sans Medium"/>
              </a:rPr>
              <a:t>Geri </a:t>
            </a:r>
            <a:r>
              <a:rPr lang="en-US" sz="3099" dirty="0" err="1">
                <a:solidFill>
                  <a:srgbClr val="F4F4F4"/>
                </a:solidFill>
                <a:latin typeface="Fira Sans Medium"/>
              </a:rPr>
              <a:t>dönüt</a:t>
            </a:r>
            <a:r>
              <a:rPr lang="en-US" sz="3099" dirty="0">
                <a:solidFill>
                  <a:srgbClr val="F4F4F4"/>
                </a:solidFill>
                <a:latin typeface="Fira Sans Medium"/>
              </a:rPr>
              <a:t> </a:t>
            </a:r>
            <a:r>
              <a:rPr lang="en-US" sz="3099" dirty="0" err="1">
                <a:solidFill>
                  <a:srgbClr val="F4F4F4"/>
                </a:solidFill>
                <a:latin typeface="Fira Sans Medium"/>
              </a:rPr>
              <a:t>fonksiyonları</a:t>
            </a:r>
            <a:r>
              <a:rPr lang="en-US" sz="3099" dirty="0">
                <a:solidFill>
                  <a:srgbClr val="F4F4F4"/>
                </a:solidFill>
                <a:latin typeface="Fira Sans Medium"/>
              </a:rPr>
              <a:t>: '</a:t>
            </a:r>
            <a:r>
              <a:rPr lang="en-US" sz="3099" dirty="0" err="1">
                <a:solidFill>
                  <a:srgbClr val="F4F4F4"/>
                </a:solidFill>
                <a:latin typeface="Fira Sans Medium"/>
              </a:rPr>
              <a:t>reduce_lr</a:t>
            </a:r>
            <a:r>
              <a:rPr lang="en-US" sz="3099" dirty="0">
                <a:solidFill>
                  <a:srgbClr val="F4F4F4"/>
                </a:solidFill>
                <a:latin typeface="Fira Sans Medium"/>
              </a:rPr>
              <a:t>', '</a:t>
            </a:r>
            <a:r>
              <a:rPr lang="en-US" sz="3099" dirty="0" err="1">
                <a:solidFill>
                  <a:srgbClr val="F4F4F4"/>
                </a:solidFill>
                <a:latin typeface="Fira Sans Medium"/>
              </a:rPr>
              <a:t>early_stopping</a:t>
            </a:r>
            <a:r>
              <a:rPr lang="en-US" sz="3099" dirty="0">
                <a:solidFill>
                  <a:srgbClr val="F4F4F4"/>
                </a:solidFill>
                <a:latin typeface="Fira Sans Medium"/>
              </a:rPr>
              <a:t>', 'checkpoint' (</a:t>
            </a:r>
            <a:r>
              <a:rPr lang="en-US" sz="3099" dirty="0" err="1">
                <a:solidFill>
                  <a:srgbClr val="F4F4F4"/>
                </a:solidFill>
                <a:latin typeface="Fira Sans Medium"/>
              </a:rPr>
              <a:t>modelin</a:t>
            </a:r>
            <a:r>
              <a:rPr lang="en-US" sz="3099" dirty="0">
                <a:solidFill>
                  <a:srgbClr val="F4F4F4"/>
                </a:solidFill>
                <a:latin typeface="Fira Sans Medium"/>
              </a:rPr>
              <a:t> </a:t>
            </a:r>
            <a:r>
              <a:rPr lang="en-US" sz="3099" dirty="0" err="1">
                <a:solidFill>
                  <a:srgbClr val="F4F4F4"/>
                </a:solidFill>
                <a:latin typeface="Fira Sans Medium"/>
              </a:rPr>
              <a:t>eğitim</a:t>
            </a:r>
            <a:r>
              <a:rPr lang="en-US" sz="3099" dirty="0">
                <a:solidFill>
                  <a:srgbClr val="F4F4F4"/>
                </a:solidFill>
                <a:latin typeface="Fira Sans Medium"/>
              </a:rPr>
              <a:t> </a:t>
            </a:r>
            <a:r>
              <a:rPr lang="en-US" sz="3099" dirty="0" err="1">
                <a:solidFill>
                  <a:srgbClr val="F4F4F4"/>
                </a:solidFill>
                <a:latin typeface="Fira Sans Medium"/>
              </a:rPr>
              <a:t>sürecini</a:t>
            </a:r>
            <a:r>
              <a:rPr lang="en-US" sz="3099" dirty="0">
                <a:solidFill>
                  <a:srgbClr val="F4F4F4"/>
                </a:solidFill>
                <a:latin typeface="Fira Sans Medium"/>
              </a:rPr>
              <a:t> </a:t>
            </a:r>
            <a:r>
              <a:rPr lang="en-US" sz="3099" dirty="0" err="1">
                <a:solidFill>
                  <a:srgbClr val="F4F4F4"/>
                </a:solidFill>
                <a:latin typeface="Fira Sans Medium"/>
              </a:rPr>
              <a:t>kontrol</a:t>
            </a:r>
            <a:r>
              <a:rPr lang="en-US" sz="3099" dirty="0">
                <a:solidFill>
                  <a:srgbClr val="F4F4F4"/>
                </a:solidFill>
                <a:latin typeface="Fira Sans Medium"/>
              </a:rPr>
              <a:t> </a:t>
            </a:r>
            <a:r>
              <a:rPr lang="en-US" sz="3099" dirty="0" err="1">
                <a:solidFill>
                  <a:srgbClr val="F4F4F4"/>
                </a:solidFill>
                <a:latin typeface="Fira Sans Medium"/>
              </a:rPr>
              <a:t>etmek</a:t>
            </a:r>
            <a:r>
              <a:rPr lang="en-US" sz="3099" dirty="0">
                <a:solidFill>
                  <a:srgbClr val="F4F4F4"/>
                </a:solidFill>
                <a:latin typeface="Fira Sans Medium"/>
              </a:rPr>
              <a:t> </a:t>
            </a:r>
            <a:r>
              <a:rPr lang="en-US" sz="3099" dirty="0" err="1">
                <a:solidFill>
                  <a:srgbClr val="F4F4F4"/>
                </a:solidFill>
                <a:latin typeface="Fira Sans Medium"/>
              </a:rPr>
              <a:t>ve</a:t>
            </a:r>
            <a:r>
              <a:rPr lang="en-US" sz="3099" dirty="0">
                <a:solidFill>
                  <a:srgbClr val="F4F4F4"/>
                </a:solidFill>
                <a:latin typeface="Fira Sans Medium"/>
              </a:rPr>
              <a:t> </a:t>
            </a:r>
            <a:r>
              <a:rPr lang="en-US" sz="3099" dirty="0" err="1">
                <a:solidFill>
                  <a:srgbClr val="F4F4F4"/>
                </a:solidFill>
                <a:latin typeface="Fira Sans Medium"/>
              </a:rPr>
              <a:t>iyileştirmek</a:t>
            </a:r>
            <a:r>
              <a:rPr lang="en-US" sz="3099" dirty="0">
                <a:solidFill>
                  <a:srgbClr val="F4F4F4"/>
                </a:solidFill>
                <a:latin typeface="Fira Sans Medium"/>
              </a:rPr>
              <a:t> </a:t>
            </a:r>
            <a:r>
              <a:rPr lang="en-US" sz="3099" dirty="0" err="1">
                <a:solidFill>
                  <a:srgbClr val="F4F4F4"/>
                </a:solidFill>
                <a:latin typeface="Fira Sans Medium"/>
              </a:rPr>
              <a:t>için</a:t>
            </a:r>
            <a:r>
              <a:rPr lang="en-US" sz="3099" dirty="0">
                <a:solidFill>
                  <a:srgbClr val="F4F4F4"/>
                </a:solidFill>
                <a:latin typeface="Fira Sans Medium"/>
              </a:rPr>
              <a:t> </a:t>
            </a:r>
            <a:r>
              <a:rPr lang="en-US" sz="3099" dirty="0" err="1">
                <a:solidFill>
                  <a:srgbClr val="F4F4F4"/>
                </a:solidFill>
                <a:latin typeface="Fira Sans Medium"/>
              </a:rPr>
              <a:t>kullanılan</a:t>
            </a:r>
            <a:r>
              <a:rPr lang="en-US" sz="3099" dirty="0">
                <a:solidFill>
                  <a:srgbClr val="F4F4F4"/>
                </a:solidFill>
                <a:latin typeface="Fira Sans Medium"/>
              </a:rPr>
              <a:t> </a:t>
            </a:r>
            <a:r>
              <a:rPr lang="en-US" sz="3099" dirty="0" err="1">
                <a:solidFill>
                  <a:srgbClr val="F4F4F4"/>
                </a:solidFill>
                <a:latin typeface="Fira Sans Medium"/>
              </a:rPr>
              <a:t>geri</a:t>
            </a:r>
            <a:r>
              <a:rPr lang="en-US" sz="3099" dirty="0">
                <a:solidFill>
                  <a:srgbClr val="F4F4F4"/>
                </a:solidFill>
                <a:latin typeface="Fira Sans Medium"/>
              </a:rPr>
              <a:t> </a:t>
            </a:r>
            <a:r>
              <a:rPr lang="en-US" sz="3099" dirty="0" err="1">
                <a:solidFill>
                  <a:srgbClr val="F4F4F4"/>
                </a:solidFill>
                <a:latin typeface="Fira Sans Medium"/>
              </a:rPr>
              <a:t>dönüt</a:t>
            </a:r>
            <a:r>
              <a:rPr lang="en-US" sz="3099" dirty="0">
                <a:solidFill>
                  <a:srgbClr val="F4F4F4"/>
                </a:solidFill>
                <a:latin typeface="Fira Sans Medium"/>
              </a:rPr>
              <a:t> </a:t>
            </a:r>
            <a:r>
              <a:rPr lang="en-US" sz="3099" dirty="0" err="1">
                <a:solidFill>
                  <a:srgbClr val="F4F4F4"/>
                </a:solidFill>
                <a:latin typeface="Fira Sans Medium"/>
              </a:rPr>
              <a:t>fonksiyonları</a:t>
            </a:r>
            <a:r>
              <a:rPr lang="en-US" sz="3099" dirty="0">
                <a:solidFill>
                  <a:srgbClr val="F4F4F4"/>
                </a:solidFill>
                <a:latin typeface="Fira Sans Medium"/>
              </a:rPr>
              <a:t>)</a:t>
            </a:r>
          </a:p>
          <a:p>
            <a:pPr>
              <a:lnSpc>
                <a:spcPts val="3719"/>
              </a:lnSpc>
            </a:pPr>
            <a:endParaRPr lang="en-US" sz="3099" dirty="0">
              <a:solidFill>
                <a:srgbClr val="F4F4F4"/>
              </a:solidFill>
              <a:latin typeface="Fira Sans Medium"/>
            </a:endParaRPr>
          </a:p>
          <a:p>
            <a:pPr>
              <a:lnSpc>
                <a:spcPts val="3719"/>
              </a:lnSpc>
            </a:pPr>
            <a:r>
              <a:rPr lang="en-US" sz="3099" dirty="0">
                <a:solidFill>
                  <a:srgbClr val="F4F4F4"/>
                </a:solidFill>
                <a:latin typeface="Fira Sans Medium"/>
              </a:rPr>
              <a:t>Bu </a:t>
            </a:r>
            <a:r>
              <a:rPr lang="en-US" sz="3099" dirty="0" err="1">
                <a:solidFill>
                  <a:srgbClr val="F4F4F4"/>
                </a:solidFill>
                <a:latin typeface="Fira Sans Medium"/>
              </a:rPr>
              <a:t>parametreleri</a:t>
            </a:r>
            <a:r>
              <a:rPr lang="en-US" sz="3099" dirty="0">
                <a:solidFill>
                  <a:srgbClr val="F4F4F4"/>
                </a:solidFill>
                <a:latin typeface="Fira Sans Medium"/>
              </a:rPr>
              <a:t> </a:t>
            </a:r>
            <a:r>
              <a:rPr lang="en-US" sz="3099" dirty="0" err="1">
                <a:solidFill>
                  <a:srgbClr val="F4F4F4"/>
                </a:solidFill>
                <a:latin typeface="Fira Sans Medium"/>
              </a:rPr>
              <a:t>kullanarak</a:t>
            </a:r>
            <a:r>
              <a:rPr lang="en-US" sz="3099" dirty="0">
                <a:solidFill>
                  <a:srgbClr val="F4F4F4"/>
                </a:solidFill>
                <a:latin typeface="Fira Sans Medium"/>
              </a:rPr>
              <a:t> </a:t>
            </a:r>
            <a:r>
              <a:rPr lang="en-US" sz="3099" dirty="0" err="1">
                <a:solidFill>
                  <a:srgbClr val="F4F4F4"/>
                </a:solidFill>
                <a:latin typeface="Fira Sans Medium"/>
              </a:rPr>
              <a:t>modelin</a:t>
            </a:r>
            <a:r>
              <a:rPr lang="en-US" sz="3099" dirty="0">
                <a:solidFill>
                  <a:srgbClr val="F4F4F4"/>
                </a:solidFill>
                <a:latin typeface="Fira Sans Medium"/>
              </a:rPr>
              <a:t> </a:t>
            </a:r>
            <a:r>
              <a:rPr lang="en-US" sz="3099" dirty="0" err="1">
                <a:solidFill>
                  <a:srgbClr val="F4F4F4"/>
                </a:solidFill>
                <a:latin typeface="Fira Sans Medium"/>
              </a:rPr>
              <a:t>eğitim</a:t>
            </a:r>
            <a:r>
              <a:rPr lang="en-US" sz="3099" dirty="0">
                <a:solidFill>
                  <a:srgbClr val="F4F4F4"/>
                </a:solidFill>
                <a:latin typeface="Fira Sans Medium"/>
              </a:rPr>
              <a:t> </a:t>
            </a:r>
            <a:r>
              <a:rPr lang="en-US" sz="3099" dirty="0" err="1">
                <a:solidFill>
                  <a:srgbClr val="F4F4F4"/>
                </a:solidFill>
                <a:latin typeface="Fira Sans Medium"/>
              </a:rPr>
              <a:t>sürecini</a:t>
            </a:r>
            <a:r>
              <a:rPr lang="en-US" sz="3099" dirty="0">
                <a:solidFill>
                  <a:srgbClr val="F4F4F4"/>
                </a:solidFill>
                <a:latin typeface="Fira Sans Medium"/>
              </a:rPr>
              <a:t> </a:t>
            </a:r>
            <a:r>
              <a:rPr lang="en-US" sz="3099" dirty="0" err="1">
                <a:solidFill>
                  <a:srgbClr val="F4F4F4"/>
                </a:solidFill>
                <a:latin typeface="Fira Sans Medium"/>
              </a:rPr>
              <a:t>başlattık</a:t>
            </a:r>
            <a:r>
              <a:rPr lang="en-US" sz="3099" dirty="0">
                <a:solidFill>
                  <a:srgbClr val="F4F4F4"/>
                </a:solidFill>
                <a:latin typeface="Fira Sans Medium"/>
              </a:rPr>
              <a:t>. Her epoch, </a:t>
            </a:r>
            <a:r>
              <a:rPr lang="en-US" sz="3099" dirty="0" err="1">
                <a:solidFill>
                  <a:srgbClr val="F4F4F4"/>
                </a:solidFill>
                <a:latin typeface="Fira Sans Medium"/>
              </a:rPr>
              <a:t>eğitim</a:t>
            </a:r>
            <a:r>
              <a:rPr lang="en-US" sz="3099" dirty="0">
                <a:solidFill>
                  <a:srgbClr val="F4F4F4"/>
                </a:solidFill>
                <a:latin typeface="Fira Sans Medium"/>
              </a:rPr>
              <a:t> </a:t>
            </a:r>
            <a:r>
              <a:rPr lang="en-US" sz="3099" dirty="0" err="1">
                <a:solidFill>
                  <a:srgbClr val="F4F4F4"/>
                </a:solidFill>
                <a:latin typeface="Fira Sans Medium"/>
              </a:rPr>
              <a:t>ve</a:t>
            </a:r>
            <a:r>
              <a:rPr lang="en-US" sz="3099" dirty="0">
                <a:solidFill>
                  <a:srgbClr val="F4F4F4"/>
                </a:solidFill>
                <a:latin typeface="Fira Sans Medium"/>
              </a:rPr>
              <a:t> </a:t>
            </a:r>
            <a:r>
              <a:rPr lang="en-US" sz="3099" dirty="0" err="1">
                <a:solidFill>
                  <a:srgbClr val="F4F4F4"/>
                </a:solidFill>
                <a:latin typeface="Fira Sans Medium"/>
              </a:rPr>
              <a:t>doğrulama</a:t>
            </a:r>
            <a:r>
              <a:rPr lang="en-US" sz="3099" dirty="0">
                <a:solidFill>
                  <a:srgbClr val="F4F4F4"/>
                </a:solidFill>
                <a:latin typeface="Fira Sans Medium"/>
              </a:rPr>
              <a:t> </a:t>
            </a:r>
            <a:r>
              <a:rPr lang="en-US" sz="3099" dirty="0" err="1">
                <a:solidFill>
                  <a:srgbClr val="F4F4F4"/>
                </a:solidFill>
                <a:latin typeface="Fira Sans Medium"/>
              </a:rPr>
              <a:t>veri</a:t>
            </a:r>
            <a:r>
              <a:rPr lang="en-US" sz="3099" dirty="0">
                <a:solidFill>
                  <a:srgbClr val="F4F4F4"/>
                </a:solidFill>
                <a:latin typeface="Fira Sans Medium"/>
              </a:rPr>
              <a:t> </a:t>
            </a:r>
            <a:r>
              <a:rPr lang="en-US" sz="3099" dirty="0" err="1">
                <a:solidFill>
                  <a:srgbClr val="F4F4F4"/>
                </a:solidFill>
                <a:latin typeface="Fira Sans Medium"/>
              </a:rPr>
              <a:t>setlerinin</a:t>
            </a:r>
            <a:r>
              <a:rPr lang="en-US" sz="3099" dirty="0">
                <a:solidFill>
                  <a:srgbClr val="F4F4F4"/>
                </a:solidFill>
                <a:latin typeface="Fira Sans Medium"/>
              </a:rPr>
              <a:t> </a:t>
            </a:r>
            <a:r>
              <a:rPr lang="en-US" sz="3099" dirty="0" err="1">
                <a:solidFill>
                  <a:srgbClr val="F4F4F4"/>
                </a:solidFill>
                <a:latin typeface="Fira Sans Medium"/>
              </a:rPr>
              <a:t>üzerinde</a:t>
            </a:r>
            <a:r>
              <a:rPr lang="en-US" sz="3099" dirty="0">
                <a:solidFill>
                  <a:srgbClr val="F4F4F4"/>
                </a:solidFill>
                <a:latin typeface="Fira Sans Medium"/>
              </a:rPr>
              <a:t> </a:t>
            </a:r>
            <a:r>
              <a:rPr lang="en-US" sz="3099" dirty="0" err="1">
                <a:solidFill>
                  <a:srgbClr val="F4F4F4"/>
                </a:solidFill>
                <a:latin typeface="Fira Sans Medium"/>
              </a:rPr>
              <a:t>modelin</a:t>
            </a:r>
            <a:r>
              <a:rPr lang="en-US" sz="3099" dirty="0">
                <a:solidFill>
                  <a:srgbClr val="F4F4F4"/>
                </a:solidFill>
                <a:latin typeface="Fira Sans Medium"/>
              </a:rPr>
              <a:t> </a:t>
            </a:r>
            <a:r>
              <a:rPr lang="en-US" sz="3099" dirty="0" err="1">
                <a:solidFill>
                  <a:srgbClr val="F4F4F4"/>
                </a:solidFill>
                <a:latin typeface="Fira Sans Medium"/>
              </a:rPr>
              <a:t>ağırlıklarını</a:t>
            </a:r>
            <a:r>
              <a:rPr lang="en-US" sz="3099" dirty="0">
                <a:solidFill>
                  <a:srgbClr val="F4F4F4"/>
                </a:solidFill>
                <a:latin typeface="Fira Sans Medium"/>
              </a:rPr>
              <a:t> </a:t>
            </a:r>
            <a:r>
              <a:rPr lang="en-US" sz="3099" dirty="0" err="1">
                <a:solidFill>
                  <a:srgbClr val="F4F4F4"/>
                </a:solidFill>
                <a:latin typeface="Fira Sans Medium"/>
              </a:rPr>
              <a:t>güncelledik</a:t>
            </a:r>
            <a:r>
              <a:rPr lang="en-US" sz="3099" dirty="0">
                <a:solidFill>
                  <a:srgbClr val="F4F4F4"/>
                </a:solidFill>
                <a:latin typeface="Fira Sans Medium"/>
              </a:rPr>
              <a:t> </a:t>
            </a:r>
            <a:r>
              <a:rPr lang="en-US" sz="3099" dirty="0" err="1">
                <a:solidFill>
                  <a:srgbClr val="F4F4F4"/>
                </a:solidFill>
                <a:latin typeface="Fira Sans Medium"/>
              </a:rPr>
              <a:t>ve</a:t>
            </a:r>
            <a:r>
              <a:rPr lang="en-US" sz="3099" dirty="0">
                <a:solidFill>
                  <a:srgbClr val="F4F4F4"/>
                </a:solidFill>
                <a:latin typeface="Fira Sans Medium"/>
              </a:rPr>
              <a:t> </a:t>
            </a:r>
            <a:r>
              <a:rPr lang="en-US" sz="3099" dirty="0" err="1">
                <a:solidFill>
                  <a:srgbClr val="F4F4F4"/>
                </a:solidFill>
                <a:latin typeface="Fira Sans Medium"/>
              </a:rPr>
              <a:t>performans</a:t>
            </a:r>
            <a:r>
              <a:rPr lang="en-US" sz="3099" dirty="0">
                <a:solidFill>
                  <a:srgbClr val="F4F4F4"/>
                </a:solidFill>
                <a:latin typeface="Fira Sans Medium"/>
              </a:rPr>
              <a:t> </a:t>
            </a:r>
            <a:r>
              <a:rPr lang="en-US" sz="3099" dirty="0" err="1">
                <a:solidFill>
                  <a:srgbClr val="F4F4F4"/>
                </a:solidFill>
                <a:latin typeface="Fira Sans Medium"/>
              </a:rPr>
              <a:t>metriklerini</a:t>
            </a:r>
            <a:r>
              <a:rPr lang="en-US" sz="3099" dirty="0">
                <a:solidFill>
                  <a:srgbClr val="F4F4F4"/>
                </a:solidFill>
                <a:latin typeface="Fira Sans Medium"/>
              </a:rPr>
              <a:t> </a:t>
            </a:r>
            <a:r>
              <a:rPr lang="en-US" sz="3099" dirty="0" err="1">
                <a:solidFill>
                  <a:srgbClr val="F4F4F4"/>
                </a:solidFill>
                <a:latin typeface="Fira Sans Medium"/>
              </a:rPr>
              <a:t>değerlendirdik</a:t>
            </a:r>
            <a:r>
              <a:rPr lang="en-US" sz="3099" dirty="0">
                <a:solidFill>
                  <a:srgbClr val="F4F4F4"/>
                </a:solidFill>
                <a:latin typeface="Fira Sans Medium"/>
              </a:rPr>
              <a:t>. </a:t>
            </a:r>
            <a:r>
              <a:rPr lang="en-US" sz="3099" dirty="0" err="1">
                <a:solidFill>
                  <a:srgbClr val="F4F4F4"/>
                </a:solidFill>
                <a:latin typeface="Fira Sans Medium"/>
              </a:rPr>
              <a:t>Eğitim</a:t>
            </a:r>
            <a:r>
              <a:rPr lang="en-US" sz="3099" dirty="0">
                <a:solidFill>
                  <a:srgbClr val="F4F4F4"/>
                </a:solidFill>
                <a:latin typeface="Fira Sans Medium"/>
              </a:rPr>
              <a:t> </a:t>
            </a:r>
            <a:r>
              <a:rPr lang="en-US" sz="3099" dirty="0" err="1">
                <a:solidFill>
                  <a:srgbClr val="F4F4F4"/>
                </a:solidFill>
                <a:latin typeface="Fira Sans Medium"/>
              </a:rPr>
              <a:t>süreci</a:t>
            </a:r>
            <a:r>
              <a:rPr lang="en-US" sz="3099" dirty="0">
                <a:solidFill>
                  <a:srgbClr val="F4F4F4"/>
                </a:solidFill>
                <a:latin typeface="Fira Sans Medium"/>
              </a:rPr>
              <a:t>, </a:t>
            </a:r>
            <a:r>
              <a:rPr lang="en-US" sz="3099" dirty="0" err="1">
                <a:solidFill>
                  <a:srgbClr val="F4F4F4"/>
                </a:solidFill>
                <a:latin typeface="Fira Sans Medium"/>
              </a:rPr>
              <a:t>belirtilen</a:t>
            </a:r>
            <a:r>
              <a:rPr lang="en-US" sz="3099" dirty="0">
                <a:solidFill>
                  <a:srgbClr val="F4F4F4"/>
                </a:solidFill>
                <a:latin typeface="Fira Sans Medium"/>
              </a:rPr>
              <a:t> epoch </a:t>
            </a:r>
            <a:r>
              <a:rPr lang="en-US" sz="3099" dirty="0" err="1">
                <a:solidFill>
                  <a:srgbClr val="F4F4F4"/>
                </a:solidFill>
                <a:latin typeface="Fira Sans Medium"/>
              </a:rPr>
              <a:t>sayısı</a:t>
            </a:r>
            <a:r>
              <a:rPr lang="en-US" sz="3099" dirty="0">
                <a:solidFill>
                  <a:srgbClr val="F4F4F4"/>
                </a:solidFill>
                <a:latin typeface="Fira Sans Medium"/>
              </a:rPr>
              <a:t> </a:t>
            </a:r>
            <a:r>
              <a:rPr lang="en-US" sz="3099" dirty="0" err="1">
                <a:solidFill>
                  <a:srgbClr val="F4F4F4"/>
                </a:solidFill>
                <a:latin typeface="Fira Sans Medium"/>
              </a:rPr>
              <a:t>kadar</a:t>
            </a:r>
            <a:r>
              <a:rPr lang="en-US" sz="3099" dirty="0">
                <a:solidFill>
                  <a:srgbClr val="F4F4F4"/>
                </a:solidFill>
                <a:latin typeface="Fira Sans Medium"/>
              </a:rPr>
              <a:t> </a:t>
            </a:r>
            <a:r>
              <a:rPr lang="en-US" sz="3099" dirty="0" err="1">
                <a:solidFill>
                  <a:srgbClr val="F4F4F4"/>
                </a:solidFill>
                <a:latin typeface="Fira Sans Medium"/>
              </a:rPr>
              <a:t>tekrarlandı</a:t>
            </a:r>
            <a:r>
              <a:rPr lang="en-US" sz="3099" dirty="0">
                <a:solidFill>
                  <a:srgbClr val="F4F4F4"/>
                </a:solidFill>
                <a:latin typeface="Fira Sans Medium"/>
              </a:rPr>
              <a:t>.</a:t>
            </a:r>
          </a:p>
          <a:p>
            <a:pPr>
              <a:lnSpc>
                <a:spcPts val="3719"/>
              </a:lnSpc>
            </a:pPr>
            <a:endParaRPr lang="en-US" sz="3099" dirty="0">
              <a:solidFill>
                <a:srgbClr val="F4F4F4"/>
              </a:solidFill>
              <a:latin typeface="Fira Sans Medium"/>
            </a:endParaRPr>
          </a:p>
        </p:txBody>
      </p:sp>
      <p:sp>
        <p:nvSpPr>
          <p:cNvPr id="3" name="TextBox 3"/>
          <p:cNvSpPr txBox="1"/>
          <p:nvPr/>
        </p:nvSpPr>
        <p:spPr>
          <a:xfrm>
            <a:off x="1028700" y="1028700"/>
            <a:ext cx="16230600"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Eğitim Aşaması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676454" y="2070293"/>
            <a:ext cx="7611546" cy="6591255"/>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0086" r="-20086"/>
              </a:stretch>
            </a:blipFill>
          </p:spPr>
        </p:sp>
      </p:grpSp>
      <p:sp>
        <p:nvSpPr>
          <p:cNvPr id="8" name="Freeform 8"/>
          <p:cNvSpPr/>
          <p:nvPr/>
        </p:nvSpPr>
        <p:spPr>
          <a:xfrm>
            <a:off x="1028700" y="1028700"/>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866797" y="2486911"/>
            <a:ext cx="10611759" cy="3694206"/>
            <a:chOff x="0" y="0"/>
            <a:chExt cx="14149012" cy="4925608"/>
          </a:xfrm>
        </p:grpSpPr>
        <p:sp>
          <p:nvSpPr>
            <p:cNvPr id="10" name="TextBox 10"/>
            <p:cNvSpPr txBox="1"/>
            <p:nvPr/>
          </p:nvSpPr>
          <p:spPr>
            <a:xfrm>
              <a:off x="0" y="835025"/>
              <a:ext cx="14149012" cy="1304925"/>
            </a:xfrm>
            <a:prstGeom prst="rect">
              <a:avLst/>
            </a:prstGeom>
          </p:spPr>
          <p:txBody>
            <a:bodyPr lIns="0" tIns="0" rIns="0" bIns="0" rtlCol="0" anchor="t">
              <a:spAutoFit/>
            </a:bodyPr>
            <a:lstStyle/>
            <a:p>
              <a:pPr>
                <a:lnSpc>
                  <a:spcPts val="7679"/>
                </a:lnSpc>
                <a:spcBef>
                  <a:spcPct val="0"/>
                </a:spcBef>
              </a:pPr>
              <a:r>
                <a:rPr lang="en-US" sz="6399" spc="-63">
                  <a:solidFill>
                    <a:srgbClr val="000000"/>
                  </a:solidFill>
                  <a:latin typeface="Fira Sans Medium"/>
                </a:rPr>
                <a:t>Problemin genel tanımı</a:t>
              </a:r>
            </a:p>
          </p:txBody>
        </p:sp>
        <p:sp>
          <p:nvSpPr>
            <p:cNvPr id="11" name="TextBox 11"/>
            <p:cNvSpPr txBox="1"/>
            <p:nvPr/>
          </p:nvSpPr>
          <p:spPr>
            <a:xfrm>
              <a:off x="0" y="3210049"/>
              <a:ext cx="12675722" cy="1715558"/>
            </a:xfrm>
            <a:prstGeom prst="rect">
              <a:avLst/>
            </a:prstGeom>
          </p:spPr>
          <p:txBody>
            <a:bodyPr lIns="0" tIns="0" rIns="0" bIns="0" rtlCol="0" anchor="t">
              <a:spAutoFit/>
            </a:bodyPr>
            <a:lstStyle/>
            <a:p>
              <a:pPr>
                <a:lnSpc>
                  <a:spcPts val="3499"/>
                </a:lnSpc>
              </a:pPr>
              <a:r>
                <a:rPr lang="en-US" sz="2499">
                  <a:solidFill>
                    <a:srgbClr val="000000"/>
                  </a:solidFill>
                  <a:latin typeface="Fira Sans Light"/>
                </a:rPr>
                <a:t>Kedi ve köpek görüntülerini, kullanacağımız derin öğrenme mimari yöntemi ile ayırt etmek. Yani kedi ve köpek içeren görüntülerin, bu kedi bu köpek diye tahmininin sağlandığı bir çözümdür.</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3994664"/>
            <a:ext cx="15924588" cy="4210050"/>
          </a:xfrm>
          <a:prstGeom prst="rect">
            <a:avLst/>
          </a:prstGeom>
        </p:spPr>
        <p:txBody>
          <a:bodyPr lIns="0" tIns="0" rIns="0" bIns="0" rtlCol="0" anchor="t">
            <a:spAutoFit/>
          </a:bodyPr>
          <a:lstStyle/>
          <a:p>
            <a:pPr marL="669286" lvl="1" indent="-334643">
              <a:lnSpc>
                <a:spcPts val="3719"/>
              </a:lnSpc>
              <a:buFont typeface="Arial"/>
              <a:buChar char="•"/>
            </a:pPr>
            <a:r>
              <a:rPr lang="en-US" sz="3099">
                <a:solidFill>
                  <a:srgbClr val="F4F4F4"/>
                </a:solidFill>
                <a:latin typeface="Fira Sans Medium"/>
              </a:rPr>
              <a:t>Doğruluk Oranı (Accuracy): Modelin doğru sınıflandırma yüzdesini gösterir. Yani, doğru tahmin edilen örneklerin toplam örnek sayısına oranıdır.</a:t>
            </a:r>
          </a:p>
          <a:p>
            <a:pPr>
              <a:lnSpc>
                <a:spcPts val="3719"/>
              </a:lnSpc>
            </a:pPr>
            <a:endParaRPr lang="en-US" sz="3099">
              <a:solidFill>
                <a:srgbClr val="F4F4F4"/>
              </a:solidFill>
              <a:latin typeface="Fira Sans Medium"/>
            </a:endParaRPr>
          </a:p>
          <a:p>
            <a:pPr marL="669286" lvl="1" indent="-334643">
              <a:lnSpc>
                <a:spcPts val="3719"/>
              </a:lnSpc>
              <a:buFont typeface="Arial"/>
              <a:buChar char="•"/>
            </a:pPr>
            <a:r>
              <a:rPr lang="en-US" sz="3099">
                <a:solidFill>
                  <a:srgbClr val="F4F4F4"/>
                </a:solidFill>
                <a:latin typeface="Fira Sans Medium"/>
              </a:rPr>
              <a:t>Loss (Kayıp): Modelin eğitim veri setindeki tahminlerinin gerçek etiketlerden ne kadar uzak olduğunu ölçen bir değerdir. Daha düşük bir kayıp değeri, modelin daha doğru tahminler yaptığını gösterir.</a:t>
            </a:r>
          </a:p>
          <a:p>
            <a:pPr>
              <a:lnSpc>
                <a:spcPts val="3719"/>
              </a:lnSpc>
            </a:pPr>
            <a:endParaRPr lang="en-US" sz="3099">
              <a:solidFill>
                <a:srgbClr val="F4F4F4"/>
              </a:solidFill>
              <a:latin typeface="Fira Sans Medium"/>
            </a:endParaRPr>
          </a:p>
          <a:p>
            <a:pPr marL="669286" lvl="1" indent="-334643">
              <a:lnSpc>
                <a:spcPts val="3719"/>
              </a:lnSpc>
              <a:buFont typeface="Arial"/>
              <a:buChar char="•"/>
            </a:pPr>
            <a:r>
              <a:rPr lang="en-US" sz="3099">
                <a:solidFill>
                  <a:srgbClr val="F4F4F4"/>
                </a:solidFill>
                <a:latin typeface="Fira Sans Medium"/>
              </a:rPr>
              <a:t>lr (Learning Rate): Öğrenme hızını temsil eder. </a:t>
            </a:r>
          </a:p>
          <a:p>
            <a:pPr>
              <a:lnSpc>
                <a:spcPts val="3719"/>
              </a:lnSpc>
            </a:pPr>
            <a:endParaRPr lang="en-US" sz="3099">
              <a:solidFill>
                <a:srgbClr val="F4F4F4"/>
              </a:solidFill>
              <a:latin typeface="Fira Sans Medium"/>
            </a:endParaRPr>
          </a:p>
        </p:txBody>
      </p:sp>
      <p:sp>
        <p:nvSpPr>
          <p:cNvPr id="3" name="TextBox 3"/>
          <p:cNvSpPr txBox="1"/>
          <p:nvPr/>
        </p:nvSpPr>
        <p:spPr>
          <a:xfrm>
            <a:off x="1028700" y="1028700"/>
            <a:ext cx="16230600"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Performans Metrikleri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028700" y="4063037"/>
            <a:ext cx="11851890" cy="4477381"/>
          </a:xfrm>
          <a:custGeom>
            <a:avLst/>
            <a:gdLst/>
            <a:ahLst/>
            <a:cxnLst/>
            <a:rect l="l" t="t" r="r" b="b"/>
            <a:pathLst>
              <a:path w="11851890" h="4477381">
                <a:moveTo>
                  <a:pt x="0" y="0"/>
                </a:moveTo>
                <a:lnTo>
                  <a:pt x="11851890" y="0"/>
                </a:lnTo>
                <a:lnTo>
                  <a:pt x="11851890" y="4477380"/>
                </a:lnTo>
                <a:lnTo>
                  <a:pt x="0" y="4477380"/>
                </a:lnTo>
                <a:lnTo>
                  <a:pt x="0" y="0"/>
                </a:lnTo>
                <a:close/>
              </a:path>
            </a:pathLst>
          </a:custGeom>
          <a:blipFill>
            <a:blip r:embed="rId2"/>
            <a:stretch>
              <a:fillRect/>
            </a:stretch>
          </a:blipFill>
        </p:spPr>
      </p:sp>
      <p:sp>
        <p:nvSpPr>
          <p:cNvPr id="3" name="TextBox 3"/>
          <p:cNvSpPr txBox="1"/>
          <p:nvPr/>
        </p:nvSpPr>
        <p:spPr>
          <a:xfrm>
            <a:off x="1028700" y="1028700"/>
            <a:ext cx="16230600"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Eğitim Sonuçları</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028700" y="3087047"/>
            <a:ext cx="6852182" cy="5856474"/>
          </a:xfrm>
          <a:custGeom>
            <a:avLst/>
            <a:gdLst/>
            <a:ahLst/>
            <a:cxnLst/>
            <a:rect l="l" t="t" r="r" b="b"/>
            <a:pathLst>
              <a:path w="6852182" h="5856474">
                <a:moveTo>
                  <a:pt x="0" y="0"/>
                </a:moveTo>
                <a:lnTo>
                  <a:pt x="6852182" y="0"/>
                </a:lnTo>
                <a:lnTo>
                  <a:pt x="6852182" y="5856474"/>
                </a:lnTo>
                <a:lnTo>
                  <a:pt x="0" y="5856474"/>
                </a:lnTo>
                <a:lnTo>
                  <a:pt x="0" y="0"/>
                </a:lnTo>
                <a:close/>
              </a:path>
            </a:pathLst>
          </a:custGeom>
          <a:blipFill>
            <a:blip r:embed="rId2"/>
            <a:stretch>
              <a:fillRect/>
            </a:stretch>
          </a:blipFill>
        </p:spPr>
      </p:sp>
      <p:sp>
        <p:nvSpPr>
          <p:cNvPr id="3" name="TextBox 3"/>
          <p:cNvSpPr txBox="1"/>
          <p:nvPr/>
        </p:nvSpPr>
        <p:spPr>
          <a:xfrm>
            <a:off x="1028700" y="1028700"/>
            <a:ext cx="16230600" cy="31623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Confusion Matrisi</a:t>
            </a:r>
          </a:p>
          <a:p>
            <a:pPr>
              <a:lnSpc>
                <a:spcPts val="12480"/>
              </a:lnSpc>
            </a:pPr>
            <a:endParaRPr lang="en-US" sz="10400">
              <a:solidFill>
                <a:srgbClr val="A4E473"/>
              </a:solidFill>
              <a:latin typeface="Fira Sans Medium"/>
            </a:endParaRPr>
          </a:p>
        </p:txBody>
      </p:sp>
      <p:sp>
        <p:nvSpPr>
          <p:cNvPr id="4" name="TextBox 4"/>
          <p:cNvSpPr txBox="1"/>
          <p:nvPr/>
        </p:nvSpPr>
        <p:spPr>
          <a:xfrm>
            <a:off x="8545609" y="3087047"/>
            <a:ext cx="9111630" cy="5856474"/>
          </a:xfrm>
          <a:prstGeom prst="rect">
            <a:avLst/>
          </a:prstGeom>
        </p:spPr>
        <p:txBody>
          <a:bodyPr lIns="0" tIns="0" rIns="0" bIns="0" rtlCol="0" anchor="t">
            <a:spAutoFit/>
          </a:bodyPr>
          <a:lstStyle/>
          <a:p>
            <a:pPr>
              <a:lnSpc>
                <a:spcPts val="3889"/>
              </a:lnSpc>
            </a:pPr>
            <a:r>
              <a:rPr lang="en-US" sz="3241">
                <a:solidFill>
                  <a:srgbClr val="F4F4F4"/>
                </a:solidFill>
                <a:latin typeface="Fira Sans Medium"/>
              </a:rPr>
              <a:t>• Sol üst (1477): "cat" olarak gerçek etikete sahip ve doğru bir şekilde "cat" olarak tahmin edilen örneklerin sayısı. </a:t>
            </a:r>
          </a:p>
          <a:p>
            <a:pPr>
              <a:lnSpc>
                <a:spcPts val="3889"/>
              </a:lnSpc>
            </a:pPr>
            <a:r>
              <a:rPr lang="en-US" sz="3241">
                <a:solidFill>
                  <a:srgbClr val="F4F4F4"/>
                </a:solidFill>
                <a:latin typeface="Fira Sans Medium"/>
              </a:rPr>
              <a:t>• Sol alt (13): "cat" olarak gerçek etikete sahip ancak yanlış bir şekilde "dog" olarak tahmin edilen örneklerin sayısı. </a:t>
            </a:r>
          </a:p>
          <a:p>
            <a:pPr>
              <a:lnSpc>
                <a:spcPts val="3889"/>
              </a:lnSpc>
            </a:pPr>
            <a:r>
              <a:rPr lang="en-US" sz="3241">
                <a:solidFill>
                  <a:srgbClr val="F4F4F4"/>
                </a:solidFill>
                <a:latin typeface="Fira Sans Medium"/>
              </a:rPr>
              <a:t>• Sağ üst (23): "dog" olarak gerçek etikete sahip ancak yanlış bir şekilde "cat" olarak tahmin edilen örneklerin sayısı. </a:t>
            </a:r>
          </a:p>
          <a:p>
            <a:pPr>
              <a:lnSpc>
                <a:spcPts val="3889"/>
              </a:lnSpc>
            </a:pPr>
            <a:r>
              <a:rPr lang="en-US" sz="3241">
                <a:solidFill>
                  <a:srgbClr val="F4F4F4"/>
                </a:solidFill>
                <a:latin typeface="Fira Sans Medium"/>
              </a:rPr>
              <a:t>• Sağ alt (1487): "dog" olarak gerçek etikete sahip ve doğru bir şekilde "dog" olarak tahmin edilen örneklerin sayısı.</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1169831" y="2985046"/>
            <a:ext cx="15432971" cy="5730032"/>
          </a:xfrm>
          <a:custGeom>
            <a:avLst/>
            <a:gdLst/>
            <a:ahLst/>
            <a:cxnLst/>
            <a:rect l="l" t="t" r="r" b="b"/>
            <a:pathLst>
              <a:path w="15432971" h="5730032">
                <a:moveTo>
                  <a:pt x="0" y="0"/>
                </a:moveTo>
                <a:lnTo>
                  <a:pt x="15432971" y="0"/>
                </a:lnTo>
                <a:lnTo>
                  <a:pt x="15432971" y="5730032"/>
                </a:lnTo>
                <a:lnTo>
                  <a:pt x="0" y="5730032"/>
                </a:lnTo>
                <a:lnTo>
                  <a:pt x="0" y="0"/>
                </a:lnTo>
                <a:close/>
              </a:path>
            </a:pathLst>
          </a:custGeom>
          <a:blipFill>
            <a:blip r:embed="rId2"/>
            <a:stretch>
              <a:fillRect/>
            </a:stretch>
          </a:blipFill>
        </p:spPr>
      </p:sp>
      <p:sp>
        <p:nvSpPr>
          <p:cNvPr id="3" name="TextBox 3"/>
          <p:cNvSpPr txBox="1"/>
          <p:nvPr/>
        </p:nvSpPr>
        <p:spPr>
          <a:xfrm>
            <a:off x="1028700" y="1028700"/>
            <a:ext cx="16230600" cy="31623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Hata analizi</a:t>
            </a:r>
          </a:p>
          <a:p>
            <a:pPr>
              <a:lnSpc>
                <a:spcPts val="12480"/>
              </a:lnSpc>
            </a:pPr>
            <a:endParaRPr lang="en-US" sz="10400">
              <a:solidFill>
                <a:srgbClr val="A4E473"/>
              </a:solidFill>
              <a:latin typeface="Fira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5461314"/>
            <a:ext cx="16230600" cy="3976497"/>
          </a:xfrm>
          <a:prstGeom prst="rect">
            <a:avLst/>
          </a:prstGeom>
        </p:spPr>
      </p:pic>
      <p:sp>
        <p:nvSpPr>
          <p:cNvPr id="3" name="TextBox 3"/>
          <p:cNvSpPr txBox="1"/>
          <p:nvPr/>
        </p:nvSpPr>
        <p:spPr>
          <a:xfrm>
            <a:off x="1028700" y="1277781"/>
            <a:ext cx="16230600" cy="3162300"/>
          </a:xfrm>
          <a:prstGeom prst="rect">
            <a:avLst/>
          </a:prstGeom>
        </p:spPr>
        <p:txBody>
          <a:bodyPr lIns="0" tIns="0" rIns="0" bIns="0" rtlCol="0" anchor="t">
            <a:spAutoFit/>
          </a:bodyPr>
          <a:lstStyle/>
          <a:p>
            <a:pPr algn="ctr">
              <a:lnSpc>
                <a:spcPts val="12480"/>
              </a:lnSpc>
            </a:pPr>
            <a:r>
              <a:rPr lang="en-US" sz="10400">
                <a:solidFill>
                  <a:srgbClr val="A4E473"/>
                </a:solidFill>
                <a:latin typeface="Fira Sans Medium"/>
              </a:rPr>
              <a:t>DİNLEDİĞİNİZ İÇİN TEŞEKKÜR EDERİM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4766361" cy="7361376"/>
            <a:chOff x="0" y="0"/>
            <a:chExt cx="19688481" cy="9815168"/>
          </a:xfrm>
        </p:grpSpPr>
        <p:sp>
          <p:nvSpPr>
            <p:cNvPr id="3" name="TextBox 3"/>
            <p:cNvSpPr txBox="1"/>
            <p:nvPr/>
          </p:nvSpPr>
          <p:spPr>
            <a:xfrm>
              <a:off x="0" y="2566643"/>
              <a:ext cx="19688481" cy="7248525"/>
            </a:xfrm>
            <a:prstGeom prst="rect">
              <a:avLst/>
            </a:prstGeom>
          </p:spPr>
          <p:txBody>
            <a:bodyPr lIns="0" tIns="0" rIns="0" bIns="0" rtlCol="0" anchor="t">
              <a:spAutoFit/>
            </a:bodyPr>
            <a:lstStyle/>
            <a:p>
              <a:pPr marL="777240" lvl="1" indent="-388620">
                <a:lnSpc>
                  <a:spcPts val="4320"/>
                </a:lnSpc>
                <a:buFont typeface="Arial"/>
                <a:buChar char="•"/>
              </a:pPr>
              <a:r>
                <a:rPr lang="en-US" sz="3600">
                  <a:solidFill>
                    <a:srgbClr val="F4F4F4"/>
                  </a:solidFill>
                  <a:latin typeface="Fira Sans Medium"/>
                </a:rPr>
                <a:t>Veri seti hazır olarak kaggle platformundan alınmıştır.</a:t>
              </a:r>
            </a:p>
            <a:p>
              <a:pPr>
                <a:lnSpc>
                  <a:spcPts val="4320"/>
                </a:lnSpc>
              </a:pPr>
              <a:endParaRPr lang="en-US" sz="3600">
                <a:solidFill>
                  <a:srgbClr val="F4F4F4"/>
                </a:solidFill>
                <a:latin typeface="Fira Sans Medium"/>
              </a:endParaRPr>
            </a:p>
            <a:p>
              <a:pPr marL="777240" lvl="1" indent="-388620">
                <a:lnSpc>
                  <a:spcPts val="4320"/>
                </a:lnSpc>
                <a:buFont typeface="Arial"/>
                <a:buChar char="•"/>
              </a:pPr>
              <a:r>
                <a:rPr lang="en-US" sz="3600">
                  <a:solidFill>
                    <a:srgbClr val="F4F4F4"/>
                  </a:solidFill>
                  <a:latin typeface="Fira Sans Medium"/>
                </a:rPr>
                <a:t>Veri setinin ismi dogs vs cats.</a:t>
              </a:r>
            </a:p>
            <a:p>
              <a:pPr>
                <a:lnSpc>
                  <a:spcPts val="4320"/>
                </a:lnSpc>
              </a:pPr>
              <a:endParaRPr lang="en-US" sz="3600">
                <a:solidFill>
                  <a:srgbClr val="F4F4F4"/>
                </a:solidFill>
                <a:latin typeface="Fira Sans Medium"/>
              </a:endParaRPr>
            </a:p>
            <a:p>
              <a:pPr marL="777240" lvl="1" indent="-388620">
                <a:lnSpc>
                  <a:spcPts val="4320"/>
                </a:lnSpc>
                <a:buFont typeface="Arial"/>
                <a:buChar char="•"/>
              </a:pPr>
              <a:r>
                <a:rPr lang="en-US" sz="3600">
                  <a:solidFill>
                    <a:srgbClr val="F4F4F4"/>
                  </a:solidFill>
                  <a:latin typeface="Fira Sans Medium"/>
                </a:rPr>
                <a:t>Veri seti içerisindeki train dosyasında 7500 kedi 7500 köpek görüntüsü bulunmaktadır.</a:t>
              </a:r>
            </a:p>
            <a:p>
              <a:pPr>
                <a:lnSpc>
                  <a:spcPts val="4320"/>
                </a:lnSpc>
              </a:pPr>
              <a:endParaRPr lang="en-US" sz="3600">
                <a:solidFill>
                  <a:srgbClr val="F4F4F4"/>
                </a:solidFill>
                <a:latin typeface="Fira Sans Medium"/>
              </a:endParaRPr>
            </a:p>
            <a:p>
              <a:pPr marL="777240" lvl="1" indent="-388620">
                <a:lnSpc>
                  <a:spcPts val="4320"/>
                </a:lnSpc>
                <a:buFont typeface="Arial"/>
                <a:buChar char="•"/>
              </a:pPr>
              <a:r>
                <a:rPr lang="en-US" sz="3600">
                  <a:solidFill>
                    <a:srgbClr val="F4F4F4"/>
                  </a:solidFill>
                  <a:latin typeface="Fira Sans Medium"/>
                </a:rPr>
                <a:t>Test1 dosyasında ise 7500 karışık görüntü bulunmaktadır.</a:t>
              </a:r>
            </a:p>
            <a:p>
              <a:pPr>
                <a:lnSpc>
                  <a:spcPts val="4320"/>
                </a:lnSpc>
              </a:pPr>
              <a:endParaRPr lang="en-US" sz="3600">
                <a:solidFill>
                  <a:srgbClr val="F4F4F4"/>
                </a:solidFill>
                <a:latin typeface="Fira Sans Medium"/>
              </a:endParaRPr>
            </a:p>
            <a:p>
              <a:pPr marL="777240" lvl="1" indent="-388620">
                <a:lnSpc>
                  <a:spcPts val="4320"/>
                </a:lnSpc>
                <a:buFont typeface="Arial"/>
                <a:buChar char="•"/>
              </a:pPr>
              <a:r>
                <a:rPr lang="en-US" sz="3600">
                  <a:solidFill>
                    <a:srgbClr val="F4F4F4"/>
                  </a:solidFill>
                  <a:latin typeface="Fira Sans Medium"/>
                </a:rPr>
                <a:t>Görüntüler cat = 0 , dog = 1 etiketi ile etiketlenmiştir.</a:t>
              </a:r>
            </a:p>
          </p:txBody>
        </p:sp>
        <p:sp>
          <p:nvSpPr>
            <p:cNvPr id="4" name="TextBox 4"/>
            <p:cNvSpPr txBox="1"/>
            <p:nvPr/>
          </p:nvSpPr>
          <p:spPr>
            <a:xfrm>
              <a:off x="0" y="0"/>
              <a:ext cx="19688481" cy="21082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Kullanılan Veri Seti</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Freeform 2"/>
          <p:cNvSpPr/>
          <p:nvPr/>
        </p:nvSpPr>
        <p:spPr>
          <a:xfrm>
            <a:off x="9833641" y="3220099"/>
            <a:ext cx="8137374" cy="5653148"/>
          </a:xfrm>
          <a:custGeom>
            <a:avLst/>
            <a:gdLst/>
            <a:ahLst/>
            <a:cxnLst/>
            <a:rect l="l" t="t" r="r" b="b"/>
            <a:pathLst>
              <a:path w="8137374" h="5653148">
                <a:moveTo>
                  <a:pt x="0" y="0"/>
                </a:moveTo>
                <a:lnTo>
                  <a:pt x="8137374" y="0"/>
                </a:lnTo>
                <a:lnTo>
                  <a:pt x="8137374" y="5653148"/>
                </a:lnTo>
                <a:lnTo>
                  <a:pt x="0" y="5653148"/>
                </a:lnTo>
                <a:lnTo>
                  <a:pt x="0" y="0"/>
                </a:lnTo>
                <a:close/>
              </a:path>
            </a:pathLst>
          </a:custGeom>
          <a:blipFill>
            <a:blip r:embed="rId2"/>
            <a:stretch>
              <a:fillRect/>
            </a:stretch>
          </a:blipFill>
        </p:spPr>
      </p:sp>
      <p:sp>
        <p:nvSpPr>
          <p:cNvPr id="3" name="TextBox 3"/>
          <p:cNvSpPr txBox="1"/>
          <p:nvPr/>
        </p:nvSpPr>
        <p:spPr>
          <a:xfrm>
            <a:off x="1028700" y="3977397"/>
            <a:ext cx="8489518" cy="4895850"/>
          </a:xfrm>
          <a:prstGeom prst="rect">
            <a:avLst/>
          </a:prstGeom>
        </p:spPr>
        <p:txBody>
          <a:bodyPr lIns="0" tIns="0" rIns="0" bIns="0" rtlCol="0" anchor="t">
            <a:spAutoFit/>
          </a:bodyPr>
          <a:lstStyle/>
          <a:p>
            <a:pPr>
              <a:lnSpc>
                <a:spcPts val="4320"/>
              </a:lnSpc>
              <a:spcBef>
                <a:spcPct val="0"/>
              </a:spcBef>
            </a:pPr>
            <a:r>
              <a:rPr lang="en-US" sz="3600">
                <a:solidFill>
                  <a:srgbClr val="F4F4F4"/>
                </a:solidFill>
                <a:latin typeface="Fira Sans Medium"/>
              </a:rPr>
              <a:t>VGG16, 13 konvolüsyon 3 tam bağlı katmandan oluşan bir derin öğrenme mimarisidir. Bu tekrarlı katmanlar sayesinde daha derin özellikler yakalanır ve daha yüksek doğruluk oranları elde edilir. Ancak, bu durum aynı zamanda modelin daha fazla hesaplama gücü gerektirmesine neden olur.</a:t>
            </a:r>
          </a:p>
        </p:txBody>
      </p:sp>
      <p:sp>
        <p:nvSpPr>
          <p:cNvPr id="4" name="TextBox 4"/>
          <p:cNvSpPr txBox="1"/>
          <p:nvPr/>
        </p:nvSpPr>
        <p:spPr>
          <a:xfrm>
            <a:off x="1165695" y="1638949"/>
            <a:ext cx="14766361"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VGG16 Nedir?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4184252"/>
            <a:ext cx="14766361" cy="5438775"/>
          </a:xfrm>
          <a:prstGeom prst="rect">
            <a:avLst/>
          </a:prstGeom>
        </p:spPr>
        <p:txBody>
          <a:bodyPr lIns="0" tIns="0" rIns="0" bIns="0" rtlCol="0" anchor="t">
            <a:spAutoFit/>
          </a:bodyPr>
          <a:lstStyle/>
          <a:p>
            <a:pPr marL="777240" lvl="1" indent="-388620">
              <a:lnSpc>
                <a:spcPts val="4320"/>
              </a:lnSpc>
              <a:spcBef>
                <a:spcPct val="0"/>
              </a:spcBef>
              <a:buFont typeface="Arial"/>
              <a:buChar char="•"/>
            </a:pPr>
            <a:r>
              <a:rPr lang="en-US" sz="3600">
                <a:solidFill>
                  <a:srgbClr val="F4F4F4"/>
                </a:solidFill>
                <a:latin typeface="Fira Sans Medium"/>
              </a:rPr>
              <a:t>VGG16 modeline giren görüntülerin boyutu 224x224 piksel olarak belirlenmiştir.</a:t>
            </a:r>
          </a:p>
          <a:p>
            <a:pPr>
              <a:lnSpc>
                <a:spcPts val="4320"/>
              </a:lnSpc>
              <a:spcBef>
                <a:spcPct val="0"/>
              </a:spcBef>
            </a:pPr>
            <a:endParaRPr lang="en-US" sz="3600">
              <a:solidFill>
                <a:srgbClr val="F4F4F4"/>
              </a:solidFill>
              <a:latin typeface="Fira Sans Medium"/>
            </a:endParaRPr>
          </a:p>
          <a:p>
            <a:pPr marL="777240" lvl="1" indent="-388620">
              <a:lnSpc>
                <a:spcPts val="4320"/>
              </a:lnSpc>
              <a:spcBef>
                <a:spcPct val="0"/>
              </a:spcBef>
              <a:buFont typeface="Arial"/>
              <a:buChar char="•"/>
            </a:pPr>
            <a:r>
              <a:rPr lang="en-US" sz="3600">
                <a:solidFill>
                  <a:srgbClr val="F4F4F4"/>
                </a:solidFill>
                <a:latin typeface="Fira Sans Medium"/>
              </a:rPr>
              <a:t>Renk kanalları için RGB kullanılmıştır.</a:t>
            </a:r>
          </a:p>
          <a:p>
            <a:pPr>
              <a:lnSpc>
                <a:spcPts val="4320"/>
              </a:lnSpc>
              <a:spcBef>
                <a:spcPct val="0"/>
              </a:spcBef>
            </a:pPr>
            <a:endParaRPr lang="en-US" sz="3600">
              <a:solidFill>
                <a:srgbClr val="F4F4F4"/>
              </a:solidFill>
              <a:latin typeface="Fira Sans Medium"/>
            </a:endParaRPr>
          </a:p>
          <a:p>
            <a:pPr marL="777240" lvl="1" indent="-388620">
              <a:lnSpc>
                <a:spcPts val="4320"/>
              </a:lnSpc>
              <a:spcBef>
                <a:spcPct val="0"/>
              </a:spcBef>
              <a:buFont typeface="Arial"/>
              <a:buChar char="•"/>
            </a:pPr>
            <a:r>
              <a:rPr lang="en-US" sz="3600">
                <a:solidFill>
                  <a:srgbClr val="F4F4F4"/>
                </a:solidFill>
                <a:latin typeface="Fira Sans Medium"/>
              </a:rPr>
              <a:t>Ardışık evrişim katmanları, derin özelliklerin yakalanmasına yardım ederken aynı zamanda karmaşıklığın artmasına da neden olur.</a:t>
            </a:r>
          </a:p>
          <a:p>
            <a:pPr>
              <a:lnSpc>
                <a:spcPts val="4320"/>
              </a:lnSpc>
              <a:spcBef>
                <a:spcPct val="0"/>
              </a:spcBef>
            </a:pPr>
            <a:endParaRPr lang="en-US" sz="3600">
              <a:solidFill>
                <a:srgbClr val="F4F4F4"/>
              </a:solidFill>
              <a:latin typeface="Fira Sans Medium"/>
            </a:endParaRPr>
          </a:p>
          <a:p>
            <a:pPr>
              <a:lnSpc>
                <a:spcPts val="4320"/>
              </a:lnSpc>
              <a:spcBef>
                <a:spcPct val="0"/>
              </a:spcBef>
            </a:pPr>
            <a:endParaRPr lang="en-US" sz="3600">
              <a:solidFill>
                <a:srgbClr val="F4F4F4"/>
              </a:solidFill>
              <a:latin typeface="Fira Sans Medium"/>
            </a:endParaRPr>
          </a:p>
        </p:txBody>
      </p:sp>
      <p:sp>
        <p:nvSpPr>
          <p:cNvPr id="3" name="TextBox 3"/>
          <p:cNvSpPr txBox="1"/>
          <p:nvPr/>
        </p:nvSpPr>
        <p:spPr>
          <a:xfrm>
            <a:off x="1028700" y="1028700"/>
            <a:ext cx="14766361"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VGG16 Giriş Katmanı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2784207"/>
            <a:ext cx="15924588" cy="8543925"/>
          </a:xfrm>
          <a:prstGeom prst="rect">
            <a:avLst/>
          </a:prstGeom>
        </p:spPr>
        <p:txBody>
          <a:bodyPr lIns="0" tIns="0" rIns="0" bIns="0" rtlCol="0" anchor="t">
            <a:spAutoFit/>
          </a:bodyPr>
          <a:lstStyle/>
          <a:p>
            <a:pPr marL="539749" lvl="1" indent="-269875">
              <a:lnSpc>
                <a:spcPts val="2999"/>
              </a:lnSpc>
              <a:buFont typeface="Arial"/>
              <a:buChar char="•"/>
            </a:pPr>
            <a:r>
              <a:rPr lang="en-US" sz="2499">
                <a:solidFill>
                  <a:srgbClr val="F4F4F4"/>
                </a:solidFill>
                <a:latin typeface="Fira Sans Medium"/>
              </a:rPr>
              <a:t>VGG16, toplamda 13 evrişim katmanına sahiptir.</a:t>
            </a:r>
          </a:p>
          <a:p>
            <a:pPr>
              <a:lnSpc>
                <a:spcPts val="2999"/>
              </a:lnSpc>
            </a:pPr>
            <a:endParaRPr lang="en-US" sz="2499">
              <a:solidFill>
                <a:srgbClr val="F4F4F4"/>
              </a:solidFill>
              <a:latin typeface="Fira Sans Medium"/>
            </a:endParaRPr>
          </a:p>
          <a:p>
            <a:pPr marL="539749" lvl="1" indent="-269875">
              <a:lnSpc>
                <a:spcPts val="2999"/>
              </a:lnSpc>
              <a:buFont typeface="Arial"/>
              <a:buChar char="•"/>
            </a:pPr>
            <a:r>
              <a:rPr lang="en-US" sz="2499">
                <a:solidFill>
                  <a:srgbClr val="F4F4F4"/>
                </a:solidFill>
                <a:latin typeface="Fira Sans Medium"/>
              </a:rPr>
              <a:t>Evrişim katmanları, görüntü üzerinde belirli boyutlardaki filtrelerin kaydırılarak uygulanmasıyla özellik haritalarını oluşturur.</a:t>
            </a:r>
          </a:p>
          <a:p>
            <a:pPr>
              <a:lnSpc>
                <a:spcPts val="2999"/>
              </a:lnSpc>
            </a:pPr>
            <a:endParaRPr lang="en-US" sz="2499">
              <a:solidFill>
                <a:srgbClr val="F4F4F4"/>
              </a:solidFill>
              <a:latin typeface="Fira Sans Medium"/>
            </a:endParaRPr>
          </a:p>
          <a:p>
            <a:pPr marL="539749" lvl="1" indent="-269875">
              <a:lnSpc>
                <a:spcPts val="2999"/>
              </a:lnSpc>
              <a:buFont typeface="Arial"/>
              <a:buChar char="•"/>
            </a:pPr>
            <a:r>
              <a:rPr lang="en-US" sz="2499">
                <a:solidFill>
                  <a:srgbClr val="F4F4F4"/>
                </a:solidFill>
                <a:latin typeface="Fira Sans Medium"/>
              </a:rPr>
              <a:t>VGG16'deki filtre boyutları genellikle 3x3'tür.Bunun nedenleri ise;</a:t>
            </a:r>
          </a:p>
          <a:p>
            <a:pPr>
              <a:lnSpc>
                <a:spcPts val="2999"/>
              </a:lnSpc>
            </a:pPr>
            <a:endParaRPr lang="en-US" sz="2499">
              <a:solidFill>
                <a:srgbClr val="F4F4F4"/>
              </a:solidFill>
              <a:latin typeface="Fira Sans Medium"/>
            </a:endParaRPr>
          </a:p>
          <a:p>
            <a:pPr marL="1079499" lvl="2" indent="-359833">
              <a:lnSpc>
                <a:spcPts val="2999"/>
              </a:lnSpc>
              <a:buFont typeface="Arial"/>
              <a:buChar char="⚬"/>
            </a:pPr>
            <a:r>
              <a:rPr lang="en-US" sz="2499">
                <a:solidFill>
                  <a:srgbClr val="F4F4F4"/>
                </a:solidFill>
                <a:latin typeface="Fira Sans Medium"/>
              </a:rPr>
              <a:t>3x3 filtreler, bir görüntü üzerindeki kenarlar ve köşeleri etkili bir şekilde yakalayabilir. Aynı zamanda farklı yönlere karşı da hassasiyet sağlar.</a:t>
            </a:r>
          </a:p>
          <a:p>
            <a:pPr>
              <a:lnSpc>
                <a:spcPts val="2999"/>
              </a:lnSpc>
            </a:pPr>
            <a:endParaRPr lang="en-US" sz="2499">
              <a:solidFill>
                <a:srgbClr val="F4F4F4"/>
              </a:solidFill>
              <a:latin typeface="Fira Sans Medium"/>
            </a:endParaRPr>
          </a:p>
          <a:p>
            <a:pPr marL="1079499" lvl="2" indent="-359833">
              <a:lnSpc>
                <a:spcPts val="2999"/>
              </a:lnSpc>
              <a:buFont typeface="Arial"/>
              <a:buChar char="⚬"/>
            </a:pPr>
            <a:r>
              <a:rPr lang="en-US" sz="2499">
                <a:solidFill>
                  <a:srgbClr val="F4F4F4"/>
                </a:solidFill>
                <a:latin typeface="Fira Sans Medium"/>
              </a:rPr>
              <a:t>Örneğin, 5x5 filtreler, 3x3 filtrelerden daha fazla parametre gerektirir. Dolayısıyla, 3x3 filtreler kullanmak, modelin karmaşıklığını kontrol etmek ve hesaplama maliyetini azaltmak için bir denge sağlar.</a:t>
            </a:r>
          </a:p>
          <a:p>
            <a:pPr>
              <a:lnSpc>
                <a:spcPts val="2999"/>
              </a:lnSpc>
            </a:pPr>
            <a:endParaRPr lang="en-US" sz="2499">
              <a:solidFill>
                <a:srgbClr val="F4F4F4"/>
              </a:solidFill>
              <a:latin typeface="Fira Sans Medium"/>
            </a:endParaRPr>
          </a:p>
          <a:p>
            <a:pPr marL="1079499" lvl="2" indent="-359833">
              <a:lnSpc>
                <a:spcPts val="2999"/>
              </a:lnSpc>
              <a:buFont typeface="Arial"/>
              <a:buChar char="⚬"/>
            </a:pPr>
            <a:r>
              <a:rPr lang="en-US" sz="2499">
                <a:solidFill>
                  <a:srgbClr val="F4F4F4"/>
                </a:solidFill>
                <a:latin typeface="Fira Sans Medium"/>
              </a:rPr>
              <a:t>3x3 filtreler, matris çarpımlarını daha verimli bir şekilde gerçekleştirir . Bu, hesaplama yükünü azaltır ve modelin daha hızlı çalışmasını sağlar.</a:t>
            </a:r>
          </a:p>
          <a:p>
            <a:pPr>
              <a:lnSpc>
                <a:spcPts val="2999"/>
              </a:lnSpc>
            </a:pPr>
            <a:endParaRPr lang="en-US" sz="2499">
              <a:solidFill>
                <a:srgbClr val="F4F4F4"/>
              </a:solidFill>
              <a:latin typeface="Fira Sans Medium"/>
            </a:endParaRPr>
          </a:p>
          <a:p>
            <a:pPr marL="539749" lvl="1" indent="-269875">
              <a:lnSpc>
                <a:spcPts val="2999"/>
              </a:lnSpc>
              <a:buFont typeface="Arial"/>
              <a:buChar char="•"/>
            </a:pPr>
            <a:r>
              <a:rPr lang="en-US" sz="2499">
                <a:solidFill>
                  <a:srgbClr val="F4F4F4"/>
                </a:solidFill>
                <a:latin typeface="Fira Sans Medium"/>
              </a:rPr>
              <a:t>Ardışık evrişim katmanları, derin özelliklerin yakalanmasını sağlarken karmaşıklığın artmasına da sebep olabilir.</a:t>
            </a:r>
          </a:p>
          <a:p>
            <a:pPr>
              <a:lnSpc>
                <a:spcPts val="2999"/>
              </a:lnSpc>
            </a:pPr>
            <a:endParaRPr lang="en-US" sz="2499">
              <a:solidFill>
                <a:srgbClr val="F4F4F4"/>
              </a:solidFill>
              <a:latin typeface="Fira Sans Medium"/>
            </a:endParaRPr>
          </a:p>
          <a:p>
            <a:pPr>
              <a:lnSpc>
                <a:spcPts val="2999"/>
              </a:lnSpc>
            </a:pPr>
            <a:endParaRPr lang="en-US" sz="2499">
              <a:solidFill>
                <a:srgbClr val="F4F4F4"/>
              </a:solidFill>
              <a:latin typeface="Fira Sans Medium"/>
            </a:endParaRPr>
          </a:p>
          <a:p>
            <a:pPr>
              <a:lnSpc>
                <a:spcPts val="2999"/>
              </a:lnSpc>
            </a:pPr>
            <a:endParaRPr lang="en-US" sz="2499">
              <a:solidFill>
                <a:srgbClr val="F4F4F4"/>
              </a:solidFill>
              <a:latin typeface="Fira Sans Medium"/>
            </a:endParaRPr>
          </a:p>
          <a:p>
            <a:pPr>
              <a:lnSpc>
                <a:spcPts val="2999"/>
              </a:lnSpc>
              <a:spcBef>
                <a:spcPct val="0"/>
              </a:spcBef>
            </a:pPr>
            <a:endParaRPr lang="en-US" sz="2499">
              <a:solidFill>
                <a:srgbClr val="F4F4F4"/>
              </a:solidFill>
              <a:latin typeface="Fira Sans Medium"/>
            </a:endParaRPr>
          </a:p>
        </p:txBody>
      </p:sp>
      <p:sp>
        <p:nvSpPr>
          <p:cNvPr id="3" name="TextBox 3"/>
          <p:cNvSpPr txBox="1"/>
          <p:nvPr/>
        </p:nvSpPr>
        <p:spPr>
          <a:xfrm>
            <a:off x="1028700" y="1028700"/>
            <a:ext cx="15924588"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VGG16 Evrişim Katmanları</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4986338"/>
            <a:ext cx="15924588" cy="4819650"/>
          </a:xfrm>
          <a:prstGeom prst="rect">
            <a:avLst/>
          </a:prstGeom>
        </p:spPr>
        <p:txBody>
          <a:bodyPr lIns="0" tIns="0" rIns="0" bIns="0" rtlCol="0" anchor="t">
            <a:spAutoFit/>
          </a:bodyPr>
          <a:lstStyle/>
          <a:p>
            <a:pPr>
              <a:lnSpc>
                <a:spcPts val="3479"/>
              </a:lnSpc>
            </a:pPr>
            <a:r>
              <a:rPr lang="en-US" sz="2899">
                <a:solidFill>
                  <a:srgbClr val="F4F4F4"/>
                </a:solidFill>
                <a:latin typeface="Fira Sans Medium"/>
              </a:rPr>
              <a:t>ReLU fonksiyonu, negatif girişlerde 0 ve pozitif girişlerde giriş değerini doğrudan çıktı olarak döndüren bir aktivasyon fonksiyonudur. [0,∞]</a:t>
            </a:r>
          </a:p>
          <a:p>
            <a:pPr>
              <a:lnSpc>
                <a:spcPts val="3479"/>
              </a:lnSpc>
            </a:pPr>
            <a:endParaRPr lang="en-US" sz="2899">
              <a:solidFill>
                <a:srgbClr val="F4F4F4"/>
              </a:solidFill>
              <a:latin typeface="Fira Sans Medium"/>
            </a:endParaRPr>
          </a:p>
          <a:p>
            <a:pPr>
              <a:lnSpc>
                <a:spcPts val="3479"/>
              </a:lnSpc>
            </a:pPr>
            <a:r>
              <a:rPr lang="en-US" sz="2899">
                <a:solidFill>
                  <a:srgbClr val="F4F4F4"/>
                </a:solidFill>
                <a:latin typeface="Fira Sans Medium"/>
              </a:rPr>
              <a:t>Sigmoid fonksiyonu, çıktıyı [0, 1] aralığına sıkıştıran ve özellikle ikili sınıflandırma problemlerinde kullanılan bir aktivasyon fonksiyonudur. Biraz daha yavaş öğrenir.</a:t>
            </a:r>
          </a:p>
          <a:p>
            <a:pPr>
              <a:lnSpc>
                <a:spcPts val="3479"/>
              </a:lnSpc>
            </a:pPr>
            <a:endParaRPr lang="en-US" sz="2899">
              <a:solidFill>
                <a:srgbClr val="F4F4F4"/>
              </a:solidFill>
              <a:latin typeface="Fira Sans Medium"/>
            </a:endParaRPr>
          </a:p>
          <a:p>
            <a:pPr>
              <a:lnSpc>
                <a:spcPts val="3479"/>
              </a:lnSpc>
            </a:pPr>
            <a:r>
              <a:rPr lang="en-US" sz="2899">
                <a:solidFill>
                  <a:srgbClr val="F4F4F4"/>
                </a:solidFill>
                <a:latin typeface="Fira Sans Medium"/>
              </a:rPr>
              <a:t>Softmax fonksiyonu, giriş değerlerini [0, 1] aralığına sıkıştırır .Her bir sınıfın olasılığını belirtir ve toplam olasılıkların 1'e eşit olması sağlanır.çok sınıflı sınıflandırma problemlerinde tercih edilir.</a:t>
            </a:r>
          </a:p>
          <a:p>
            <a:pPr>
              <a:lnSpc>
                <a:spcPts val="3479"/>
              </a:lnSpc>
            </a:pPr>
            <a:endParaRPr lang="en-US" sz="2899">
              <a:solidFill>
                <a:srgbClr val="F4F4F4"/>
              </a:solidFill>
              <a:latin typeface="Fira Sans Medium"/>
            </a:endParaRPr>
          </a:p>
          <a:p>
            <a:pPr>
              <a:lnSpc>
                <a:spcPts val="3479"/>
              </a:lnSpc>
            </a:pPr>
            <a:endParaRPr lang="en-US" sz="2899">
              <a:solidFill>
                <a:srgbClr val="F4F4F4"/>
              </a:solidFill>
              <a:latin typeface="Fira Sans Medium"/>
            </a:endParaRPr>
          </a:p>
        </p:txBody>
      </p:sp>
      <p:sp>
        <p:nvSpPr>
          <p:cNvPr id="3" name="TextBox 3"/>
          <p:cNvSpPr txBox="1"/>
          <p:nvPr/>
        </p:nvSpPr>
        <p:spPr>
          <a:xfrm>
            <a:off x="1028700" y="1028700"/>
            <a:ext cx="15924588" cy="31623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Evrişim Katmanlarında Aktivasyon Fonksiyonları</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929068" y="3504305"/>
            <a:ext cx="15924588" cy="6270114"/>
          </a:xfrm>
          <a:prstGeom prst="rect">
            <a:avLst/>
          </a:prstGeom>
        </p:spPr>
        <p:txBody>
          <a:bodyPr lIns="0" tIns="0" rIns="0" bIns="0" rtlCol="0" anchor="t">
            <a:spAutoFit/>
          </a:bodyPr>
          <a:lstStyle/>
          <a:p>
            <a:pPr marL="626107" lvl="1" indent="-313054">
              <a:lnSpc>
                <a:spcPts val="3479"/>
              </a:lnSpc>
              <a:buFont typeface="Arial"/>
              <a:buChar char="•"/>
            </a:pPr>
            <a:r>
              <a:rPr lang="en-US" sz="2899" dirty="0">
                <a:solidFill>
                  <a:srgbClr val="F4F4F4"/>
                </a:solidFill>
                <a:latin typeface="Fira Sans Medium"/>
              </a:rPr>
              <a:t>VGG16 </a:t>
            </a:r>
            <a:r>
              <a:rPr lang="en-US" sz="2899" dirty="0" err="1">
                <a:solidFill>
                  <a:srgbClr val="F4F4F4"/>
                </a:solidFill>
                <a:latin typeface="Fira Sans Medium"/>
              </a:rPr>
              <a:t>modelinde</a:t>
            </a:r>
            <a:r>
              <a:rPr lang="en-US" sz="2899" dirty="0">
                <a:solidFill>
                  <a:srgbClr val="F4F4F4"/>
                </a:solidFill>
                <a:latin typeface="Fira Sans Medium"/>
              </a:rPr>
              <a:t> 5 </a:t>
            </a:r>
            <a:r>
              <a:rPr lang="en-US" sz="2899" dirty="0" err="1">
                <a:solidFill>
                  <a:srgbClr val="F4F4F4"/>
                </a:solidFill>
                <a:latin typeface="Fira Sans Medium"/>
              </a:rPr>
              <a:t>adet</a:t>
            </a:r>
            <a:r>
              <a:rPr lang="en-US" sz="2899" dirty="0">
                <a:solidFill>
                  <a:srgbClr val="F4F4F4"/>
                </a:solidFill>
                <a:latin typeface="Fira Sans Medium"/>
              </a:rPr>
              <a:t> </a:t>
            </a:r>
            <a:r>
              <a:rPr lang="en-US" sz="2899" dirty="0" err="1">
                <a:solidFill>
                  <a:srgbClr val="F4F4F4"/>
                </a:solidFill>
                <a:latin typeface="Fira Sans Medium"/>
              </a:rPr>
              <a:t>maksimum</a:t>
            </a:r>
            <a:r>
              <a:rPr lang="en-US" sz="2899" dirty="0">
                <a:solidFill>
                  <a:srgbClr val="F4F4F4"/>
                </a:solidFill>
                <a:latin typeface="Fira Sans Medium"/>
              </a:rPr>
              <a:t> </a:t>
            </a:r>
            <a:r>
              <a:rPr lang="en-US" sz="2899" dirty="0" err="1">
                <a:solidFill>
                  <a:srgbClr val="F4F4F4"/>
                </a:solidFill>
                <a:latin typeface="Fira Sans Medium"/>
              </a:rPr>
              <a:t>havuzlama</a:t>
            </a:r>
            <a:r>
              <a:rPr lang="en-US" sz="2899" dirty="0">
                <a:solidFill>
                  <a:srgbClr val="F4F4F4"/>
                </a:solidFill>
                <a:latin typeface="Fira Sans Medium"/>
              </a:rPr>
              <a:t> (max pooling) </a:t>
            </a:r>
            <a:r>
              <a:rPr lang="en-US" sz="2899" dirty="0" err="1">
                <a:solidFill>
                  <a:srgbClr val="F4F4F4"/>
                </a:solidFill>
                <a:latin typeface="Fira Sans Medium"/>
              </a:rPr>
              <a:t>katmanı</a:t>
            </a:r>
            <a:r>
              <a:rPr lang="en-US" sz="2899" dirty="0">
                <a:solidFill>
                  <a:srgbClr val="F4F4F4"/>
                </a:solidFill>
                <a:latin typeface="Fira Sans Medium"/>
              </a:rPr>
              <a:t> </a:t>
            </a:r>
            <a:r>
              <a:rPr lang="en-US" sz="2899" dirty="0" err="1">
                <a:solidFill>
                  <a:srgbClr val="F4F4F4"/>
                </a:solidFill>
                <a:latin typeface="Fira Sans Medium"/>
              </a:rPr>
              <a:t>bulunur</a:t>
            </a:r>
            <a:r>
              <a:rPr lang="en-US" sz="2899" dirty="0">
                <a:solidFill>
                  <a:srgbClr val="F4F4F4"/>
                </a:solidFill>
                <a:latin typeface="Fira Sans Medium"/>
              </a:rPr>
              <a:t>.</a:t>
            </a:r>
          </a:p>
          <a:p>
            <a:pPr>
              <a:lnSpc>
                <a:spcPts val="3479"/>
              </a:lnSpc>
            </a:pPr>
            <a:endParaRPr lang="en-US" sz="2899" dirty="0">
              <a:solidFill>
                <a:srgbClr val="F4F4F4"/>
              </a:solidFill>
              <a:latin typeface="Fira Sans Medium"/>
            </a:endParaRPr>
          </a:p>
          <a:p>
            <a:pPr marL="626107" lvl="1" indent="-313054">
              <a:lnSpc>
                <a:spcPts val="3479"/>
              </a:lnSpc>
              <a:buFont typeface="Arial"/>
              <a:buChar char="•"/>
            </a:pPr>
            <a:r>
              <a:rPr lang="en-US" sz="2899" dirty="0" err="1">
                <a:solidFill>
                  <a:srgbClr val="F4F4F4"/>
                </a:solidFill>
                <a:latin typeface="Fira Sans Medium"/>
              </a:rPr>
              <a:t>Maksimum</a:t>
            </a:r>
            <a:r>
              <a:rPr lang="en-US" sz="2899" dirty="0">
                <a:solidFill>
                  <a:srgbClr val="F4F4F4"/>
                </a:solidFill>
                <a:latin typeface="Fira Sans Medium"/>
              </a:rPr>
              <a:t> </a:t>
            </a:r>
            <a:r>
              <a:rPr lang="en-US" sz="2899" dirty="0" err="1">
                <a:solidFill>
                  <a:srgbClr val="F4F4F4"/>
                </a:solidFill>
                <a:latin typeface="Fira Sans Medium"/>
              </a:rPr>
              <a:t>havuzlama</a:t>
            </a:r>
            <a:r>
              <a:rPr lang="en-US" sz="2899" dirty="0">
                <a:solidFill>
                  <a:srgbClr val="F4F4F4"/>
                </a:solidFill>
                <a:latin typeface="Fira Sans Medium"/>
              </a:rPr>
              <a:t>, </a:t>
            </a:r>
            <a:r>
              <a:rPr lang="en-US" sz="2899" dirty="0" err="1">
                <a:solidFill>
                  <a:srgbClr val="F4F4F4"/>
                </a:solidFill>
                <a:latin typeface="Fira Sans Medium"/>
              </a:rPr>
              <a:t>özellik</a:t>
            </a:r>
            <a:r>
              <a:rPr lang="en-US" sz="2899" dirty="0">
                <a:solidFill>
                  <a:srgbClr val="F4F4F4"/>
                </a:solidFill>
                <a:latin typeface="Fira Sans Medium"/>
              </a:rPr>
              <a:t> </a:t>
            </a:r>
            <a:r>
              <a:rPr lang="en-US" sz="2899" dirty="0" err="1">
                <a:solidFill>
                  <a:srgbClr val="F4F4F4"/>
                </a:solidFill>
                <a:latin typeface="Fira Sans Medium"/>
              </a:rPr>
              <a:t>haritalarının</a:t>
            </a:r>
            <a:r>
              <a:rPr lang="en-US" sz="2899" dirty="0">
                <a:solidFill>
                  <a:srgbClr val="F4F4F4"/>
                </a:solidFill>
                <a:latin typeface="Fira Sans Medium"/>
              </a:rPr>
              <a:t> </a:t>
            </a:r>
            <a:r>
              <a:rPr lang="en-US" sz="2899" dirty="0" err="1">
                <a:solidFill>
                  <a:srgbClr val="F4F4F4"/>
                </a:solidFill>
                <a:latin typeface="Fira Sans Medium"/>
              </a:rPr>
              <a:t>boyutunu</a:t>
            </a:r>
            <a:r>
              <a:rPr lang="en-US" sz="2899" dirty="0">
                <a:solidFill>
                  <a:srgbClr val="F4F4F4"/>
                </a:solidFill>
                <a:latin typeface="Fira Sans Medium"/>
              </a:rPr>
              <a:t> </a:t>
            </a:r>
            <a:r>
              <a:rPr lang="en-US" sz="2899" dirty="0" err="1">
                <a:solidFill>
                  <a:srgbClr val="F4F4F4"/>
                </a:solidFill>
                <a:latin typeface="Fira Sans Medium"/>
              </a:rPr>
              <a:t>küçültmek</a:t>
            </a:r>
            <a:r>
              <a:rPr lang="en-US" sz="2899" dirty="0">
                <a:solidFill>
                  <a:srgbClr val="F4F4F4"/>
                </a:solidFill>
                <a:latin typeface="Fira Sans Medium"/>
              </a:rPr>
              <a:t> </a:t>
            </a:r>
            <a:r>
              <a:rPr lang="en-US" sz="2899" dirty="0" err="1">
                <a:solidFill>
                  <a:srgbClr val="F4F4F4"/>
                </a:solidFill>
                <a:latin typeface="Fira Sans Medium"/>
              </a:rPr>
              <a:t>ve</a:t>
            </a:r>
            <a:r>
              <a:rPr lang="en-US" sz="2899" dirty="0">
                <a:solidFill>
                  <a:srgbClr val="F4F4F4"/>
                </a:solidFill>
                <a:latin typeface="Fira Sans Medium"/>
              </a:rPr>
              <a:t> </a:t>
            </a:r>
            <a:r>
              <a:rPr lang="en-US" sz="2899" dirty="0" err="1">
                <a:solidFill>
                  <a:srgbClr val="F4F4F4"/>
                </a:solidFill>
                <a:latin typeface="Fira Sans Medium"/>
              </a:rPr>
              <a:t>önemli</a:t>
            </a:r>
            <a:r>
              <a:rPr lang="en-US" sz="2899" dirty="0">
                <a:solidFill>
                  <a:srgbClr val="F4F4F4"/>
                </a:solidFill>
                <a:latin typeface="Fira Sans Medium"/>
              </a:rPr>
              <a:t> </a:t>
            </a:r>
            <a:r>
              <a:rPr lang="en-US" sz="2899" dirty="0" err="1">
                <a:solidFill>
                  <a:srgbClr val="F4F4F4"/>
                </a:solidFill>
                <a:latin typeface="Fira Sans Medium"/>
              </a:rPr>
              <a:t>özelliklerin</a:t>
            </a:r>
            <a:r>
              <a:rPr lang="en-US" sz="2899" dirty="0">
                <a:solidFill>
                  <a:srgbClr val="F4F4F4"/>
                </a:solidFill>
                <a:latin typeface="Fira Sans Medium"/>
              </a:rPr>
              <a:t> </a:t>
            </a:r>
            <a:r>
              <a:rPr lang="en-US" sz="2899" dirty="0" err="1">
                <a:solidFill>
                  <a:srgbClr val="F4F4F4"/>
                </a:solidFill>
                <a:latin typeface="Fira Sans Medium"/>
              </a:rPr>
              <a:t>korunmasına</a:t>
            </a:r>
            <a:r>
              <a:rPr lang="en-US" sz="2899" dirty="0">
                <a:solidFill>
                  <a:srgbClr val="F4F4F4"/>
                </a:solidFill>
                <a:latin typeface="Fira Sans Medium"/>
              </a:rPr>
              <a:t> </a:t>
            </a:r>
            <a:r>
              <a:rPr lang="en-US" sz="2899" dirty="0" err="1">
                <a:solidFill>
                  <a:srgbClr val="F4F4F4"/>
                </a:solidFill>
                <a:latin typeface="Fira Sans Medium"/>
              </a:rPr>
              <a:t>yardımcı</a:t>
            </a:r>
            <a:r>
              <a:rPr lang="en-US" sz="2899" dirty="0">
                <a:solidFill>
                  <a:srgbClr val="F4F4F4"/>
                </a:solidFill>
                <a:latin typeface="Fira Sans Medium"/>
              </a:rPr>
              <a:t> </a:t>
            </a:r>
            <a:r>
              <a:rPr lang="en-US" sz="2899" dirty="0" err="1">
                <a:solidFill>
                  <a:srgbClr val="F4F4F4"/>
                </a:solidFill>
                <a:latin typeface="Fira Sans Medium"/>
              </a:rPr>
              <a:t>olmak</a:t>
            </a:r>
            <a:r>
              <a:rPr lang="en-US" sz="2899" dirty="0">
                <a:solidFill>
                  <a:srgbClr val="F4F4F4"/>
                </a:solidFill>
                <a:latin typeface="Fira Sans Medium"/>
              </a:rPr>
              <a:t> </a:t>
            </a:r>
            <a:r>
              <a:rPr lang="en-US" sz="2899" dirty="0" err="1">
                <a:solidFill>
                  <a:srgbClr val="F4F4F4"/>
                </a:solidFill>
                <a:latin typeface="Fira Sans Medium"/>
              </a:rPr>
              <a:t>için</a:t>
            </a:r>
            <a:r>
              <a:rPr lang="en-US" sz="2899" dirty="0">
                <a:solidFill>
                  <a:srgbClr val="F4F4F4"/>
                </a:solidFill>
                <a:latin typeface="Fira Sans Medium"/>
              </a:rPr>
              <a:t> </a:t>
            </a:r>
            <a:r>
              <a:rPr lang="en-US" sz="2899" dirty="0" err="1">
                <a:solidFill>
                  <a:srgbClr val="F4F4F4"/>
                </a:solidFill>
                <a:latin typeface="Fira Sans Medium"/>
              </a:rPr>
              <a:t>kullanılır</a:t>
            </a:r>
            <a:r>
              <a:rPr lang="en-US" sz="2899" dirty="0">
                <a:solidFill>
                  <a:srgbClr val="F4F4F4"/>
                </a:solidFill>
                <a:latin typeface="Fira Sans Medium"/>
              </a:rPr>
              <a:t>.</a:t>
            </a:r>
          </a:p>
          <a:p>
            <a:pPr>
              <a:lnSpc>
                <a:spcPts val="3479"/>
              </a:lnSpc>
            </a:pPr>
            <a:endParaRPr lang="en-US" sz="2899" dirty="0">
              <a:solidFill>
                <a:srgbClr val="F4F4F4"/>
              </a:solidFill>
              <a:latin typeface="Fira Sans Medium"/>
            </a:endParaRPr>
          </a:p>
          <a:p>
            <a:pPr marL="626107" lvl="1" indent="-313054">
              <a:lnSpc>
                <a:spcPts val="3479"/>
              </a:lnSpc>
              <a:buFont typeface="Arial"/>
              <a:buChar char="•"/>
            </a:pPr>
            <a:r>
              <a:rPr lang="en-US" sz="2899" dirty="0">
                <a:solidFill>
                  <a:srgbClr val="F4F4F4"/>
                </a:solidFill>
                <a:latin typeface="Fira Sans Medium"/>
              </a:rPr>
              <a:t>2x2 </a:t>
            </a:r>
            <a:r>
              <a:rPr lang="en-US" sz="2899" dirty="0" err="1">
                <a:solidFill>
                  <a:srgbClr val="F4F4F4"/>
                </a:solidFill>
                <a:latin typeface="Fira Sans Medium"/>
              </a:rPr>
              <a:t>boyutunda</a:t>
            </a:r>
            <a:r>
              <a:rPr lang="en-US" sz="2899" dirty="0">
                <a:solidFill>
                  <a:srgbClr val="F4F4F4"/>
                </a:solidFill>
                <a:latin typeface="Fira Sans Medium"/>
              </a:rPr>
              <a:t> </a:t>
            </a:r>
            <a:r>
              <a:rPr lang="en-US" sz="2899" dirty="0" err="1">
                <a:solidFill>
                  <a:srgbClr val="F4F4F4"/>
                </a:solidFill>
                <a:latin typeface="Fira Sans Medium"/>
              </a:rPr>
              <a:t>ve</a:t>
            </a:r>
            <a:r>
              <a:rPr lang="en-US" sz="2899" dirty="0">
                <a:solidFill>
                  <a:srgbClr val="F4F4F4"/>
                </a:solidFill>
                <a:latin typeface="Fira Sans Medium"/>
              </a:rPr>
              <a:t> </a:t>
            </a:r>
            <a:r>
              <a:rPr lang="en-US" sz="2899" dirty="0" err="1">
                <a:solidFill>
                  <a:srgbClr val="F4F4F4"/>
                </a:solidFill>
                <a:latin typeface="Fira Sans Medium"/>
              </a:rPr>
              <a:t>adım</a:t>
            </a:r>
            <a:r>
              <a:rPr lang="en-US" sz="2899" dirty="0">
                <a:solidFill>
                  <a:srgbClr val="F4F4F4"/>
                </a:solidFill>
                <a:latin typeface="Fira Sans Medium"/>
              </a:rPr>
              <a:t> </a:t>
            </a:r>
            <a:r>
              <a:rPr lang="en-US" sz="2899" dirty="0" err="1">
                <a:solidFill>
                  <a:srgbClr val="F4F4F4"/>
                </a:solidFill>
                <a:latin typeface="Fira Sans Medium"/>
              </a:rPr>
              <a:t>değeri</a:t>
            </a:r>
            <a:r>
              <a:rPr lang="en-US" sz="2899" dirty="0">
                <a:solidFill>
                  <a:srgbClr val="F4F4F4"/>
                </a:solidFill>
                <a:latin typeface="Fira Sans Medium"/>
              </a:rPr>
              <a:t> </a:t>
            </a:r>
            <a:r>
              <a:rPr lang="en-US" sz="2899" dirty="0" err="1">
                <a:solidFill>
                  <a:srgbClr val="F4F4F4"/>
                </a:solidFill>
                <a:latin typeface="Fira Sans Medium"/>
              </a:rPr>
              <a:t>olarak</a:t>
            </a:r>
            <a:r>
              <a:rPr lang="en-US" sz="2899" dirty="0">
                <a:solidFill>
                  <a:srgbClr val="F4F4F4"/>
                </a:solidFill>
                <a:latin typeface="Fira Sans Medium"/>
              </a:rPr>
              <a:t> 2 </a:t>
            </a:r>
            <a:r>
              <a:rPr lang="en-US" sz="2899" dirty="0" err="1">
                <a:solidFill>
                  <a:srgbClr val="F4F4F4"/>
                </a:solidFill>
                <a:latin typeface="Fira Sans Medium"/>
              </a:rPr>
              <a:t>kullanıl</a:t>
            </a:r>
            <a:r>
              <a:rPr lang="tr-TR" sz="2899" dirty="0" err="1">
                <a:solidFill>
                  <a:srgbClr val="F4F4F4"/>
                </a:solidFill>
                <a:latin typeface="Fira Sans Medium"/>
              </a:rPr>
              <a:t>dı</a:t>
            </a:r>
            <a:r>
              <a:rPr lang="en-US" sz="2899" dirty="0">
                <a:solidFill>
                  <a:srgbClr val="F4F4F4"/>
                </a:solidFill>
                <a:latin typeface="Fira Sans Medium"/>
              </a:rPr>
              <a:t>. Bunun </a:t>
            </a:r>
            <a:r>
              <a:rPr lang="en-US" sz="2899" dirty="0" err="1">
                <a:solidFill>
                  <a:srgbClr val="F4F4F4"/>
                </a:solidFill>
                <a:latin typeface="Fira Sans Medium"/>
              </a:rPr>
              <a:t>nedenleri</a:t>
            </a:r>
            <a:r>
              <a:rPr lang="en-US" sz="2899" dirty="0">
                <a:solidFill>
                  <a:srgbClr val="F4F4F4"/>
                </a:solidFill>
                <a:latin typeface="Fira Sans Medium"/>
              </a:rPr>
              <a:t> </a:t>
            </a:r>
            <a:r>
              <a:rPr lang="en-US" sz="2899" dirty="0" err="1">
                <a:solidFill>
                  <a:srgbClr val="F4F4F4"/>
                </a:solidFill>
                <a:latin typeface="Fira Sans Medium"/>
              </a:rPr>
              <a:t>ise</a:t>
            </a:r>
            <a:r>
              <a:rPr lang="en-US" sz="2899" dirty="0">
                <a:solidFill>
                  <a:srgbClr val="F4F4F4"/>
                </a:solidFill>
                <a:latin typeface="Fira Sans Medium"/>
              </a:rPr>
              <a:t>;</a:t>
            </a:r>
          </a:p>
          <a:p>
            <a:pPr>
              <a:lnSpc>
                <a:spcPts val="3479"/>
              </a:lnSpc>
            </a:pPr>
            <a:endParaRPr lang="en-US" sz="2899" dirty="0">
              <a:solidFill>
                <a:srgbClr val="F4F4F4"/>
              </a:solidFill>
              <a:latin typeface="Fira Sans Medium"/>
            </a:endParaRPr>
          </a:p>
          <a:p>
            <a:pPr marL="1252215" lvl="2" indent="-417405">
              <a:lnSpc>
                <a:spcPts val="3479"/>
              </a:lnSpc>
              <a:buFont typeface="Arial"/>
              <a:buChar char="⚬"/>
            </a:pPr>
            <a:r>
              <a:rPr lang="en-US" sz="2899" dirty="0">
                <a:solidFill>
                  <a:srgbClr val="F4F4F4"/>
                </a:solidFill>
                <a:latin typeface="Fira Sans Medium"/>
              </a:rPr>
              <a:t>Max Pooling, </a:t>
            </a:r>
            <a:r>
              <a:rPr lang="en-US" sz="2899" dirty="0" err="1">
                <a:solidFill>
                  <a:srgbClr val="F4F4F4"/>
                </a:solidFill>
                <a:latin typeface="Fira Sans Medium"/>
              </a:rPr>
              <a:t>görüntünün</a:t>
            </a:r>
            <a:r>
              <a:rPr lang="en-US" sz="2899" dirty="0">
                <a:solidFill>
                  <a:srgbClr val="F4F4F4"/>
                </a:solidFill>
                <a:latin typeface="Fira Sans Medium"/>
              </a:rPr>
              <a:t> </a:t>
            </a:r>
            <a:r>
              <a:rPr lang="en-US" sz="2899" dirty="0" err="1">
                <a:solidFill>
                  <a:srgbClr val="F4F4F4"/>
                </a:solidFill>
                <a:latin typeface="Fira Sans Medium"/>
              </a:rPr>
              <a:t>boyutunu</a:t>
            </a:r>
            <a:r>
              <a:rPr lang="en-US" sz="2899" dirty="0">
                <a:solidFill>
                  <a:srgbClr val="F4F4F4"/>
                </a:solidFill>
                <a:latin typeface="Fira Sans Medium"/>
              </a:rPr>
              <a:t> </a:t>
            </a:r>
            <a:r>
              <a:rPr lang="en-US" sz="2899" dirty="0" err="1">
                <a:solidFill>
                  <a:srgbClr val="F4F4F4"/>
                </a:solidFill>
                <a:latin typeface="Fira Sans Medium"/>
              </a:rPr>
              <a:t>azaltarak</a:t>
            </a:r>
            <a:r>
              <a:rPr lang="en-US" sz="2899" dirty="0">
                <a:solidFill>
                  <a:srgbClr val="F4F4F4"/>
                </a:solidFill>
                <a:latin typeface="Fira Sans Medium"/>
              </a:rPr>
              <a:t> </a:t>
            </a:r>
            <a:r>
              <a:rPr lang="en-US" sz="2899" dirty="0" err="1">
                <a:solidFill>
                  <a:srgbClr val="F4F4F4"/>
                </a:solidFill>
                <a:latin typeface="Fira Sans Medium"/>
              </a:rPr>
              <a:t>modelin</a:t>
            </a:r>
            <a:r>
              <a:rPr lang="en-US" sz="2899" dirty="0">
                <a:solidFill>
                  <a:srgbClr val="F4F4F4"/>
                </a:solidFill>
                <a:latin typeface="Fira Sans Medium"/>
              </a:rPr>
              <a:t> </a:t>
            </a:r>
            <a:r>
              <a:rPr lang="en-US" sz="2899" dirty="0" err="1">
                <a:solidFill>
                  <a:srgbClr val="F4F4F4"/>
                </a:solidFill>
                <a:latin typeface="Fira Sans Medium"/>
              </a:rPr>
              <a:t>hesaplama</a:t>
            </a:r>
            <a:r>
              <a:rPr lang="en-US" sz="2899" dirty="0">
                <a:solidFill>
                  <a:srgbClr val="F4F4F4"/>
                </a:solidFill>
                <a:latin typeface="Fira Sans Medium"/>
              </a:rPr>
              <a:t> </a:t>
            </a:r>
            <a:r>
              <a:rPr lang="en-US" sz="2899" dirty="0" err="1">
                <a:solidFill>
                  <a:srgbClr val="F4F4F4"/>
                </a:solidFill>
                <a:latin typeface="Fira Sans Medium"/>
              </a:rPr>
              <a:t>ve</a:t>
            </a:r>
            <a:r>
              <a:rPr lang="en-US" sz="2899" dirty="0">
                <a:solidFill>
                  <a:srgbClr val="F4F4F4"/>
                </a:solidFill>
                <a:latin typeface="Fira Sans Medium"/>
              </a:rPr>
              <a:t> </a:t>
            </a:r>
            <a:r>
              <a:rPr lang="en-US" sz="2899" dirty="0" err="1">
                <a:solidFill>
                  <a:srgbClr val="F4F4F4"/>
                </a:solidFill>
                <a:latin typeface="Fira Sans Medium"/>
              </a:rPr>
              <a:t>hafıza</a:t>
            </a:r>
            <a:r>
              <a:rPr lang="en-US" sz="2899" dirty="0">
                <a:solidFill>
                  <a:srgbClr val="F4F4F4"/>
                </a:solidFill>
                <a:latin typeface="Fira Sans Medium"/>
              </a:rPr>
              <a:t> </a:t>
            </a:r>
            <a:r>
              <a:rPr lang="en-US" sz="2899" dirty="0" err="1">
                <a:solidFill>
                  <a:srgbClr val="F4F4F4"/>
                </a:solidFill>
                <a:latin typeface="Fira Sans Medium"/>
              </a:rPr>
              <a:t>gereksinimlerini</a:t>
            </a:r>
            <a:r>
              <a:rPr lang="en-US" sz="2899" dirty="0">
                <a:solidFill>
                  <a:srgbClr val="F4F4F4"/>
                </a:solidFill>
                <a:latin typeface="Fira Sans Medium"/>
              </a:rPr>
              <a:t> </a:t>
            </a:r>
            <a:r>
              <a:rPr lang="en-US" sz="2899" dirty="0" err="1">
                <a:solidFill>
                  <a:srgbClr val="F4F4F4"/>
                </a:solidFill>
                <a:latin typeface="Fira Sans Medium"/>
              </a:rPr>
              <a:t>azaltır</a:t>
            </a:r>
            <a:r>
              <a:rPr lang="en-US" sz="2899" dirty="0">
                <a:solidFill>
                  <a:srgbClr val="F4F4F4"/>
                </a:solidFill>
                <a:latin typeface="Fira Sans Medium"/>
              </a:rPr>
              <a:t>. 2x2 </a:t>
            </a:r>
            <a:r>
              <a:rPr lang="en-US" sz="2899" dirty="0" err="1">
                <a:solidFill>
                  <a:srgbClr val="F4F4F4"/>
                </a:solidFill>
                <a:latin typeface="Fira Sans Medium"/>
              </a:rPr>
              <a:t>boyutundaki</a:t>
            </a:r>
            <a:r>
              <a:rPr lang="en-US" sz="2899" dirty="0">
                <a:solidFill>
                  <a:srgbClr val="F4F4F4"/>
                </a:solidFill>
                <a:latin typeface="Fira Sans Medium"/>
              </a:rPr>
              <a:t> Max Pooling </a:t>
            </a:r>
            <a:r>
              <a:rPr lang="en-US" sz="2899" dirty="0" err="1">
                <a:solidFill>
                  <a:srgbClr val="F4F4F4"/>
                </a:solidFill>
                <a:latin typeface="Fira Sans Medium"/>
              </a:rPr>
              <a:t>katmanı</a:t>
            </a:r>
            <a:r>
              <a:rPr lang="en-US" sz="2899" dirty="0">
                <a:solidFill>
                  <a:srgbClr val="F4F4F4"/>
                </a:solidFill>
                <a:latin typeface="Fira Sans Medium"/>
              </a:rPr>
              <a:t>, </a:t>
            </a:r>
            <a:r>
              <a:rPr lang="en-US" sz="2899" dirty="0" err="1">
                <a:solidFill>
                  <a:srgbClr val="F4F4F4"/>
                </a:solidFill>
                <a:latin typeface="Fira Sans Medium"/>
              </a:rPr>
              <a:t>giriş</a:t>
            </a:r>
            <a:r>
              <a:rPr lang="en-US" sz="2899" dirty="0">
                <a:solidFill>
                  <a:srgbClr val="F4F4F4"/>
                </a:solidFill>
                <a:latin typeface="Fira Sans Medium"/>
              </a:rPr>
              <a:t> </a:t>
            </a:r>
            <a:r>
              <a:rPr lang="en-US" sz="2899" dirty="0" err="1">
                <a:solidFill>
                  <a:srgbClr val="F4F4F4"/>
                </a:solidFill>
                <a:latin typeface="Fira Sans Medium"/>
              </a:rPr>
              <a:t>görüntünün</a:t>
            </a:r>
            <a:r>
              <a:rPr lang="en-US" sz="2899" dirty="0">
                <a:solidFill>
                  <a:srgbClr val="F4F4F4"/>
                </a:solidFill>
                <a:latin typeface="Fira Sans Medium"/>
              </a:rPr>
              <a:t> </a:t>
            </a:r>
            <a:r>
              <a:rPr lang="en-US" sz="2899" dirty="0" err="1">
                <a:solidFill>
                  <a:srgbClr val="F4F4F4"/>
                </a:solidFill>
                <a:latin typeface="Fira Sans Medium"/>
              </a:rPr>
              <a:t>boyutunu</a:t>
            </a:r>
            <a:r>
              <a:rPr lang="en-US" sz="2899" dirty="0">
                <a:solidFill>
                  <a:srgbClr val="F4F4F4"/>
                </a:solidFill>
                <a:latin typeface="Fira Sans Medium"/>
              </a:rPr>
              <a:t> </a:t>
            </a:r>
            <a:r>
              <a:rPr lang="en-US" sz="2899" dirty="0" err="1">
                <a:solidFill>
                  <a:srgbClr val="F4F4F4"/>
                </a:solidFill>
                <a:latin typeface="Fira Sans Medium"/>
              </a:rPr>
              <a:t>yarıya</a:t>
            </a:r>
            <a:r>
              <a:rPr lang="en-US" sz="2899" dirty="0">
                <a:solidFill>
                  <a:srgbClr val="F4F4F4"/>
                </a:solidFill>
                <a:latin typeface="Fira Sans Medium"/>
              </a:rPr>
              <a:t> </a:t>
            </a:r>
            <a:r>
              <a:rPr lang="en-US" sz="2899" dirty="0" err="1">
                <a:solidFill>
                  <a:srgbClr val="F4F4F4"/>
                </a:solidFill>
                <a:latin typeface="Fira Sans Medium"/>
              </a:rPr>
              <a:t>indirir</a:t>
            </a:r>
            <a:r>
              <a:rPr lang="en-US" sz="2899" dirty="0">
                <a:solidFill>
                  <a:srgbClr val="F4F4F4"/>
                </a:solidFill>
                <a:latin typeface="Fira Sans Medium"/>
              </a:rPr>
              <a:t>.</a:t>
            </a:r>
          </a:p>
          <a:p>
            <a:pPr>
              <a:lnSpc>
                <a:spcPts val="3479"/>
              </a:lnSpc>
            </a:pPr>
            <a:endParaRPr lang="en-US" sz="2899" dirty="0">
              <a:solidFill>
                <a:srgbClr val="F4F4F4"/>
              </a:solidFill>
              <a:latin typeface="Fira Sans Medium"/>
            </a:endParaRPr>
          </a:p>
          <a:p>
            <a:pPr marL="1252215" lvl="2" indent="-417405">
              <a:lnSpc>
                <a:spcPts val="3479"/>
              </a:lnSpc>
              <a:buFont typeface="Arial"/>
              <a:buChar char="⚬"/>
            </a:pPr>
            <a:r>
              <a:rPr lang="en-US" sz="2899" dirty="0">
                <a:solidFill>
                  <a:srgbClr val="F4F4F4"/>
                </a:solidFill>
                <a:latin typeface="Fira Sans Medium"/>
              </a:rPr>
              <a:t>Max Pooling, </a:t>
            </a:r>
            <a:r>
              <a:rPr lang="en-US" sz="2899" dirty="0" err="1">
                <a:solidFill>
                  <a:srgbClr val="F4F4F4"/>
                </a:solidFill>
                <a:latin typeface="Fira Sans Medium"/>
              </a:rPr>
              <a:t>modelin</a:t>
            </a:r>
            <a:r>
              <a:rPr lang="en-US" sz="2899" dirty="0">
                <a:solidFill>
                  <a:srgbClr val="F4F4F4"/>
                </a:solidFill>
                <a:latin typeface="Fira Sans Medium"/>
              </a:rPr>
              <a:t> </a:t>
            </a:r>
            <a:r>
              <a:rPr lang="en-US" sz="2899" dirty="0" err="1">
                <a:solidFill>
                  <a:srgbClr val="F4F4F4"/>
                </a:solidFill>
                <a:latin typeface="Fira Sans Medium"/>
              </a:rPr>
              <a:t>parametre</a:t>
            </a:r>
            <a:r>
              <a:rPr lang="en-US" sz="2899" dirty="0">
                <a:solidFill>
                  <a:srgbClr val="F4F4F4"/>
                </a:solidFill>
                <a:latin typeface="Fira Sans Medium"/>
              </a:rPr>
              <a:t> </a:t>
            </a:r>
            <a:r>
              <a:rPr lang="en-US" sz="2899" dirty="0" err="1">
                <a:solidFill>
                  <a:srgbClr val="F4F4F4"/>
                </a:solidFill>
                <a:latin typeface="Fira Sans Medium"/>
              </a:rPr>
              <a:t>sayısını</a:t>
            </a:r>
            <a:r>
              <a:rPr lang="en-US" sz="2899" dirty="0">
                <a:solidFill>
                  <a:srgbClr val="F4F4F4"/>
                </a:solidFill>
                <a:latin typeface="Fira Sans Medium"/>
              </a:rPr>
              <a:t> </a:t>
            </a:r>
            <a:r>
              <a:rPr lang="en-US" sz="2899" dirty="0" err="1">
                <a:solidFill>
                  <a:srgbClr val="F4F4F4"/>
                </a:solidFill>
                <a:latin typeface="Fira Sans Medium"/>
              </a:rPr>
              <a:t>azaltırken</a:t>
            </a:r>
            <a:r>
              <a:rPr lang="en-US" sz="2899" dirty="0">
                <a:solidFill>
                  <a:srgbClr val="F4F4F4"/>
                </a:solidFill>
                <a:latin typeface="Fira Sans Medium"/>
              </a:rPr>
              <a:t> </a:t>
            </a:r>
            <a:r>
              <a:rPr lang="en-US" sz="2899" dirty="0" err="1">
                <a:solidFill>
                  <a:srgbClr val="F4F4F4"/>
                </a:solidFill>
                <a:latin typeface="Fira Sans Medium"/>
              </a:rPr>
              <a:t>genel</a:t>
            </a:r>
            <a:r>
              <a:rPr lang="en-US" sz="2899" dirty="0">
                <a:solidFill>
                  <a:srgbClr val="F4F4F4"/>
                </a:solidFill>
                <a:latin typeface="Fira Sans Medium"/>
              </a:rPr>
              <a:t> </a:t>
            </a:r>
            <a:r>
              <a:rPr lang="en-US" sz="2899" dirty="0" err="1">
                <a:solidFill>
                  <a:srgbClr val="F4F4F4"/>
                </a:solidFill>
                <a:latin typeface="Fira Sans Medium"/>
              </a:rPr>
              <a:t>olarak</a:t>
            </a:r>
            <a:r>
              <a:rPr lang="en-US" sz="2899" dirty="0">
                <a:solidFill>
                  <a:srgbClr val="F4F4F4"/>
                </a:solidFill>
                <a:latin typeface="Fira Sans Medium"/>
              </a:rPr>
              <a:t> </a:t>
            </a:r>
            <a:r>
              <a:rPr lang="en-US" sz="2899" dirty="0" err="1">
                <a:solidFill>
                  <a:srgbClr val="F4F4F4"/>
                </a:solidFill>
                <a:latin typeface="Fira Sans Medium"/>
              </a:rPr>
              <a:t>aynı</a:t>
            </a:r>
            <a:r>
              <a:rPr lang="en-US" sz="2899" dirty="0">
                <a:solidFill>
                  <a:srgbClr val="F4F4F4"/>
                </a:solidFill>
                <a:latin typeface="Fira Sans Medium"/>
              </a:rPr>
              <a:t> </a:t>
            </a:r>
            <a:r>
              <a:rPr lang="en-US" sz="2899" dirty="0" err="1">
                <a:solidFill>
                  <a:srgbClr val="F4F4F4"/>
                </a:solidFill>
                <a:latin typeface="Fira Sans Medium"/>
              </a:rPr>
              <a:t>bilgiyi</a:t>
            </a:r>
            <a:r>
              <a:rPr lang="en-US" sz="2899" dirty="0">
                <a:solidFill>
                  <a:srgbClr val="F4F4F4"/>
                </a:solidFill>
                <a:latin typeface="Fira Sans Medium"/>
              </a:rPr>
              <a:t> </a:t>
            </a:r>
            <a:r>
              <a:rPr lang="en-US" sz="2899" dirty="0" err="1">
                <a:solidFill>
                  <a:srgbClr val="F4F4F4"/>
                </a:solidFill>
                <a:latin typeface="Fira Sans Medium"/>
              </a:rPr>
              <a:t>korur</a:t>
            </a:r>
            <a:r>
              <a:rPr lang="en-US" sz="2899" dirty="0">
                <a:solidFill>
                  <a:srgbClr val="F4F4F4"/>
                </a:solidFill>
                <a:latin typeface="Fira Sans Medium"/>
              </a:rPr>
              <a:t>. </a:t>
            </a:r>
            <a:r>
              <a:rPr lang="en-US" sz="2899" dirty="0" err="1">
                <a:solidFill>
                  <a:srgbClr val="F4F4F4"/>
                </a:solidFill>
                <a:latin typeface="Fira Sans Medium"/>
              </a:rPr>
              <a:t>Daha</a:t>
            </a:r>
            <a:r>
              <a:rPr lang="en-US" sz="2899" dirty="0">
                <a:solidFill>
                  <a:srgbClr val="F4F4F4"/>
                </a:solidFill>
                <a:latin typeface="Fira Sans Medium"/>
              </a:rPr>
              <a:t> </a:t>
            </a:r>
            <a:r>
              <a:rPr lang="en-US" sz="2899" dirty="0" err="1">
                <a:solidFill>
                  <a:srgbClr val="F4F4F4"/>
                </a:solidFill>
                <a:latin typeface="Fira Sans Medium"/>
              </a:rPr>
              <a:t>az</a:t>
            </a:r>
            <a:r>
              <a:rPr lang="en-US" sz="2899" dirty="0">
                <a:solidFill>
                  <a:srgbClr val="F4F4F4"/>
                </a:solidFill>
                <a:latin typeface="Fira Sans Medium"/>
              </a:rPr>
              <a:t> </a:t>
            </a:r>
            <a:r>
              <a:rPr lang="en-US" sz="2899" dirty="0" err="1">
                <a:solidFill>
                  <a:srgbClr val="F4F4F4"/>
                </a:solidFill>
                <a:latin typeface="Fira Sans Medium"/>
              </a:rPr>
              <a:t>parametre</a:t>
            </a:r>
            <a:r>
              <a:rPr lang="en-US" sz="2899" dirty="0">
                <a:solidFill>
                  <a:srgbClr val="F4F4F4"/>
                </a:solidFill>
                <a:latin typeface="Fira Sans Medium"/>
              </a:rPr>
              <a:t>, </a:t>
            </a:r>
            <a:r>
              <a:rPr lang="en-US" sz="2899" dirty="0" err="1">
                <a:solidFill>
                  <a:srgbClr val="F4F4F4"/>
                </a:solidFill>
                <a:latin typeface="Fira Sans Medium"/>
              </a:rPr>
              <a:t>modelin</a:t>
            </a:r>
            <a:r>
              <a:rPr lang="en-US" sz="2899" dirty="0">
                <a:solidFill>
                  <a:srgbClr val="F4F4F4"/>
                </a:solidFill>
                <a:latin typeface="Fira Sans Medium"/>
              </a:rPr>
              <a:t> </a:t>
            </a:r>
            <a:r>
              <a:rPr lang="en-US" sz="2899" dirty="0" err="1">
                <a:solidFill>
                  <a:srgbClr val="F4F4F4"/>
                </a:solidFill>
                <a:latin typeface="Fira Sans Medium"/>
              </a:rPr>
              <a:t>eğitimini</a:t>
            </a:r>
            <a:r>
              <a:rPr lang="en-US" sz="2899" dirty="0">
                <a:solidFill>
                  <a:srgbClr val="F4F4F4"/>
                </a:solidFill>
                <a:latin typeface="Fira Sans Medium"/>
              </a:rPr>
              <a:t> </a:t>
            </a:r>
            <a:r>
              <a:rPr lang="en-US" sz="2899" dirty="0" err="1">
                <a:solidFill>
                  <a:srgbClr val="F4F4F4"/>
                </a:solidFill>
                <a:latin typeface="Fira Sans Medium"/>
              </a:rPr>
              <a:t>hızlandırabilir</a:t>
            </a:r>
            <a:r>
              <a:rPr lang="en-US" sz="2899" dirty="0">
                <a:solidFill>
                  <a:srgbClr val="F4F4F4"/>
                </a:solidFill>
                <a:latin typeface="Fira Sans Medium"/>
              </a:rPr>
              <a:t> </a:t>
            </a:r>
            <a:r>
              <a:rPr lang="en-US" sz="2899" dirty="0" err="1">
                <a:solidFill>
                  <a:srgbClr val="F4F4F4"/>
                </a:solidFill>
                <a:latin typeface="Fira Sans Medium"/>
              </a:rPr>
              <a:t>ve</a:t>
            </a:r>
            <a:r>
              <a:rPr lang="en-US" sz="2899" dirty="0">
                <a:solidFill>
                  <a:srgbClr val="F4F4F4"/>
                </a:solidFill>
                <a:latin typeface="Fira Sans Medium"/>
              </a:rPr>
              <a:t> </a:t>
            </a:r>
            <a:r>
              <a:rPr lang="en-US" sz="2899" dirty="0" err="1">
                <a:solidFill>
                  <a:srgbClr val="F4F4F4"/>
                </a:solidFill>
                <a:latin typeface="Fira Sans Medium"/>
              </a:rPr>
              <a:t>aşırı</a:t>
            </a:r>
            <a:r>
              <a:rPr lang="en-US" sz="2899" dirty="0">
                <a:solidFill>
                  <a:srgbClr val="F4F4F4"/>
                </a:solidFill>
                <a:latin typeface="Fira Sans Medium"/>
              </a:rPr>
              <a:t> </a:t>
            </a:r>
            <a:r>
              <a:rPr lang="en-US" sz="2899" dirty="0" err="1">
                <a:solidFill>
                  <a:srgbClr val="F4F4F4"/>
                </a:solidFill>
                <a:latin typeface="Fira Sans Medium"/>
              </a:rPr>
              <a:t>uyum</a:t>
            </a:r>
            <a:r>
              <a:rPr lang="en-US" sz="2899" dirty="0">
                <a:solidFill>
                  <a:srgbClr val="F4F4F4"/>
                </a:solidFill>
                <a:latin typeface="Fira Sans Medium"/>
              </a:rPr>
              <a:t> </a:t>
            </a:r>
            <a:r>
              <a:rPr lang="en-US" sz="2899" dirty="0" err="1">
                <a:solidFill>
                  <a:srgbClr val="F4F4F4"/>
                </a:solidFill>
                <a:latin typeface="Fira Sans Medium"/>
              </a:rPr>
              <a:t>riskini</a:t>
            </a:r>
            <a:r>
              <a:rPr lang="en-US" sz="2899" dirty="0">
                <a:solidFill>
                  <a:srgbClr val="F4F4F4"/>
                </a:solidFill>
                <a:latin typeface="Fira Sans Medium"/>
              </a:rPr>
              <a:t> </a:t>
            </a:r>
            <a:r>
              <a:rPr lang="en-US" sz="2899" dirty="0" err="1">
                <a:solidFill>
                  <a:srgbClr val="F4F4F4"/>
                </a:solidFill>
                <a:latin typeface="Fira Sans Medium"/>
              </a:rPr>
              <a:t>azaltabilir</a:t>
            </a:r>
            <a:r>
              <a:rPr lang="en-US" sz="2899" dirty="0">
                <a:solidFill>
                  <a:srgbClr val="F4F4F4"/>
                </a:solidFill>
                <a:latin typeface="Fira Sans Medium"/>
              </a:rPr>
              <a:t>.</a:t>
            </a:r>
          </a:p>
          <a:p>
            <a:pPr>
              <a:lnSpc>
                <a:spcPts val="3479"/>
              </a:lnSpc>
            </a:pPr>
            <a:endParaRPr lang="en-US" sz="2899" dirty="0">
              <a:solidFill>
                <a:srgbClr val="F4F4F4"/>
              </a:solidFill>
              <a:latin typeface="Fira Sans Medium"/>
            </a:endParaRPr>
          </a:p>
        </p:txBody>
      </p:sp>
      <p:sp>
        <p:nvSpPr>
          <p:cNvPr id="3" name="TextBox 3"/>
          <p:cNvSpPr txBox="1"/>
          <p:nvPr/>
        </p:nvSpPr>
        <p:spPr>
          <a:xfrm>
            <a:off x="1028700" y="1028700"/>
            <a:ext cx="15924588" cy="158115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Max Pooling Katmanları</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1028700" y="4191000"/>
            <a:ext cx="15924588" cy="4381500"/>
          </a:xfrm>
          <a:prstGeom prst="rect">
            <a:avLst/>
          </a:prstGeom>
        </p:spPr>
        <p:txBody>
          <a:bodyPr lIns="0" tIns="0" rIns="0" bIns="0" rtlCol="0" anchor="t">
            <a:spAutoFit/>
          </a:bodyPr>
          <a:lstStyle/>
          <a:p>
            <a:pPr marL="626107" lvl="1" indent="-313054">
              <a:lnSpc>
                <a:spcPts val="3479"/>
              </a:lnSpc>
              <a:buFont typeface="Arial"/>
              <a:buChar char="•"/>
            </a:pPr>
            <a:r>
              <a:rPr lang="en-US" sz="2899">
                <a:solidFill>
                  <a:srgbClr val="F4F4F4"/>
                </a:solidFill>
                <a:latin typeface="Fira Sans Medium"/>
              </a:rPr>
              <a:t>Tam bağlantılı katmanlar, özellik haritalarını düzleştirerek ve sınıflandırma için kullanılan nöronlara bağlayarak sonuç üretir.</a:t>
            </a:r>
          </a:p>
          <a:p>
            <a:pPr>
              <a:lnSpc>
                <a:spcPts val="3479"/>
              </a:lnSpc>
            </a:pPr>
            <a:endParaRPr lang="en-US" sz="2899">
              <a:solidFill>
                <a:srgbClr val="F4F4F4"/>
              </a:solidFill>
              <a:latin typeface="Fira Sans Medium"/>
            </a:endParaRPr>
          </a:p>
          <a:p>
            <a:pPr marL="626107" lvl="1" indent="-313054">
              <a:lnSpc>
                <a:spcPts val="3479"/>
              </a:lnSpc>
              <a:buFont typeface="Arial"/>
              <a:buChar char="•"/>
            </a:pPr>
            <a:r>
              <a:rPr lang="en-US" sz="2899">
                <a:solidFill>
                  <a:srgbClr val="F4F4F4"/>
                </a:solidFill>
                <a:latin typeface="Fira Sans Medium"/>
              </a:rPr>
              <a:t>VGG16'da 3 adet tam bağlantılı katman bulunur.</a:t>
            </a:r>
          </a:p>
          <a:p>
            <a:pPr>
              <a:lnSpc>
                <a:spcPts val="3479"/>
              </a:lnSpc>
            </a:pPr>
            <a:endParaRPr lang="en-US" sz="2899">
              <a:solidFill>
                <a:srgbClr val="F4F4F4"/>
              </a:solidFill>
              <a:latin typeface="Fira Sans Medium"/>
            </a:endParaRPr>
          </a:p>
          <a:p>
            <a:pPr marL="626107" lvl="1" indent="-313054">
              <a:lnSpc>
                <a:spcPts val="3479"/>
              </a:lnSpc>
              <a:buFont typeface="Arial"/>
              <a:buChar char="•"/>
            </a:pPr>
            <a:r>
              <a:rPr lang="en-US" sz="2899">
                <a:solidFill>
                  <a:srgbClr val="F4F4F4"/>
                </a:solidFill>
                <a:latin typeface="Fira Sans Medium"/>
              </a:rPr>
              <a:t>Aktivasyon fonksiyonu olarak ReLU kullanılır.</a:t>
            </a:r>
          </a:p>
          <a:p>
            <a:pPr>
              <a:lnSpc>
                <a:spcPts val="3479"/>
              </a:lnSpc>
            </a:pPr>
            <a:endParaRPr lang="en-US" sz="2899">
              <a:solidFill>
                <a:srgbClr val="F4F4F4"/>
              </a:solidFill>
              <a:latin typeface="Fira Sans Medium"/>
            </a:endParaRPr>
          </a:p>
          <a:p>
            <a:pPr marL="626107" lvl="1" indent="-313054">
              <a:lnSpc>
                <a:spcPts val="3479"/>
              </a:lnSpc>
              <a:buFont typeface="Arial"/>
              <a:buChar char="•"/>
            </a:pPr>
            <a:r>
              <a:rPr lang="en-US" sz="2899">
                <a:solidFill>
                  <a:srgbClr val="F4F4F4"/>
                </a:solidFill>
                <a:latin typeface="Fira Sans Medium"/>
              </a:rPr>
              <a:t>Son tam bağlantılı katmanın ardından, sınıflandırma için Softmax aktivasyon fonksiyonu kullanıldı.</a:t>
            </a:r>
          </a:p>
          <a:p>
            <a:pPr>
              <a:lnSpc>
                <a:spcPts val="3479"/>
              </a:lnSpc>
            </a:pPr>
            <a:endParaRPr lang="en-US" sz="2899">
              <a:solidFill>
                <a:srgbClr val="F4F4F4"/>
              </a:solidFill>
              <a:latin typeface="Fira Sans Medium"/>
            </a:endParaRPr>
          </a:p>
        </p:txBody>
      </p:sp>
      <p:sp>
        <p:nvSpPr>
          <p:cNvPr id="3" name="TextBox 3"/>
          <p:cNvSpPr txBox="1"/>
          <p:nvPr/>
        </p:nvSpPr>
        <p:spPr>
          <a:xfrm>
            <a:off x="1028700" y="1028700"/>
            <a:ext cx="15924588" cy="31623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Tam Bağlantılı Katmanlar</a:t>
            </a:r>
          </a:p>
          <a:p>
            <a:pPr>
              <a:lnSpc>
                <a:spcPts val="12480"/>
              </a:lnSpc>
            </a:pPr>
            <a:endParaRPr lang="en-US" sz="10400">
              <a:solidFill>
                <a:srgbClr val="A4E473"/>
              </a:solidFill>
              <a:latin typeface="Fira Sans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1600</Words>
  <Application>Microsoft Office PowerPoint</Application>
  <PresentationFormat>Özel</PresentationFormat>
  <Paragraphs>122</Paragraphs>
  <Slides>24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Fira Sans Bold</vt:lpstr>
      <vt:lpstr>Fira Sans Light</vt:lpstr>
      <vt:lpstr>Arial</vt:lpstr>
      <vt:lpstr>Fira Sans Medium</vt:lpstr>
      <vt:lpstr>Calibri</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Kedi Köpek Tespiti</dc:title>
  <cp:lastModifiedBy>Furkan Doğan</cp:lastModifiedBy>
  <cp:revision>8</cp:revision>
  <dcterms:created xsi:type="dcterms:W3CDTF">2006-08-16T00:00:00Z</dcterms:created>
  <dcterms:modified xsi:type="dcterms:W3CDTF">2023-06-06T07:02:42Z</dcterms:modified>
  <dc:identifier>DAFk8UdnTSo</dc:identifier>
</cp:coreProperties>
</file>