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5847" autoAdjust="0"/>
  </p:normalViewPr>
  <p:slideViewPr>
    <p:cSldViewPr snapToGrid="0">
      <p:cViewPr varScale="1">
        <p:scale>
          <a:sx n="94" d="100"/>
          <a:sy n="94" d="100"/>
        </p:scale>
        <p:origin x="18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8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9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605610-104F-4690-8E2B-26154612D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38102"/>
            <a:ext cx="10491396" cy="2006220"/>
          </a:xfrm>
        </p:spPr>
        <p:txBody>
          <a:bodyPr anchor="ctr">
            <a:normAutofit/>
          </a:bodyPr>
          <a:lstStyle/>
          <a:p>
            <a:r>
              <a:rPr lang="tr-TR" dirty="0" err="1"/>
              <a:t>Licence</a:t>
            </a:r>
            <a:r>
              <a:rPr lang="tr-TR" dirty="0"/>
              <a:t> </a:t>
            </a:r>
            <a:r>
              <a:rPr lang="tr-TR" dirty="0" err="1"/>
              <a:t>Plate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de-DE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AE63AB-D7BD-4EA1-B8D0-E4B3FC76C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7" y="3176105"/>
            <a:ext cx="4862473" cy="2955065"/>
          </a:xfrm>
        </p:spPr>
        <p:txBody>
          <a:bodyPr anchor="ctr">
            <a:normAutofit/>
          </a:bodyPr>
          <a:lstStyle/>
          <a:p>
            <a:r>
              <a:rPr lang="tr-TR" dirty="0"/>
              <a:t>Ali Oğulcan Et</a:t>
            </a:r>
          </a:p>
          <a:p>
            <a:r>
              <a:rPr lang="tr-TR" dirty="0"/>
              <a:t>Furkan Dönmez</a:t>
            </a:r>
          </a:p>
          <a:p>
            <a:r>
              <a:rPr lang="tr-TR" dirty="0"/>
              <a:t>Duygu </a:t>
            </a:r>
            <a:r>
              <a:rPr lang="tr-TR" dirty="0" err="1"/>
              <a:t>Halisyama</a:t>
            </a:r>
            <a:endParaRPr lang="tr-TR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C8C7AB-622A-453F-AE17-EB0297F44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Resim 5" descr="metin, taşıt, araç, kara taşıtı, gökyüzü içeren bir resim&#10;&#10;Açıklama otomatik olarak oluşturuldu">
            <a:extLst>
              <a:ext uri="{FF2B5EF4-FFF2-40B4-BE49-F238E27FC236}">
                <a16:creationId xmlns:a16="http://schemas.microsoft.com/office/drawing/2014/main" id="{E80532D1-3D74-4E48-9613-A831D0F476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5" r="-1" b="3134"/>
          <a:stretch/>
        </p:blipFill>
        <p:spPr>
          <a:xfrm>
            <a:off x="6765605" y="3147094"/>
            <a:ext cx="4862473" cy="301308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B9EF43-FC5E-48EC-B532-7C6A7033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B044C4-6C75-4C1F-845E-874B51A7BF47}"/>
              </a:ext>
            </a:extLst>
          </p:cNvPr>
          <p:cNvSpPr txBox="1"/>
          <p:nvPr/>
        </p:nvSpPr>
        <p:spPr>
          <a:xfrm>
            <a:off x="435725" y="2923071"/>
            <a:ext cx="338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Image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Term</a:t>
            </a:r>
            <a:r>
              <a:rPr lang="tr-TR" dirty="0"/>
              <a:t> Project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0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E19E0F-D43B-4FF7-B92E-F98E6F5C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82993"/>
            <a:ext cx="7102944" cy="1566009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200" b="1" i="0" dirty="0">
                <a:solidFill>
                  <a:srgbClr val="000000"/>
                </a:solidFill>
                <a:effectLst/>
              </a:rPr>
              <a:t>Morphological Image Processing</a:t>
            </a:r>
            <a:endParaRPr lang="de-DE" sz="5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85CFD3-8B1C-47B4-B8CE-4FA9D15C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49003"/>
            <a:ext cx="10506991" cy="9799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</a:rPr>
              <a:t>Morphological operations were applied for license plate detection, enhancing and highlighting object edges.</a:t>
            </a:r>
            <a:endParaRPr lang="de-DE" dirty="0"/>
          </a:p>
        </p:txBody>
      </p:sp>
      <p:pic>
        <p:nvPicPr>
          <p:cNvPr id="5" name="Resim 4" descr="sanat, kara tahta içeren bir resim&#10;&#10;Açıklama otomatik olarak oluşturuldu">
            <a:extLst>
              <a:ext uri="{FF2B5EF4-FFF2-40B4-BE49-F238E27FC236}">
                <a16:creationId xmlns:a16="http://schemas.microsoft.com/office/drawing/2014/main" id="{B191821F-8575-4144-8303-AD703F7A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0" y="3311012"/>
            <a:ext cx="3849428" cy="2900327"/>
          </a:xfrm>
          <a:prstGeom prst="rect">
            <a:avLst/>
          </a:prstGeom>
        </p:spPr>
      </p:pic>
      <p:pic>
        <p:nvPicPr>
          <p:cNvPr id="7" name="Resim 6" descr="ekran görüntüsü, sanat içeren bir resim&#10;&#10;Açıklama otomatik olarak oluşturuldu">
            <a:extLst>
              <a:ext uri="{FF2B5EF4-FFF2-40B4-BE49-F238E27FC236}">
                <a16:creationId xmlns:a16="http://schemas.microsoft.com/office/drawing/2014/main" id="{BDD20B52-06E4-4A38-922F-84B525222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49" y="3311012"/>
            <a:ext cx="3849428" cy="2900327"/>
          </a:xfrm>
          <a:prstGeom prst="rect">
            <a:avLst/>
          </a:prstGeom>
        </p:spPr>
      </p:pic>
      <p:pic>
        <p:nvPicPr>
          <p:cNvPr id="8" name="Grafik 7" descr="Geri düz dolguyla">
            <a:extLst>
              <a:ext uri="{FF2B5EF4-FFF2-40B4-BE49-F238E27FC236}">
                <a16:creationId xmlns:a16="http://schemas.microsoft.com/office/drawing/2014/main" id="{E9002248-01B6-4182-9A22-3F02D4CBD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303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7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ekran görüntüsü, siyah beyaz içeren bir resim&#10;&#10;Açıklama otomatik olarak oluşturuldu">
            <a:extLst>
              <a:ext uri="{FF2B5EF4-FFF2-40B4-BE49-F238E27FC236}">
                <a16:creationId xmlns:a16="http://schemas.microsoft.com/office/drawing/2014/main" id="{AA9B378D-E74D-43BB-8FB3-FA9C440A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68" y="678359"/>
            <a:ext cx="6062463" cy="55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0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8D6521-7B08-4C08-9B09-1BA573A2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4" y="900587"/>
            <a:ext cx="10634472" cy="1278409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200" b="1" i="0" dirty="0">
                <a:solidFill>
                  <a:srgbClr val="000000"/>
                </a:solidFill>
                <a:effectLst/>
              </a:rPr>
              <a:t>Plate </a:t>
            </a:r>
            <a:r>
              <a:rPr lang="de-DE" sz="5200" b="1" i="0" dirty="0" err="1">
                <a:solidFill>
                  <a:srgbClr val="000000"/>
                </a:solidFill>
                <a:effectLst/>
              </a:rPr>
              <a:t>Localization</a:t>
            </a:r>
            <a:endParaRPr lang="de-DE" sz="52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CBA1D8D-930D-4D1F-AC3B-76C9285ACABE}"/>
              </a:ext>
            </a:extLst>
          </p:cNvPr>
          <p:cNvSpPr txBox="1"/>
          <p:nvPr/>
        </p:nvSpPr>
        <p:spPr>
          <a:xfrm>
            <a:off x="778764" y="2178996"/>
            <a:ext cx="1000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candidate plates are detected using contour finding techniques, and then highlighted by drawing bounding rectangles around them on the image.</a:t>
            </a:r>
            <a:endParaRPr lang="de-DE" dirty="0"/>
          </a:p>
        </p:txBody>
      </p:sp>
      <p:pic>
        <p:nvPicPr>
          <p:cNvPr id="6" name="Resim 5" descr="ekran görüntüsü, sanat içeren bir resim&#10;&#10;Açıklama otomatik olarak oluşturuldu">
            <a:extLst>
              <a:ext uri="{FF2B5EF4-FFF2-40B4-BE49-F238E27FC236}">
                <a16:creationId xmlns:a16="http://schemas.microsoft.com/office/drawing/2014/main" id="{F29AB581-87DD-4A6E-B517-0650358A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6" y="3180094"/>
            <a:ext cx="3593719" cy="269899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2BACE46-67E7-4B88-AB0D-6AE486FD5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23" y="3180094"/>
            <a:ext cx="3601951" cy="2698996"/>
          </a:xfrm>
          <a:prstGeom prst="rect">
            <a:avLst/>
          </a:prstGeom>
        </p:spPr>
      </p:pic>
      <p:pic>
        <p:nvPicPr>
          <p:cNvPr id="9" name="Grafik 8" descr="Geri düz dolguyla">
            <a:extLst>
              <a:ext uri="{FF2B5EF4-FFF2-40B4-BE49-F238E27FC236}">
                <a16:creationId xmlns:a16="http://schemas.microsoft.com/office/drawing/2014/main" id="{9E7F9396-54C6-44F7-A602-DF33AB969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0369" y="4032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2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09088B-67E7-457A-B771-0F3FE49F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986579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200" b="1" i="0" dirty="0">
                <a:solidFill>
                  <a:srgbClr val="000000"/>
                </a:solidFill>
                <a:effectLst/>
              </a:rPr>
              <a:t>Text </a:t>
            </a:r>
            <a:r>
              <a:rPr lang="de-DE" sz="5200" b="1" i="0" dirty="0" err="1">
                <a:solidFill>
                  <a:srgbClr val="000000"/>
                </a:solidFill>
                <a:effectLst/>
              </a:rPr>
              <a:t>Extraction</a:t>
            </a:r>
            <a:endParaRPr lang="de-DE" sz="5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C8BC01-6E85-4EEF-A867-BF4C5298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64987"/>
            <a:ext cx="10506991" cy="257272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</a:rPr>
              <a:t>Optical Character Recognition (OCR) was used for extracting text from candidate plates.</a:t>
            </a:r>
            <a:endParaRPr lang="de-DE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E449DB8-F451-4129-9DB7-477509DF7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9" y="2999711"/>
            <a:ext cx="4105074" cy="3075994"/>
          </a:xfrm>
          <a:prstGeom prst="rect">
            <a:avLst/>
          </a:prstGeom>
        </p:spPr>
      </p:pic>
      <p:pic>
        <p:nvPicPr>
          <p:cNvPr id="6" name="Grafik 5" descr="Geri düz dolguyla">
            <a:extLst>
              <a:ext uri="{FF2B5EF4-FFF2-40B4-BE49-F238E27FC236}">
                <a16:creationId xmlns:a16="http://schemas.microsoft.com/office/drawing/2014/main" id="{5E3B12A2-9E83-4391-A9EC-B05FA9F9A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6095" y="3847849"/>
            <a:ext cx="914400" cy="914400"/>
          </a:xfrm>
          <a:prstGeom prst="rect">
            <a:avLst/>
          </a:prstGeom>
        </p:spPr>
      </p:pic>
      <p:pic>
        <p:nvPicPr>
          <p:cNvPr id="8" name="Resim 7" descr="metin, kara taşıtı, taşıt, araç, taşıt plakası içeren bir resim&#10;&#10;Açıklama otomatik olarak oluşturuldu">
            <a:extLst>
              <a:ext uri="{FF2B5EF4-FFF2-40B4-BE49-F238E27FC236}">
                <a16:creationId xmlns:a16="http://schemas.microsoft.com/office/drawing/2014/main" id="{3006B5C2-22D4-4CBA-AC88-0F3CDC7C9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91" y="2909624"/>
            <a:ext cx="3825681" cy="31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33E378-CFA5-40F4-B54E-8D9B96A3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41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</a:t>
            </a:r>
            <a:r>
              <a:rPr lang="de-DE" sz="41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</a:t>
            </a:r>
            <a:endParaRPr lang="de-DE" sz="410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41F484-BDB1-4A0C-B563-C91269AA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 Positive (TP): 36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 Positive (FP): 25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 Negative (FN): 27</a:t>
            </a:r>
          </a:p>
          <a:p>
            <a:endParaRPr lang="de-DE" sz="2000"/>
          </a:p>
        </p:txBody>
      </p:sp>
      <p:pic>
        <p:nvPicPr>
          <p:cNvPr id="4" name="Picture 1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83AACC4-E7D5-44CF-8481-05B9BBB3FB4D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94" y="1411127"/>
            <a:ext cx="6588977" cy="4035748"/>
          </a:xfrm>
          <a:prstGeom prst="rect">
            <a:avLst/>
          </a:prstGeom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9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2B26BAD-0FA3-4573-BAA2-6C2E1D2A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tr-TR" b="1" dirty="0" err="1"/>
              <a:t>Goal</a:t>
            </a:r>
            <a:r>
              <a:rPr lang="tr-TR" b="1" dirty="0"/>
              <a:t>:</a:t>
            </a:r>
            <a:endParaRPr lang="de-DE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9819E5-9809-4B64-8088-A2746B4C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214085"/>
            <a:ext cx="5189963" cy="24700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Söhne"/>
              </a:rPr>
              <a:t>The main objective of our project is to utilize image processing techniques to implement a license plate detection program capable of accurately identifying the locations of license plate(s) within a given image.</a:t>
            </a:r>
            <a:endParaRPr lang="de-DE" sz="2000" dirty="0"/>
          </a:p>
        </p:txBody>
      </p:sp>
      <p:pic>
        <p:nvPicPr>
          <p:cNvPr id="5" name="Resim 4" descr="taşıt, araç, kara taşıtı, taşıt plakası, dış mekan içeren bir resim&#10;&#10;Açıklama otomatik olarak oluşturuldu">
            <a:extLst>
              <a:ext uri="{FF2B5EF4-FFF2-40B4-BE49-F238E27FC236}">
                <a16:creationId xmlns:a16="http://schemas.microsoft.com/office/drawing/2014/main" id="{32EA1D99-BE5E-4F67-8CA7-FBAE2961A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r="14981"/>
          <a:stretch/>
        </p:blipFill>
        <p:spPr>
          <a:xfrm>
            <a:off x="6280340" y="1042832"/>
            <a:ext cx="5349331" cy="47723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168A35-C803-4094-87C4-6E5285D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84210"/>
            <a:ext cx="10760545" cy="747025"/>
          </a:xfrm>
        </p:spPr>
        <p:txBody>
          <a:bodyPr/>
          <a:lstStyle/>
          <a:p>
            <a:r>
              <a:rPr lang="de-DE" sz="3200" b="1" i="0" dirty="0">
                <a:solidFill>
                  <a:srgbClr val="000000"/>
                </a:solidFill>
                <a:effectLst/>
              </a:rPr>
              <a:t>TECHNIQUES USED IN LICENSE PLATE RECOGNITION</a:t>
            </a:r>
            <a:endParaRPr lang="de-DE" sz="3200" dirty="0"/>
          </a:p>
        </p:txBody>
      </p:sp>
      <p:pic>
        <p:nvPicPr>
          <p:cNvPr id="7" name="Resim 6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A331577E-6345-4DE7-B773-6594F457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7" y="1585758"/>
            <a:ext cx="10663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3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D0EE00-D2C1-49FB-8C57-A2ABE81A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429060" cy="223792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5100" b="1" dirty="0"/>
              <a:t>I</a:t>
            </a:r>
            <a:r>
              <a:rPr lang="tr-TR" sz="5100" b="1" dirty="0" err="1"/>
              <a:t>mage</a:t>
            </a:r>
            <a:r>
              <a:rPr lang="de-DE" sz="5100" b="1" dirty="0"/>
              <a:t> </a:t>
            </a:r>
            <a:r>
              <a:rPr lang="tr-TR" sz="5100" b="1" dirty="0" err="1"/>
              <a:t>Acquisition</a:t>
            </a:r>
            <a:endParaRPr lang="de-DE" sz="51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8E472A-BF4B-4188-B047-7BEFD1FE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287176"/>
            <a:ext cx="5189963" cy="24700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</a:rPr>
              <a:t>50 different images, taken under various conditions, have been utilized to establish the database for our project.</a:t>
            </a:r>
            <a:endParaRPr lang="de-DE" sz="2000" dirty="0"/>
          </a:p>
        </p:txBody>
      </p:sp>
      <p:pic>
        <p:nvPicPr>
          <p:cNvPr id="5" name="Resim 4" descr="taşıt, araç, kara taşıtı, araba, tekerlek içeren bir resim&#10;&#10;Açıklama otomatik olarak oluşturuldu">
            <a:extLst>
              <a:ext uri="{FF2B5EF4-FFF2-40B4-BE49-F238E27FC236}">
                <a16:creationId xmlns:a16="http://schemas.microsoft.com/office/drawing/2014/main" id="{DA3D2726-2D22-465B-A801-5458035A25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40" y="754331"/>
            <a:ext cx="5349331" cy="534933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9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DACC13-77B9-4964-A102-A82A457D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7524363" cy="1152542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100" b="1" i="0" dirty="0">
                <a:solidFill>
                  <a:srgbClr val="000000"/>
                </a:solidFill>
                <a:effectLst/>
              </a:rPr>
              <a:t>Data </a:t>
            </a:r>
            <a:r>
              <a:rPr lang="de-DE" sz="5100" b="1" i="0" dirty="0" err="1">
                <a:solidFill>
                  <a:srgbClr val="000000"/>
                </a:solidFill>
                <a:effectLst/>
              </a:rPr>
              <a:t>Preprocessing</a:t>
            </a:r>
            <a:endParaRPr lang="de-DE" sz="51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E3E1DFE-EAFC-4499-8714-13E85D83D2E3}"/>
              </a:ext>
            </a:extLst>
          </p:cNvPr>
          <p:cNvSpPr txBox="1"/>
          <p:nvPr/>
        </p:nvSpPr>
        <p:spPr>
          <a:xfrm>
            <a:off x="482600" y="2130950"/>
            <a:ext cx="76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first step of this stage is to convert our images to grayscale format.</a:t>
            </a:r>
            <a:endParaRPr lang="de-DE" dirty="0"/>
          </a:p>
        </p:txBody>
      </p:sp>
      <p:pic>
        <p:nvPicPr>
          <p:cNvPr id="6" name="Resim 5" descr="kara taşıtı, taşıt, araç, tekerlek, araba lastiği içeren bir resim&#10;&#10;Açıklama otomatik olarak oluşturuldu">
            <a:extLst>
              <a:ext uri="{FF2B5EF4-FFF2-40B4-BE49-F238E27FC236}">
                <a16:creationId xmlns:a16="http://schemas.microsoft.com/office/drawing/2014/main" id="{CD025C2E-DE8D-4ACA-B5E2-E1A17AC7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279" y="2913441"/>
            <a:ext cx="3851408" cy="2888556"/>
          </a:xfrm>
          <a:prstGeom prst="rect">
            <a:avLst/>
          </a:prstGeom>
        </p:spPr>
      </p:pic>
      <p:pic>
        <p:nvPicPr>
          <p:cNvPr id="8" name="Resim 7" descr="metin, taşıt, araç, kara taşıtı, dış mekan içeren bir resim&#10;&#10;Açıklama otomatik olarak oluşturuldu">
            <a:extLst>
              <a:ext uri="{FF2B5EF4-FFF2-40B4-BE49-F238E27FC236}">
                <a16:creationId xmlns:a16="http://schemas.microsoft.com/office/drawing/2014/main" id="{74ED75FD-C2D9-4CB7-958D-AAA214501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3" y="2913441"/>
            <a:ext cx="3851408" cy="2888556"/>
          </a:xfrm>
          <a:prstGeom prst="rect">
            <a:avLst/>
          </a:prstGeom>
        </p:spPr>
      </p:pic>
      <p:pic>
        <p:nvPicPr>
          <p:cNvPr id="10" name="Grafik 9" descr="Geri düz dolguyla">
            <a:extLst>
              <a:ext uri="{FF2B5EF4-FFF2-40B4-BE49-F238E27FC236}">
                <a16:creationId xmlns:a16="http://schemas.microsoft.com/office/drawing/2014/main" id="{52AD2BE9-3E67-4221-9C2A-8ACBF3C60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900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7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356EC1-7E6C-4447-930F-3C1EF315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265249"/>
            <a:ext cx="10506991" cy="68468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After converting our image to gray scale format, we use Gaussian Blur to reduce noise and soften details in our image.</a:t>
            </a:r>
            <a:endParaRPr lang="de-DE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65A6A69-69CF-4424-8ED5-9330B82CE975}"/>
              </a:ext>
            </a:extLst>
          </p:cNvPr>
          <p:cNvSpPr txBox="1">
            <a:spLocks/>
          </p:cNvSpPr>
          <p:nvPr/>
        </p:nvSpPr>
        <p:spPr>
          <a:xfrm>
            <a:off x="482600" y="978408"/>
            <a:ext cx="7524363" cy="1152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100" b="1" dirty="0">
                <a:solidFill>
                  <a:srgbClr val="000000"/>
                </a:solidFill>
              </a:rPr>
              <a:t>Data </a:t>
            </a:r>
            <a:r>
              <a:rPr lang="de-DE" sz="5100" b="1" dirty="0" err="1">
                <a:solidFill>
                  <a:srgbClr val="000000"/>
                </a:solidFill>
              </a:rPr>
              <a:t>Preprocessing</a:t>
            </a:r>
            <a:endParaRPr lang="de-DE" sz="5100" dirty="0"/>
          </a:p>
        </p:txBody>
      </p:sp>
      <p:pic>
        <p:nvPicPr>
          <p:cNvPr id="10" name="Resim 9" descr="taşıt, araç, kara taşıtı, tekerlek, Araba parçası içeren bir resim&#10;&#10;Açıklama otomatik olarak oluşturuldu">
            <a:extLst>
              <a:ext uri="{FF2B5EF4-FFF2-40B4-BE49-F238E27FC236}">
                <a16:creationId xmlns:a16="http://schemas.microsoft.com/office/drawing/2014/main" id="{CA4ED036-0BBF-41FD-BCC8-781F96BE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24" y="3192759"/>
            <a:ext cx="3279967" cy="2695724"/>
          </a:xfrm>
          <a:prstGeom prst="rect">
            <a:avLst/>
          </a:prstGeom>
        </p:spPr>
      </p:pic>
      <p:pic>
        <p:nvPicPr>
          <p:cNvPr id="12" name="Resim 11" descr="taşıt, araç, kara taşıtı, taşıt plakası, tekerlek içeren bir resim&#10;&#10;Açıklama otomatik olarak oluşturuldu">
            <a:extLst>
              <a:ext uri="{FF2B5EF4-FFF2-40B4-BE49-F238E27FC236}">
                <a16:creationId xmlns:a16="http://schemas.microsoft.com/office/drawing/2014/main" id="{4F46B2D6-B4BD-4F43-A491-EF211C6C8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15" y="3192759"/>
            <a:ext cx="3279967" cy="2695724"/>
          </a:xfrm>
          <a:prstGeom prst="rect">
            <a:avLst/>
          </a:prstGeom>
        </p:spPr>
      </p:pic>
      <p:pic>
        <p:nvPicPr>
          <p:cNvPr id="13" name="Grafik 12" descr="Geri düz dolguyla">
            <a:extLst>
              <a:ext uri="{FF2B5EF4-FFF2-40B4-BE49-F238E27FC236}">
                <a16:creationId xmlns:a16="http://schemas.microsoft.com/office/drawing/2014/main" id="{51A0E2FC-BEC3-48A6-9F58-521757AEF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9080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taşıt, araç, kara taşıtı, tekerlek, metin içeren bir resim&#10;&#10;Açıklama otomatik olarak oluşturuldu">
            <a:extLst>
              <a:ext uri="{FF2B5EF4-FFF2-40B4-BE49-F238E27FC236}">
                <a16:creationId xmlns:a16="http://schemas.microsoft.com/office/drawing/2014/main" id="{47F95AC8-6ACE-407C-BEF6-27B0FBED2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99" y="714080"/>
            <a:ext cx="6157201" cy="54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C0F521-5196-40AA-95AC-C6994C39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55719"/>
            <a:ext cx="10634472" cy="2157984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tr-TR" sz="5200" b="1" dirty="0"/>
              <a:t>Image </a:t>
            </a:r>
            <a:r>
              <a:rPr lang="tr-TR" sz="5200" b="1" dirty="0" err="1"/>
              <a:t>Segmentation</a:t>
            </a:r>
            <a:endParaRPr lang="de-DE" sz="52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68523F-AE9D-4FAD-ABFC-42CCFA1A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267993"/>
            <a:ext cx="10506991" cy="8914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</a:rPr>
              <a:t>Using the Canny edge detection algorithm to highlight important edges and structures in the images.</a:t>
            </a:r>
            <a:endParaRPr lang="de-DE" dirty="0"/>
          </a:p>
        </p:txBody>
      </p:sp>
      <p:pic>
        <p:nvPicPr>
          <p:cNvPr id="5" name="Resim 4" descr="taşıt, araç, kara taşıtı, tekerlek, araba lastiği içeren bir resim&#10;&#10;Açıklama otomatik olarak oluşturuldu">
            <a:extLst>
              <a:ext uri="{FF2B5EF4-FFF2-40B4-BE49-F238E27FC236}">
                <a16:creationId xmlns:a16="http://schemas.microsoft.com/office/drawing/2014/main" id="{5A6C108B-AC84-48B2-843C-5F69C2100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32" y="3277399"/>
            <a:ext cx="3750079" cy="2780496"/>
          </a:xfrm>
          <a:prstGeom prst="rect">
            <a:avLst/>
          </a:prstGeom>
        </p:spPr>
      </p:pic>
      <p:pic>
        <p:nvPicPr>
          <p:cNvPr id="7" name="Resim 6" descr="sanat, kara tahta içeren bir resim&#10;&#10;Açıklama otomatik olarak oluşturuldu">
            <a:extLst>
              <a:ext uri="{FF2B5EF4-FFF2-40B4-BE49-F238E27FC236}">
                <a16:creationId xmlns:a16="http://schemas.microsoft.com/office/drawing/2014/main" id="{AD380A42-F6EF-4BE0-8C6F-18F82A11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12" y="3277400"/>
            <a:ext cx="3750079" cy="2780496"/>
          </a:xfrm>
          <a:prstGeom prst="rect">
            <a:avLst/>
          </a:prstGeom>
        </p:spPr>
      </p:pic>
      <p:pic>
        <p:nvPicPr>
          <p:cNvPr id="8" name="Grafik 7" descr="Geri düz dolguyla">
            <a:extLst>
              <a:ext uri="{FF2B5EF4-FFF2-40B4-BE49-F238E27FC236}">
                <a16:creationId xmlns:a16="http://schemas.microsoft.com/office/drawing/2014/main" id="{72274169-A527-4196-B10E-E0AB9ACE4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210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taşıt, araç, araba, kara taşıtı, metin içeren bir resim&#10;&#10;Açıklama otomatik olarak oluşturuldu">
            <a:extLst>
              <a:ext uri="{FF2B5EF4-FFF2-40B4-BE49-F238E27FC236}">
                <a16:creationId xmlns:a16="http://schemas.microsoft.com/office/drawing/2014/main" id="{8DD184B4-836E-4DA6-AAAE-545E3A08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98" y="865384"/>
            <a:ext cx="6647004" cy="51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373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Geniş ekran</PresentationFormat>
  <Paragraphs>26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Seaford</vt:lpstr>
      <vt:lpstr>Söhne</vt:lpstr>
      <vt:lpstr>Symbol</vt:lpstr>
      <vt:lpstr>Times New Roman</vt:lpstr>
      <vt:lpstr>Wingdings</vt:lpstr>
      <vt:lpstr>LevelVTI</vt:lpstr>
      <vt:lpstr>Licence Plate Detection</vt:lpstr>
      <vt:lpstr>Goal:</vt:lpstr>
      <vt:lpstr>TECHNIQUES USED IN LICENSE PLATE RECOGNITION</vt:lpstr>
      <vt:lpstr>Image Acquisition</vt:lpstr>
      <vt:lpstr>Data Preprocessing</vt:lpstr>
      <vt:lpstr>PowerPoint Sunusu</vt:lpstr>
      <vt:lpstr>PowerPoint Sunusu</vt:lpstr>
      <vt:lpstr>Image Segmentation</vt:lpstr>
      <vt:lpstr>PowerPoint Sunusu</vt:lpstr>
      <vt:lpstr>Morphological Image Processing</vt:lpstr>
      <vt:lpstr>PowerPoint Sunusu</vt:lpstr>
      <vt:lpstr>Plate Localization</vt:lpstr>
      <vt:lpstr>Text Extraction</vt:lpstr>
      <vt:lpstr>Performance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Plate Detection</dc:title>
  <dc:creator>Furkan DÖNMEZ</dc:creator>
  <cp:lastModifiedBy>Furkan DÖNMEZ</cp:lastModifiedBy>
  <cp:revision>18</cp:revision>
  <dcterms:created xsi:type="dcterms:W3CDTF">2024-05-18T12:58:27Z</dcterms:created>
  <dcterms:modified xsi:type="dcterms:W3CDTF">2024-05-20T11:34:09Z</dcterms:modified>
</cp:coreProperties>
</file>