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y="5143500" cx="9144000"/>
  <p:notesSz cx="6858000" cy="9144000"/>
  <p:embeddedFontLst>
    <p:embeddedFont>
      <p:font typeface="Nunito"/>
      <p:regular r:id="rId71"/>
      <p:bold r:id="rId72"/>
      <p:italic r:id="rId73"/>
      <p:boldItalic r:id="rId74"/>
    </p:embeddedFont>
    <p:embeddedFont>
      <p:font typeface="Maven Pro"/>
      <p:regular r:id="rId75"/>
      <p:bold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Nunito-italic.fntdata"/><Relationship Id="rId72" Type="http://schemas.openxmlformats.org/officeDocument/2006/relationships/font" Target="fonts/Nunito-bold.fntdata"/><Relationship Id="rId31" Type="http://schemas.openxmlformats.org/officeDocument/2006/relationships/slide" Target="slides/slide26.xml"/><Relationship Id="rId75" Type="http://schemas.openxmlformats.org/officeDocument/2006/relationships/font" Target="fonts/MavenPro-regular.fntdata"/><Relationship Id="rId30" Type="http://schemas.openxmlformats.org/officeDocument/2006/relationships/slide" Target="slides/slide25.xml"/><Relationship Id="rId74" Type="http://schemas.openxmlformats.org/officeDocument/2006/relationships/font" Target="fonts/Nunito-boldItalic.fntdata"/><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font" Target="fonts/MavenPro-bold.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Nunito-regular.fntdata"/><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6cb9fc537d_7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6cb9fc537d_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6cb9fc537d_7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6cb9fc537d_7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6cb9fc537d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cb9fc537d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6cb9fc537d_9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6cb9fc537d_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6cb9fc537d_9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6cb9fc537d_9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6cc2c79c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6cc2c79c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6cb9fc537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6cb9fc537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6cb9fc537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6cb9fc537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6cb6a4d2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6cb6a4d2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6cb6a4d6c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6cb6a4d6c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cb6a4d6cd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cb6a4d6cd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6cb9fc537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6cb9fc537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6cb9fc537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6cb9fc537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6cb9fc537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6cb9fc537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6cb9fc537d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6cb9fc537d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6cb9fc537d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6cb9fc537d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6cb9fc537d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6cb9fc537d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6cb9fc537d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6cb9fc537d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6cb9fc537d_6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6cb9fc537d_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6cb9fc537d_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6cb9fc537d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6cb9fc537d_6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6cb9fc537d_6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cb6a4d6cd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cb6a4d6cd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6cb9fc537d_6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6cb9fc537d_6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6cb9fc537d_9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6cb9fc537d_9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6cb6a4d6c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6cb6a4d6c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6cb9fc537d_9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6cb9fc537d_9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6cb9fc537d_9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6cb9fc537d_9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6cb9fc537d_9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6cb9fc537d_9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6cb6a4d6cd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6cb6a4d6cd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6cb9fc537d_1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6cb9fc537d_1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6cb9fc537d_1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6cb9fc537d_1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6cb9fc537d_1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6cb9fc537d_1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cb9fc537d_9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cb9fc537d_9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6cb9fc537d_1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6cb9fc537d_1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6cb9fc537d_1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6cb9fc537d_1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6cb9fc537d_1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6cb9fc537d_1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6cb9fc537d_1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6cb9fc537d_1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6cb9fc537d_1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6cb9fc537d_1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6cb9fc537d_1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6cb9fc537d_1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6cb9fc537d_1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6cb9fc537d_1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6cb9fc537d_1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6cb9fc537d_1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6cb9fc537d_1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6cb9fc537d_1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g6cb9fc537d_1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6cb9fc537d_1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cb9fc537d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cb9fc537d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6cb9fc537d_1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6cb9fc537d_1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6cb6a4d6cd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6cb6a4d6cd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g6cb9fc537d_1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6cb9fc537d_1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g6cb9fc537d_1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6cb9fc537d_1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6cb9fc537d_1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6cb9fc537d_1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g6cb9fc537d_1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6cb9fc537d_1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g6cb9fc537d_1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6cb9fc537d_1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Google Shape;666;g6cb9fc537d_1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6cb9fc537d_1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g6cb9fc537d_1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6cb9fc537d_1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g6cb9fc537d_1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6cb9fc537d_1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cb9fc537d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cb9fc537d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Google Shape;689;g6cb9fc537d_1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6cb9fc537d_1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g6cb9fc537d_1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6cb9fc537d_1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Google Shape;704;g6cb9fc537d_1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6cb9fc537d_1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Google Shape;711;g6cb9fc537d_1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6cb9fc537d_1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7" name="Shape 717"/>
        <p:cNvGrpSpPr/>
        <p:nvPr/>
      </p:nvGrpSpPr>
      <p:grpSpPr>
        <a:xfrm>
          <a:off x="0" y="0"/>
          <a:ext cx="0" cy="0"/>
          <a:chOff x="0" y="0"/>
          <a:chExt cx="0" cy="0"/>
        </a:xfrm>
      </p:grpSpPr>
      <p:sp>
        <p:nvSpPr>
          <p:cNvPr id="718" name="Google Shape;718;g6cb6a4d23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6cb6a4d23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Google Shape;724;g6cb6a4d6cd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6cb6a4d6cd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6cb9fc537d_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6cb9fc537d_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6cb9fc537d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6cb9fc537d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6cb9fc537d_7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cb9fc537d_7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 Id="rId5" Type="http://schemas.openxmlformats.org/officeDocument/2006/relationships/image" Target="../media/image27.png"/><Relationship Id="rId6" Type="http://schemas.openxmlformats.org/officeDocument/2006/relationships/image" Target="../media/image29.png"/><Relationship Id="rId7" Type="http://schemas.openxmlformats.org/officeDocument/2006/relationships/image" Target="../media/image34.png"/><Relationship Id="rId8"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2.png"/><Relationship Id="rId4" Type="http://schemas.openxmlformats.org/officeDocument/2006/relationships/image" Target="../media/image4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3.png"/><Relationship Id="rId4" Type="http://schemas.openxmlformats.org/officeDocument/2006/relationships/image" Target="../media/image3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1.png"/><Relationship Id="rId4" Type="http://schemas.openxmlformats.org/officeDocument/2006/relationships/image" Target="../media/image4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46.png"/><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0.png"/><Relationship Id="rId4" Type="http://schemas.openxmlformats.org/officeDocument/2006/relationships/image" Target="../media/image4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927325"/>
            <a:ext cx="4801800" cy="255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t>Shortest Common Superstring</a:t>
            </a:r>
            <a:endParaRPr sz="4400"/>
          </a:p>
        </p:txBody>
      </p:sp>
      <p:sp>
        <p:nvSpPr>
          <p:cNvPr id="278" name="Google Shape;278;p13"/>
          <p:cNvSpPr txBox="1"/>
          <p:nvPr>
            <p:ph idx="1" type="subTitle"/>
          </p:nvPr>
        </p:nvSpPr>
        <p:spPr>
          <a:xfrm>
            <a:off x="824000" y="3367700"/>
            <a:ext cx="80658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Utku Gökberk Şen   Ata Sarp Mildan   Furkan Eken   Faik Şahin   Alp Dinçer</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22"/>
          <p:cNvSpPr txBox="1"/>
          <p:nvPr>
            <p:ph type="title"/>
          </p:nvPr>
        </p:nvSpPr>
        <p:spPr>
          <a:xfrm>
            <a:off x="1303800" y="5889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Problem Description</a:t>
            </a:r>
            <a:endParaRPr sz="3000">
              <a:solidFill>
                <a:srgbClr val="45818E"/>
              </a:solidFill>
            </a:endParaRPr>
          </a:p>
        </p:txBody>
      </p:sp>
      <p:sp>
        <p:nvSpPr>
          <p:cNvPr id="343" name="Google Shape;343;p22"/>
          <p:cNvSpPr txBox="1"/>
          <p:nvPr>
            <p:ph idx="1" type="body"/>
          </p:nvPr>
        </p:nvSpPr>
        <p:spPr>
          <a:xfrm>
            <a:off x="648725" y="1588275"/>
            <a:ext cx="7585800" cy="298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000000"/>
                </a:solidFill>
              </a:rPr>
              <a:t>Solution:</a:t>
            </a:r>
            <a:r>
              <a:rPr b="1" lang="en" sz="1900">
                <a:solidFill>
                  <a:srgbClr val="000000"/>
                </a:solidFill>
              </a:rPr>
              <a:t> </a:t>
            </a:r>
            <a:r>
              <a:rPr lang="en" sz="1900">
                <a:solidFill>
                  <a:srgbClr val="000000"/>
                </a:solidFill>
              </a:rPr>
              <a:t>Try orders for input </a:t>
            </a:r>
            <a:r>
              <a:rPr i="1" lang="en" sz="1900">
                <a:solidFill>
                  <a:srgbClr val="000000"/>
                </a:solidFill>
              </a:rPr>
              <a:t>S</a:t>
            </a:r>
            <a:r>
              <a:rPr lang="en" sz="1900">
                <a:solidFill>
                  <a:srgbClr val="000000"/>
                </a:solidFill>
              </a:rPr>
              <a:t> and construct the Superstring.</a:t>
            </a:r>
            <a:endParaRPr sz="19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400">
                <a:solidFill>
                  <a:srgbClr val="000000"/>
                </a:solidFill>
              </a:rPr>
              <a:t>Order 1:  000  </a:t>
            </a:r>
            <a:r>
              <a:rPr lang="en" sz="2400">
                <a:solidFill>
                  <a:srgbClr val="CC0000"/>
                </a:solidFill>
              </a:rPr>
              <a:t>00</a:t>
            </a:r>
            <a:r>
              <a:rPr lang="en" sz="2400">
                <a:solidFill>
                  <a:srgbClr val="000000"/>
                </a:solidFill>
              </a:rPr>
              <a:t>1</a:t>
            </a:r>
            <a:r>
              <a:rPr lang="en" sz="2400">
                <a:solidFill>
                  <a:srgbClr val="000000"/>
                </a:solidFill>
              </a:rPr>
              <a:t>  </a:t>
            </a:r>
            <a:r>
              <a:rPr lang="en" sz="2400">
                <a:solidFill>
                  <a:srgbClr val="CC0000"/>
                </a:solidFill>
              </a:rPr>
              <a:t>01</a:t>
            </a:r>
            <a:r>
              <a:rPr lang="en" sz="2400">
                <a:solidFill>
                  <a:srgbClr val="000000"/>
                </a:solidFill>
              </a:rPr>
              <a:t>0</a:t>
            </a:r>
            <a:r>
              <a:rPr lang="en" sz="2400">
                <a:solidFill>
                  <a:srgbClr val="000000"/>
                </a:solidFill>
              </a:rPr>
              <a:t>  </a:t>
            </a:r>
            <a:r>
              <a:rPr lang="en" sz="2400">
                <a:solidFill>
                  <a:srgbClr val="CC0000"/>
                </a:solidFill>
              </a:rPr>
              <a:t>0</a:t>
            </a:r>
            <a:r>
              <a:rPr lang="en" sz="2400">
                <a:solidFill>
                  <a:srgbClr val="000000"/>
                </a:solidFill>
              </a:rPr>
              <a:t>11</a:t>
            </a:r>
            <a:r>
              <a:rPr lang="en" sz="2400">
                <a:solidFill>
                  <a:srgbClr val="000000"/>
                </a:solidFill>
              </a:rPr>
              <a:t>  </a:t>
            </a:r>
            <a:r>
              <a:rPr lang="en" sz="2400">
                <a:solidFill>
                  <a:srgbClr val="CC0000"/>
                </a:solidFill>
              </a:rPr>
              <a:t>1</a:t>
            </a:r>
            <a:r>
              <a:rPr lang="en" sz="2400">
                <a:solidFill>
                  <a:srgbClr val="000000"/>
                </a:solidFill>
              </a:rPr>
              <a:t>00</a:t>
            </a:r>
            <a:r>
              <a:rPr lang="en" sz="2400">
                <a:solidFill>
                  <a:srgbClr val="000000"/>
                </a:solidFill>
              </a:rPr>
              <a:t>  101  110  111</a:t>
            </a:r>
            <a:endParaRPr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                000101100</a:t>
            </a:r>
            <a:r>
              <a:rPr b="1" lang="en" sz="2400">
                <a:solidFill>
                  <a:srgbClr val="000000"/>
                </a:solidFill>
              </a:rPr>
              <a:t>1</a:t>
            </a:r>
            <a:r>
              <a:rPr b="1" lang="en" sz="2400">
                <a:solidFill>
                  <a:srgbClr val="000000"/>
                </a:solidFill>
              </a:rPr>
              <a:t>01</a:t>
            </a:r>
            <a:endParaRPr b="1"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p:txBody>
      </p:sp>
      <p:sp>
        <p:nvSpPr>
          <p:cNvPr id="344" name="Google Shape;344;p22"/>
          <p:cNvSpPr txBox="1"/>
          <p:nvPr>
            <p:ph type="title"/>
          </p:nvPr>
        </p:nvSpPr>
        <p:spPr>
          <a:xfrm>
            <a:off x="1303800" y="1136500"/>
            <a:ext cx="7030500" cy="5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Shortest Common Superstring (SCS)</a:t>
            </a:r>
            <a:endParaRPr sz="2400">
              <a:solidFill>
                <a:srgbClr val="CC0000"/>
              </a:solidFill>
            </a:endParaRPr>
          </a:p>
          <a:p>
            <a:pPr indent="0" lvl="0" marL="0" rtl="0" algn="l">
              <a:spcBef>
                <a:spcPts val="0"/>
              </a:spcBef>
              <a:spcAft>
                <a:spcPts val="0"/>
              </a:spcAft>
              <a:buNone/>
            </a:pPr>
            <a:r>
              <a:t/>
            </a:r>
            <a:endParaRPr sz="3000">
              <a:solidFill>
                <a:srgbClr val="45818E"/>
              </a:solidFill>
            </a:endParaRPr>
          </a:p>
        </p:txBody>
      </p:sp>
      <p:cxnSp>
        <p:nvCxnSpPr>
          <p:cNvPr id="345" name="Google Shape;345;p22"/>
          <p:cNvCxnSpPr/>
          <p:nvPr/>
        </p:nvCxnSpPr>
        <p:spPr>
          <a:xfrm flipH="1" rot="10800000">
            <a:off x="4847125" y="2757275"/>
            <a:ext cx="1285500" cy="12300"/>
          </a:xfrm>
          <a:prstGeom prst="straightConnector1">
            <a:avLst/>
          </a:prstGeom>
          <a:noFill/>
          <a:ln cap="flat" cmpd="sng" w="28575">
            <a:solidFill>
              <a:schemeClr val="dk2"/>
            </a:solidFill>
            <a:prstDash val="solid"/>
            <a:round/>
            <a:headEnd len="med" w="med" type="diamond"/>
            <a:tailEnd len="med" w="med" type="diamond"/>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3"/>
          <p:cNvSpPr txBox="1"/>
          <p:nvPr>
            <p:ph type="title"/>
          </p:nvPr>
        </p:nvSpPr>
        <p:spPr>
          <a:xfrm>
            <a:off x="1303800" y="5889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Problem Description</a:t>
            </a:r>
            <a:endParaRPr sz="3000">
              <a:solidFill>
                <a:srgbClr val="45818E"/>
              </a:solidFill>
            </a:endParaRPr>
          </a:p>
        </p:txBody>
      </p:sp>
      <p:sp>
        <p:nvSpPr>
          <p:cNvPr id="351" name="Google Shape;351;p23"/>
          <p:cNvSpPr txBox="1"/>
          <p:nvPr>
            <p:ph idx="1" type="body"/>
          </p:nvPr>
        </p:nvSpPr>
        <p:spPr>
          <a:xfrm>
            <a:off x="648725" y="1588275"/>
            <a:ext cx="7585800" cy="298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000000"/>
                </a:solidFill>
              </a:rPr>
              <a:t>Solution</a:t>
            </a:r>
            <a:r>
              <a:rPr b="1" lang="en" sz="1900">
                <a:solidFill>
                  <a:srgbClr val="000000"/>
                </a:solidFill>
              </a:rPr>
              <a:t>: </a:t>
            </a:r>
            <a:r>
              <a:rPr lang="en" sz="1900">
                <a:solidFill>
                  <a:srgbClr val="000000"/>
                </a:solidFill>
              </a:rPr>
              <a:t>Try orders for input </a:t>
            </a:r>
            <a:r>
              <a:rPr i="1" lang="en" sz="1900">
                <a:solidFill>
                  <a:srgbClr val="000000"/>
                </a:solidFill>
              </a:rPr>
              <a:t>S</a:t>
            </a:r>
            <a:r>
              <a:rPr lang="en" sz="1900">
                <a:solidFill>
                  <a:srgbClr val="000000"/>
                </a:solidFill>
              </a:rPr>
              <a:t> and construct the Superstring.</a:t>
            </a:r>
            <a:endParaRPr sz="19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400">
                <a:solidFill>
                  <a:srgbClr val="000000"/>
                </a:solidFill>
              </a:rPr>
              <a:t>Order 1:  000  </a:t>
            </a:r>
            <a:r>
              <a:rPr lang="en" sz="2400">
                <a:solidFill>
                  <a:srgbClr val="CC0000"/>
                </a:solidFill>
              </a:rPr>
              <a:t>00</a:t>
            </a:r>
            <a:r>
              <a:rPr lang="en" sz="2400">
                <a:solidFill>
                  <a:srgbClr val="000000"/>
                </a:solidFill>
              </a:rPr>
              <a:t>1</a:t>
            </a:r>
            <a:r>
              <a:rPr lang="en" sz="2400">
                <a:solidFill>
                  <a:srgbClr val="000000"/>
                </a:solidFill>
              </a:rPr>
              <a:t>  </a:t>
            </a:r>
            <a:r>
              <a:rPr lang="en" sz="2400">
                <a:solidFill>
                  <a:srgbClr val="CC0000"/>
                </a:solidFill>
              </a:rPr>
              <a:t>01</a:t>
            </a:r>
            <a:r>
              <a:rPr lang="en" sz="2400">
                <a:solidFill>
                  <a:srgbClr val="000000"/>
                </a:solidFill>
              </a:rPr>
              <a:t>0</a:t>
            </a:r>
            <a:r>
              <a:rPr lang="en" sz="2400">
                <a:solidFill>
                  <a:srgbClr val="000000"/>
                </a:solidFill>
              </a:rPr>
              <a:t>  </a:t>
            </a:r>
            <a:r>
              <a:rPr lang="en" sz="2400">
                <a:solidFill>
                  <a:srgbClr val="CC0000"/>
                </a:solidFill>
              </a:rPr>
              <a:t>0</a:t>
            </a:r>
            <a:r>
              <a:rPr lang="en" sz="2400">
                <a:solidFill>
                  <a:srgbClr val="000000"/>
                </a:solidFill>
              </a:rPr>
              <a:t>11</a:t>
            </a:r>
            <a:r>
              <a:rPr lang="en" sz="2400">
                <a:solidFill>
                  <a:srgbClr val="000000"/>
                </a:solidFill>
              </a:rPr>
              <a:t>  </a:t>
            </a:r>
            <a:r>
              <a:rPr lang="en" sz="2400">
                <a:solidFill>
                  <a:srgbClr val="CC0000"/>
                </a:solidFill>
              </a:rPr>
              <a:t>1</a:t>
            </a:r>
            <a:r>
              <a:rPr lang="en" sz="2400">
                <a:solidFill>
                  <a:srgbClr val="000000"/>
                </a:solidFill>
              </a:rPr>
              <a:t>00</a:t>
            </a:r>
            <a:r>
              <a:rPr lang="en" sz="2400">
                <a:solidFill>
                  <a:srgbClr val="000000"/>
                </a:solidFill>
              </a:rPr>
              <a:t>  101  </a:t>
            </a:r>
            <a:r>
              <a:rPr b="1" lang="en" sz="2400">
                <a:solidFill>
                  <a:srgbClr val="CC0000"/>
                </a:solidFill>
              </a:rPr>
              <a:t>1</a:t>
            </a:r>
            <a:r>
              <a:rPr lang="en" sz="2400">
                <a:solidFill>
                  <a:srgbClr val="000000"/>
                </a:solidFill>
              </a:rPr>
              <a:t>1</a:t>
            </a:r>
            <a:r>
              <a:rPr lang="en" sz="2400">
                <a:solidFill>
                  <a:srgbClr val="000000"/>
                </a:solidFill>
              </a:rPr>
              <a:t>0  111</a:t>
            </a:r>
            <a:endParaRPr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                000101100101</a:t>
            </a:r>
            <a:r>
              <a:rPr b="1" lang="en" sz="2400">
                <a:solidFill>
                  <a:srgbClr val="000000"/>
                </a:solidFill>
              </a:rPr>
              <a:t>1</a:t>
            </a:r>
            <a:r>
              <a:rPr b="1" lang="en" sz="2400">
                <a:solidFill>
                  <a:srgbClr val="000000"/>
                </a:solidFill>
              </a:rPr>
              <a:t>0</a:t>
            </a:r>
            <a:endParaRPr b="1"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p:txBody>
      </p:sp>
      <p:sp>
        <p:nvSpPr>
          <p:cNvPr id="352" name="Google Shape;352;p23"/>
          <p:cNvSpPr txBox="1"/>
          <p:nvPr>
            <p:ph type="title"/>
          </p:nvPr>
        </p:nvSpPr>
        <p:spPr>
          <a:xfrm>
            <a:off x="1303800" y="1136500"/>
            <a:ext cx="7030500" cy="5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Shortest Common Superstring (SCS)</a:t>
            </a:r>
            <a:endParaRPr sz="2400">
              <a:solidFill>
                <a:srgbClr val="CC0000"/>
              </a:solidFill>
            </a:endParaRPr>
          </a:p>
          <a:p>
            <a:pPr indent="0" lvl="0" marL="0" rtl="0" algn="l">
              <a:spcBef>
                <a:spcPts val="0"/>
              </a:spcBef>
              <a:spcAft>
                <a:spcPts val="0"/>
              </a:spcAft>
              <a:buNone/>
            </a:pPr>
            <a:r>
              <a:t/>
            </a:r>
            <a:endParaRPr sz="3000">
              <a:solidFill>
                <a:srgbClr val="45818E"/>
              </a:solidFill>
            </a:endParaRPr>
          </a:p>
        </p:txBody>
      </p:sp>
      <p:cxnSp>
        <p:nvCxnSpPr>
          <p:cNvPr id="353" name="Google Shape;353;p23"/>
          <p:cNvCxnSpPr/>
          <p:nvPr/>
        </p:nvCxnSpPr>
        <p:spPr>
          <a:xfrm flipH="1" rot="10800000">
            <a:off x="5532925" y="2757275"/>
            <a:ext cx="1345200" cy="12300"/>
          </a:xfrm>
          <a:prstGeom prst="straightConnector1">
            <a:avLst/>
          </a:prstGeom>
          <a:noFill/>
          <a:ln cap="flat" cmpd="sng" w="28575">
            <a:solidFill>
              <a:schemeClr val="dk2"/>
            </a:solidFill>
            <a:prstDash val="solid"/>
            <a:round/>
            <a:headEnd len="med" w="med" type="diamond"/>
            <a:tailEnd len="med" w="med" type="diamond"/>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4"/>
          <p:cNvSpPr txBox="1"/>
          <p:nvPr>
            <p:ph type="title"/>
          </p:nvPr>
        </p:nvSpPr>
        <p:spPr>
          <a:xfrm>
            <a:off x="1303800" y="5889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Problem Description</a:t>
            </a:r>
            <a:endParaRPr sz="3000">
              <a:solidFill>
                <a:srgbClr val="45818E"/>
              </a:solidFill>
            </a:endParaRPr>
          </a:p>
        </p:txBody>
      </p:sp>
      <p:sp>
        <p:nvSpPr>
          <p:cNvPr id="359" name="Google Shape;359;p24"/>
          <p:cNvSpPr txBox="1"/>
          <p:nvPr>
            <p:ph idx="1" type="body"/>
          </p:nvPr>
        </p:nvSpPr>
        <p:spPr>
          <a:xfrm>
            <a:off x="648725" y="1588275"/>
            <a:ext cx="7585800" cy="298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000000"/>
                </a:solidFill>
              </a:rPr>
              <a:t>Solution:</a:t>
            </a:r>
            <a:r>
              <a:rPr b="1" lang="en" sz="1900">
                <a:solidFill>
                  <a:srgbClr val="000000"/>
                </a:solidFill>
              </a:rPr>
              <a:t> </a:t>
            </a:r>
            <a:r>
              <a:rPr lang="en" sz="1900">
                <a:solidFill>
                  <a:srgbClr val="000000"/>
                </a:solidFill>
              </a:rPr>
              <a:t>Try orders for input </a:t>
            </a:r>
            <a:r>
              <a:rPr i="1" lang="en" sz="1900">
                <a:solidFill>
                  <a:srgbClr val="000000"/>
                </a:solidFill>
              </a:rPr>
              <a:t>S</a:t>
            </a:r>
            <a:r>
              <a:rPr lang="en" sz="1900">
                <a:solidFill>
                  <a:srgbClr val="000000"/>
                </a:solidFill>
              </a:rPr>
              <a:t> and construct the Superstring.</a:t>
            </a:r>
            <a:endParaRPr sz="19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400">
                <a:solidFill>
                  <a:srgbClr val="000000"/>
                </a:solidFill>
              </a:rPr>
              <a:t>Order 1:  000  </a:t>
            </a:r>
            <a:r>
              <a:rPr lang="en" sz="2400">
                <a:solidFill>
                  <a:srgbClr val="CC0000"/>
                </a:solidFill>
              </a:rPr>
              <a:t>00</a:t>
            </a:r>
            <a:r>
              <a:rPr lang="en" sz="2400">
                <a:solidFill>
                  <a:srgbClr val="000000"/>
                </a:solidFill>
              </a:rPr>
              <a:t>1</a:t>
            </a:r>
            <a:r>
              <a:rPr lang="en" sz="2400">
                <a:solidFill>
                  <a:srgbClr val="000000"/>
                </a:solidFill>
              </a:rPr>
              <a:t>  </a:t>
            </a:r>
            <a:r>
              <a:rPr lang="en" sz="2400">
                <a:solidFill>
                  <a:srgbClr val="CC0000"/>
                </a:solidFill>
              </a:rPr>
              <a:t>01</a:t>
            </a:r>
            <a:r>
              <a:rPr lang="en" sz="2400">
                <a:solidFill>
                  <a:srgbClr val="000000"/>
                </a:solidFill>
              </a:rPr>
              <a:t>0</a:t>
            </a:r>
            <a:r>
              <a:rPr lang="en" sz="2400">
                <a:solidFill>
                  <a:srgbClr val="000000"/>
                </a:solidFill>
              </a:rPr>
              <a:t>  </a:t>
            </a:r>
            <a:r>
              <a:rPr lang="en" sz="2400">
                <a:solidFill>
                  <a:srgbClr val="CC0000"/>
                </a:solidFill>
              </a:rPr>
              <a:t>0</a:t>
            </a:r>
            <a:r>
              <a:rPr lang="en" sz="2400">
                <a:solidFill>
                  <a:srgbClr val="000000"/>
                </a:solidFill>
              </a:rPr>
              <a:t>11</a:t>
            </a:r>
            <a:r>
              <a:rPr lang="en" sz="2400">
                <a:solidFill>
                  <a:srgbClr val="000000"/>
                </a:solidFill>
              </a:rPr>
              <a:t>  </a:t>
            </a:r>
            <a:r>
              <a:rPr lang="en" sz="2400">
                <a:solidFill>
                  <a:srgbClr val="CC0000"/>
                </a:solidFill>
              </a:rPr>
              <a:t>1</a:t>
            </a:r>
            <a:r>
              <a:rPr lang="en" sz="2400">
                <a:solidFill>
                  <a:srgbClr val="000000"/>
                </a:solidFill>
              </a:rPr>
              <a:t>00</a:t>
            </a:r>
            <a:r>
              <a:rPr lang="en" sz="2400">
                <a:solidFill>
                  <a:srgbClr val="000000"/>
                </a:solidFill>
              </a:rPr>
              <a:t>  101  </a:t>
            </a:r>
            <a:r>
              <a:rPr lang="en" sz="2400">
                <a:solidFill>
                  <a:srgbClr val="CC0000"/>
                </a:solidFill>
              </a:rPr>
              <a:t>1</a:t>
            </a:r>
            <a:r>
              <a:rPr lang="en" sz="2400">
                <a:solidFill>
                  <a:srgbClr val="000000"/>
                </a:solidFill>
              </a:rPr>
              <a:t>1</a:t>
            </a:r>
            <a:r>
              <a:rPr lang="en" sz="2400">
                <a:solidFill>
                  <a:srgbClr val="000000"/>
                </a:solidFill>
              </a:rPr>
              <a:t>0  111</a:t>
            </a:r>
            <a:endParaRPr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                00010110010110</a:t>
            </a:r>
            <a:r>
              <a:rPr b="1" lang="en" sz="2400">
                <a:solidFill>
                  <a:srgbClr val="000000"/>
                </a:solidFill>
              </a:rPr>
              <a:t>111</a:t>
            </a:r>
            <a:endParaRPr b="1"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p:txBody>
      </p:sp>
      <p:sp>
        <p:nvSpPr>
          <p:cNvPr id="360" name="Google Shape;360;p24"/>
          <p:cNvSpPr txBox="1"/>
          <p:nvPr>
            <p:ph type="title"/>
          </p:nvPr>
        </p:nvSpPr>
        <p:spPr>
          <a:xfrm>
            <a:off x="1303800" y="1136500"/>
            <a:ext cx="7030500" cy="5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Shortest Common Superstring (SCS)</a:t>
            </a:r>
            <a:endParaRPr sz="2400">
              <a:solidFill>
                <a:srgbClr val="CC0000"/>
              </a:solidFill>
            </a:endParaRPr>
          </a:p>
          <a:p>
            <a:pPr indent="0" lvl="0" marL="0" rtl="0" algn="l">
              <a:spcBef>
                <a:spcPts val="0"/>
              </a:spcBef>
              <a:spcAft>
                <a:spcPts val="0"/>
              </a:spcAft>
              <a:buNone/>
            </a:pPr>
            <a:r>
              <a:t/>
            </a:r>
            <a:endParaRPr sz="3000">
              <a:solidFill>
                <a:srgbClr val="45818E"/>
              </a:solidFill>
            </a:endParaRPr>
          </a:p>
        </p:txBody>
      </p:sp>
      <p:cxnSp>
        <p:nvCxnSpPr>
          <p:cNvPr id="361" name="Google Shape;361;p24"/>
          <p:cNvCxnSpPr/>
          <p:nvPr/>
        </p:nvCxnSpPr>
        <p:spPr>
          <a:xfrm>
            <a:off x="6294925" y="2769575"/>
            <a:ext cx="1272000" cy="0"/>
          </a:xfrm>
          <a:prstGeom prst="straightConnector1">
            <a:avLst/>
          </a:prstGeom>
          <a:noFill/>
          <a:ln cap="flat" cmpd="sng" w="28575">
            <a:solidFill>
              <a:schemeClr val="dk2"/>
            </a:solidFill>
            <a:prstDash val="solid"/>
            <a:round/>
            <a:headEnd len="med" w="med" type="diamond"/>
            <a:tailEnd len="med" w="med" type="diamond"/>
          </a:ln>
        </p:spPr>
      </p:cxnSp>
      <p:cxnSp>
        <p:nvCxnSpPr>
          <p:cNvPr id="362" name="Google Shape;362;p24"/>
          <p:cNvCxnSpPr/>
          <p:nvPr/>
        </p:nvCxnSpPr>
        <p:spPr>
          <a:xfrm rot="10800000">
            <a:off x="5502025" y="3177975"/>
            <a:ext cx="568800" cy="6600"/>
          </a:xfrm>
          <a:prstGeom prst="straightConnector1">
            <a:avLst/>
          </a:prstGeom>
          <a:noFill/>
          <a:ln cap="flat" cmpd="sng" w="38100">
            <a:solidFill>
              <a:schemeClr val="dk2"/>
            </a:solidFill>
            <a:prstDash val="solid"/>
            <a:round/>
            <a:headEnd len="med" w="med" type="none"/>
            <a:tailEnd len="med" w="med" type="triangle"/>
          </a:ln>
        </p:spPr>
      </p:cxnSp>
      <p:sp>
        <p:nvSpPr>
          <p:cNvPr id="363" name="Google Shape;363;p24"/>
          <p:cNvSpPr txBox="1"/>
          <p:nvPr/>
        </p:nvSpPr>
        <p:spPr>
          <a:xfrm>
            <a:off x="6036025" y="2927925"/>
            <a:ext cx="2015400" cy="5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Nunito"/>
                <a:ea typeface="Nunito"/>
                <a:cs typeface="Nunito"/>
                <a:sym typeface="Nunito"/>
              </a:rPr>
              <a:t>Superstring 1</a:t>
            </a:r>
            <a:endParaRPr sz="20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25"/>
          <p:cNvSpPr txBox="1"/>
          <p:nvPr>
            <p:ph type="title"/>
          </p:nvPr>
        </p:nvSpPr>
        <p:spPr>
          <a:xfrm>
            <a:off x="1303800" y="5889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Problem Description</a:t>
            </a:r>
            <a:endParaRPr sz="3000">
              <a:solidFill>
                <a:srgbClr val="45818E"/>
              </a:solidFill>
            </a:endParaRPr>
          </a:p>
        </p:txBody>
      </p:sp>
      <p:sp>
        <p:nvSpPr>
          <p:cNvPr id="369" name="Google Shape;369;p25"/>
          <p:cNvSpPr txBox="1"/>
          <p:nvPr>
            <p:ph idx="1" type="body"/>
          </p:nvPr>
        </p:nvSpPr>
        <p:spPr>
          <a:xfrm>
            <a:off x="648725" y="1588275"/>
            <a:ext cx="7585800" cy="298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000000"/>
                </a:solidFill>
              </a:rPr>
              <a:t>Solution: </a:t>
            </a:r>
            <a:r>
              <a:rPr lang="en" sz="1900">
                <a:solidFill>
                  <a:srgbClr val="000000"/>
                </a:solidFill>
              </a:rPr>
              <a:t>Try orders for input </a:t>
            </a:r>
            <a:r>
              <a:rPr i="1" lang="en" sz="1900">
                <a:solidFill>
                  <a:srgbClr val="000000"/>
                </a:solidFill>
              </a:rPr>
              <a:t>S</a:t>
            </a:r>
            <a:r>
              <a:rPr lang="en" sz="1900">
                <a:solidFill>
                  <a:srgbClr val="000000"/>
                </a:solidFill>
              </a:rPr>
              <a:t> and construct the Superstring.</a:t>
            </a:r>
            <a:endParaRPr sz="19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400">
                <a:solidFill>
                  <a:srgbClr val="000000"/>
                </a:solidFill>
              </a:rPr>
              <a:t>Order 1:  000  </a:t>
            </a:r>
            <a:r>
              <a:rPr lang="en" sz="2400">
                <a:solidFill>
                  <a:srgbClr val="CC0000"/>
                </a:solidFill>
              </a:rPr>
              <a:t>00</a:t>
            </a:r>
            <a:r>
              <a:rPr lang="en" sz="2400">
                <a:solidFill>
                  <a:srgbClr val="000000"/>
                </a:solidFill>
              </a:rPr>
              <a:t>1</a:t>
            </a:r>
            <a:r>
              <a:rPr lang="en" sz="2400">
                <a:solidFill>
                  <a:srgbClr val="000000"/>
                </a:solidFill>
              </a:rPr>
              <a:t>  </a:t>
            </a:r>
            <a:r>
              <a:rPr lang="en" sz="2400">
                <a:solidFill>
                  <a:srgbClr val="CC0000"/>
                </a:solidFill>
              </a:rPr>
              <a:t>01</a:t>
            </a:r>
            <a:r>
              <a:rPr lang="en" sz="2400">
                <a:solidFill>
                  <a:srgbClr val="000000"/>
                </a:solidFill>
              </a:rPr>
              <a:t>0</a:t>
            </a:r>
            <a:r>
              <a:rPr lang="en" sz="2400">
                <a:solidFill>
                  <a:srgbClr val="000000"/>
                </a:solidFill>
              </a:rPr>
              <a:t>  </a:t>
            </a:r>
            <a:r>
              <a:rPr lang="en" sz="2400">
                <a:solidFill>
                  <a:srgbClr val="CC0000"/>
                </a:solidFill>
              </a:rPr>
              <a:t>0</a:t>
            </a:r>
            <a:r>
              <a:rPr lang="en" sz="2400">
                <a:solidFill>
                  <a:srgbClr val="000000"/>
                </a:solidFill>
              </a:rPr>
              <a:t>11</a:t>
            </a:r>
            <a:r>
              <a:rPr lang="en" sz="2400">
                <a:solidFill>
                  <a:srgbClr val="000000"/>
                </a:solidFill>
              </a:rPr>
              <a:t>  </a:t>
            </a:r>
            <a:r>
              <a:rPr lang="en" sz="2400">
                <a:solidFill>
                  <a:srgbClr val="CC0000"/>
                </a:solidFill>
              </a:rPr>
              <a:t>1</a:t>
            </a:r>
            <a:r>
              <a:rPr lang="en" sz="2400">
                <a:solidFill>
                  <a:srgbClr val="000000"/>
                </a:solidFill>
              </a:rPr>
              <a:t>00</a:t>
            </a:r>
            <a:r>
              <a:rPr lang="en" sz="2400">
                <a:solidFill>
                  <a:srgbClr val="000000"/>
                </a:solidFill>
              </a:rPr>
              <a:t>  101  </a:t>
            </a:r>
            <a:r>
              <a:rPr lang="en" sz="2400">
                <a:solidFill>
                  <a:srgbClr val="CC0000"/>
                </a:solidFill>
              </a:rPr>
              <a:t>1</a:t>
            </a:r>
            <a:r>
              <a:rPr lang="en" sz="2400">
                <a:solidFill>
                  <a:srgbClr val="000000"/>
                </a:solidFill>
              </a:rPr>
              <a:t>1</a:t>
            </a:r>
            <a:r>
              <a:rPr lang="en" sz="2400">
                <a:solidFill>
                  <a:srgbClr val="000000"/>
                </a:solidFill>
              </a:rPr>
              <a:t>0  111</a:t>
            </a:r>
            <a:endParaRPr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                00010110010110111</a:t>
            </a:r>
            <a:endParaRPr sz="2400">
              <a:solidFill>
                <a:srgbClr val="000000"/>
              </a:solidFill>
            </a:endParaRPr>
          </a:p>
          <a:p>
            <a:pPr indent="0" lvl="0" marL="0" rtl="0" algn="l">
              <a:lnSpc>
                <a:spcPct val="100000"/>
              </a:lnSpc>
              <a:spcBef>
                <a:spcPts val="0"/>
              </a:spcBef>
              <a:spcAft>
                <a:spcPts val="0"/>
              </a:spcAft>
              <a:buNone/>
            </a:pPr>
            <a:r>
              <a:t/>
            </a:r>
            <a:endParaRPr b="1" sz="2400">
              <a:solidFill>
                <a:srgbClr val="000000"/>
              </a:solidFill>
            </a:endParaRPr>
          </a:p>
          <a:p>
            <a:pPr indent="0" lvl="0" marL="0" rtl="0" algn="l">
              <a:lnSpc>
                <a:spcPct val="100000"/>
              </a:lnSpc>
              <a:spcBef>
                <a:spcPts val="0"/>
              </a:spcBef>
              <a:spcAft>
                <a:spcPts val="0"/>
              </a:spcAft>
              <a:buNone/>
            </a:pPr>
            <a:r>
              <a:rPr lang="en" sz="2400">
                <a:solidFill>
                  <a:srgbClr val="000000"/>
                </a:solidFill>
              </a:rPr>
              <a:t>Order 2:  000  001  010  101  011  111  100  110</a:t>
            </a:r>
            <a:endParaRPr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                0001011100110</a:t>
            </a:r>
            <a:endParaRPr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p:txBody>
      </p:sp>
      <p:sp>
        <p:nvSpPr>
          <p:cNvPr id="370" name="Google Shape;370;p25"/>
          <p:cNvSpPr txBox="1"/>
          <p:nvPr>
            <p:ph type="title"/>
          </p:nvPr>
        </p:nvSpPr>
        <p:spPr>
          <a:xfrm>
            <a:off x="1303800" y="1136500"/>
            <a:ext cx="7030500" cy="5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Shortest Common Superstring (SCS)</a:t>
            </a:r>
            <a:endParaRPr sz="2400">
              <a:solidFill>
                <a:srgbClr val="CC0000"/>
              </a:solidFill>
            </a:endParaRPr>
          </a:p>
          <a:p>
            <a:pPr indent="0" lvl="0" marL="0" rtl="0" algn="l">
              <a:spcBef>
                <a:spcPts val="0"/>
              </a:spcBef>
              <a:spcAft>
                <a:spcPts val="0"/>
              </a:spcAft>
              <a:buNone/>
            </a:pPr>
            <a:r>
              <a:t/>
            </a:r>
            <a:endParaRPr sz="3000">
              <a:solidFill>
                <a:srgbClr val="45818E"/>
              </a:solidFill>
            </a:endParaRPr>
          </a:p>
        </p:txBody>
      </p:sp>
      <p:cxnSp>
        <p:nvCxnSpPr>
          <p:cNvPr id="371" name="Google Shape;371;p25"/>
          <p:cNvCxnSpPr/>
          <p:nvPr/>
        </p:nvCxnSpPr>
        <p:spPr>
          <a:xfrm rot="10800000">
            <a:off x="5502025" y="3177975"/>
            <a:ext cx="568800" cy="6600"/>
          </a:xfrm>
          <a:prstGeom prst="straightConnector1">
            <a:avLst/>
          </a:prstGeom>
          <a:noFill/>
          <a:ln cap="flat" cmpd="sng" w="38100">
            <a:solidFill>
              <a:schemeClr val="dk2"/>
            </a:solidFill>
            <a:prstDash val="solid"/>
            <a:round/>
            <a:headEnd len="med" w="med" type="none"/>
            <a:tailEnd len="med" w="med" type="triangle"/>
          </a:ln>
        </p:spPr>
      </p:cxnSp>
      <p:sp>
        <p:nvSpPr>
          <p:cNvPr id="372" name="Google Shape;372;p25"/>
          <p:cNvSpPr txBox="1"/>
          <p:nvPr/>
        </p:nvSpPr>
        <p:spPr>
          <a:xfrm>
            <a:off x="6036025" y="2927925"/>
            <a:ext cx="2015400" cy="5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Nunito"/>
                <a:ea typeface="Nunito"/>
                <a:cs typeface="Nunito"/>
                <a:sym typeface="Nunito"/>
              </a:rPr>
              <a:t>Superstring 1</a:t>
            </a:r>
            <a:endParaRPr sz="2000">
              <a:latin typeface="Nunito"/>
              <a:ea typeface="Nunito"/>
              <a:cs typeface="Nunito"/>
              <a:sym typeface="Nunito"/>
            </a:endParaRPr>
          </a:p>
        </p:txBody>
      </p:sp>
      <p:cxnSp>
        <p:nvCxnSpPr>
          <p:cNvPr id="373" name="Google Shape;373;p25"/>
          <p:cNvCxnSpPr/>
          <p:nvPr/>
        </p:nvCxnSpPr>
        <p:spPr>
          <a:xfrm rot="10800000">
            <a:off x="4838400" y="4640975"/>
            <a:ext cx="568800" cy="6600"/>
          </a:xfrm>
          <a:prstGeom prst="straightConnector1">
            <a:avLst/>
          </a:prstGeom>
          <a:noFill/>
          <a:ln cap="flat" cmpd="sng" w="38100">
            <a:solidFill>
              <a:schemeClr val="dk2"/>
            </a:solidFill>
            <a:prstDash val="solid"/>
            <a:round/>
            <a:headEnd len="med" w="med" type="none"/>
            <a:tailEnd len="med" w="med" type="triangle"/>
          </a:ln>
        </p:spPr>
      </p:cxnSp>
      <p:sp>
        <p:nvSpPr>
          <p:cNvPr id="374" name="Google Shape;374;p25"/>
          <p:cNvSpPr txBox="1"/>
          <p:nvPr/>
        </p:nvSpPr>
        <p:spPr>
          <a:xfrm>
            <a:off x="5425825" y="4390925"/>
            <a:ext cx="2015400" cy="5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Nunito"/>
                <a:ea typeface="Nunito"/>
                <a:cs typeface="Nunito"/>
                <a:sym typeface="Nunito"/>
              </a:rPr>
              <a:t>Superstring 2</a:t>
            </a:r>
            <a:endParaRPr sz="20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26"/>
          <p:cNvSpPr txBox="1"/>
          <p:nvPr>
            <p:ph type="title"/>
          </p:nvPr>
        </p:nvSpPr>
        <p:spPr>
          <a:xfrm>
            <a:off x="1303800" y="5889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Problem Description</a:t>
            </a:r>
            <a:endParaRPr sz="3000">
              <a:solidFill>
                <a:srgbClr val="45818E"/>
              </a:solidFill>
            </a:endParaRPr>
          </a:p>
        </p:txBody>
      </p:sp>
      <p:sp>
        <p:nvSpPr>
          <p:cNvPr id="380" name="Google Shape;380;p26"/>
          <p:cNvSpPr txBox="1"/>
          <p:nvPr>
            <p:ph idx="1" type="body"/>
          </p:nvPr>
        </p:nvSpPr>
        <p:spPr>
          <a:xfrm>
            <a:off x="648725" y="1588275"/>
            <a:ext cx="7585800" cy="298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000000"/>
                </a:solidFill>
              </a:rPr>
              <a:t>Solution: </a:t>
            </a:r>
            <a:r>
              <a:rPr lang="en" sz="1900">
                <a:solidFill>
                  <a:srgbClr val="000000"/>
                </a:solidFill>
              </a:rPr>
              <a:t>Try orders for input </a:t>
            </a:r>
            <a:r>
              <a:rPr i="1" lang="en" sz="1900">
                <a:solidFill>
                  <a:srgbClr val="000000"/>
                </a:solidFill>
              </a:rPr>
              <a:t>S</a:t>
            </a:r>
            <a:r>
              <a:rPr lang="en" sz="1900">
                <a:solidFill>
                  <a:srgbClr val="000000"/>
                </a:solidFill>
              </a:rPr>
              <a:t> and construct the Superstring.</a:t>
            </a:r>
            <a:endParaRPr sz="1900">
              <a:solidFill>
                <a:srgbClr val="000000"/>
              </a:solidFill>
            </a:endParaRPr>
          </a:p>
          <a:p>
            <a:pPr indent="0" lvl="0" marL="0" rtl="0" algn="l">
              <a:lnSpc>
                <a:spcPct val="100000"/>
              </a:lnSpc>
              <a:spcBef>
                <a:spcPts val="0"/>
              </a:spcBef>
              <a:spcAft>
                <a:spcPts val="0"/>
              </a:spcAft>
              <a:buNone/>
            </a:pPr>
            <a:r>
              <a:t/>
            </a:r>
            <a:endParaRPr sz="1900">
              <a:solidFill>
                <a:srgbClr val="000000"/>
              </a:solidFill>
            </a:endParaRPr>
          </a:p>
          <a:p>
            <a:pPr indent="457200" lvl="0" marL="0" rtl="0" algn="l">
              <a:lnSpc>
                <a:spcPct val="100000"/>
              </a:lnSpc>
              <a:spcBef>
                <a:spcPts val="0"/>
              </a:spcBef>
              <a:spcAft>
                <a:spcPts val="0"/>
              </a:spcAft>
              <a:buNone/>
            </a:pPr>
            <a:r>
              <a:rPr b="1" i="1" lang="en" sz="2600">
                <a:solidFill>
                  <a:srgbClr val="000000"/>
                </a:solidFill>
              </a:rPr>
              <a:t>How many orders are there?</a:t>
            </a:r>
            <a:endParaRPr b="1" i="1" sz="2600">
              <a:solidFill>
                <a:srgbClr val="000000"/>
              </a:solidFill>
            </a:endParaRPr>
          </a:p>
          <a:p>
            <a:pPr indent="0" lvl="0" marL="0" rtl="0" algn="l">
              <a:lnSpc>
                <a:spcPct val="100000"/>
              </a:lnSpc>
              <a:spcBef>
                <a:spcPts val="0"/>
              </a:spcBef>
              <a:spcAft>
                <a:spcPts val="0"/>
              </a:spcAft>
              <a:buNone/>
            </a:pPr>
            <a:r>
              <a:t/>
            </a:r>
            <a:endParaRPr sz="1900">
              <a:solidFill>
                <a:srgbClr val="000000"/>
              </a:solidFill>
            </a:endParaRPr>
          </a:p>
          <a:p>
            <a:pPr indent="0" lvl="0" marL="0" rtl="0" algn="l">
              <a:lnSpc>
                <a:spcPct val="100000"/>
              </a:lnSpc>
              <a:spcBef>
                <a:spcPts val="0"/>
              </a:spcBef>
              <a:spcAft>
                <a:spcPts val="0"/>
              </a:spcAft>
              <a:buNone/>
            </a:pPr>
            <a:r>
              <a:rPr lang="en" sz="2300">
                <a:solidFill>
                  <a:srgbClr val="000000"/>
                </a:solidFill>
              </a:rPr>
              <a:t>If our input has </a:t>
            </a:r>
            <a:r>
              <a:rPr b="1" lang="en" sz="2300">
                <a:solidFill>
                  <a:srgbClr val="CC0000"/>
                </a:solidFill>
              </a:rPr>
              <a:t>n</a:t>
            </a:r>
            <a:r>
              <a:rPr lang="en" sz="2300">
                <a:solidFill>
                  <a:srgbClr val="000000"/>
                </a:solidFill>
              </a:rPr>
              <a:t> strings, we have </a:t>
            </a:r>
            <a:r>
              <a:rPr b="1" lang="en" sz="2300">
                <a:solidFill>
                  <a:srgbClr val="CC0000"/>
                </a:solidFill>
              </a:rPr>
              <a:t>n!</a:t>
            </a:r>
            <a:r>
              <a:rPr lang="en" sz="2300">
                <a:solidFill>
                  <a:srgbClr val="000000"/>
                </a:solidFill>
              </a:rPr>
              <a:t> possible orderings.</a:t>
            </a:r>
            <a:endParaRPr sz="2300">
              <a:solidFill>
                <a:srgbClr val="000000"/>
              </a:solidFill>
            </a:endParaRPr>
          </a:p>
          <a:p>
            <a:pPr indent="0" lvl="0" marL="0" rtl="0" algn="l">
              <a:lnSpc>
                <a:spcPct val="100000"/>
              </a:lnSpc>
              <a:spcBef>
                <a:spcPts val="0"/>
              </a:spcBef>
              <a:spcAft>
                <a:spcPts val="0"/>
              </a:spcAft>
              <a:buNone/>
            </a:pPr>
            <a:r>
              <a:t/>
            </a:r>
            <a:endParaRPr sz="2300">
              <a:solidFill>
                <a:srgbClr val="000000"/>
              </a:solidFill>
            </a:endParaRPr>
          </a:p>
          <a:p>
            <a:pPr indent="0" lvl="0" marL="0" rtl="0" algn="l">
              <a:lnSpc>
                <a:spcPct val="100000"/>
              </a:lnSpc>
              <a:spcBef>
                <a:spcPts val="0"/>
              </a:spcBef>
              <a:spcAft>
                <a:spcPts val="0"/>
              </a:spcAft>
              <a:buNone/>
            </a:pPr>
            <a:r>
              <a:rPr b="1" lang="en" sz="2300">
                <a:solidFill>
                  <a:srgbClr val="000000"/>
                </a:solidFill>
              </a:rPr>
              <a:t>BUT!</a:t>
            </a:r>
            <a:r>
              <a:rPr lang="en" sz="2300">
                <a:solidFill>
                  <a:srgbClr val="000000"/>
                </a:solidFill>
              </a:rPr>
              <a:t> </a:t>
            </a:r>
            <a:r>
              <a:rPr lang="en" sz="2000">
                <a:solidFill>
                  <a:srgbClr val="000000"/>
                </a:solidFill>
              </a:rPr>
              <a:t>This is not a feasible solution with high volume input sets.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200">
                <a:solidFill>
                  <a:srgbClr val="000000"/>
                </a:solidFill>
              </a:rPr>
              <a:t>What if we have a </a:t>
            </a:r>
            <a:r>
              <a:rPr i="1" lang="en" sz="2200">
                <a:solidFill>
                  <a:srgbClr val="000000"/>
                </a:solidFill>
              </a:rPr>
              <a:t>MILLION</a:t>
            </a:r>
            <a:r>
              <a:rPr lang="en" sz="2200">
                <a:solidFill>
                  <a:srgbClr val="000000"/>
                </a:solidFill>
              </a:rPr>
              <a:t> strings? We can’t try all orders.</a:t>
            </a:r>
            <a:endParaRPr sz="22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p:txBody>
      </p:sp>
      <p:sp>
        <p:nvSpPr>
          <p:cNvPr id="381" name="Google Shape;381;p26"/>
          <p:cNvSpPr txBox="1"/>
          <p:nvPr>
            <p:ph type="title"/>
          </p:nvPr>
        </p:nvSpPr>
        <p:spPr>
          <a:xfrm>
            <a:off x="1303800" y="1136500"/>
            <a:ext cx="7030500" cy="5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Shortest Common Superstring (SCS)</a:t>
            </a:r>
            <a:endParaRPr sz="2400">
              <a:solidFill>
                <a:srgbClr val="CC0000"/>
              </a:solidFill>
            </a:endParaRPr>
          </a:p>
          <a:p>
            <a:pPr indent="0" lvl="0" marL="0" rtl="0" algn="l">
              <a:spcBef>
                <a:spcPts val="0"/>
              </a:spcBef>
              <a:spcAft>
                <a:spcPts val="0"/>
              </a:spcAft>
              <a:buNone/>
            </a:pPr>
            <a:r>
              <a:t/>
            </a:r>
            <a:endParaRPr sz="3000">
              <a:solidFill>
                <a:srgbClr val="45818E"/>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0" st="0"/>
                                            </p:txEl>
                                          </p:spTgt>
                                        </p:tgtEl>
                                        <p:attrNameLst>
                                          <p:attrName>style.visibility</p:attrName>
                                        </p:attrNameLst>
                                      </p:cBhvr>
                                      <p:to>
                                        <p:strVal val="visible"/>
                                      </p:to>
                                    </p:set>
                                    <p:animEffect filter="fade" transition="in">
                                      <p:cBhvr>
                                        <p:cTn dur="1000"/>
                                        <p:tgtEl>
                                          <p:spTgt spid="3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1" st="1"/>
                                            </p:txEl>
                                          </p:spTgt>
                                        </p:tgtEl>
                                        <p:attrNameLst>
                                          <p:attrName>style.visibility</p:attrName>
                                        </p:attrNameLst>
                                      </p:cBhvr>
                                      <p:to>
                                        <p:strVal val="visible"/>
                                      </p:to>
                                    </p:set>
                                    <p:animEffect filter="fade" transition="in">
                                      <p:cBhvr>
                                        <p:cTn dur="1000"/>
                                        <p:tgtEl>
                                          <p:spTgt spid="3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2" st="2"/>
                                            </p:txEl>
                                          </p:spTgt>
                                        </p:tgtEl>
                                        <p:attrNameLst>
                                          <p:attrName>style.visibility</p:attrName>
                                        </p:attrNameLst>
                                      </p:cBhvr>
                                      <p:to>
                                        <p:strVal val="visible"/>
                                      </p:to>
                                    </p:set>
                                    <p:animEffect filter="fade" transition="in">
                                      <p:cBhvr>
                                        <p:cTn dur="1000"/>
                                        <p:tgtEl>
                                          <p:spTgt spid="3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3" st="3"/>
                                            </p:txEl>
                                          </p:spTgt>
                                        </p:tgtEl>
                                        <p:attrNameLst>
                                          <p:attrName>style.visibility</p:attrName>
                                        </p:attrNameLst>
                                      </p:cBhvr>
                                      <p:to>
                                        <p:strVal val="visible"/>
                                      </p:to>
                                    </p:set>
                                    <p:animEffect filter="fade" transition="in">
                                      <p:cBhvr>
                                        <p:cTn dur="1000"/>
                                        <p:tgtEl>
                                          <p:spTgt spid="3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4" st="4"/>
                                            </p:txEl>
                                          </p:spTgt>
                                        </p:tgtEl>
                                        <p:attrNameLst>
                                          <p:attrName>style.visibility</p:attrName>
                                        </p:attrNameLst>
                                      </p:cBhvr>
                                      <p:to>
                                        <p:strVal val="visible"/>
                                      </p:to>
                                    </p:set>
                                    <p:animEffect filter="fade" transition="in">
                                      <p:cBhvr>
                                        <p:cTn dur="1000"/>
                                        <p:tgtEl>
                                          <p:spTgt spid="3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5" st="5"/>
                                            </p:txEl>
                                          </p:spTgt>
                                        </p:tgtEl>
                                        <p:attrNameLst>
                                          <p:attrName>style.visibility</p:attrName>
                                        </p:attrNameLst>
                                      </p:cBhvr>
                                      <p:to>
                                        <p:strVal val="visible"/>
                                      </p:to>
                                    </p:set>
                                    <p:animEffect filter="fade" transition="in">
                                      <p:cBhvr>
                                        <p:cTn dur="1000"/>
                                        <p:tgtEl>
                                          <p:spTgt spid="3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6" st="6"/>
                                            </p:txEl>
                                          </p:spTgt>
                                        </p:tgtEl>
                                        <p:attrNameLst>
                                          <p:attrName>style.visibility</p:attrName>
                                        </p:attrNameLst>
                                      </p:cBhvr>
                                      <p:to>
                                        <p:strVal val="visible"/>
                                      </p:to>
                                    </p:set>
                                    <p:animEffect filter="fade" transition="in">
                                      <p:cBhvr>
                                        <p:cTn dur="1000"/>
                                        <p:tgtEl>
                                          <p:spTgt spid="38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7" st="7"/>
                                            </p:txEl>
                                          </p:spTgt>
                                        </p:tgtEl>
                                        <p:attrNameLst>
                                          <p:attrName>style.visibility</p:attrName>
                                        </p:attrNameLst>
                                      </p:cBhvr>
                                      <p:to>
                                        <p:strVal val="visible"/>
                                      </p:to>
                                    </p:set>
                                    <p:animEffect filter="fade" transition="in">
                                      <p:cBhvr>
                                        <p:cTn dur="1000"/>
                                        <p:tgtEl>
                                          <p:spTgt spid="38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8" st="8"/>
                                            </p:txEl>
                                          </p:spTgt>
                                        </p:tgtEl>
                                        <p:attrNameLst>
                                          <p:attrName>style.visibility</p:attrName>
                                        </p:attrNameLst>
                                      </p:cBhvr>
                                      <p:to>
                                        <p:strVal val="visible"/>
                                      </p:to>
                                    </p:set>
                                    <p:animEffect filter="fade" transition="in">
                                      <p:cBhvr>
                                        <p:cTn dur="1000"/>
                                        <p:tgtEl>
                                          <p:spTgt spid="38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9" st="9"/>
                                            </p:txEl>
                                          </p:spTgt>
                                        </p:tgtEl>
                                        <p:attrNameLst>
                                          <p:attrName>style.visibility</p:attrName>
                                        </p:attrNameLst>
                                      </p:cBhvr>
                                      <p:to>
                                        <p:strVal val="visible"/>
                                      </p:to>
                                    </p:set>
                                    <p:animEffect filter="fade" transition="in">
                                      <p:cBhvr>
                                        <p:cTn dur="1000"/>
                                        <p:tgtEl>
                                          <p:spTgt spid="38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10" st="10"/>
                                            </p:txEl>
                                          </p:spTgt>
                                        </p:tgtEl>
                                        <p:attrNameLst>
                                          <p:attrName>style.visibility</p:attrName>
                                        </p:attrNameLst>
                                      </p:cBhvr>
                                      <p:to>
                                        <p:strVal val="visible"/>
                                      </p:to>
                                    </p:set>
                                    <p:animEffect filter="fade" transition="in">
                                      <p:cBhvr>
                                        <p:cTn dur="1000"/>
                                        <p:tgtEl>
                                          <p:spTgt spid="380">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27"/>
          <p:cNvSpPr txBox="1"/>
          <p:nvPr>
            <p:ph type="title"/>
          </p:nvPr>
        </p:nvSpPr>
        <p:spPr>
          <a:xfrm>
            <a:off x="1303800" y="5889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Problem Description</a:t>
            </a:r>
            <a:endParaRPr sz="3000">
              <a:solidFill>
                <a:srgbClr val="45818E"/>
              </a:solidFill>
            </a:endParaRPr>
          </a:p>
        </p:txBody>
      </p:sp>
      <p:sp>
        <p:nvSpPr>
          <p:cNvPr id="387" name="Google Shape;387;p27"/>
          <p:cNvSpPr txBox="1"/>
          <p:nvPr>
            <p:ph idx="1" type="body"/>
          </p:nvPr>
        </p:nvSpPr>
        <p:spPr>
          <a:xfrm>
            <a:off x="648725" y="1588275"/>
            <a:ext cx="5224200" cy="2982000"/>
          </a:xfrm>
          <a:prstGeom prst="rect">
            <a:avLst/>
          </a:prstGeom>
        </p:spPr>
        <p:txBody>
          <a:bodyPr anchorCtr="0" anchor="t" bIns="91425" lIns="91425" spcFirstLastPara="1" rIns="91425" wrap="square" tIns="91425">
            <a:noAutofit/>
          </a:bodyPr>
          <a:lstStyle/>
          <a:p>
            <a:pPr indent="-387350" lvl="0" marL="457200" rtl="0" algn="l">
              <a:lnSpc>
                <a:spcPct val="100000"/>
              </a:lnSpc>
              <a:spcBef>
                <a:spcPts val="0"/>
              </a:spcBef>
              <a:spcAft>
                <a:spcPts val="0"/>
              </a:spcAft>
              <a:buClr>
                <a:srgbClr val="000000"/>
              </a:buClr>
              <a:buSzPts val="2500"/>
              <a:buChar char="●"/>
            </a:pPr>
            <a:r>
              <a:rPr lang="en" sz="2500">
                <a:solidFill>
                  <a:srgbClr val="000000"/>
                </a:solidFill>
              </a:rPr>
              <a:t>Therefore we require an approximate algorithm to compute this in polynomial time.</a:t>
            </a:r>
            <a:endParaRPr sz="2500">
              <a:solidFill>
                <a:srgbClr val="000000"/>
              </a:solidFill>
            </a:endParaRPr>
          </a:p>
          <a:p>
            <a:pPr indent="-387350" lvl="0" marL="457200" rtl="0" algn="l">
              <a:lnSpc>
                <a:spcPct val="100000"/>
              </a:lnSpc>
              <a:spcBef>
                <a:spcPts val="0"/>
              </a:spcBef>
              <a:spcAft>
                <a:spcPts val="0"/>
              </a:spcAft>
              <a:buClr>
                <a:srgbClr val="000000"/>
              </a:buClr>
              <a:buSzPts val="2500"/>
              <a:buChar char="●"/>
            </a:pPr>
            <a:r>
              <a:rPr lang="en" sz="2500">
                <a:solidFill>
                  <a:srgbClr val="000000"/>
                </a:solidFill>
              </a:rPr>
              <a:t>First, we will prove this problem is a NP-Complete problem.</a:t>
            </a:r>
            <a:endParaRPr sz="2500">
              <a:solidFill>
                <a:srgbClr val="000000"/>
              </a:solidFill>
            </a:endParaRPr>
          </a:p>
          <a:p>
            <a:pPr indent="-387350" lvl="0" marL="457200" rtl="0" algn="l">
              <a:lnSpc>
                <a:spcPct val="100000"/>
              </a:lnSpc>
              <a:spcBef>
                <a:spcPts val="0"/>
              </a:spcBef>
              <a:spcAft>
                <a:spcPts val="0"/>
              </a:spcAft>
              <a:buClr>
                <a:srgbClr val="000000"/>
              </a:buClr>
              <a:buSzPts val="2500"/>
              <a:buChar char="●"/>
            </a:pPr>
            <a:r>
              <a:rPr lang="en" sz="2500">
                <a:solidFill>
                  <a:srgbClr val="000000"/>
                </a:solidFill>
              </a:rPr>
              <a:t>It is a reduction from Hamiltonian Path.</a:t>
            </a:r>
            <a:endParaRPr sz="2500">
              <a:solidFill>
                <a:srgbClr val="000000"/>
              </a:solidFill>
            </a:endParaRPr>
          </a:p>
        </p:txBody>
      </p:sp>
      <p:sp>
        <p:nvSpPr>
          <p:cNvPr id="388" name="Google Shape;388;p27"/>
          <p:cNvSpPr txBox="1"/>
          <p:nvPr>
            <p:ph type="title"/>
          </p:nvPr>
        </p:nvSpPr>
        <p:spPr>
          <a:xfrm>
            <a:off x="1303800" y="1136500"/>
            <a:ext cx="7030500" cy="5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Shortest Common Superstring (SCS)</a:t>
            </a:r>
            <a:endParaRPr sz="2400">
              <a:solidFill>
                <a:srgbClr val="CC0000"/>
              </a:solidFill>
            </a:endParaRPr>
          </a:p>
          <a:p>
            <a:pPr indent="0" lvl="0" marL="0" rtl="0" algn="l">
              <a:spcBef>
                <a:spcPts val="0"/>
              </a:spcBef>
              <a:spcAft>
                <a:spcPts val="0"/>
              </a:spcAft>
              <a:buNone/>
            </a:pPr>
            <a:r>
              <a:t/>
            </a:r>
            <a:endParaRPr sz="3000">
              <a:solidFill>
                <a:srgbClr val="45818E"/>
              </a:solidFill>
            </a:endParaRPr>
          </a:p>
        </p:txBody>
      </p:sp>
      <p:pic>
        <p:nvPicPr>
          <p:cNvPr id="389" name="Google Shape;389;p27"/>
          <p:cNvPicPr preferRelativeResize="0"/>
          <p:nvPr/>
        </p:nvPicPr>
        <p:blipFill>
          <a:blip r:embed="rId3">
            <a:alphaModFix/>
          </a:blip>
          <a:stretch>
            <a:fillRect/>
          </a:stretch>
        </p:blipFill>
        <p:spPr>
          <a:xfrm>
            <a:off x="6148975" y="1831500"/>
            <a:ext cx="2505075" cy="2495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xEl>
                                              <p:pRg end="0" st="0"/>
                                            </p:txEl>
                                          </p:spTgt>
                                        </p:tgtEl>
                                        <p:attrNameLst>
                                          <p:attrName>style.visibility</p:attrName>
                                        </p:attrNameLst>
                                      </p:cBhvr>
                                      <p:to>
                                        <p:strVal val="visible"/>
                                      </p:to>
                                    </p:set>
                                    <p:animEffect filter="fade" transition="in">
                                      <p:cBhvr>
                                        <p:cTn dur="1000"/>
                                        <p:tgtEl>
                                          <p:spTgt spid="3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xEl>
                                              <p:pRg end="1" st="1"/>
                                            </p:txEl>
                                          </p:spTgt>
                                        </p:tgtEl>
                                        <p:attrNameLst>
                                          <p:attrName>style.visibility</p:attrName>
                                        </p:attrNameLst>
                                      </p:cBhvr>
                                      <p:to>
                                        <p:strVal val="visible"/>
                                      </p:to>
                                    </p:set>
                                    <p:animEffect filter="fade" transition="in">
                                      <p:cBhvr>
                                        <p:cTn dur="1000"/>
                                        <p:tgtEl>
                                          <p:spTgt spid="3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xEl>
                                              <p:pRg end="2" st="2"/>
                                            </p:txEl>
                                          </p:spTgt>
                                        </p:tgtEl>
                                        <p:attrNameLst>
                                          <p:attrName>style.visibility</p:attrName>
                                        </p:attrNameLst>
                                      </p:cBhvr>
                                      <p:to>
                                        <p:strVal val="visible"/>
                                      </p:to>
                                    </p:set>
                                    <p:animEffect filter="fade" transition="in">
                                      <p:cBhvr>
                                        <p:cTn dur="1000"/>
                                        <p:tgtEl>
                                          <p:spTgt spid="38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28"/>
          <p:cNvSpPr txBox="1"/>
          <p:nvPr>
            <p:ph idx="1" type="body"/>
          </p:nvPr>
        </p:nvSpPr>
        <p:spPr>
          <a:xfrm>
            <a:off x="1303800" y="1245800"/>
            <a:ext cx="7030500" cy="3715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CC0000"/>
              </a:buClr>
              <a:buSzPts val="1400"/>
              <a:buChar char="●"/>
            </a:pPr>
            <a:r>
              <a:rPr lang="en" sz="1400">
                <a:solidFill>
                  <a:srgbClr val="000000"/>
                </a:solidFill>
              </a:rPr>
              <a:t>According to [Nikola Kapamadzin,2015] “NP Completeness of Hamiltonian Circuits and Paths” Hamiltonian circuits can be reduced to the vertex cover problem, and then that Hamiltonian Paths can be reduced to Hamiltonian Circuits.</a:t>
            </a:r>
            <a:endParaRPr sz="1400">
              <a:solidFill>
                <a:srgbClr val="000000"/>
              </a:solidFill>
            </a:endParaRPr>
          </a:p>
          <a:p>
            <a:pPr indent="-317500" lvl="0" marL="457200" rtl="0" algn="l">
              <a:lnSpc>
                <a:spcPct val="100000"/>
              </a:lnSpc>
              <a:spcBef>
                <a:spcPts val="0"/>
              </a:spcBef>
              <a:spcAft>
                <a:spcPts val="0"/>
              </a:spcAft>
              <a:buClr>
                <a:srgbClr val="CC0000"/>
              </a:buClr>
              <a:buSzPts val="1400"/>
              <a:buChar char="●"/>
            </a:pPr>
            <a:r>
              <a:rPr lang="en" sz="1400">
                <a:solidFill>
                  <a:srgbClr val="000000"/>
                </a:solidFill>
              </a:rPr>
              <a:t>This will complete our logic bringing us to the conclusion that Shortest Common Superstring is NP Complete because we will use Hamiltonian Circuits to solve our problem.</a:t>
            </a:r>
            <a:endParaRPr sz="1400">
              <a:solidFill>
                <a:srgbClr val="000000"/>
              </a:solidFill>
            </a:endParaRPr>
          </a:p>
        </p:txBody>
      </p:sp>
      <p:pic>
        <p:nvPicPr>
          <p:cNvPr id="395" name="Google Shape;395;p28"/>
          <p:cNvPicPr preferRelativeResize="0"/>
          <p:nvPr/>
        </p:nvPicPr>
        <p:blipFill>
          <a:blip r:embed="rId3">
            <a:alphaModFix/>
          </a:blip>
          <a:stretch>
            <a:fillRect/>
          </a:stretch>
        </p:blipFill>
        <p:spPr>
          <a:xfrm>
            <a:off x="2694350" y="2856250"/>
            <a:ext cx="3471476" cy="2197275"/>
          </a:xfrm>
          <a:prstGeom prst="rect">
            <a:avLst/>
          </a:prstGeom>
          <a:noFill/>
          <a:ln>
            <a:noFill/>
          </a:ln>
        </p:spPr>
      </p:pic>
      <p:sp>
        <p:nvSpPr>
          <p:cNvPr id="396" name="Google Shape;396;p28"/>
          <p:cNvSpPr txBox="1"/>
          <p:nvPr>
            <p:ph type="title"/>
          </p:nvPr>
        </p:nvSpPr>
        <p:spPr>
          <a:xfrm>
            <a:off x="1303800" y="6051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Problem Description</a:t>
            </a:r>
            <a:endParaRPr sz="3000">
              <a:solidFill>
                <a:srgbClr val="45818E"/>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2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CC0000"/>
              </a:buClr>
              <a:buSzPts val="1400"/>
              <a:buChar char="●"/>
            </a:pPr>
            <a:r>
              <a:rPr lang="en" sz="1400">
                <a:solidFill>
                  <a:srgbClr val="000000"/>
                </a:solidFill>
              </a:rPr>
              <a:t>First we reduce the Vertex Cover problem to the Hamiltonian Path  problem.</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By using Hamiltonian Path and a greedy algorithm we can show that Shortest Common Substring problem can be solved in polynomial time.</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0" lvl="0" marL="457200" rtl="0" algn="l">
              <a:lnSpc>
                <a:spcPct val="100000"/>
              </a:lnSpc>
              <a:spcBef>
                <a:spcPts val="0"/>
              </a:spcBef>
              <a:spcAft>
                <a:spcPts val="0"/>
              </a:spcAft>
              <a:buNone/>
            </a:pPr>
            <a:r>
              <a:rPr lang="en" sz="1400">
                <a:solidFill>
                  <a:srgbClr val="000000"/>
                </a:solidFill>
              </a:rPr>
              <a:t>1) First we need to show that Hamiltonian Paths in NP.</a:t>
            </a:r>
            <a:endParaRPr sz="1400">
              <a:solidFill>
                <a:srgbClr val="000000"/>
              </a:solidFill>
            </a:endParaRPr>
          </a:p>
          <a:p>
            <a:pPr indent="0" lvl="0" marL="457200" rtl="0" algn="l">
              <a:lnSpc>
                <a:spcPct val="100000"/>
              </a:lnSpc>
              <a:spcBef>
                <a:spcPts val="0"/>
              </a:spcBef>
              <a:spcAft>
                <a:spcPts val="0"/>
              </a:spcAft>
              <a:buNone/>
            </a:pPr>
            <a:r>
              <a:rPr lang="en" sz="1400">
                <a:solidFill>
                  <a:srgbClr val="000000"/>
                </a:solidFill>
              </a:rPr>
              <a:t>2) Show Hamiltonian Circuits  NP-Hard.</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p:txBody>
      </p:sp>
      <p:sp>
        <p:nvSpPr>
          <p:cNvPr id="402" name="Google Shape;402;p29"/>
          <p:cNvSpPr txBox="1"/>
          <p:nvPr>
            <p:ph type="title"/>
          </p:nvPr>
        </p:nvSpPr>
        <p:spPr>
          <a:xfrm>
            <a:off x="1303800" y="6850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Problem Description</a:t>
            </a:r>
            <a:endParaRPr sz="3000">
              <a:solidFill>
                <a:srgbClr val="45818E"/>
              </a:solidFill>
            </a:endParaRPr>
          </a:p>
        </p:txBody>
      </p:sp>
      <p:sp>
        <p:nvSpPr>
          <p:cNvPr id="403" name="Google Shape;403;p29"/>
          <p:cNvSpPr txBox="1"/>
          <p:nvPr>
            <p:ph type="title"/>
          </p:nvPr>
        </p:nvSpPr>
        <p:spPr>
          <a:xfrm>
            <a:off x="1303800" y="13899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0000"/>
                </a:solidFill>
              </a:rPr>
              <a:t>Proof</a:t>
            </a:r>
            <a:endParaRPr sz="2400">
              <a:solidFill>
                <a:srgbClr val="CC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30"/>
          <p:cNvSpPr txBox="1"/>
          <p:nvPr>
            <p:ph idx="2" type="body"/>
          </p:nvPr>
        </p:nvSpPr>
        <p:spPr>
          <a:xfrm>
            <a:off x="6357125" y="217175"/>
            <a:ext cx="13926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NOTE: </a:t>
            </a:r>
            <a:r>
              <a:rPr lang="en"/>
              <a:t>SCS is a NP-Complete problem. The figures on the left shows the reduction to Hamiltonian Paths from Vertex to Cover.</a:t>
            </a:r>
            <a:endParaRPr/>
          </a:p>
          <a:p>
            <a:pPr indent="0" lvl="0" marL="0" rtl="0" algn="l">
              <a:spcBef>
                <a:spcPts val="1600"/>
              </a:spcBef>
              <a:spcAft>
                <a:spcPts val="1600"/>
              </a:spcAft>
              <a:buNone/>
            </a:pPr>
            <a:r>
              <a:rPr lang="en"/>
              <a:t>We explained in more detail in our report</a:t>
            </a:r>
            <a:endParaRPr/>
          </a:p>
        </p:txBody>
      </p:sp>
      <p:pic>
        <p:nvPicPr>
          <p:cNvPr id="409" name="Google Shape;409;p30"/>
          <p:cNvPicPr preferRelativeResize="0"/>
          <p:nvPr/>
        </p:nvPicPr>
        <p:blipFill rotWithShape="1">
          <a:blip r:embed="rId3">
            <a:alphaModFix/>
          </a:blip>
          <a:srcRect b="0" l="-135786" r="-124963" t="0"/>
          <a:stretch/>
        </p:blipFill>
        <p:spPr>
          <a:xfrm>
            <a:off x="-166400" y="1608300"/>
            <a:ext cx="2315200" cy="1040550"/>
          </a:xfrm>
          <a:prstGeom prst="rect">
            <a:avLst/>
          </a:prstGeom>
          <a:noFill/>
          <a:ln>
            <a:noFill/>
          </a:ln>
        </p:spPr>
      </p:pic>
      <p:pic>
        <p:nvPicPr>
          <p:cNvPr id="410" name="Google Shape;410;p30"/>
          <p:cNvPicPr preferRelativeResize="0"/>
          <p:nvPr/>
        </p:nvPicPr>
        <p:blipFill>
          <a:blip r:embed="rId4">
            <a:alphaModFix/>
          </a:blip>
          <a:stretch>
            <a:fillRect/>
          </a:stretch>
        </p:blipFill>
        <p:spPr>
          <a:xfrm>
            <a:off x="1787675" y="1608300"/>
            <a:ext cx="1292675" cy="1278000"/>
          </a:xfrm>
          <a:prstGeom prst="rect">
            <a:avLst/>
          </a:prstGeom>
          <a:noFill/>
          <a:ln>
            <a:noFill/>
          </a:ln>
        </p:spPr>
      </p:pic>
      <p:pic>
        <p:nvPicPr>
          <p:cNvPr id="411" name="Google Shape;411;p30"/>
          <p:cNvPicPr preferRelativeResize="0"/>
          <p:nvPr/>
        </p:nvPicPr>
        <p:blipFill>
          <a:blip r:embed="rId5">
            <a:alphaModFix/>
          </a:blip>
          <a:stretch>
            <a:fillRect/>
          </a:stretch>
        </p:blipFill>
        <p:spPr>
          <a:xfrm>
            <a:off x="3648700" y="1615013"/>
            <a:ext cx="1292675" cy="1264575"/>
          </a:xfrm>
          <a:prstGeom prst="rect">
            <a:avLst/>
          </a:prstGeom>
          <a:noFill/>
          <a:ln>
            <a:noFill/>
          </a:ln>
        </p:spPr>
      </p:pic>
      <p:pic>
        <p:nvPicPr>
          <p:cNvPr id="412" name="Google Shape;412;p30"/>
          <p:cNvPicPr preferRelativeResize="0"/>
          <p:nvPr/>
        </p:nvPicPr>
        <p:blipFill>
          <a:blip r:embed="rId6">
            <a:alphaModFix/>
          </a:blip>
          <a:stretch>
            <a:fillRect/>
          </a:stretch>
        </p:blipFill>
        <p:spPr>
          <a:xfrm>
            <a:off x="262475" y="3385800"/>
            <a:ext cx="1578125" cy="1339925"/>
          </a:xfrm>
          <a:prstGeom prst="rect">
            <a:avLst/>
          </a:prstGeom>
          <a:noFill/>
          <a:ln>
            <a:noFill/>
          </a:ln>
        </p:spPr>
      </p:pic>
      <p:pic>
        <p:nvPicPr>
          <p:cNvPr id="413" name="Google Shape;413;p30"/>
          <p:cNvPicPr preferRelativeResize="0"/>
          <p:nvPr/>
        </p:nvPicPr>
        <p:blipFill rotWithShape="1">
          <a:blip r:embed="rId7">
            <a:alphaModFix/>
          </a:blip>
          <a:srcRect b="-3640" l="0" r="0" t="3640"/>
          <a:stretch/>
        </p:blipFill>
        <p:spPr>
          <a:xfrm>
            <a:off x="3698364" y="3322175"/>
            <a:ext cx="1747275" cy="1467175"/>
          </a:xfrm>
          <a:prstGeom prst="rect">
            <a:avLst/>
          </a:prstGeom>
          <a:noFill/>
          <a:ln>
            <a:noFill/>
          </a:ln>
        </p:spPr>
      </p:pic>
      <p:pic>
        <p:nvPicPr>
          <p:cNvPr id="414" name="Google Shape;414;p30"/>
          <p:cNvPicPr preferRelativeResize="0"/>
          <p:nvPr/>
        </p:nvPicPr>
        <p:blipFill>
          <a:blip r:embed="rId8">
            <a:alphaModFix/>
          </a:blip>
          <a:stretch>
            <a:fillRect/>
          </a:stretch>
        </p:blipFill>
        <p:spPr>
          <a:xfrm>
            <a:off x="1840600" y="3281190"/>
            <a:ext cx="1818400" cy="1613635"/>
          </a:xfrm>
          <a:prstGeom prst="rect">
            <a:avLst/>
          </a:prstGeom>
          <a:noFill/>
          <a:ln>
            <a:noFill/>
          </a:ln>
        </p:spPr>
      </p:pic>
      <p:pic>
        <p:nvPicPr>
          <p:cNvPr id="415" name="Google Shape;415;p30"/>
          <p:cNvPicPr preferRelativeResize="0"/>
          <p:nvPr/>
        </p:nvPicPr>
        <p:blipFill>
          <a:blip r:embed="rId9">
            <a:alphaModFix/>
          </a:blip>
          <a:stretch>
            <a:fillRect/>
          </a:stretch>
        </p:blipFill>
        <p:spPr>
          <a:xfrm>
            <a:off x="6455150" y="3316395"/>
            <a:ext cx="1578125" cy="147872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Algorithm</a:t>
            </a:r>
            <a:r>
              <a:rPr lang="en" sz="3000">
                <a:solidFill>
                  <a:srgbClr val="45818E"/>
                </a:solidFill>
              </a:rPr>
              <a:t> Description</a:t>
            </a:r>
            <a:endParaRPr sz="3000">
              <a:solidFill>
                <a:srgbClr val="45818E"/>
              </a:solidFill>
            </a:endParaRPr>
          </a:p>
        </p:txBody>
      </p:sp>
      <p:sp>
        <p:nvSpPr>
          <p:cNvPr id="421" name="Google Shape;421;p31"/>
          <p:cNvSpPr txBox="1"/>
          <p:nvPr>
            <p:ph idx="1" type="body"/>
          </p:nvPr>
        </p:nvSpPr>
        <p:spPr>
          <a:xfrm>
            <a:off x="846600" y="1532850"/>
            <a:ext cx="7030500" cy="323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CC0000"/>
              </a:buClr>
              <a:buSzPts val="1800"/>
              <a:buChar char="●"/>
            </a:pPr>
            <a:r>
              <a:rPr lang="en" sz="1800"/>
              <a:t>Although there is no optimal way to solve the SCS problem in polynomial time, there are some solutions with an error margin.</a:t>
            </a:r>
            <a:endParaRPr sz="1800"/>
          </a:p>
          <a:p>
            <a:pPr indent="-342900" lvl="0" marL="457200" rtl="0" algn="l">
              <a:spcBef>
                <a:spcPts val="0"/>
              </a:spcBef>
              <a:spcAft>
                <a:spcPts val="0"/>
              </a:spcAft>
              <a:buClr>
                <a:srgbClr val="CC0000"/>
              </a:buClr>
              <a:buSzPts val="1800"/>
              <a:buChar char="●"/>
            </a:pPr>
            <a:r>
              <a:rPr lang="en" sz="1800"/>
              <a:t>Greedy SCS algorithm and Reduce-Expand algorithm (which is more efficient) with a time and space O(n</a:t>
            </a:r>
            <a:r>
              <a:rPr baseline="30000" lang="en" sz="1800"/>
              <a:t>2</a:t>
            </a:r>
            <a:r>
              <a:rPr lang="en" sz="1800"/>
              <a:t> + nk) are two such ways to solve SCS to an extend.</a:t>
            </a:r>
            <a:endParaRPr sz="1800"/>
          </a:p>
          <a:p>
            <a:pPr indent="-342900" lvl="0" marL="457200" rtl="0" algn="l">
              <a:spcBef>
                <a:spcPts val="0"/>
              </a:spcBef>
              <a:spcAft>
                <a:spcPts val="0"/>
              </a:spcAft>
              <a:buClr>
                <a:srgbClr val="CC0000"/>
              </a:buClr>
              <a:buSzPts val="1800"/>
              <a:buChar char="●"/>
            </a:pPr>
            <a:r>
              <a:rPr lang="en" sz="1800"/>
              <a:t>Our aim is to get a closer look at how greedy algorithm handles this problem and analyze its performance.</a:t>
            </a:r>
            <a:endParaRPr sz="1800"/>
          </a:p>
          <a:p>
            <a:pPr indent="-342900" lvl="0" marL="457200" rtl="0" algn="l">
              <a:lnSpc>
                <a:spcPct val="100000"/>
              </a:lnSpc>
              <a:spcBef>
                <a:spcPts val="0"/>
              </a:spcBef>
              <a:spcAft>
                <a:spcPts val="0"/>
              </a:spcAft>
              <a:buClr>
                <a:srgbClr val="CC0000"/>
              </a:buClr>
              <a:buSzPts val="1800"/>
              <a:buChar char="●"/>
            </a:pPr>
            <a:r>
              <a:rPr lang="en" sz="1800"/>
              <a:t>In practice this algorithm is very similar to Hamiltonian Path.</a:t>
            </a:r>
            <a:endParaRPr sz="1800"/>
          </a:p>
          <a:p>
            <a:pPr indent="0" lvl="0" marL="457200" rtl="0" algn="l">
              <a:spcBef>
                <a:spcPts val="0"/>
              </a:spcBef>
              <a:spcAft>
                <a:spcPts val="160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0" st="0"/>
                                            </p:txEl>
                                          </p:spTgt>
                                        </p:tgtEl>
                                        <p:attrNameLst>
                                          <p:attrName>style.visibility</p:attrName>
                                        </p:attrNameLst>
                                      </p:cBhvr>
                                      <p:to>
                                        <p:strVal val="visible"/>
                                      </p:to>
                                    </p:set>
                                    <p:animEffect filter="fade" transition="in">
                                      <p:cBhvr>
                                        <p:cTn dur="1000"/>
                                        <p:tgtEl>
                                          <p:spTgt spid="4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1" st="1"/>
                                            </p:txEl>
                                          </p:spTgt>
                                        </p:tgtEl>
                                        <p:attrNameLst>
                                          <p:attrName>style.visibility</p:attrName>
                                        </p:attrNameLst>
                                      </p:cBhvr>
                                      <p:to>
                                        <p:strVal val="visible"/>
                                      </p:to>
                                    </p:set>
                                    <p:animEffect filter="fade" transition="in">
                                      <p:cBhvr>
                                        <p:cTn dur="1000"/>
                                        <p:tgtEl>
                                          <p:spTgt spid="4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2" st="2"/>
                                            </p:txEl>
                                          </p:spTgt>
                                        </p:tgtEl>
                                        <p:attrNameLst>
                                          <p:attrName>style.visibility</p:attrName>
                                        </p:attrNameLst>
                                      </p:cBhvr>
                                      <p:to>
                                        <p:strVal val="visible"/>
                                      </p:to>
                                    </p:set>
                                    <p:animEffect filter="fade" transition="in">
                                      <p:cBhvr>
                                        <p:cTn dur="1000"/>
                                        <p:tgtEl>
                                          <p:spTgt spid="4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3" st="3"/>
                                            </p:txEl>
                                          </p:spTgt>
                                        </p:tgtEl>
                                        <p:attrNameLst>
                                          <p:attrName>style.visibility</p:attrName>
                                        </p:attrNameLst>
                                      </p:cBhvr>
                                      <p:to>
                                        <p:strVal val="visible"/>
                                      </p:to>
                                    </p:set>
                                    <p:animEffect filter="fade" transition="in">
                                      <p:cBhvr>
                                        <p:cTn dur="1000"/>
                                        <p:tgtEl>
                                          <p:spTgt spid="4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4" st="4"/>
                                            </p:txEl>
                                          </p:spTgt>
                                        </p:tgtEl>
                                        <p:attrNameLst>
                                          <p:attrName>style.visibility</p:attrName>
                                        </p:attrNameLst>
                                      </p:cBhvr>
                                      <p:to>
                                        <p:strVal val="visible"/>
                                      </p:to>
                                    </p:set>
                                    <p:animEffect filter="fade" transition="in">
                                      <p:cBhvr>
                                        <p:cTn dur="1000"/>
                                        <p:tgtEl>
                                          <p:spTgt spid="42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45818E"/>
                </a:solidFill>
              </a:rPr>
              <a:t>OUTLINE</a:t>
            </a:r>
            <a:endParaRPr sz="4000">
              <a:solidFill>
                <a:srgbClr val="45818E"/>
              </a:solidFill>
            </a:endParaRPr>
          </a:p>
        </p:txBody>
      </p:sp>
      <p:sp>
        <p:nvSpPr>
          <p:cNvPr id="284" name="Google Shape;284;p14"/>
          <p:cNvSpPr txBox="1"/>
          <p:nvPr>
            <p:ph idx="1" type="body"/>
          </p:nvPr>
        </p:nvSpPr>
        <p:spPr>
          <a:xfrm>
            <a:off x="846600" y="1532850"/>
            <a:ext cx="7030500" cy="25416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CC0000"/>
              </a:buClr>
              <a:buSzPts val="2600"/>
              <a:buChar char="●"/>
            </a:pPr>
            <a:r>
              <a:rPr lang="en" sz="2600"/>
              <a:t>Problem Description</a:t>
            </a:r>
            <a:endParaRPr sz="2600"/>
          </a:p>
          <a:p>
            <a:pPr indent="-393700" lvl="0" marL="457200" rtl="0" algn="l">
              <a:spcBef>
                <a:spcPts val="0"/>
              </a:spcBef>
              <a:spcAft>
                <a:spcPts val="0"/>
              </a:spcAft>
              <a:buClr>
                <a:srgbClr val="CC0000"/>
              </a:buClr>
              <a:buSzPts val="2600"/>
              <a:buChar char="●"/>
            </a:pPr>
            <a:r>
              <a:rPr lang="en" sz="2600"/>
              <a:t>Algorithm Description</a:t>
            </a:r>
            <a:endParaRPr sz="2600"/>
          </a:p>
          <a:p>
            <a:pPr indent="-393700" lvl="0" marL="457200" rtl="0" algn="l">
              <a:spcBef>
                <a:spcPts val="0"/>
              </a:spcBef>
              <a:spcAft>
                <a:spcPts val="0"/>
              </a:spcAft>
              <a:buClr>
                <a:srgbClr val="CC0000"/>
              </a:buClr>
              <a:buSzPts val="2600"/>
              <a:buChar char="●"/>
            </a:pPr>
            <a:r>
              <a:rPr lang="en" sz="2600"/>
              <a:t>Algorithm Analysis</a:t>
            </a:r>
            <a:endParaRPr sz="2600"/>
          </a:p>
          <a:p>
            <a:pPr indent="-393700" lvl="0" marL="457200" rtl="0" algn="l">
              <a:spcBef>
                <a:spcPts val="0"/>
              </a:spcBef>
              <a:spcAft>
                <a:spcPts val="0"/>
              </a:spcAft>
              <a:buClr>
                <a:srgbClr val="CC0000"/>
              </a:buClr>
              <a:buSzPts val="2600"/>
              <a:buChar char="●"/>
            </a:pPr>
            <a:r>
              <a:rPr lang="en" sz="2600"/>
              <a:t>Experimental Analysis</a:t>
            </a:r>
            <a:endParaRPr sz="2600"/>
          </a:p>
          <a:p>
            <a:pPr indent="-393700" lvl="0" marL="457200" rtl="0" algn="l">
              <a:spcBef>
                <a:spcPts val="0"/>
              </a:spcBef>
              <a:spcAft>
                <a:spcPts val="0"/>
              </a:spcAft>
              <a:buClr>
                <a:srgbClr val="CC0000"/>
              </a:buClr>
              <a:buSzPts val="2600"/>
              <a:buChar char="●"/>
            </a:pPr>
            <a:r>
              <a:rPr lang="en" sz="2600"/>
              <a:t>Testing</a:t>
            </a:r>
            <a:endParaRPr sz="2600"/>
          </a:p>
          <a:p>
            <a:pPr indent="-393700" lvl="0" marL="457200" rtl="0" algn="l">
              <a:spcBef>
                <a:spcPts val="0"/>
              </a:spcBef>
              <a:spcAft>
                <a:spcPts val="0"/>
              </a:spcAft>
              <a:buClr>
                <a:srgbClr val="CC0000"/>
              </a:buClr>
              <a:buSzPts val="2600"/>
              <a:buChar char="●"/>
            </a:pPr>
            <a:r>
              <a:rPr lang="en" sz="2600"/>
              <a:t>Conclusion</a:t>
            </a:r>
            <a:endParaRPr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Effect filter="fade" transition="in">
                                      <p:cBhvr>
                                        <p:cTn dur="1000"/>
                                        <p:tgtEl>
                                          <p:spTgt spid="2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animEffect filter="fade" transition="in">
                                      <p:cBhvr>
                                        <p:cTn dur="1000"/>
                                        <p:tgtEl>
                                          <p:spTgt spid="2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animEffect filter="fade" transition="in">
                                      <p:cBhvr>
                                        <p:cTn dur="1000"/>
                                        <p:tgtEl>
                                          <p:spTgt spid="2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3" st="3"/>
                                            </p:txEl>
                                          </p:spTgt>
                                        </p:tgtEl>
                                        <p:attrNameLst>
                                          <p:attrName>style.visibility</p:attrName>
                                        </p:attrNameLst>
                                      </p:cBhvr>
                                      <p:to>
                                        <p:strVal val="visible"/>
                                      </p:to>
                                    </p:set>
                                    <p:animEffect filter="fade" transition="in">
                                      <p:cBhvr>
                                        <p:cTn dur="1000"/>
                                        <p:tgtEl>
                                          <p:spTgt spid="2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4" st="4"/>
                                            </p:txEl>
                                          </p:spTgt>
                                        </p:tgtEl>
                                        <p:attrNameLst>
                                          <p:attrName>style.visibility</p:attrName>
                                        </p:attrNameLst>
                                      </p:cBhvr>
                                      <p:to>
                                        <p:strVal val="visible"/>
                                      </p:to>
                                    </p:set>
                                    <p:animEffect filter="fade" transition="in">
                                      <p:cBhvr>
                                        <p:cTn dur="1000"/>
                                        <p:tgtEl>
                                          <p:spTgt spid="28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5" st="5"/>
                                            </p:txEl>
                                          </p:spTgt>
                                        </p:tgtEl>
                                        <p:attrNameLst>
                                          <p:attrName>style.visibility</p:attrName>
                                        </p:attrNameLst>
                                      </p:cBhvr>
                                      <p:to>
                                        <p:strVal val="visible"/>
                                      </p:to>
                                    </p:set>
                                    <p:animEffect filter="fade" transition="in">
                                      <p:cBhvr>
                                        <p:cTn dur="1000"/>
                                        <p:tgtEl>
                                          <p:spTgt spid="28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32"/>
          <p:cNvSpPr txBox="1"/>
          <p:nvPr>
            <p:ph type="title"/>
          </p:nvPr>
        </p:nvSpPr>
        <p:spPr>
          <a:xfrm>
            <a:off x="1303800" y="598575"/>
            <a:ext cx="70305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Algorithm Description</a:t>
            </a:r>
            <a:endParaRPr sz="3000">
              <a:solidFill>
                <a:srgbClr val="45818E"/>
              </a:solidFill>
            </a:endParaRPr>
          </a:p>
          <a:p>
            <a:pPr indent="0" lvl="0" marL="0" rtl="0" algn="l">
              <a:spcBef>
                <a:spcPts val="0"/>
              </a:spcBef>
              <a:spcAft>
                <a:spcPts val="0"/>
              </a:spcAft>
              <a:buNone/>
            </a:pPr>
            <a:r>
              <a:t/>
            </a:r>
            <a:endParaRPr/>
          </a:p>
        </p:txBody>
      </p:sp>
      <p:sp>
        <p:nvSpPr>
          <p:cNvPr id="427" name="Google Shape;427;p32"/>
          <p:cNvSpPr txBox="1"/>
          <p:nvPr>
            <p:ph idx="1" type="body"/>
          </p:nvPr>
        </p:nvSpPr>
        <p:spPr>
          <a:xfrm>
            <a:off x="1303800" y="1819850"/>
            <a:ext cx="7030500" cy="282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CC0000"/>
              </a:buClr>
              <a:buSzPts val="1800"/>
              <a:buChar char="●"/>
            </a:pPr>
            <a:r>
              <a:rPr lang="en" sz="1800"/>
              <a:t>We take the highest weighted edges in our graph, instead of taking the lowest ones.</a:t>
            </a:r>
            <a:endParaRPr sz="1800"/>
          </a:p>
          <a:p>
            <a:pPr indent="-342900" lvl="0" marL="457200" rtl="0" algn="l">
              <a:lnSpc>
                <a:spcPct val="100000"/>
              </a:lnSpc>
              <a:spcBef>
                <a:spcPts val="0"/>
              </a:spcBef>
              <a:spcAft>
                <a:spcPts val="0"/>
              </a:spcAft>
              <a:buClr>
                <a:srgbClr val="CC0000"/>
              </a:buClr>
              <a:buSzPts val="1800"/>
              <a:buChar char="●"/>
            </a:pPr>
            <a:r>
              <a:rPr lang="en" sz="1800">
                <a:solidFill>
                  <a:srgbClr val="000000"/>
                </a:solidFill>
              </a:rPr>
              <a:t>The weights are calculated according to the lengths of the maximum overlaps between strings.</a:t>
            </a:r>
            <a:endParaRPr sz="1800">
              <a:solidFill>
                <a:srgbClr val="000000"/>
              </a:solidFill>
            </a:endParaRPr>
          </a:p>
          <a:p>
            <a:pPr indent="-342900" lvl="0" marL="457200" rtl="0" algn="l">
              <a:lnSpc>
                <a:spcPct val="100000"/>
              </a:lnSpc>
              <a:spcBef>
                <a:spcPts val="0"/>
              </a:spcBef>
              <a:spcAft>
                <a:spcPts val="0"/>
              </a:spcAft>
              <a:buClr>
                <a:srgbClr val="CC0000"/>
              </a:buClr>
              <a:buSzPts val="1800"/>
              <a:buChar char="●"/>
            </a:pPr>
            <a:r>
              <a:rPr lang="en" sz="1800">
                <a:solidFill>
                  <a:srgbClr val="000000"/>
                </a:solidFill>
              </a:rPr>
              <a:t>Instead of deriving a path instantly, we choose the highest valued edges at once and merge the two nodes corresponding to that edge.</a:t>
            </a:r>
            <a:endParaRPr sz="1800">
              <a:solidFill>
                <a:srgbClr val="000000"/>
              </a:solidFill>
            </a:endParaRPr>
          </a:p>
          <a:p>
            <a:pPr indent="-342900" lvl="0" marL="457200" rtl="0" algn="l">
              <a:lnSpc>
                <a:spcPct val="100000"/>
              </a:lnSpc>
              <a:spcBef>
                <a:spcPts val="0"/>
              </a:spcBef>
              <a:spcAft>
                <a:spcPts val="0"/>
              </a:spcAft>
              <a:buClr>
                <a:srgbClr val="CC0000"/>
              </a:buClr>
              <a:buSzPts val="1800"/>
              <a:buChar char="●"/>
            </a:pPr>
            <a:r>
              <a:rPr lang="en" sz="1800">
                <a:solidFill>
                  <a:srgbClr val="000000"/>
                </a:solidFill>
              </a:rPr>
              <a:t>This method ensures that we only traverse every node once and do not get in a loop.</a:t>
            </a:r>
            <a:endParaRPr sz="1800">
              <a:solidFill>
                <a:srgbClr val="000000"/>
              </a:solidFill>
            </a:endParaRPr>
          </a:p>
        </p:txBody>
      </p:sp>
      <p:sp>
        <p:nvSpPr>
          <p:cNvPr id="428" name="Google Shape;428;p32"/>
          <p:cNvSpPr txBox="1"/>
          <p:nvPr/>
        </p:nvSpPr>
        <p:spPr>
          <a:xfrm>
            <a:off x="1303800" y="1387250"/>
            <a:ext cx="59577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000">
                <a:solidFill>
                  <a:srgbClr val="CC0000"/>
                </a:solidFill>
                <a:latin typeface="Nunito"/>
                <a:ea typeface="Nunito"/>
                <a:cs typeface="Nunito"/>
                <a:sym typeface="Nunito"/>
              </a:rPr>
              <a:t>What is different from Hamiltonian?</a:t>
            </a:r>
            <a:endParaRPr b="1" i="1" sz="2000">
              <a:solidFill>
                <a:srgbClr val="CC0000"/>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0" st="0"/>
                                            </p:txEl>
                                          </p:spTgt>
                                        </p:tgtEl>
                                        <p:attrNameLst>
                                          <p:attrName>style.visibility</p:attrName>
                                        </p:attrNameLst>
                                      </p:cBhvr>
                                      <p:to>
                                        <p:strVal val="visible"/>
                                      </p:to>
                                    </p:set>
                                    <p:animEffect filter="fade" transition="in">
                                      <p:cBhvr>
                                        <p:cTn dur="1000"/>
                                        <p:tgtEl>
                                          <p:spTgt spid="4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1" st="1"/>
                                            </p:txEl>
                                          </p:spTgt>
                                        </p:tgtEl>
                                        <p:attrNameLst>
                                          <p:attrName>style.visibility</p:attrName>
                                        </p:attrNameLst>
                                      </p:cBhvr>
                                      <p:to>
                                        <p:strVal val="visible"/>
                                      </p:to>
                                    </p:set>
                                    <p:animEffect filter="fade" transition="in">
                                      <p:cBhvr>
                                        <p:cTn dur="1000"/>
                                        <p:tgtEl>
                                          <p:spTgt spid="4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2" st="2"/>
                                            </p:txEl>
                                          </p:spTgt>
                                        </p:tgtEl>
                                        <p:attrNameLst>
                                          <p:attrName>style.visibility</p:attrName>
                                        </p:attrNameLst>
                                      </p:cBhvr>
                                      <p:to>
                                        <p:strVal val="visible"/>
                                      </p:to>
                                    </p:set>
                                    <p:animEffect filter="fade" transition="in">
                                      <p:cBhvr>
                                        <p:cTn dur="1000"/>
                                        <p:tgtEl>
                                          <p:spTgt spid="4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3" st="3"/>
                                            </p:txEl>
                                          </p:spTgt>
                                        </p:tgtEl>
                                        <p:attrNameLst>
                                          <p:attrName>style.visibility</p:attrName>
                                        </p:attrNameLst>
                                      </p:cBhvr>
                                      <p:to>
                                        <p:strVal val="visible"/>
                                      </p:to>
                                    </p:set>
                                    <p:animEffect filter="fade" transition="in">
                                      <p:cBhvr>
                                        <p:cTn dur="1000"/>
                                        <p:tgtEl>
                                          <p:spTgt spid="42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Algorithm Description</a:t>
            </a:r>
            <a:endParaRPr sz="3000">
              <a:solidFill>
                <a:srgbClr val="45818E"/>
              </a:solidFill>
            </a:endParaRPr>
          </a:p>
          <a:p>
            <a:pPr indent="0" lvl="0" marL="0" rtl="0" algn="l">
              <a:spcBef>
                <a:spcPts val="0"/>
              </a:spcBef>
              <a:spcAft>
                <a:spcPts val="0"/>
              </a:spcAft>
              <a:buNone/>
            </a:pPr>
            <a:r>
              <a:t/>
            </a:r>
            <a:endParaRPr/>
          </a:p>
        </p:txBody>
      </p:sp>
      <p:sp>
        <p:nvSpPr>
          <p:cNvPr id="434" name="Google Shape;434;p3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CC0000"/>
              </a:buClr>
              <a:buSzPts val="1800"/>
              <a:buAutoNum type="arabicPeriod"/>
            </a:pPr>
            <a:r>
              <a:rPr lang="en" sz="1800">
                <a:solidFill>
                  <a:srgbClr val="000000"/>
                </a:solidFill>
              </a:rPr>
              <a:t>At the beginning, it finds the most overlapping string pair of two.</a:t>
            </a:r>
            <a:endParaRPr sz="1800">
              <a:solidFill>
                <a:srgbClr val="000000"/>
              </a:solidFill>
            </a:endParaRPr>
          </a:p>
          <a:p>
            <a:pPr indent="-342900" lvl="0" marL="457200" rtl="0" algn="l">
              <a:lnSpc>
                <a:spcPct val="100000"/>
              </a:lnSpc>
              <a:spcBef>
                <a:spcPts val="0"/>
              </a:spcBef>
              <a:spcAft>
                <a:spcPts val="0"/>
              </a:spcAft>
              <a:buClr>
                <a:srgbClr val="CC0000"/>
              </a:buClr>
              <a:buSzPts val="1800"/>
              <a:buAutoNum type="arabicPeriod"/>
            </a:pPr>
            <a:r>
              <a:rPr lang="en" sz="1800">
                <a:solidFill>
                  <a:srgbClr val="000000"/>
                </a:solidFill>
              </a:rPr>
              <a:t>Then it combines these two strings by their overlapping parts.</a:t>
            </a:r>
            <a:endParaRPr sz="1800">
              <a:solidFill>
                <a:srgbClr val="000000"/>
              </a:solidFill>
            </a:endParaRPr>
          </a:p>
          <a:p>
            <a:pPr indent="-342900" lvl="0" marL="457200" rtl="0" algn="l">
              <a:lnSpc>
                <a:spcPct val="100000"/>
              </a:lnSpc>
              <a:spcBef>
                <a:spcPts val="0"/>
              </a:spcBef>
              <a:spcAft>
                <a:spcPts val="0"/>
              </a:spcAft>
              <a:buClr>
                <a:srgbClr val="CC0000"/>
              </a:buClr>
              <a:buSzPts val="1800"/>
              <a:buAutoNum type="arabicPeriod"/>
            </a:pPr>
            <a:r>
              <a:rPr lang="en" sz="1800">
                <a:solidFill>
                  <a:srgbClr val="000000"/>
                </a:solidFill>
              </a:rPr>
              <a:t>Removes the used strings and replaces them with the new combined string.</a:t>
            </a:r>
            <a:endParaRPr sz="1800">
              <a:solidFill>
                <a:srgbClr val="000000"/>
              </a:solidFill>
            </a:endParaRPr>
          </a:p>
          <a:p>
            <a:pPr indent="-342900" lvl="0" marL="457200" rtl="0" algn="l">
              <a:lnSpc>
                <a:spcPct val="100000"/>
              </a:lnSpc>
              <a:spcBef>
                <a:spcPts val="0"/>
              </a:spcBef>
              <a:spcAft>
                <a:spcPts val="0"/>
              </a:spcAft>
              <a:buClr>
                <a:srgbClr val="CC0000"/>
              </a:buClr>
              <a:buSzPts val="1800"/>
              <a:buAutoNum type="arabicPeriod"/>
            </a:pPr>
            <a:r>
              <a:rPr lang="en" sz="1800">
                <a:solidFill>
                  <a:srgbClr val="000000"/>
                </a:solidFill>
              </a:rPr>
              <a:t>Repeats these steps above if there are multiple strings left.</a:t>
            </a:r>
            <a:endParaRPr sz="1800">
              <a:solidFill>
                <a:srgbClr val="000000"/>
              </a:solidFill>
            </a:endParaRPr>
          </a:p>
          <a:p>
            <a:pPr indent="-342900" lvl="0" marL="457200" rtl="0" algn="l">
              <a:lnSpc>
                <a:spcPct val="100000"/>
              </a:lnSpc>
              <a:spcBef>
                <a:spcPts val="0"/>
              </a:spcBef>
              <a:spcAft>
                <a:spcPts val="0"/>
              </a:spcAft>
              <a:buClr>
                <a:srgbClr val="CC0000"/>
              </a:buClr>
              <a:buSzPts val="1800"/>
              <a:buAutoNum type="arabicPeriod"/>
            </a:pPr>
            <a:r>
              <a:rPr lang="en" sz="1800">
                <a:solidFill>
                  <a:srgbClr val="000000"/>
                </a:solidFill>
              </a:rPr>
              <a:t>If there is only one string left, it is our SCS.</a:t>
            </a:r>
            <a:endParaRPr sz="1800"/>
          </a:p>
        </p:txBody>
      </p:sp>
      <p:sp>
        <p:nvSpPr>
          <p:cNvPr id="435" name="Google Shape;435;p33"/>
          <p:cNvSpPr txBox="1"/>
          <p:nvPr/>
        </p:nvSpPr>
        <p:spPr>
          <a:xfrm>
            <a:off x="1376525" y="1447300"/>
            <a:ext cx="38187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000">
                <a:solidFill>
                  <a:srgbClr val="CC0000"/>
                </a:solidFill>
                <a:latin typeface="Nunito"/>
                <a:ea typeface="Nunito"/>
                <a:cs typeface="Nunito"/>
                <a:sym typeface="Nunito"/>
              </a:rPr>
              <a:t>Steps of The Algorithm</a:t>
            </a:r>
            <a:endParaRPr b="1" i="1" sz="2000">
              <a:solidFill>
                <a:srgbClr val="CC0000"/>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0" st="0"/>
                                            </p:txEl>
                                          </p:spTgt>
                                        </p:tgtEl>
                                        <p:attrNameLst>
                                          <p:attrName>style.visibility</p:attrName>
                                        </p:attrNameLst>
                                      </p:cBhvr>
                                      <p:to>
                                        <p:strVal val="visible"/>
                                      </p:to>
                                    </p:set>
                                    <p:animEffect filter="fade" transition="in">
                                      <p:cBhvr>
                                        <p:cTn dur="1000"/>
                                        <p:tgtEl>
                                          <p:spTgt spid="4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1" st="1"/>
                                            </p:txEl>
                                          </p:spTgt>
                                        </p:tgtEl>
                                        <p:attrNameLst>
                                          <p:attrName>style.visibility</p:attrName>
                                        </p:attrNameLst>
                                      </p:cBhvr>
                                      <p:to>
                                        <p:strVal val="visible"/>
                                      </p:to>
                                    </p:set>
                                    <p:animEffect filter="fade" transition="in">
                                      <p:cBhvr>
                                        <p:cTn dur="1000"/>
                                        <p:tgtEl>
                                          <p:spTgt spid="4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2" st="2"/>
                                            </p:txEl>
                                          </p:spTgt>
                                        </p:tgtEl>
                                        <p:attrNameLst>
                                          <p:attrName>style.visibility</p:attrName>
                                        </p:attrNameLst>
                                      </p:cBhvr>
                                      <p:to>
                                        <p:strVal val="visible"/>
                                      </p:to>
                                    </p:set>
                                    <p:animEffect filter="fade" transition="in">
                                      <p:cBhvr>
                                        <p:cTn dur="1000"/>
                                        <p:tgtEl>
                                          <p:spTgt spid="4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3" st="3"/>
                                            </p:txEl>
                                          </p:spTgt>
                                        </p:tgtEl>
                                        <p:attrNameLst>
                                          <p:attrName>style.visibility</p:attrName>
                                        </p:attrNameLst>
                                      </p:cBhvr>
                                      <p:to>
                                        <p:strVal val="visible"/>
                                      </p:to>
                                    </p:set>
                                    <p:animEffect filter="fade" transition="in">
                                      <p:cBhvr>
                                        <p:cTn dur="1000"/>
                                        <p:tgtEl>
                                          <p:spTgt spid="4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4" st="4"/>
                                            </p:txEl>
                                          </p:spTgt>
                                        </p:tgtEl>
                                        <p:attrNameLst>
                                          <p:attrName>style.visibility</p:attrName>
                                        </p:attrNameLst>
                                      </p:cBhvr>
                                      <p:to>
                                        <p:strVal val="visible"/>
                                      </p:to>
                                    </p:set>
                                    <p:animEffect filter="fade" transition="in">
                                      <p:cBhvr>
                                        <p:cTn dur="1000"/>
                                        <p:tgtEl>
                                          <p:spTgt spid="43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Algorithm Example Case</a:t>
            </a:r>
            <a:endParaRPr>
              <a:solidFill>
                <a:srgbClr val="45818E"/>
              </a:solidFill>
            </a:endParaRPr>
          </a:p>
        </p:txBody>
      </p:sp>
      <p:pic>
        <p:nvPicPr>
          <p:cNvPr id="441" name="Google Shape;441;p34"/>
          <p:cNvPicPr preferRelativeResize="0"/>
          <p:nvPr/>
        </p:nvPicPr>
        <p:blipFill>
          <a:blip r:embed="rId3">
            <a:alphaModFix/>
          </a:blip>
          <a:stretch>
            <a:fillRect/>
          </a:stretch>
        </p:blipFill>
        <p:spPr>
          <a:xfrm>
            <a:off x="2675425" y="1265075"/>
            <a:ext cx="3793149" cy="3375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Algorithm Example Case</a:t>
            </a:r>
            <a:endParaRPr sz="3000">
              <a:solidFill>
                <a:srgbClr val="45818E"/>
              </a:solidFill>
            </a:endParaRPr>
          </a:p>
          <a:p>
            <a:pPr indent="0" lvl="0" marL="0" rtl="0" algn="l">
              <a:spcBef>
                <a:spcPts val="0"/>
              </a:spcBef>
              <a:spcAft>
                <a:spcPts val="0"/>
              </a:spcAft>
              <a:buNone/>
            </a:pPr>
            <a:r>
              <a:t/>
            </a:r>
            <a:endParaRPr/>
          </a:p>
        </p:txBody>
      </p:sp>
      <p:pic>
        <p:nvPicPr>
          <p:cNvPr id="447" name="Google Shape;447;p35"/>
          <p:cNvPicPr preferRelativeResize="0"/>
          <p:nvPr/>
        </p:nvPicPr>
        <p:blipFill>
          <a:blip r:embed="rId3">
            <a:alphaModFix/>
          </a:blip>
          <a:stretch>
            <a:fillRect/>
          </a:stretch>
        </p:blipFill>
        <p:spPr>
          <a:xfrm>
            <a:off x="2695400" y="1264650"/>
            <a:ext cx="3668975" cy="3455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Algorithm Example Case</a:t>
            </a:r>
            <a:endParaRPr sz="3000">
              <a:solidFill>
                <a:srgbClr val="45818E"/>
              </a:solidFill>
            </a:endParaRPr>
          </a:p>
          <a:p>
            <a:pPr indent="0" lvl="0" marL="0" rtl="0" algn="l">
              <a:spcBef>
                <a:spcPts val="0"/>
              </a:spcBef>
              <a:spcAft>
                <a:spcPts val="0"/>
              </a:spcAft>
              <a:buNone/>
            </a:pPr>
            <a:r>
              <a:t/>
            </a:r>
            <a:endParaRPr/>
          </a:p>
        </p:txBody>
      </p:sp>
      <p:pic>
        <p:nvPicPr>
          <p:cNvPr id="453" name="Google Shape;453;p36"/>
          <p:cNvPicPr preferRelativeResize="0"/>
          <p:nvPr/>
        </p:nvPicPr>
        <p:blipFill>
          <a:blip r:embed="rId3">
            <a:alphaModFix/>
          </a:blip>
          <a:stretch>
            <a:fillRect/>
          </a:stretch>
        </p:blipFill>
        <p:spPr>
          <a:xfrm>
            <a:off x="2628300" y="1600200"/>
            <a:ext cx="4533900" cy="2552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Algorithm Example Case</a:t>
            </a:r>
            <a:endParaRPr sz="3000">
              <a:solidFill>
                <a:srgbClr val="45818E"/>
              </a:solidFill>
            </a:endParaRPr>
          </a:p>
          <a:p>
            <a:pPr indent="0" lvl="0" marL="0" rtl="0" algn="l">
              <a:spcBef>
                <a:spcPts val="0"/>
              </a:spcBef>
              <a:spcAft>
                <a:spcPts val="0"/>
              </a:spcAft>
              <a:buNone/>
            </a:pPr>
            <a:r>
              <a:t/>
            </a:r>
            <a:endParaRPr/>
          </a:p>
        </p:txBody>
      </p:sp>
      <p:pic>
        <p:nvPicPr>
          <p:cNvPr id="459" name="Google Shape;459;p37"/>
          <p:cNvPicPr preferRelativeResize="0"/>
          <p:nvPr/>
        </p:nvPicPr>
        <p:blipFill>
          <a:blip r:embed="rId3">
            <a:alphaModFix/>
          </a:blip>
          <a:stretch>
            <a:fillRect/>
          </a:stretch>
        </p:blipFill>
        <p:spPr>
          <a:xfrm>
            <a:off x="2709263" y="1771650"/>
            <a:ext cx="4219575" cy="2362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Algorithm Example Case</a:t>
            </a:r>
            <a:endParaRPr sz="3000">
              <a:solidFill>
                <a:srgbClr val="45818E"/>
              </a:solidFill>
            </a:endParaRPr>
          </a:p>
          <a:p>
            <a:pPr indent="0" lvl="0" marL="0" rtl="0" algn="l">
              <a:spcBef>
                <a:spcPts val="0"/>
              </a:spcBef>
              <a:spcAft>
                <a:spcPts val="0"/>
              </a:spcAft>
              <a:buNone/>
            </a:pPr>
            <a:r>
              <a:t/>
            </a:r>
            <a:endParaRPr/>
          </a:p>
        </p:txBody>
      </p:sp>
      <p:pic>
        <p:nvPicPr>
          <p:cNvPr id="465" name="Google Shape;465;p38"/>
          <p:cNvPicPr preferRelativeResize="0"/>
          <p:nvPr/>
        </p:nvPicPr>
        <p:blipFill>
          <a:blip r:embed="rId3">
            <a:alphaModFix/>
          </a:blip>
          <a:stretch>
            <a:fillRect/>
          </a:stretch>
        </p:blipFill>
        <p:spPr>
          <a:xfrm>
            <a:off x="2928338" y="1738313"/>
            <a:ext cx="3629025" cy="2428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Algorithm Example Case</a:t>
            </a:r>
            <a:endParaRPr sz="3000">
              <a:solidFill>
                <a:srgbClr val="45818E"/>
              </a:solidFill>
            </a:endParaRPr>
          </a:p>
          <a:p>
            <a:pPr indent="0" lvl="0" marL="0" rtl="0" algn="l">
              <a:spcBef>
                <a:spcPts val="0"/>
              </a:spcBef>
              <a:spcAft>
                <a:spcPts val="0"/>
              </a:spcAft>
              <a:buNone/>
            </a:pPr>
            <a:r>
              <a:t/>
            </a:r>
            <a:endParaRPr/>
          </a:p>
        </p:txBody>
      </p:sp>
      <p:pic>
        <p:nvPicPr>
          <p:cNvPr id="471" name="Google Shape;471;p39"/>
          <p:cNvPicPr preferRelativeResize="0"/>
          <p:nvPr/>
        </p:nvPicPr>
        <p:blipFill>
          <a:blip r:embed="rId3">
            <a:alphaModFix/>
          </a:blip>
          <a:stretch>
            <a:fillRect/>
          </a:stretch>
        </p:blipFill>
        <p:spPr>
          <a:xfrm>
            <a:off x="2919413" y="1619250"/>
            <a:ext cx="3762375" cy="2667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4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Algorithm Example Case</a:t>
            </a:r>
            <a:endParaRPr sz="3000">
              <a:solidFill>
                <a:srgbClr val="45818E"/>
              </a:solidFill>
            </a:endParaRPr>
          </a:p>
          <a:p>
            <a:pPr indent="0" lvl="0" marL="0" rtl="0" algn="l">
              <a:spcBef>
                <a:spcPts val="0"/>
              </a:spcBef>
              <a:spcAft>
                <a:spcPts val="0"/>
              </a:spcAft>
              <a:buNone/>
            </a:pPr>
            <a:r>
              <a:t/>
            </a:r>
            <a:endParaRPr/>
          </a:p>
        </p:txBody>
      </p:sp>
      <p:pic>
        <p:nvPicPr>
          <p:cNvPr id="477" name="Google Shape;477;p40"/>
          <p:cNvPicPr preferRelativeResize="0"/>
          <p:nvPr/>
        </p:nvPicPr>
        <p:blipFill>
          <a:blip r:embed="rId3">
            <a:alphaModFix/>
          </a:blip>
          <a:stretch>
            <a:fillRect/>
          </a:stretch>
        </p:blipFill>
        <p:spPr>
          <a:xfrm>
            <a:off x="2842600" y="1590675"/>
            <a:ext cx="3952875" cy="2724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Algorithm Example Case</a:t>
            </a:r>
            <a:endParaRPr sz="3000">
              <a:solidFill>
                <a:srgbClr val="45818E"/>
              </a:solidFill>
            </a:endParaRPr>
          </a:p>
          <a:p>
            <a:pPr indent="0" lvl="0" marL="0" rtl="0" algn="l">
              <a:spcBef>
                <a:spcPts val="0"/>
              </a:spcBef>
              <a:spcAft>
                <a:spcPts val="0"/>
              </a:spcAft>
              <a:buNone/>
            </a:pPr>
            <a:r>
              <a:t/>
            </a:r>
            <a:endParaRPr/>
          </a:p>
        </p:txBody>
      </p:sp>
      <p:pic>
        <p:nvPicPr>
          <p:cNvPr id="483" name="Google Shape;483;p41"/>
          <p:cNvPicPr preferRelativeResize="0"/>
          <p:nvPr/>
        </p:nvPicPr>
        <p:blipFill>
          <a:blip r:embed="rId3">
            <a:alphaModFix/>
          </a:blip>
          <a:stretch>
            <a:fillRect/>
          </a:stretch>
        </p:blipFill>
        <p:spPr>
          <a:xfrm>
            <a:off x="2866425" y="1647825"/>
            <a:ext cx="3905250" cy="2457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889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Problem Description</a:t>
            </a:r>
            <a:endParaRPr sz="3000">
              <a:solidFill>
                <a:srgbClr val="45818E"/>
              </a:solidFill>
            </a:endParaRPr>
          </a:p>
        </p:txBody>
      </p:sp>
      <p:sp>
        <p:nvSpPr>
          <p:cNvPr id="290" name="Google Shape;290;p15"/>
          <p:cNvSpPr txBox="1"/>
          <p:nvPr>
            <p:ph idx="1" type="body"/>
          </p:nvPr>
        </p:nvSpPr>
        <p:spPr>
          <a:xfrm>
            <a:off x="68600" y="1657700"/>
            <a:ext cx="8598600" cy="32385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CC0000"/>
              </a:buClr>
              <a:buSzPts val="2200"/>
              <a:buChar char="●"/>
            </a:pPr>
            <a:r>
              <a:rPr lang="en" sz="2200">
                <a:solidFill>
                  <a:srgbClr val="000000"/>
                </a:solidFill>
              </a:rPr>
              <a:t>It is a problem for </a:t>
            </a:r>
            <a:r>
              <a:rPr lang="en" sz="2200">
                <a:solidFill>
                  <a:srgbClr val="000000"/>
                </a:solidFill>
              </a:rPr>
              <a:t>optimization</a:t>
            </a:r>
            <a:r>
              <a:rPr lang="en" sz="2200">
                <a:solidFill>
                  <a:srgbClr val="000000"/>
                </a:solidFill>
              </a:rPr>
              <a:t> on sequences. These sequence vary into areas such as;</a:t>
            </a:r>
            <a:endParaRPr sz="2200">
              <a:solidFill>
                <a:srgbClr val="000000"/>
              </a:solidFill>
            </a:endParaRPr>
          </a:p>
          <a:p>
            <a:pPr indent="-368300" lvl="1" marL="914400" rtl="0" algn="l">
              <a:lnSpc>
                <a:spcPct val="100000"/>
              </a:lnSpc>
              <a:spcBef>
                <a:spcPts val="0"/>
              </a:spcBef>
              <a:spcAft>
                <a:spcPts val="0"/>
              </a:spcAft>
              <a:buClr>
                <a:srgbClr val="CC0000"/>
              </a:buClr>
              <a:buSzPts val="2200"/>
              <a:buChar char="○"/>
            </a:pPr>
            <a:r>
              <a:rPr lang="en" sz="2200">
                <a:solidFill>
                  <a:srgbClr val="000000"/>
                </a:solidFill>
              </a:rPr>
              <a:t>DNA genome projects.</a:t>
            </a:r>
            <a:endParaRPr sz="2200">
              <a:solidFill>
                <a:srgbClr val="000000"/>
              </a:solidFill>
            </a:endParaRPr>
          </a:p>
          <a:p>
            <a:pPr indent="-368300" lvl="1" marL="914400" rtl="0" algn="l">
              <a:lnSpc>
                <a:spcPct val="100000"/>
              </a:lnSpc>
              <a:spcBef>
                <a:spcPts val="0"/>
              </a:spcBef>
              <a:spcAft>
                <a:spcPts val="0"/>
              </a:spcAft>
              <a:buClr>
                <a:srgbClr val="CC0000"/>
              </a:buClr>
              <a:buSzPts val="2200"/>
              <a:buChar char="○"/>
            </a:pPr>
            <a:r>
              <a:rPr lang="en" sz="2200">
                <a:solidFill>
                  <a:srgbClr val="000000"/>
                </a:solidFill>
              </a:rPr>
              <a:t>DNA sequence assembly in Computational Biology.</a:t>
            </a:r>
            <a:endParaRPr sz="2200">
              <a:solidFill>
                <a:srgbClr val="000000"/>
              </a:solidFill>
            </a:endParaRPr>
          </a:p>
          <a:p>
            <a:pPr indent="-368300" lvl="1" marL="914400" rtl="0" algn="l">
              <a:lnSpc>
                <a:spcPct val="100000"/>
              </a:lnSpc>
              <a:spcBef>
                <a:spcPts val="0"/>
              </a:spcBef>
              <a:spcAft>
                <a:spcPts val="0"/>
              </a:spcAft>
              <a:buClr>
                <a:srgbClr val="CC0000"/>
              </a:buClr>
              <a:buSzPts val="2200"/>
              <a:buChar char="○"/>
            </a:pPr>
            <a:r>
              <a:rPr lang="en" sz="2200">
                <a:solidFill>
                  <a:srgbClr val="000000"/>
                </a:solidFill>
              </a:rPr>
              <a:t>Computer Science and Engineering problems scheduling.</a:t>
            </a:r>
            <a:endParaRPr sz="2200">
              <a:solidFill>
                <a:srgbClr val="000000"/>
              </a:solidFill>
            </a:endParaRPr>
          </a:p>
          <a:p>
            <a:pPr indent="-368300" lvl="1" marL="914400" rtl="0" algn="l">
              <a:lnSpc>
                <a:spcPct val="100000"/>
              </a:lnSpc>
              <a:spcBef>
                <a:spcPts val="0"/>
              </a:spcBef>
              <a:spcAft>
                <a:spcPts val="0"/>
              </a:spcAft>
              <a:buClr>
                <a:srgbClr val="CC0000"/>
              </a:buClr>
              <a:buSzPts val="2200"/>
              <a:buChar char="○"/>
            </a:pPr>
            <a:r>
              <a:rPr lang="en" sz="2200">
                <a:solidFill>
                  <a:srgbClr val="000000"/>
                </a:solidFill>
              </a:rPr>
              <a:t>Query optimization.</a:t>
            </a:r>
            <a:endParaRPr sz="2200">
              <a:solidFill>
                <a:srgbClr val="000000"/>
              </a:solidFill>
            </a:endParaRPr>
          </a:p>
          <a:p>
            <a:pPr indent="-368300" lvl="1" marL="914400" rtl="0" algn="l">
              <a:lnSpc>
                <a:spcPct val="100000"/>
              </a:lnSpc>
              <a:spcBef>
                <a:spcPts val="0"/>
              </a:spcBef>
              <a:spcAft>
                <a:spcPts val="0"/>
              </a:spcAft>
              <a:buClr>
                <a:srgbClr val="CC0000"/>
              </a:buClr>
              <a:buSzPts val="2200"/>
              <a:buChar char="○"/>
            </a:pPr>
            <a:r>
              <a:rPr lang="en" sz="2200">
                <a:solidFill>
                  <a:srgbClr val="000000"/>
                </a:solidFill>
              </a:rPr>
              <a:t>Data compression and text-editing.</a:t>
            </a:r>
            <a:endParaRPr sz="2200">
              <a:solidFill>
                <a:srgbClr val="000000"/>
              </a:solidFill>
            </a:endParaRPr>
          </a:p>
        </p:txBody>
      </p:sp>
      <p:sp>
        <p:nvSpPr>
          <p:cNvPr id="291" name="Google Shape;291;p15"/>
          <p:cNvSpPr txBox="1"/>
          <p:nvPr>
            <p:ph type="title"/>
          </p:nvPr>
        </p:nvSpPr>
        <p:spPr>
          <a:xfrm>
            <a:off x="1303800" y="11365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Shortest Common Superstring (SCS)</a:t>
            </a:r>
            <a:endParaRPr sz="2400">
              <a:solidFill>
                <a:srgbClr val="CC0000"/>
              </a:solidFill>
            </a:endParaRPr>
          </a:p>
          <a:p>
            <a:pPr indent="0" lvl="0" marL="0" rtl="0" algn="l">
              <a:spcBef>
                <a:spcPts val="0"/>
              </a:spcBef>
              <a:spcAft>
                <a:spcPts val="0"/>
              </a:spcAft>
              <a:buNone/>
            </a:pPr>
            <a:r>
              <a:t/>
            </a:r>
            <a:endParaRPr sz="3000">
              <a:solidFill>
                <a:srgbClr val="45818E"/>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animEffect filter="fade" transition="in">
                                      <p:cBhvr>
                                        <p:cTn dur="1000"/>
                                        <p:tgtEl>
                                          <p:spTgt spid="2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1" st="1"/>
                                            </p:txEl>
                                          </p:spTgt>
                                        </p:tgtEl>
                                        <p:attrNameLst>
                                          <p:attrName>style.visibility</p:attrName>
                                        </p:attrNameLst>
                                      </p:cBhvr>
                                      <p:to>
                                        <p:strVal val="visible"/>
                                      </p:to>
                                    </p:set>
                                    <p:animEffect filter="fade" transition="in">
                                      <p:cBhvr>
                                        <p:cTn dur="1000"/>
                                        <p:tgtEl>
                                          <p:spTgt spid="2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2" st="2"/>
                                            </p:txEl>
                                          </p:spTgt>
                                        </p:tgtEl>
                                        <p:attrNameLst>
                                          <p:attrName>style.visibility</p:attrName>
                                        </p:attrNameLst>
                                      </p:cBhvr>
                                      <p:to>
                                        <p:strVal val="visible"/>
                                      </p:to>
                                    </p:set>
                                    <p:animEffect filter="fade" transition="in">
                                      <p:cBhvr>
                                        <p:cTn dur="1000"/>
                                        <p:tgtEl>
                                          <p:spTgt spid="2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3" st="3"/>
                                            </p:txEl>
                                          </p:spTgt>
                                        </p:tgtEl>
                                        <p:attrNameLst>
                                          <p:attrName>style.visibility</p:attrName>
                                        </p:attrNameLst>
                                      </p:cBhvr>
                                      <p:to>
                                        <p:strVal val="visible"/>
                                      </p:to>
                                    </p:set>
                                    <p:animEffect filter="fade" transition="in">
                                      <p:cBhvr>
                                        <p:cTn dur="1000"/>
                                        <p:tgtEl>
                                          <p:spTgt spid="2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4" st="4"/>
                                            </p:txEl>
                                          </p:spTgt>
                                        </p:tgtEl>
                                        <p:attrNameLst>
                                          <p:attrName>style.visibility</p:attrName>
                                        </p:attrNameLst>
                                      </p:cBhvr>
                                      <p:to>
                                        <p:strVal val="visible"/>
                                      </p:to>
                                    </p:set>
                                    <p:animEffect filter="fade" transition="in">
                                      <p:cBhvr>
                                        <p:cTn dur="1000"/>
                                        <p:tgtEl>
                                          <p:spTgt spid="2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5" st="5"/>
                                            </p:txEl>
                                          </p:spTgt>
                                        </p:tgtEl>
                                        <p:attrNameLst>
                                          <p:attrName>style.visibility</p:attrName>
                                        </p:attrNameLst>
                                      </p:cBhvr>
                                      <p:to>
                                        <p:strVal val="visible"/>
                                      </p:to>
                                    </p:set>
                                    <p:animEffect filter="fade" transition="in">
                                      <p:cBhvr>
                                        <p:cTn dur="1000"/>
                                        <p:tgtEl>
                                          <p:spTgt spid="29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Algorithm Example Case</a:t>
            </a:r>
            <a:endParaRPr sz="3000">
              <a:solidFill>
                <a:srgbClr val="45818E"/>
              </a:solidFill>
            </a:endParaRPr>
          </a:p>
          <a:p>
            <a:pPr indent="0" lvl="0" marL="0" rtl="0" algn="l">
              <a:spcBef>
                <a:spcPts val="0"/>
              </a:spcBef>
              <a:spcAft>
                <a:spcPts val="0"/>
              </a:spcAft>
              <a:buNone/>
            </a:pPr>
            <a:r>
              <a:t/>
            </a:r>
            <a:endParaRPr/>
          </a:p>
        </p:txBody>
      </p:sp>
      <p:pic>
        <p:nvPicPr>
          <p:cNvPr id="489" name="Google Shape;489;p42"/>
          <p:cNvPicPr preferRelativeResize="0"/>
          <p:nvPr/>
        </p:nvPicPr>
        <p:blipFill>
          <a:blip r:embed="rId3">
            <a:alphaModFix/>
          </a:blip>
          <a:stretch>
            <a:fillRect/>
          </a:stretch>
        </p:blipFill>
        <p:spPr>
          <a:xfrm>
            <a:off x="2019300" y="2405063"/>
            <a:ext cx="5105400" cy="1095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4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Algorithm Analysis</a:t>
            </a:r>
            <a:endParaRPr sz="3000">
              <a:solidFill>
                <a:srgbClr val="45818E"/>
              </a:solidFill>
            </a:endParaRPr>
          </a:p>
        </p:txBody>
      </p:sp>
      <p:sp>
        <p:nvSpPr>
          <p:cNvPr id="495" name="Google Shape;495;p43"/>
          <p:cNvSpPr txBox="1"/>
          <p:nvPr>
            <p:ph idx="1" type="body"/>
          </p:nvPr>
        </p:nvSpPr>
        <p:spPr>
          <a:xfrm>
            <a:off x="846600" y="1532850"/>
            <a:ext cx="7030500" cy="3230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CC0000"/>
              </a:buClr>
              <a:buSzPts val="1800"/>
              <a:buChar char="●"/>
            </a:pPr>
            <a:r>
              <a:rPr lang="en" sz="1800"/>
              <a:t>This algorithm we are proposing does not guarantee that it will find the SCS.</a:t>
            </a:r>
            <a:endParaRPr sz="1800"/>
          </a:p>
          <a:p>
            <a:pPr indent="-342900" lvl="0" marL="457200" rtl="0" algn="l">
              <a:lnSpc>
                <a:spcPct val="100000"/>
              </a:lnSpc>
              <a:spcBef>
                <a:spcPts val="0"/>
              </a:spcBef>
              <a:spcAft>
                <a:spcPts val="0"/>
              </a:spcAft>
              <a:buClr>
                <a:srgbClr val="CC0000"/>
              </a:buClr>
              <a:buSzPts val="1800"/>
              <a:buChar char="●"/>
            </a:pPr>
            <a:r>
              <a:rPr lang="en" sz="1800"/>
              <a:t>It is an approximate greedy algorithm.</a:t>
            </a:r>
            <a:endParaRPr sz="1800"/>
          </a:p>
          <a:p>
            <a:pPr indent="-342900" lvl="0" marL="457200" rtl="0" algn="l">
              <a:lnSpc>
                <a:spcPct val="100000"/>
              </a:lnSpc>
              <a:spcBef>
                <a:spcPts val="0"/>
              </a:spcBef>
              <a:spcAft>
                <a:spcPts val="0"/>
              </a:spcAft>
              <a:buClr>
                <a:srgbClr val="CC0000"/>
              </a:buClr>
              <a:buSzPts val="1800"/>
              <a:buChar char="●"/>
            </a:pPr>
            <a:r>
              <a:rPr lang="en" sz="1800"/>
              <a:t>We always choose the maximum overlap available at that particular moment without foreseeing optimal case.</a:t>
            </a:r>
            <a:endParaRPr sz="1800"/>
          </a:p>
          <a:p>
            <a:pPr indent="-342900" lvl="0" marL="457200" rtl="0" algn="l">
              <a:lnSpc>
                <a:spcPct val="100000"/>
              </a:lnSpc>
              <a:spcBef>
                <a:spcPts val="0"/>
              </a:spcBef>
              <a:spcAft>
                <a:spcPts val="0"/>
              </a:spcAft>
              <a:buClr>
                <a:srgbClr val="CC0000"/>
              </a:buClr>
              <a:buSzPts val="1800"/>
              <a:buChar char="●"/>
            </a:pPr>
            <a:r>
              <a:rPr lang="en" sz="1800"/>
              <a:t>But it is guaranteed that it will generate a Superstring whether it is the shortest one or not.</a:t>
            </a:r>
            <a:endParaRPr sz="1800"/>
          </a:p>
          <a:p>
            <a:pPr indent="-342900" lvl="0" marL="457200" rtl="0" algn="l">
              <a:lnSpc>
                <a:spcPct val="100000"/>
              </a:lnSpc>
              <a:spcBef>
                <a:spcPts val="0"/>
              </a:spcBef>
              <a:spcAft>
                <a:spcPts val="0"/>
              </a:spcAft>
              <a:buClr>
                <a:srgbClr val="CC0000"/>
              </a:buClr>
              <a:buSzPts val="1800"/>
              <a:buChar char="●"/>
            </a:pPr>
            <a:r>
              <a:rPr lang="en" sz="1800"/>
              <a:t>That is because we are using an approach similar to the Hamiltonian Path algorithm.</a:t>
            </a:r>
            <a:endParaRPr sz="1800"/>
          </a:p>
          <a:p>
            <a:pPr indent="-342900" lvl="0" marL="457200" rtl="0" algn="l">
              <a:lnSpc>
                <a:spcPct val="100000"/>
              </a:lnSpc>
              <a:spcBef>
                <a:spcPts val="0"/>
              </a:spcBef>
              <a:spcAft>
                <a:spcPts val="0"/>
              </a:spcAft>
              <a:buClr>
                <a:srgbClr val="CC0000"/>
              </a:buClr>
              <a:buSzPts val="1800"/>
              <a:buChar char="●"/>
            </a:pPr>
            <a:r>
              <a:rPr lang="en" sz="1800"/>
              <a:t>We use every string and only once.</a:t>
            </a:r>
            <a:endParaRPr sz="1800"/>
          </a:p>
          <a:p>
            <a:pPr indent="0" lvl="0" marL="457200" rtl="0" algn="l">
              <a:spcBef>
                <a:spcPts val="0"/>
              </a:spcBef>
              <a:spcAft>
                <a:spcPts val="160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0" st="0"/>
                                            </p:txEl>
                                          </p:spTgt>
                                        </p:tgtEl>
                                        <p:attrNameLst>
                                          <p:attrName>style.visibility</p:attrName>
                                        </p:attrNameLst>
                                      </p:cBhvr>
                                      <p:to>
                                        <p:strVal val="visible"/>
                                      </p:to>
                                    </p:set>
                                    <p:animEffect filter="fade" transition="in">
                                      <p:cBhvr>
                                        <p:cTn dur="1000"/>
                                        <p:tgtEl>
                                          <p:spTgt spid="4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1" st="1"/>
                                            </p:txEl>
                                          </p:spTgt>
                                        </p:tgtEl>
                                        <p:attrNameLst>
                                          <p:attrName>style.visibility</p:attrName>
                                        </p:attrNameLst>
                                      </p:cBhvr>
                                      <p:to>
                                        <p:strVal val="visible"/>
                                      </p:to>
                                    </p:set>
                                    <p:animEffect filter="fade" transition="in">
                                      <p:cBhvr>
                                        <p:cTn dur="1000"/>
                                        <p:tgtEl>
                                          <p:spTgt spid="4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2" st="2"/>
                                            </p:txEl>
                                          </p:spTgt>
                                        </p:tgtEl>
                                        <p:attrNameLst>
                                          <p:attrName>style.visibility</p:attrName>
                                        </p:attrNameLst>
                                      </p:cBhvr>
                                      <p:to>
                                        <p:strVal val="visible"/>
                                      </p:to>
                                    </p:set>
                                    <p:animEffect filter="fade" transition="in">
                                      <p:cBhvr>
                                        <p:cTn dur="1000"/>
                                        <p:tgtEl>
                                          <p:spTgt spid="4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3" st="3"/>
                                            </p:txEl>
                                          </p:spTgt>
                                        </p:tgtEl>
                                        <p:attrNameLst>
                                          <p:attrName>style.visibility</p:attrName>
                                        </p:attrNameLst>
                                      </p:cBhvr>
                                      <p:to>
                                        <p:strVal val="visible"/>
                                      </p:to>
                                    </p:set>
                                    <p:animEffect filter="fade" transition="in">
                                      <p:cBhvr>
                                        <p:cTn dur="1000"/>
                                        <p:tgtEl>
                                          <p:spTgt spid="4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4" st="4"/>
                                            </p:txEl>
                                          </p:spTgt>
                                        </p:tgtEl>
                                        <p:attrNameLst>
                                          <p:attrName>style.visibility</p:attrName>
                                        </p:attrNameLst>
                                      </p:cBhvr>
                                      <p:to>
                                        <p:strVal val="visible"/>
                                      </p:to>
                                    </p:set>
                                    <p:animEffect filter="fade" transition="in">
                                      <p:cBhvr>
                                        <p:cTn dur="1000"/>
                                        <p:tgtEl>
                                          <p:spTgt spid="4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5" st="5"/>
                                            </p:txEl>
                                          </p:spTgt>
                                        </p:tgtEl>
                                        <p:attrNameLst>
                                          <p:attrName>style.visibility</p:attrName>
                                        </p:attrNameLst>
                                      </p:cBhvr>
                                      <p:to>
                                        <p:strVal val="visible"/>
                                      </p:to>
                                    </p:set>
                                    <p:animEffect filter="fade" transition="in">
                                      <p:cBhvr>
                                        <p:cTn dur="1000"/>
                                        <p:tgtEl>
                                          <p:spTgt spid="4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6" st="6"/>
                                            </p:txEl>
                                          </p:spTgt>
                                        </p:tgtEl>
                                        <p:attrNameLst>
                                          <p:attrName>style.visibility</p:attrName>
                                        </p:attrNameLst>
                                      </p:cBhvr>
                                      <p:to>
                                        <p:strVal val="visible"/>
                                      </p:to>
                                    </p:set>
                                    <p:animEffect filter="fade" transition="in">
                                      <p:cBhvr>
                                        <p:cTn dur="1000"/>
                                        <p:tgtEl>
                                          <p:spTgt spid="49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Algorithm Analysis</a:t>
            </a:r>
            <a:endParaRPr sz="3000">
              <a:solidFill>
                <a:srgbClr val="45818E"/>
              </a:solidFill>
            </a:endParaRPr>
          </a:p>
        </p:txBody>
      </p:sp>
      <p:pic>
        <p:nvPicPr>
          <p:cNvPr id="501" name="Google Shape;501;p44"/>
          <p:cNvPicPr preferRelativeResize="0"/>
          <p:nvPr/>
        </p:nvPicPr>
        <p:blipFill>
          <a:blip r:embed="rId3">
            <a:alphaModFix/>
          </a:blip>
          <a:stretch>
            <a:fillRect/>
          </a:stretch>
        </p:blipFill>
        <p:spPr>
          <a:xfrm>
            <a:off x="1303800" y="1597875"/>
            <a:ext cx="6315075" cy="3190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4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Algorithm Analysis</a:t>
            </a:r>
            <a:endParaRPr sz="3000">
              <a:solidFill>
                <a:srgbClr val="45818E"/>
              </a:solidFill>
            </a:endParaRPr>
          </a:p>
        </p:txBody>
      </p:sp>
      <p:pic>
        <p:nvPicPr>
          <p:cNvPr id="507" name="Google Shape;507;p45"/>
          <p:cNvPicPr preferRelativeResize="0"/>
          <p:nvPr/>
        </p:nvPicPr>
        <p:blipFill>
          <a:blip r:embed="rId3">
            <a:alphaModFix/>
          </a:blip>
          <a:stretch>
            <a:fillRect/>
          </a:stretch>
        </p:blipFill>
        <p:spPr>
          <a:xfrm>
            <a:off x="1303800" y="1597875"/>
            <a:ext cx="7370326" cy="2890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4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Algorithm Analysis</a:t>
            </a:r>
            <a:endParaRPr sz="3000">
              <a:solidFill>
                <a:srgbClr val="45818E"/>
              </a:solidFill>
            </a:endParaRPr>
          </a:p>
        </p:txBody>
      </p:sp>
      <p:pic>
        <p:nvPicPr>
          <p:cNvPr id="513" name="Google Shape;513;p46"/>
          <p:cNvPicPr preferRelativeResize="0"/>
          <p:nvPr/>
        </p:nvPicPr>
        <p:blipFill>
          <a:blip r:embed="rId3">
            <a:alphaModFix/>
          </a:blip>
          <a:stretch>
            <a:fillRect/>
          </a:stretch>
        </p:blipFill>
        <p:spPr>
          <a:xfrm>
            <a:off x="1303800" y="1597875"/>
            <a:ext cx="7030500" cy="30346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4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Algorithm Analysis</a:t>
            </a:r>
            <a:endParaRPr sz="3000">
              <a:solidFill>
                <a:srgbClr val="45818E"/>
              </a:solidFill>
            </a:endParaRPr>
          </a:p>
        </p:txBody>
      </p:sp>
      <p:pic>
        <p:nvPicPr>
          <p:cNvPr id="519" name="Google Shape;519;p47"/>
          <p:cNvPicPr preferRelativeResize="0"/>
          <p:nvPr/>
        </p:nvPicPr>
        <p:blipFill>
          <a:blip r:embed="rId3">
            <a:alphaModFix/>
          </a:blip>
          <a:stretch>
            <a:fillRect/>
          </a:stretch>
        </p:blipFill>
        <p:spPr>
          <a:xfrm>
            <a:off x="1303800" y="1597875"/>
            <a:ext cx="6034426" cy="3335425"/>
          </a:xfrm>
          <a:prstGeom prst="rect">
            <a:avLst/>
          </a:prstGeom>
          <a:noFill/>
          <a:ln>
            <a:noFill/>
          </a:ln>
        </p:spPr>
      </p:pic>
      <p:sp>
        <p:nvSpPr>
          <p:cNvPr id="520" name="Google Shape;520;p47"/>
          <p:cNvSpPr txBox="1"/>
          <p:nvPr/>
        </p:nvSpPr>
        <p:spPr>
          <a:xfrm>
            <a:off x="3315625" y="2744850"/>
            <a:ext cx="5673000" cy="12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Nunito"/>
                <a:ea typeface="Nunito"/>
                <a:cs typeface="Nunito"/>
                <a:sym typeface="Nunito"/>
              </a:rPr>
              <a:t>Running Time:</a:t>
            </a:r>
            <a:r>
              <a:rPr lang="en" sz="2200">
                <a:latin typeface="Nunito"/>
                <a:ea typeface="Nunito"/>
                <a:cs typeface="Nunito"/>
                <a:sym typeface="Nunito"/>
              </a:rPr>
              <a:t> O(k)* O(n*n *n) = </a:t>
            </a:r>
            <a:r>
              <a:rPr lang="en" sz="2500">
                <a:latin typeface="Nunito"/>
                <a:ea typeface="Nunito"/>
                <a:cs typeface="Nunito"/>
                <a:sym typeface="Nunito"/>
              </a:rPr>
              <a:t>O(k*n</a:t>
            </a:r>
            <a:r>
              <a:rPr baseline="30000" lang="en" sz="2500">
                <a:latin typeface="Nunito"/>
                <a:ea typeface="Nunito"/>
                <a:cs typeface="Nunito"/>
                <a:sym typeface="Nunito"/>
              </a:rPr>
              <a:t>3</a:t>
            </a:r>
            <a:r>
              <a:rPr lang="en" sz="2500">
                <a:latin typeface="Nunito"/>
                <a:ea typeface="Nunito"/>
                <a:cs typeface="Nunito"/>
                <a:sym typeface="Nunito"/>
              </a:rPr>
              <a:t>)</a:t>
            </a:r>
            <a:endParaRPr sz="2500">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4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Experimental Analysis</a:t>
            </a:r>
            <a:endParaRPr sz="3000">
              <a:solidFill>
                <a:srgbClr val="45818E"/>
              </a:solidFill>
            </a:endParaRPr>
          </a:p>
        </p:txBody>
      </p:sp>
      <p:sp>
        <p:nvSpPr>
          <p:cNvPr id="526" name="Google Shape;526;p48"/>
          <p:cNvSpPr txBox="1"/>
          <p:nvPr>
            <p:ph idx="1" type="body"/>
          </p:nvPr>
        </p:nvSpPr>
        <p:spPr>
          <a:xfrm>
            <a:off x="829400" y="1403850"/>
            <a:ext cx="7030500" cy="6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Success Rate (How to Calculate?)</a:t>
            </a:r>
            <a:endParaRPr b="1" sz="2100"/>
          </a:p>
          <a:p>
            <a:pPr indent="0" lvl="0" marL="0" rtl="0" algn="l">
              <a:spcBef>
                <a:spcPts val="1600"/>
              </a:spcBef>
              <a:spcAft>
                <a:spcPts val="0"/>
              </a:spcAft>
              <a:buNone/>
            </a:pPr>
            <a:r>
              <a:t/>
            </a:r>
            <a:endParaRPr sz="2200"/>
          </a:p>
          <a:p>
            <a:pPr indent="0" lvl="0" marL="0" rtl="0" algn="l">
              <a:spcBef>
                <a:spcPts val="1600"/>
              </a:spcBef>
              <a:spcAft>
                <a:spcPts val="1600"/>
              </a:spcAft>
              <a:buNone/>
            </a:pPr>
            <a:r>
              <a:t/>
            </a:r>
            <a:endParaRPr sz="2200"/>
          </a:p>
        </p:txBody>
      </p:sp>
      <p:sp>
        <p:nvSpPr>
          <p:cNvPr id="527" name="Google Shape;527;p48"/>
          <p:cNvSpPr txBox="1"/>
          <p:nvPr>
            <p:ph idx="1" type="body"/>
          </p:nvPr>
        </p:nvSpPr>
        <p:spPr>
          <a:xfrm>
            <a:off x="829400" y="1938225"/>
            <a:ext cx="7701900" cy="29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create a function to do below steps for calculate success rate:</a:t>
            </a:r>
            <a:endParaRPr sz="1600"/>
          </a:p>
          <a:p>
            <a:pPr indent="0" lvl="0" marL="0" rtl="0" algn="l">
              <a:spcBef>
                <a:spcPts val="1600"/>
              </a:spcBef>
              <a:spcAft>
                <a:spcPts val="0"/>
              </a:spcAft>
              <a:buNone/>
            </a:pPr>
            <a:r>
              <a:rPr b="1" lang="en" sz="1600"/>
              <a:t>1)</a:t>
            </a:r>
            <a:r>
              <a:rPr lang="en" sz="1600"/>
              <a:t> Randomly select random 3 character from char array which is our alphabet. Append them a empty string variable.</a:t>
            </a:r>
            <a:endParaRPr sz="1600"/>
          </a:p>
          <a:p>
            <a:pPr indent="0" lvl="0" marL="0" rtl="0" algn="l">
              <a:spcBef>
                <a:spcPts val="1600"/>
              </a:spcBef>
              <a:spcAft>
                <a:spcPts val="0"/>
              </a:spcAft>
              <a:buNone/>
            </a:pPr>
            <a:r>
              <a:rPr b="1" lang="en" sz="1600"/>
              <a:t>2)</a:t>
            </a:r>
            <a:r>
              <a:rPr lang="en" sz="1600"/>
              <a:t> Append the string variable to string list.</a:t>
            </a:r>
            <a:endParaRPr sz="1600"/>
          </a:p>
          <a:p>
            <a:pPr indent="0" lvl="0" marL="0" rtl="0" algn="l">
              <a:spcBef>
                <a:spcPts val="1600"/>
              </a:spcBef>
              <a:spcAft>
                <a:spcPts val="0"/>
              </a:spcAft>
              <a:buNone/>
            </a:pPr>
            <a:r>
              <a:rPr b="1" lang="en" sz="1600"/>
              <a:t>3) </a:t>
            </a:r>
            <a:r>
              <a:rPr lang="en" sz="1600"/>
              <a:t>Until reach the desired string list length repeat step 1 and step 2.</a:t>
            </a:r>
            <a:endParaRPr sz="1600"/>
          </a:p>
          <a:p>
            <a:pPr indent="0" lvl="0" marL="0" rtl="0" algn="l">
              <a:spcBef>
                <a:spcPts val="1600"/>
              </a:spcBef>
              <a:spcAft>
                <a:spcPts val="0"/>
              </a:spcAft>
              <a:buNone/>
            </a:pPr>
            <a:r>
              <a:rPr b="1" lang="en" sz="1600"/>
              <a:t>4)</a:t>
            </a:r>
            <a:r>
              <a:rPr lang="en" sz="1600"/>
              <a:t> Use string list as input on Greedy Algorithm of SCS and Dynamic Programming Algorithm of SCS (Brute Force) and compare output.</a:t>
            </a:r>
            <a:endParaRPr sz="16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0" st="0"/>
                                            </p:txEl>
                                          </p:spTgt>
                                        </p:tgtEl>
                                        <p:attrNameLst>
                                          <p:attrName>style.visibility</p:attrName>
                                        </p:attrNameLst>
                                      </p:cBhvr>
                                      <p:to>
                                        <p:strVal val="visible"/>
                                      </p:to>
                                    </p:set>
                                    <p:animEffect filter="fade" transition="in">
                                      <p:cBhvr>
                                        <p:cTn dur="1000"/>
                                        <p:tgtEl>
                                          <p:spTgt spid="5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1" st="1"/>
                                            </p:txEl>
                                          </p:spTgt>
                                        </p:tgtEl>
                                        <p:attrNameLst>
                                          <p:attrName>style.visibility</p:attrName>
                                        </p:attrNameLst>
                                      </p:cBhvr>
                                      <p:to>
                                        <p:strVal val="visible"/>
                                      </p:to>
                                    </p:set>
                                    <p:animEffect filter="fade" transition="in">
                                      <p:cBhvr>
                                        <p:cTn dur="1000"/>
                                        <p:tgtEl>
                                          <p:spTgt spid="5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2" st="2"/>
                                            </p:txEl>
                                          </p:spTgt>
                                        </p:tgtEl>
                                        <p:attrNameLst>
                                          <p:attrName>style.visibility</p:attrName>
                                        </p:attrNameLst>
                                      </p:cBhvr>
                                      <p:to>
                                        <p:strVal val="visible"/>
                                      </p:to>
                                    </p:set>
                                    <p:animEffect filter="fade" transition="in">
                                      <p:cBhvr>
                                        <p:cTn dur="1000"/>
                                        <p:tgtEl>
                                          <p:spTgt spid="5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3" st="3"/>
                                            </p:txEl>
                                          </p:spTgt>
                                        </p:tgtEl>
                                        <p:attrNameLst>
                                          <p:attrName>style.visibility</p:attrName>
                                        </p:attrNameLst>
                                      </p:cBhvr>
                                      <p:to>
                                        <p:strVal val="visible"/>
                                      </p:to>
                                    </p:set>
                                    <p:animEffect filter="fade" transition="in">
                                      <p:cBhvr>
                                        <p:cTn dur="1000"/>
                                        <p:tgtEl>
                                          <p:spTgt spid="5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4" st="4"/>
                                            </p:txEl>
                                          </p:spTgt>
                                        </p:tgtEl>
                                        <p:attrNameLst>
                                          <p:attrName>style.visibility</p:attrName>
                                        </p:attrNameLst>
                                      </p:cBhvr>
                                      <p:to>
                                        <p:strVal val="visible"/>
                                      </p:to>
                                    </p:set>
                                    <p:animEffect filter="fade" transition="in">
                                      <p:cBhvr>
                                        <p:cTn dur="1000"/>
                                        <p:tgtEl>
                                          <p:spTgt spid="5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5" st="5"/>
                                            </p:txEl>
                                          </p:spTgt>
                                        </p:tgtEl>
                                        <p:attrNameLst>
                                          <p:attrName>style.visibility</p:attrName>
                                        </p:attrNameLst>
                                      </p:cBhvr>
                                      <p:to>
                                        <p:strVal val="visible"/>
                                      </p:to>
                                    </p:set>
                                    <p:animEffect filter="fade" transition="in">
                                      <p:cBhvr>
                                        <p:cTn dur="1000"/>
                                        <p:tgtEl>
                                          <p:spTgt spid="5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6" st="6"/>
                                            </p:txEl>
                                          </p:spTgt>
                                        </p:tgtEl>
                                        <p:attrNameLst>
                                          <p:attrName>style.visibility</p:attrName>
                                        </p:attrNameLst>
                                      </p:cBhvr>
                                      <p:to>
                                        <p:strVal val="visible"/>
                                      </p:to>
                                    </p:set>
                                    <p:animEffect filter="fade" transition="in">
                                      <p:cBhvr>
                                        <p:cTn dur="1000"/>
                                        <p:tgtEl>
                                          <p:spTgt spid="52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7" st="7"/>
                                            </p:txEl>
                                          </p:spTgt>
                                        </p:tgtEl>
                                        <p:attrNameLst>
                                          <p:attrName>style.visibility</p:attrName>
                                        </p:attrNameLst>
                                      </p:cBhvr>
                                      <p:to>
                                        <p:strVal val="visible"/>
                                      </p:to>
                                    </p:set>
                                    <p:animEffect filter="fade" transition="in">
                                      <p:cBhvr>
                                        <p:cTn dur="1000"/>
                                        <p:tgtEl>
                                          <p:spTgt spid="52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4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errorcounts_test(string_count)</a:t>
            </a:r>
            <a:endParaRPr/>
          </a:p>
        </p:txBody>
      </p:sp>
      <p:pic>
        <p:nvPicPr>
          <p:cNvPr id="533" name="Google Shape;533;p49"/>
          <p:cNvPicPr preferRelativeResize="0"/>
          <p:nvPr/>
        </p:nvPicPr>
        <p:blipFill>
          <a:blip r:embed="rId3">
            <a:alphaModFix/>
          </a:blip>
          <a:stretch>
            <a:fillRect/>
          </a:stretch>
        </p:blipFill>
        <p:spPr>
          <a:xfrm>
            <a:off x="1303800" y="1588425"/>
            <a:ext cx="5943600" cy="2943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5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40" name="Google Shape;540;p50"/>
          <p:cNvPicPr preferRelativeResize="0"/>
          <p:nvPr/>
        </p:nvPicPr>
        <p:blipFill>
          <a:blip r:embed="rId3">
            <a:alphaModFix/>
          </a:blip>
          <a:stretch>
            <a:fillRect/>
          </a:stretch>
        </p:blipFill>
        <p:spPr>
          <a:xfrm>
            <a:off x="328550" y="470425"/>
            <a:ext cx="8486901" cy="4202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51"/>
          <p:cNvSpPr txBox="1"/>
          <p:nvPr>
            <p:ph type="title"/>
          </p:nvPr>
        </p:nvSpPr>
        <p:spPr>
          <a:xfrm>
            <a:off x="1151425" y="762000"/>
            <a:ext cx="7573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Nunito"/>
                <a:ea typeface="Nunito"/>
                <a:cs typeface="Nunito"/>
                <a:sym typeface="Nunito"/>
              </a:rPr>
              <a:t>Success Rate (At The String Count) = (Total Test Count - Mean of Error Count) / Total Test Count</a:t>
            </a:r>
            <a:endParaRPr sz="1300">
              <a:latin typeface="Nunito"/>
              <a:ea typeface="Nunito"/>
              <a:cs typeface="Nunito"/>
              <a:sym typeface="Nunito"/>
            </a:endParaRPr>
          </a:p>
        </p:txBody>
      </p:sp>
      <p:sp>
        <p:nvSpPr>
          <p:cNvPr id="546" name="Google Shape;546;p5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47" name="Google Shape;547;p51"/>
          <p:cNvPicPr preferRelativeResize="0"/>
          <p:nvPr/>
        </p:nvPicPr>
        <p:blipFill>
          <a:blip r:embed="rId3">
            <a:alphaModFix/>
          </a:blip>
          <a:stretch>
            <a:fillRect/>
          </a:stretch>
        </p:blipFill>
        <p:spPr>
          <a:xfrm>
            <a:off x="927538" y="1563000"/>
            <a:ext cx="7783026" cy="2843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889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Problem Description</a:t>
            </a:r>
            <a:endParaRPr sz="3000">
              <a:solidFill>
                <a:srgbClr val="45818E"/>
              </a:solidFill>
            </a:endParaRPr>
          </a:p>
        </p:txBody>
      </p:sp>
      <p:sp>
        <p:nvSpPr>
          <p:cNvPr id="297" name="Google Shape;297;p16"/>
          <p:cNvSpPr txBox="1"/>
          <p:nvPr>
            <p:ph idx="1" type="body"/>
          </p:nvPr>
        </p:nvSpPr>
        <p:spPr>
          <a:xfrm>
            <a:off x="648725" y="1588275"/>
            <a:ext cx="7585800" cy="298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rgbClr val="000000"/>
                </a:solidFill>
              </a:rPr>
              <a:t>Problem</a:t>
            </a:r>
            <a:r>
              <a:rPr b="1" lang="en" sz="2000">
                <a:solidFill>
                  <a:srgbClr val="000000"/>
                </a:solidFill>
              </a:rPr>
              <a:t>: </a:t>
            </a:r>
            <a:r>
              <a:rPr lang="en" sz="2000">
                <a:solidFill>
                  <a:srgbClr val="000000"/>
                </a:solidFill>
              </a:rPr>
              <a:t>Is there a binary string </a:t>
            </a:r>
            <a:r>
              <a:rPr i="1" lang="en" sz="2000">
                <a:solidFill>
                  <a:srgbClr val="000000"/>
                </a:solidFill>
              </a:rPr>
              <a:t>w</a:t>
            </a:r>
            <a:r>
              <a:rPr lang="en" sz="2000">
                <a:solidFill>
                  <a:srgbClr val="000000"/>
                </a:solidFill>
              </a:rPr>
              <a:t> of length at most </a:t>
            </a:r>
            <a:r>
              <a:rPr i="1" lang="en" sz="2000">
                <a:solidFill>
                  <a:srgbClr val="000000"/>
                </a:solidFill>
              </a:rPr>
              <a:t>k</a:t>
            </a:r>
            <a:r>
              <a:rPr lang="en" sz="2000">
                <a:solidFill>
                  <a:srgbClr val="000000"/>
                </a:solidFill>
              </a:rPr>
              <a:t> such that every string in </a:t>
            </a:r>
            <a:r>
              <a:rPr i="1" lang="en" sz="2000">
                <a:solidFill>
                  <a:srgbClr val="000000"/>
                </a:solidFill>
              </a:rPr>
              <a:t>R</a:t>
            </a:r>
            <a:r>
              <a:rPr lang="en" sz="2000">
                <a:solidFill>
                  <a:srgbClr val="000000"/>
                </a:solidFill>
              </a:rPr>
              <a:t> is a substring of </a:t>
            </a:r>
            <a:r>
              <a:rPr i="1" lang="en" sz="2000">
                <a:solidFill>
                  <a:srgbClr val="000000"/>
                </a:solidFill>
              </a:rPr>
              <a:t>w</a:t>
            </a:r>
            <a:r>
              <a:rPr lang="en" sz="2000">
                <a:solidFill>
                  <a:srgbClr val="000000"/>
                </a:solidFill>
              </a:rPr>
              <a:t>, i.e. for each </a:t>
            </a:r>
            <a:r>
              <a:rPr i="1" lang="en" sz="2000">
                <a:solidFill>
                  <a:srgbClr val="000000"/>
                </a:solidFill>
              </a:rPr>
              <a:t>r</a:t>
            </a:r>
            <a:r>
              <a:rPr lang="en" sz="2000">
                <a:solidFill>
                  <a:srgbClr val="000000"/>
                </a:solidFill>
              </a:rPr>
              <a:t> in </a:t>
            </a:r>
            <a:r>
              <a:rPr i="1" lang="en" sz="2000">
                <a:solidFill>
                  <a:srgbClr val="000000"/>
                </a:solidFill>
              </a:rPr>
              <a:t>R</a:t>
            </a:r>
            <a:r>
              <a:rPr lang="en" sz="2000">
                <a:solidFill>
                  <a:srgbClr val="000000"/>
                </a:solidFill>
              </a:rPr>
              <a:t>, </a:t>
            </a:r>
            <a:r>
              <a:rPr i="1" lang="en" sz="2000">
                <a:solidFill>
                  <a:srgbClr val="000000"/>
                </a:solidFill>
              </a:rPr>
              <a:t>w</a:t>
            </a:r>
            <a:r>
              <a:rPr lang="en" sz="2000">
                <a:solidFill>
                  <a:srgbClr val="000000"/>
                </a:solidFill>
              </a:rPr>
              <a:t> can be decomposed as </a:t>
            </a:r>
            <a:r>
              <a:rPr i="1" lang="en" sz="2000">
                <a:solidFill>
                  <a:srgbClr val="000000"/>
                </a:solidFill>
              </a:rPr>
              <a:t>w</a:t>
            </a:r>
            <a:r>
              <a:rPr lang="en" sz="2000">
                <a:solidFill>
                  <a:srgbClr val="000000"/>
                </a:solidFill>
              </a:rPr>
              <a:t> = </a:t>
            </a:r>
            <a:r>
              <a:rPr i="1" lang="en" sz="2000">
                <a:solidFill>
                  <a:srgbClr val="000000"/>
                </a:solidFill>
              </a:rPr>
              <a:t>w</a:t>
            </a:r>
            <a:r>
              <a:rPr baseline="-25000" lang="en" sz="2000">
                <a:solidFill>
                  <a:srgbClr val="000000"/>
                </a:solidFill>
              </a:rPr>
              <a:t>0</a:t>
            </a:r>
            <a:r>
              <a:rPr i="1" lang="en" sz="2000">
                <a:solidFill>
                  <a:srgbClr val="000000"/>
                </a:solidFill>
              </a:rPr>
              <a:t>rw</a:t>
            </a:r>
            <a:r>
              <a:rPr baseline="-25000" lang="en" sz="2000">
                <a:solidFill>
                  <a:srgbClr val="000000"/>
                </a:solidFill>
              </a:rPr>
              <a:t>1</a:t>
            </a:r>
            <a:r>
              <a:rPr lang="en" sz="2000">
                <a:solidFill>
                  <a:srgbClr val="000000"/>
                </a:solidFill>
              </a:rPr>
              <a:t> where </a:t>
            </a:r>
            <a:r>
              <a:rPr i="1" lang="en" sz="2000">
                <a:solidFill>
                  <a:srgbClr val="000000"/>
                </a:solidFill>
              </a:rPr>
              <a:t>w</a:t>
            </a:r>
            <a:r>
              <a:rPr baseline="-25000" lang="en" sz="2000">
                <a:solidFill>
                  <a:srgbClr val="000000"/>
                </a:solidFill>
              </a:rPr>
              <a:t>0</a:t>
            </a:r>
            <a:r>
              <a:rPr lang="en" sz="2000">
                <a:solidFill>
                  <a:srgbClr val="000000"/>
                </a:solidFill>
              </a:rPr>
              <a:t>, </a:t>
            </a:r>
            <a:r>
              <a:rPr i="1" lang="en" sz="2000">
                <a:solidFill>
                  <a:srgbClr val="000000"/>
                </a:solidFill>
              </a:rPr>
              <a:t>w</a:t>
            </a:r>
            <a:r>
              <a:rPr baseline="-25000" lang="en" sz="2000">
                <a:solidFill>
                  <a:srgbClr val="000000"/>
                </a:solidFill>
              </a:rPr>
              <a:t>1</a:t>
            </a:r>
            <a:r>
              <a:rPr lang="en" sz="2000">
                <a:solidFill>
                  <a:srgbClr val="000000"/>
                </a:solidFill>
              </a:rPr>
              <a:t> are (possibly empty) binary strings?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Suppose we are given the following input </a:t>
            </a:r>
            <a:r>
              <a:rPr i="1" lang="en" sz="2000">
                <a:solidFill>
                  <a:srgbClr val="000000"/>
                </a:solidFill>
              </a:rPr>
              <a:t>S</a:t>
            </a:r>
            <a:r>
              <a:rPr lang="en" sz="2000">
                <a:solidFill>
                  <a:srgbClr val="000000"/>
                </a:solidFill>
              </a:rPr>
              <a:t> (binary string):</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457200" lvl="0" marL="0" rtl="0" algn="l">
              <a:lnSpc>
                <a:spcPct val="100000"/>
              </a:lnSpc>
              <a:spcBef>
                <a:spcPts val="0"/>
              </a:spcBef>
              <a:spcAft>
                <a:spcPts val="0"/>
              </a:spcAft>
              <a:buNone/>
            </a:pPr>
            <a:r>
              <a:rPr lang="en" sz="2400">
                <a:solidFill>
                  <a:srgbClr val="000000"/>
                </a:solidFill>
              </a:rPr>
              <a:t>000  001  010  011  100  101  110  111</a:t>
            </a:r>
            <a:endParaRPr sz="24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p:txBody>
      </p:sp>
      <p:sp>
        <p:nvSpPr>
          <p:cNvPr id="298" name="Google Shape;298;p16"/>
          <p:cNvSpPr txBox="1"/>
          <p:nvPr>
            <p:ph type="title"/>
          </p:nvPr>
        </p:nvSpPr>
        <p:spPr>
          <a:xfrm>
            <a:off x="1303800" y="1136500"/>
            <a:ext cx="7030500" cy="5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Shortest Common Superstring (SCS)</a:t>
            </a:r>
            <a:endParaRPr sz="2400">
              <a:solidFill>
                <a:srgbClr val="CC0000"/>
              </a:solidFill>
            </a:endParaRPr>
          </a:p>
          <a:p>
            <a:pPr indent="0" lvl="0" marL="0" rtl="0" algn="l">
              <a:spcBef>
                <a:spcPts val="0"/>
              </a:spcBef>
              <a:spcAft>
                <a:spcPts val="0"/>
              </a:spcAft>
              <a:buNone/>
            </a:pPr>
            <a:r>
              <a:t/>
            </a:r>
            <a:endParaRPr sz="3000">
              <a:solidFill>
                <a:srgbClr val="45818E"/>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1000"/>
                                        <p:tgtEl>
                                          <p:spTgt spid="2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Effect filter="fade" transition="in">
                                      <p:cBhvr>
                                        <p:cTn dur="1000"/>
                                        <p:tgtEl>
                                          <p:spTgt spid="2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animEffect filter="fade" transition="in">
                                      <p:cBhvr>
                                        <p:cTn dur="1000"/>
                                        <p:tgtEl>
                                          <p:spTgt spid="2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3" st="3"/>
                                            </p:txEl>
                                          </p:spTgt>
                                        </p:tgtEl>
                                        <p:attrNameLst>
                                          <p:attrName>style.visibility</p:attrName>
                                        </p:attrNameLst>
                                      </p:cBhvr>
                                      <p:to>
                                        <p:strVal val="visible"/>
                                      </p:to>
                                    </p:set>
                                    <p:animEffect filter="fade" transition="in">
                                      <p:cBhvr>
                                        <p:cTn dur="1000"/>
                                        <p:tgtEl>
                                          <p:spTgt spid="2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4" st="4"/>
                                            </p:txEl>
                                          </p:spTgt>
                                        </p:tgtEl>
                                        <p:attrNameLst>
                                          <p:attrName>style.visibility</p:attrName>
                                        </p:attrNameLst>
                                      </p:cBhvr>
                                      <p:to>
                                        <p:strVal val="visible"/>
                                      </p:to>
                                    </p:set>
                                    <p:animEffect filter="fade" transition="in">
                                      <p:cBhvr>
                                        <p:cTn dur="1000"/>
                                        <p:tgtEl>
                                          <p:spTgt spid="2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5" st="5"/>
                                            </p:txEl>
                                          </p:spTgt>
                                        </p:tgtEl>
                                        <p:attrNameLst>
                                          <p:attrName>style.visibility</p:attrName>
                                        </p:attrNameLst>
                                      </p:cBhvr>
                                      <p:to>
                                        <p:strVal val="visible"/>
                                      </p:to>
                                    </p:set>
                                    <p:animEffect filter="fade" transition="in">
                                      <p:cBhvr>
                                        <p:cTn dur="1000"/>
                                        <p:tgtEl>
                                          <p:spTgt spid="29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5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000000"/>
                </a:solidFill>
                <a:latin typeface="Nunito"/>
                <a:ea typeface="Nunito"/>
                <a:cs typeface="Nunito"/>
                <a:sym typeface="Nunito"/>
              </a:rPr>
              <a:t>Success Rate Graph of Greedy Alg. According to String Count</a:t>
            </a:r>
            <a:endParaRPr sz="1400">
              <a:latin typeface="Nunito"/>
              <a:ea typeface="Nunito"/>
              <a:cs typeface="Nunito"/>
              <a:sym typeface="Nunito"/>
            </a:endParaRPr>
          </a:p>
        </p:txBody>
      </p:sp>
      <p:sp>
        <p:nvSpPr>
          <p:cNvPr id="553" name="Google Shape;553;p52"/>
          <p:cNvSpPr txBox="1"/>
          <p:nvPr>
            <p:ph idx="1" type="body"/>
          </p:nvPr>
        </p:nvSpPr>
        <p:spPr>
          <a:xfrm>
            <a:off x="1303800" y="25717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ctr">
              <a:lnSpc>
                <a:spcPct val="100000"/>
              </a:lnSpc>
              <a:spcBef>
                <a:spcPts val="0"/>
              </a:spcBef>
              <a:spcAft>
                <a:spcPts val="0"/>
              </a:spcAft>
              <a:buNone/>
            </a:pPr>
            <a:r>
              <a:rPr lang="en" sz="1200">
                <a:solidFill>
                  <a:srgbClr val="000000"/>
                </a:solidFill>
              </a:rPr>
              <a:t>It can be understood that while number of strings are increasing, chance of finding true shortest common superstring of our greedy algorithm is decreasing.</a:t>
            </a:r>
            <a:endParaRPr sz="1200">
              <a:solidFill>
                <a:srgbClr val="000000"/>
              </a:solidFill>
            </a:endParaRPr>
          </a:p>
          <a:p>
            <a:pPr indent="0" lvl="0" marL="0" rtl="0" algn="l">
              <a:spcBef>
                <a:spcPts val="0"/>
              </a:spcBef>
              <a:spcAft>
                <a:spcPts val="1600"/>
              </a:spcAft>
              <a:buNone/>
            </a:pPr>
            <a:r>
              <a:t/>
            </a:r>
            <a:endParaRPr/>
          </a:p>
        </p:txBody>
      </p:sp>
      <p:pic>
        <p:nvPicPr>
          <p:cNvPr id="554" name="Google Shape;554;p52"/>
          <p:cNvPicPr preferRelativeResize="0"/>
          <p:nvPr/>
        </p:nvPicPr>
        <p:blipFill>
          <a:blip r:embed="rId3">
            <a:alphaModFix/>
          </a:blip>
          <a:stretch>
            <a:fillRect/>
          </a:stretch>
        </p:blipFill>
        <p:spPr>
          <a:xfrm>
            <a:off x="1303800" y="944200"/>
            <a:ext cx="7268800" cy="3634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5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rgbClr val="000000"/>
                </a:solidFill>
                <a:latin typeface="Nunito"/>
                <a:ea typeface="Nunito"/>
                <a:cs typeface="Nunito"/>
                <a:sym typeface="Nunito"/>
              </a:rPr>
              <a:t>RUNNING TIME EXPERIMENTAL MEASUREMENT</a:t>
            </a:r>
            <a:endParaRPr i="1" sz="2400">
              <a:solidFill>
                <a:srgbClr val="000000"/>
              </a:solidFill>
              <a:latin typeface="Nunito"/>
              <a:ea typeface="Nunito"/>
              <a:cs typeface="Nunito"/>
              <a:sym typeface="Nunito"/>
            </a:endParaRPr>
          </a:p>
          <a:p>
            <a:pPr indent="0" lvl="0" marL="0" rtl="0" algn="l">
              <a:spcBef>
                <a:spcPts val="0"/>
              </a:spcBef>
              <a:spcAft>
                <a:spcPts val="0"/>
              </a:spcAft>
              <a:buNone/>
            </a:pPr>
            <a:r>
              <a:t/>
            </a:r>
            <a:endParaRPr/>
          </a:p>
        </p:txBody>
      </p:sp>
      <p:sp>
        <p:nvSpPr>
          <p:cNvPr id="560" name="Google Shape;560;p53"/>
          <p:cNvSpPr txBox="1"/>
          <p:nvPr>
            <p:ph idx="1" type="body"/>
          </p:nvPr>
        </p:nvSpPr>
        <p:spPr>
          <a:xfrm>
            <a:off x="890225" y="1706250"/>
            <a:ext cx="7444200" cy="28254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000000"/>
              </a:buClr>
              <a:buSzPts val="2400"/>
              <a:buChar char="●"/>
            </a:pPr>
            <a:r>
              <a:rPr lang="en" sz="2400">
                <a:solidFill>
                  <a:srgbClr val="000000"/>
                </a:solidFill>
              </a:rPr>
              <a:t>For experimental analysis running time experimental measurement part, we created a function runningtime_test which gives us running time in seconds. </a:t>
            </a:r>
            <a:endParaRPr sz="2400">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For the sake of accurate running time mean we run this function 20 times with per string count. And store them in a list.</a:t>
            </a:r>
            <a:endParaRPr sz="24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5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runningtime_test(String Count)</a:t>
            </a:r>
            <a:endParaRPr>
              <a:latin typeface="Times New Roman"/>
              <a:ea typeface="Times New Roman"/>
              <a:cs typeface="Times New Roman"/>
              <a:sym typeface="Times New Roman"/>
            </a:endParaRPr>
          </a:p>
        </p:txBody>
      </p:sp>
      <p:sp>
        <p:nvSpPr>
          <p:cNvPr id="566" name="Google Shape;566;p5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67" name="Google Shape;567;p54"/>
          <p:cNvPicPr preferRelativeResize="0"/>
          <p:nvPr/>
        </p:nvPicPr>
        <p:blipFill>
          <a:blip r:embed="rId3">
            <a:alphaModFix/>
          </a:blip>
          <a:stretch>
            <a:fillRect/>
          </a:stretch>
        </p:blipFill>
        <p:spPr>
          <a:xfrm>
            <a:off x="1012550" y="1563275"/>
            <a:ext cx="7433575" cy="339514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55"/>
          <p:cNvSpPr txBox="1"/>
          <p:nvPr>
            <p:ph type="title"/>
          </p:nvPr>
        </p:nvSpPr>
        <p:spPr>
          <a:xfrm>
            <a:off x="642950" y="598575"/>
            <a:ext cx="7691400" cy="999300"/>
          </a:xfrm>
          <a:prstGeom prst="rect">
            <a:avLst/>
          </a:prstGeom>
        </p:spPr>
        <p:txBody>
          <a:bodyPr anchorCtr="0" anchor="t" bIns="91425" lIns="91425" spcFirstLastPara="1" rIns="91425" wrap="square" tIns="91425">
            <a:noAutofit/>
          </a:bodyPr>
          <a:lstStyle/>
          <a:p>
            <a:pPr indent="0" lvl="0" marL="914400" rtl="0" algn="ctr">
              <a:spcBef>
                <a:spcPts val="0"/>
              </a:spcBef>
              <a:spcAft>
                <a:spcPts val="0"/>
              </a:spcAft>
              <a:buNone/>
            </a:pPr>
            <a:r>
              <a:rPr lang="en" sz="1800">
                <a:solidFill>
                  <a:srgbClr val="000000"/>
                </a:solidFill>
                <a:latin typeface="Nunito"/>
                <a:ea typeface="Nunito"/>
                <a:cs typeface="Nunito"/>
                <a:sym typeface="Nunito"/>
              </a:rPr>
              <a:t>Running Time Table of Greedy Alg. and DP Alg. (Brute Force) According Number of Strings (20 Test)</a:t>
            </a:r>
            <a:endParaRPr sz="1800">
              <a:solidFill>
                <a:srgbClr val="000000"/>
              </a:solidFill>
              <a:latin typeface="Nunito"/>
              <a:ea typeface="Nunito"/>
              <a:cs typeface="Nunito"/>
              <a:sym typeface="Nunito"/>
            </a:endParaRPr>
          </a:p>
          <a:p>
            <a:pPr indent="0" lvl="0" marL="0" rtl="0" algn="ctr">
              <a:spcBef>
                <a:spcPts val="0"/>
              </a:spcBef>
              <a:spcAft>
                <a:spcPts val="0"/>
              </a:spcAft>
              <a:buNone/>
            </a:pPr>
            <a:r>
              <a:t/>
            </a:r>
            <a:endParaRPr sz="2000"/>
          </a:p>
        </p:txBody>
      </p:sp>
      <p:pic>
        <p:nvPicPr>
          <p:cNvPr id="573" name="Google Shape;573;p55"/>
          <p:cNvPicPr preferRelativeResize="0"/>
          <p:nvPr/>
        </p:nvPicPr>
        <p:blipFill rotWithShape="1">
          <a:blip r:embed="rId3">
            <a:alphaModFix/>
          </a:blip>
          <a:srcRect b="0" l="-3040" r="3040" t="0"/>
          <a:stretch/>
        </p:blipFill>
        <p:spPr>
          <a:xfrm>
            <a:off x="1303800" y="1347950"/>
            <a:ext cx="7030500" cy="359411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5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914400" rtl="0" algn="ctr">
              <a:spcBef>
                <a:spcPts val="0"/>
              </a:spcBef>
              <a:spcAft>
                <a:spcPts val="0"/>
              </a:spcAft>
              <a:buNone/>
            </a:pPr>
            <a:r>
              <a:rPr lang="en" sz="2000">
                <a:solidFill>
                  <a:srgbClr val="000000"/>
                </a:solidFill>
                <a:latin typeface="Nunito"/>
                <a:ea typeface="Nunito"/>
                <a:cs typeface="Nunito"/>
                <a:sym typeface="Nunito"/>
              </a:rPr>
              <a:t>Running Time Graph of Greedy Alg. According to Number of Strings (20 Test) </a:t>
            </a:r>
            <a:endParaRPr sz="2000">
              <a:solidFill>
                <a:srgbClr val="000000"/>
              </a:solidFill>
              <a:latin typeface="Nunito"/>
              <a:ea typeface="Nunito"/>
              <a:cs typeface="Nunito"/>
              <a:sym typeface="Nunito"/>
            </a:endParaRPr>
          </a:p>
          <a:p>
            <a:pPr indent="0" lvl="0" marL="0" rtl="0" algn="ctr">
              <a:spcBef>
                <a:spcPts val="0"/>
              </a:spcBef>
              <a:spcAft>
                <a:spcPts val="0"/>
              </a:spcAft>
              <a:buNone/>
            </a:pPr>
            <a:r>
              <a:t/>
            </a:r>
            <a:endParaRPr sz="2000"/>
          </a:p>
        </p:txBody>
      </p:sp>
      <p:sp>
        <p:nvSpPr>
          <p:cNvPr id="579" name="Google Shape;579;p5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80" name="Google Shape;580;p56"/>
          <p:cNvPicPr preferRelativeResize="0"/>
          <p:nvPr/>
        </p:nvPicPr>
        <p:blipFill rotWithShape="1">
          <a:blip r:embed="rId3">
            <a:alphaModFix/>
          </a:blip>
          <a:srcRect b="0" l="4280" r="-4280" t="0"/>
          <a:stretch/>
        </p:blipFill>
        <p:spPr>
          <a:xfrm>
            <a:off x="1152026" y="1430800"/>
            <a:ext cx="7693474" cy="34811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5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914400" rtl="0" algn="ctr">
              <a:spcBef>
                <a:spcPts val="0"/>
              </a:spcBef>
              <a:spcAft>
                <a:spcPts val="0"/>
              </a:spcAft>
              <a:buNone/>
            </a:pPr>
            <a:r>
              <a:rPr lang="en" sz="2000">
                <a:solidFill>
                  <a:srgbClr val="000000"/>
                </a:solidFill>
                <a:latin typeface="Nunito"/>
                <a:ea typeface="Nunito"/>
                <a:cs typeface="Nunito"/>
                <a:sym typeface="Nunito"/>
              </a:rPr>
              <a:t>Running Time Graph of DP Alg. (Brute Force) According to Number of Strings (20 Test) </a:t>
            </a:r>
            <a:endParaRPr sz="2000">
              <a:latin typeface="Nunito"/>
              <a:ea typeface="Nunito"/>
              <a:cs typeface="Nunito"/>
              <a:sym typeface="Nunito"/>
            </a:endParaRPr>
          </a:p>
        </p:txBody>
      </p:sp>
      <p:sp>
        <p:nvSpPr>
          <p:cNvPr id="586" name="Google Shape;586;p5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87" name="Google Shape;587;p57"/>
          <p:cNvPicPr preferRelativeResize="0"/>
          <p:nvPr/>
        </p:nvPicPr>
        <p:blipFill>
          <a:blip r:embed="rId3">
            <a:alphaModFix/>
          </a:blip>
          <a:stretch>
            <a:fillRect/>
          </a:stretch>
        </p:blipFill>
        <p:spPr>
          <a:xfrm>
            <a:off x="1177900" y="1327600"/>
            <a:ext cx="7447649" cy="3815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5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914400" rtl="0" algn="ctr">
              <a:spcBef>
                <a:spcPts val="0"/>
              </a:spcBef>
              <a:spcAft>
                <a:spcPts val="0"/>
              </a:spcAft>
              <a:buNone/>
            </a:pPr>
            <a:r>
              <a:rPr lang="en" sz="1800">
                <a:solidFill>
                  <a:srgbClr val="000000"/>
                </a:solidFill>
                <a:latin typeface="Nunito"/>
                <a:ea typeface="Nunito"/>
                <a:cs typeface="Nunito"/>
                <a:sym typeface="Nunito"/>
              </a:rPr>
              <a:t> Running Time Graph of DP Alg. (Brute Force) and Greedy Alg. According to Number of Strings (Input) </a:t>
            </a:r>
            <a:endParaRPr sz="1800">
              <a:latin typeface="Nunito"/>
              <a:ea typeface="Nunito"/>
              <a:cs typeface="Nunito"/>
              <a:sym typeface="Nunito"/>
            </a:endParaRPr>
          </a:p>
        </p:txBody>
      </p:sp>
      <p:sp>
        <p:nvSpPr>
          <p:cNvPr id="593" name="Google Shape;593;p5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94" name="Google Shape;594;p58"/>
          <p:cNvPicPr preferRelativeResize="0"/>
          <p:nvPr/>
        </p:nvPicPr>
        <p:blipFill>
          <a:blip r:embed="rId3">
            <a:alphaModFix/>
          </a:blip>
          <a:stretch>
            <a:fillRect/>
          </a:stretch>
        </p:blipFill>
        <p:spPr>
          <a:xfrm>
            <a:off x="1029700" y="1271425"/>
            <a:ext cx="7719375" cy="3978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59"/>
          <p:cNvSpPr txBox="1"/>
          <p:nvPr>
            <p:ph type="title"/>
          </p:nvPr>
        </p:nvSpPr>
        <p:spPr>
          <a:xfrm>
            <a:off x="-321500" y="731100"/>
            <a:ext cx="78150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Nunito"/>
                <a:ea typeface="Nunito"/>
                <a:cs typeface="Nunito"/>
                <a:sym typeface="Nunito"/>
              </a:rPr>
              <a:t>DP and Greedy Algorithm</a:t>
            </a:r>
            <a:endParaRPr i="1">
              <a:latin typeface="Nunito"/>
              <a:ea typeface="Nunito"/>
              <a:cs typeface="Nunito"/>
              <a:sym typeface="Nunito"/>
            </a:endParaRPr>
          </a:p>
        </p:txBody>
      </p:sp>
      <p:sp>
        <p:nvSpPr>
          <p:cNvPr id="600" name="Google Shape;600;p59"/>
          <p:cNvSpPr txBox="1"/>
          <p:nvPr>
            <p:ph idx="1" type="body"/>
          </p:nvPr>
        </p:nvSpPr>
        <p:spPr>
          <a:xfrm>
            <a:off x="927125" y="1730400"/>
            <a:ext cx="7140900" cy="28266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000000"/>
              </a:buClr>
              <a:buSzPts val="2400"/>
              <a:buChar char="●"/>
            </a:pPr>
            <a:r>
              <a:rPr lang="en" sz="2400">
                <a:solidFill>
                  <a:srgbClr val="000000"/>
                </a:solidFill>
              </a:rPr>
              <a:t>Even our greedy algorithm have cubic time complexity, DP Alg. of SCS’s time complexity is exponentially higher than Greedy Alg. of SCS seems linear in graph. </a:t>
            </a:r>
            <a:endParaRPr sz="2400">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By using Greedy Algorithm we are decreasing of true output chance. But requirement of time for the result decreases dramatically.</a:t>
            </a:r>
            <a:endParaRPr sz="2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p6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000000"/>
                </a:solidFill>
                <a:latin typeface="Nunito"/>
                <a:ea typeface="Nunito"/>
                <a:cs typeface="Nunito"/>
                <a:sym typeface="Nunito"/>
              </a:rPr>
              <a:t>Running Time According to Alphabet Size with Fixed String Count</a:t>
            </a:r>
            <a:endParaRPr sz="2000">
              <a:latin typeface="Nunito"/>
              <a:ea typeface="Nunito"/>
              <a:cs typeface="Nunito"/>
              <a:sym typeface="Nunito"/>
            </a:endParaRPr>
          </a:p>
        </p:txBody>
      </p:sp>
      <p:sp>
        <p:nvSpPr>
          <p:cNvPr id="606" name="Google Shape;606;p60"/>
          <p:cNvSpPr txBox="1"/>
          <p:nvPr>
            <p:ph idx="1" type="body"/>
          </p:nvPr>
        </p:nvSpPr>
        <p:spPr>
          <a:xfrm>
            <a:off x="1303800" y="1425850"/>
            <a:ext cx="7030500" cy="254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In this case we are fixing the input length (string count) and increasing size of out alphabet.</a:t>
            </a:r>
            <a:endParaRPr/>
          </a:p>
        </p:txBody>
      </p:sp>
      <p:pic>
        <p:nvPicPr>
          <p:cNvPr id="607" name="Google Shape;607;p60"/>
          <p:cNvPicPr preferRelativeResize="0"/>
          <p:nvPr/>
        </p:nvPicPr>
        <p:blipFill>
          <a:blip r:embed="rId3">
            <a:alphaModFix/>
          </a:blip>
          <a:stretch>
            <a:fillRect/>
          </a:stretch>
        </p:blipFill>
        <p:spPr>
          <a:xfrm>
            <a:off x="1513600" y="1869650"/>
            <a:ext cx="6364156" cy="3273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61"/>
          <p:cNvSpPr txBox="1"/>
          <p:nvPr>
            <p:ph type="title"/>
          </p:nvPr>
        </p:nvSpPr>
        <p:spPr>
          <a:xfrm>
            <a:off x="1026225" y="3875625"/>
            <a:ext cx="73683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400">
                <a:solidFill>
                  <a:srgbClr val="000000"/>
                </a:solidFill>
                <a:latin typeface="Nunito"/>
                <a:ea typeface="Nunito"/>
                <a:cs typeface="Nunito"/>
                <a:sym typeface="Nunito"/>
              </a:rPr>
              <a:t>As shown in graph when size of Alphabet increases running time of SCS Greedy Algorithm is decreases. This is the result of overlap decreasement between strings with more Alphabet Size. So that loops run less for finding max overlaps.</a:t>
            </a:r>
            <a:endParaRPr b="0" sz="1400">
              <a:latin typeface="Nunito"/>
              <a:ea typeface="Nunito"/>
              <a:cs typeface="Nunito"/>
              <a:sym typeface="Nunito"/>
            </a:endParaRPr>
          </a:p>
        </p:txBody>
      </p:sp>
      <p:pic>
        <p:nvPicPr>
          <p:cNvPr id="613" name="Google Shape;613;p61"/>
          <p:cNvPicPr preferRelativeResize="0"/>
          <p:nvPr/>
        </p:nvPicPr>
        <p:blipFill>
          <a:blip r:embed="rId3">
            <a:alphaModFix/>
          </a:blip>
          <a:stretch>
            <a:fillRect/>
          </a:stretch>
        </p:blipFill>
        <p:spPr>
          <a:xfrm>
            <a:off x="1158988" y="231425"/>
            <a:ext cx="7084075" cy="3644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889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Problem Description</a:t>
            </a:r>
            <a:endParaRPr sz="3000">
              <a:solidFill>
                <a:srgbClr val="45818E"/>
              </a:solidFill>
            </a:endParaRPr>
          </a:p>
        </p:txBody>
      </p:sp>
      <p:sp>
        <p:nvSpPr>
          <p:cNvPr id="304" name="Google Shape;304;p17"/>
          <p:cNvSpPr txBox="1"/>
          <p:nvPr>
            <p:ph idx="1" type="body"/>
          </p:nvPr>
        </p:nvSpPr>
        <p:spPr>
          <a:xfrm>
            <a:off x="648725" y="1588275"/>
            <a:ext cx="7585800" cy="298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000000"/>
                </a:solidFill>
              </a:rPr>
              <a:t>Solution: </a:t>
            </a:r>
            <a:r>
              <a:rPr lang="en" sz="1900">
                <a:solidFill>
                  <a:srgbClr val="000000"/>
                </a:solidFill>
              </a:rPr>
              <a:t>Try orders for input </a:t>
            </a:r>
            <a:r>
              <a:rPr i="1" lang="en" sz="1900">
                <a:solidFill>
                  <a:srgbClr val="000000"/>
                </a:solidFill>
              </a:rPr>
              <a:t>S</a:t>
            </a:r>
            <a:r>
              <a:rPr lang="en" sz="1900">
                <a:solidFill>
                  <a:srgbClr val="000000"/>
                </a:solidFill>
              </a:rPr>
              <a:t> and construct the Superstring.</a:t>
            </a:r>
            <a:endParaRPr sz="19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400">
                <a:solidFill>
                  <a:srgbClr val="000000"/>
                </a:solidFill>
              </a:rPr>
              <a:t>Order 1:  000  001  010  011  100  101  110  111</a:t>
            </a:r>
            <a:endParaRPr sz="24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p:txBody>
      </p:sp>
      <p:sp>
        <p:nvSpPr>
          <p:cNvPr id="305" name="Google Shape;305;p17"/>
          <p:cNvSpPr txBox="1"/>
          <p:nvPr>
            <p:ph type="title"/>
          </p:nvPr>
        </p:nvSpPr>
        <p:spPr>
          <a:xfrm>
            <a:off x="1303800" y="1136500"/>
            <a:ext cx="7030500" cy="5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Shortest Common Superstring (SCS)</a:t>
            </a:r>
            <a:endParaRPr sz="2400">
              <a:solidFill>
                <a:srgbClr val="CC0000"/>
              </a:solidFill>
            </a:endParaRPr>
          </a:p>
          <a:p>
            <a:pPr indent="0" lvl="0" marL="0" rtl="0" algn="l">
              <a:spcBef>
                <a:spcPts val="0"/>
              </a:spcBef>
              <a:spcAft>
                <a:spcPts val="0"/>
              </a:spcAft>
              <a:buNone/>
            </a:pPr>
            <a:r>
              <a:t/>
            </a:r>
            <a:endParaRPr sz="3000">
              <a:solidFill>
                <a:srgbClr val="45818E"/>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6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000000"/>
                </a:solidFill>
              </a:rPr>
              <a:t> Running Time(mean) Table According to Alphabet Size with Fixed String Count</a:t>
            </a:r>
            <a:endParaRPr sz="2000"/>
          </a:p>
        </p:txBody>
      </p:sp>
      <p:pic>
        <p:nvPicPr>
          <p:cNvPr id="619" name="Google Shape;619;p62"/>
          <p:cNvPicPr preferRelativeResize="0"/>
          <p:nvPr/>
        </p:nvPicPr>
        <p:blipFill>
          <a:blip r:embed="rId3">
            <a:alphaModFix/>
          </a:blip>
          <a:stretch>
            <a:fillRect/>
          </a:stretch>
        </p:blipFill>
        <p:spPr>
          <a:xfrm>
            <a:off x="-2150725" y="2571750"/>
            <a:ext cx="13234300" cy="12271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6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Black Box </a:t>
            </a:r>
            <a:r>
              <a:rPr lang="en" sz="3000">
                <a:solidFill>
                  <a:srgbClr val="45818E"/>
                </a:solidFill>
              </a:rPr>
              <a:t>Testing</a:t>
            </a:r>
            <a:endParaRPr sz="3000">
              <a:solidFill>
                <a:srgbClr val="45818E"/>
              </a:solidFill>
            </a:endParaRPr>
          </a:p>
        </p:txBody>
      </p:sp>
      <p:sp>
        <p:nvSpPr>
          <p:cNvPr id="625" name="Google Shape;625;p63"/>
          <p:cNvSpPr txBox="1"/>
          <p:nvPr>
            <p:ph idx="1" type="body"/>
          </p:nvPr>
        </p:nvSpPr>
        <p:spPr>
          <a:xfrm>
            <a:off x="846600" y="1532850"/>
            <a:ext cx="7030500" cy="319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By definition black box testing is a method that examines the functionality of an application with no regards to its internal structure</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There are few black box testing techniques that can be used</a:t>
            </a:r>
            <a:endParaRPr sz="1400"/>
          </a:p>
          <a:p>
            <a:pPr indent="-317500" lvl="0" marL="457200" rtl="0" algn="l">
              <a:spcBef>
                <a:spcPts val="0"/>
              </a:spcBef>
              <a:spcAft>
                <a:spcPts val="0"/>
              </a:spcAft>
              <a:buSzPts val="1400"/>
              <a:buChar char="●"/>
            </a:pPr>
            <a:r>
              <a:rPr lang="en" sz="1400"/>
              <a:t>Some examples being </a:t>
            </a:r>
            <a:r>
              <a:rPr lang="en" sz="1400"/>
              <a:t>equivalence</a:t>
            </a:r>
            <a:r>
              <a:rPr lang="en" sz="1400"/>
              <a:t> class, boundary values and pair-wise testing.</a:t>
            </a:r>
            <a:endParaRPr sz="1400"/>
          </a:p>
        </p:txBody>
      </p:sp>
      <p:pic>
        <p:nvPicPr>
          <p:cNvPr id="626" name="Google Shape;626;p63"/>
          <p:cNvPicPr preferRelativeResize="0"/>
          <p:nvPr/>
        </p:nvPicPr>
        <p:blipFill>
          <a:blip r:embed="rId3">
            <a:alphaModFix/>
          </a:blip>
          <a:stretch>
            <a:fillRect/>
          </a:stretch>
        </p:blipFill>
        <p:spPr>
          <a:xfrm>
            <a:off x="1985375" y="2126750"/>
            <a:ext cx="4752975" cy="19922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p64"/>
          <p:cNvSpPr txBox="1"/>
          <p:nvPr>
            <p:ph type="title"/>
          </p:nvPr>
        </p:nvSpPr>
        <p:spPr>
          <a:xfrm>
            <a:off x="1303800" y="598575"/>
            <a:ext cx="7030500" cy="7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Black Box Testing</a:t>
            </a:r>
            <a:endParaRPr sz="3000">
              <a:solidFill>
                <a:srgbClr val="45818E"/>
              </a:solidFill>
            </a:endParaRPr>
          </a:p>
          <a:p>
            <a:pPr indent="0" lvl="0" marL="0" rtl="0" algn="l">
              <a:spcBef>
                <a:spcPts val="0"/>
              </a:spcBef>
              <a:spcAft>
                <a:spcPts val="0"/>
              </a:spcAft>
              <a:buNone/>
            </a:pPr>
            <a:r>
              <a:t/>
            </a:r>
            <a:endParaRPr/>
          </a:p>
        </p:txBody>
      </p:sp>
      <p:sp>
        <p:nvSpPr>
          <p:cNvPr id="632" name="Google Shape;632;p6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Equivalence class testing divides possible inputs into different classes.</a:t>
            </a:r>
            <a:endParaRPr sz="1800"/>
          </a:p>
          <a:p>
            <a:pPr indent="-342900" lvl="0" marL="457200" rtl="0" algn="l">
              <a:spcBef>
                <a:spcPts val="0"/>
              </a:spcBef>
              <a:spcAft>
                <a:spcPts val="0"/>
              </a:spcAft>
              <a:buSzPts val="1800"/>
              <a:buChar char="●"/>
            </a:pPr>
            <a:r>
              <a:rPr lang="en" sz="1800"/>
              <a:t>After said classes are set, one sample from each is tested</a:t>
            </a:r>
            <a:endParaRPr sz="1800"/>
          </a:p>
          <a:p>
            <a:pPr indent="-342900" lvl="0" marL="457200" rtl="0" algn="l">
              <a:spcBef>
                <a:spcPts val="0"/>
              </a:spcBef>
              <a:spcAft>
                <a:spcPts val="0"/>
              </a:spcAft>
              <a:buSzPts val="1800"/>
              <a:buChar char="●"/>
            </a:pPr>
            <a:r>
              <a:rPr lang="en" sz="1800"/>
              <a:t>We assume that if one sample passes the set, it is applicable to every sample in the said class.</a:t>
            </a:r>
            <a:endParaRPr sz="1800"/>
          </a:p>
          <a:p>
            <a:pPr indent="-342900" lvl="0" marL="457200" rtl="0" algn="l">
              <a:spcBef>
                <a:spcPts val="0"/>
              </a:spcBef>
              <a:spcAft>
                <a:spcPts val="0"/>
              </a:spcAft>
              <a:buSzPts val="1800"/>
              <a:buChar char="●"/>
            </a:pPr>
            <a:r>
              <a:rPr lang="en" sz="1800"/>
              <a:t>We went with equivalence class because string is a wide subject that can be divided into multiple groups.</a:t>
            </a:r>
            <a:endParaRPr sz="1800"/>
          </a:p>
        </p:txBody>
      </p:sp>
      <p:sp>
        <p:nvSpPr>
          <p:cNvPr id="633" name="Google Shape;633;p64"/>
          <p:cNvSpPr txBox="1"/>
          <p:nvPr/>
        </p:nvSpPr>
        <p:spPr>
          <a:xfrm>
            <a:off x="1303800" y="1380675"/>
            <a:ext cx="4114800" cy="4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000">
                <a:solidFill>
                  <a:srgbClr val="CC0000"/>
                </a:solidFill>
                <a:latin typeface="Nunito"/>
                <a:ea typeface="Nunito"/>
                <a:cs typeface="Nunito"/>
                <a:sym typeface="Nunito"/>
              </a:rPr>
              <a:t>Why equivalence class?</a:t>
            </a:r>
            <a:endParaRPr b="1" i="1" sz="2000">
              <a:solidFill>
                <a:srgbClr val="CC0000"/>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2">
                                            <p:txEl>
                                              <p:pRg end="0" st="0"/>
                                            </p:txEl>
                                          </p:spTgt>
                                        </p:tgtEl>
                                        <p:attrNameLst>
                                          <p:attrName>style.visibility</p:attrName>
                                        </p:attrNameLst>
                                      </p:cBhvr>
                                      <p:to>
                                        <p:strVal val="visible"/>
                                      </p:to>
                                    </p:set>
                                    <p:animEffect filter="fade" transition="in">
                                      <p:cBhvr>
                                        <p:cTn dur="1000"/>
                                        <p:tgtEl>
                                          <p:spTgt spid="6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2">
                                            <p:txEl>
                                              <p:pRg end="1" st="1"/>
                                            </p:txEl>
                                          </p:spTgt>
                                        </p:tgtEl>
                                        <p:attrNameLst>
                                          <p:attrName>style.visibility</p:attrName>
                                        </p:attrNameLst>
                                      </p:cBhvr>
                                      <p:to>
                                        <p:strVal val="visible"/>
                                      </p:to>
                                    </p:set>
                                    <p:animEffect filter="fade" transition="in">
                                      <p:cBhvr>
                                        <p:cTn dur="1000"/>
                                        <p:tgtEl>
                                          <p:spTgt spid="6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2">
                                            <p:txEl>
                                              <p:pRg end="2" st="2"/>
                                            </p:txEl>
                                          </p:spTgt>
                                        </p:tgtEl>
                                        <p:attrNameLst>
                                          <p:attrName>style.visibility</p:attrName>
                                        </p:attrNameLst>
                                      </p:cBhvr>
                                      <p:to>
                                        <p:strVal val="visible"/>
                                      </p:to>
                                    </p:set>
                                    <p:animEffect filter="fade" transition="in">
                                      <p:cBhvr>
                                        <p:cTn dur="1000"/>
                                        <p:tgtEl>
                                          <p:spTgt spid="6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2">
                                            <p:txEl>
                                              <p:pRg end="3" st="3"/>
                                            </p:txEl>
                                          </p:spTgt>
                                        </p:tgtEl>
                                        <p:attrNameLst>
                                          <p:attrName>style.visibility</p:attrName>
                                        </p:attrNameLst>
                                      </p:cBhvr>
                                      <p:to>
                                        <p:strVal val="visible"/>
                                      </p:to>
                                    </p:set>
                                    <p:animEffect filter="fade" transition="in">
                                      <p:cBhvr>
                                        <p:cTn dur="1000"/>
                                        <p:tgtEl>
                                          <p:spTgt spid="63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6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Black Box Testing</a:t>
            </a:r>
            <a:endParaRPr/>
          </a:p>
        </p:txBody>
      </p:sp>
      <p:sp>
        <p:nvSpPr>
          <p:cNvPr id="639" name="Google Shape;639;p65"/>
          <p:cNvSpPr txBox="1"/>
          <p:nvPr>
            <p:ph idx="1" type="body"/>
          </p:nvPr>
        </p:nvSpPr>
        <p:spPr>
          <a:xfrm>
            <a:off x="1366075" y="1712550"/>
            <a:ext cx="7030500" cy="54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1)</a:t>
            </a:r>
            <a:r>
              <a:rPr lang="en" sz="1800"/>
              <a:t> </a:t>
            </a:r>
            <a:r>
              <a:rPr lang="en" sz="1800"/>
              <a:t>Binary Words (strings consisting of 1’s and 0’s)</a:t>
            </a:r>
            <a:endParaRPr sz="1800"/>
          </a:p>
        </p:txBody>
      </p:sp>
      <p:sp>
        <p:nvSpPr>
          <p:cNvPr id="640" name="Google Shape;640;p65"/>
          <p:cNvSpPr txBox="1"/>
          <p:nvPr/>
        </p:nvSpPr>
        <p:spPr>
          <a:xfrm>
            <a:off x="1267650" y="1314100"/>
            <a:ext cx="66087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000">
                <a:solidFill>
                  <a:srgbClr val="CC0000"/>
                </a:solidFill>
                <a:latin typeface="Nunito"/>
                <a:ea typeface="Nunito"/>
                <a:cs typeface="Nunito"/>
                <a:sym typeface="Nunito"/>
              </a:rPr>
              <a:t>Lets see one example form each class that we tested </a:t>
            </a:r>
            <a:endParaRPr b="1" i="1" sz="2000">
              <a:solidFill>
                <a:srgbClr val="CC0000"/>
              </a:solidFill>
              <a:latin typeface="Nunito"/>
              <a:ea typeface="Nunito"/>
              <a:cs typeface="Nunito"/>
              <a:sym typeface="Nunito"/>
            </a:endParaRPr>
          </a:p>
        </p:txBody>
      </p:sp>
      <p:pic>
        <p:nvPicPr>
          <p:cNvPr id="641" name="Google Shape;641;p65"/>
          <p:cNvPicPr preferRelativeResize="0"/>
          <p:nvPr/>
        </p:nvPicPr>
        <p:blipFill>
          <a:blip r:embed="rId3">
            <a:alphaModFix/>
          </a:blip>
          <a:stretch>
            <a:fillRect/>
          </a:stretch>
        </p:blipFill>
        <p:spPr>
          <a:xfrm>
            <a:off x="1303800" y="2260950"/>
            <a:ext cx="7030502" cy="1317326"/>
          </a:xfrm>
          <a:prstGeom prst="rect">
            <a:avLst/>
          </a:prstGeom>
          <a:noFill/>
          <a:ln>
            <a:noFill/>
          </a:ln>
        </p:spPr>
      </p:pic>
      <p:pic>
        <p:nvPicPr>
          <p:cNvPr id="642" name="Google Shape;642;p65"/>
          <p:cNvPicPr preferRelativeResize="0"/>
          <p:nvPr/>
        </p:nvPicPr>
        <p:blipFill>
          <a:blip r:embed="rId4">
            <a:alphaModFix/>
          </a:blip>
          <a:stretch>
            <a:fillRect/>
          </a:stretch>
        </p:blipFill>
        <p:spPr>
          <a:xfrm>
            <a:off x="1303800" y="3722200"/>
            <a:ext cx="7030502" cy="13173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6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Black Box Testing</a:t>
            </a:r>
            <a:endParaRPr/>
          </a:p>
          <a:p>
            <a:pPr indent="0" lvl="0" marL="0" rtl="0" algn="l">
              <a:spcBef>
                <a:spcPts val="0"/>
              </a:spcBef>
              <a:spcAft>
                <a:spcPts val="0"/>
              </a:spcAft>
              <a:buNone/>
            </a:pPr>
            <a:r>
              <a:t/>
            </a:r>
            <a:endParaRPr/>
          </a:p>
        </p:txBody>
      </p:sp>
      <p:sp>
        <p:nvSpPr>
          <p:cNvPr id="648" name="Google Shape;648;p66"/>
          <p:cNvSpPr txBox="1"/>
          <p:nvPr>
            <p:ph idx="1" type="body"/>
          </p:nvPr>
        </p:nvSpPr>
        <p:spPr>
          <a:xfrm>
            <a:off x="1303800" y="1309175"/>
            <a:ext cx="7030500" cy="73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Here is the resulting superstring, calculated by greedy algorithm and proved with dynamic algorithm (Brute Force).</a:t>
            </a:r>
            <a:endParaRPr sz="1800"/>
          </a:p>
        </p:txBody>
      </p:sp>
      <p:pic>
        <p:nvPicPr>
          <p:cNvPr id="649" name="Google Shape;649;p66"/>
          <p:cNvPicPr preferRelativeResize="0"/>
          <p:nvPr/>
        </p:nvPicPr>
        <p:blipFill>
          <a:blip r:embed="rId3">
            <a:alphaModFix/>
          </a:blip>
          <a:stretch>
            <a:fillRect/>
          </a:stretch>
        </p:blipFill>
        <p:spPr>
          <a:xfrm>
            <a:off x="1303800" y="2277600"/>
            <a:ext cx="7030502" cy="20375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6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Black Box Testing</a:t>
            </a:r>
            <a:endParaRPr/>
          </a:p>
          <a:p>
            <a:pPr indent="0" lvl="0" marL="0" rtl="0" algn="l">
              <a:spcBef>
                <a:spcPts val="0"/>
              </a:spcBef>
              <a:spcAft>
                <a:spcPts val="0"/>
              </a:spcAft>
              <a:buNone/>
            </a:pPr>
            <a:r>
              <a:t/>
            </a:r>
            <a:endParaRPr/>
          </a:p>
        </p:txBody>
      </p:sp>
      <p:sp>
        <p:nvSpPr>
          <p:cNvPr id="655" name="Google Shape;655;p67"/>
          <p:cNvSpPr txBox="1"/>
          <p:nvPr>
            <p:ph idx="1" type="body"/>
          </p:nvPr>
        </p:nvSpPr>
        <p:spPr>
          <a:xfrm>
            <a:off x="1303800" y="1383200"/>
            <a:ext cx="7030500" cy="75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2)</a:t>
            </a:r>
            <a:r>
              <a:rPr lang="en" sz="1800"/>
              <a:t> Alphabet 0-9 (Strings consisting of numbers) </a:t>
            </a:r>
            <a:endParaRPr sz="1800"/>
          </a:p>
        </p:txBody>
      </p:sp>
      <p:pic>
        <p:nvPicPr>
          <p:cNvPr id="656" name="Google Shape;656;p67"/>
          <p:cNvPicPr preferRelativeResize="0"/>
          <p:nvPr/>
        </p:nvPicPr>
        <p:blipFill>
          <a:blip r:embed="rId3">
            <a:alphaModFix/>
          </a:blip>
          <a:stretch>
            <a:fillRect/>
          </a:stretch>
        </p:blipFill>
        <p:spPr>
          <a:xfrm>
            <a:off x="1303800" y="1880275"/>
            <a:ext cx="7030502" cy="1505800"/>
          </a:xfrm>
          <a:prstGeom prst="rect">
            <a:avLst/>
          </a:prstGeom>
          <a:noFill/>
          <a:ln>
            <a:noFill/>
          </a:ln>
        </p:spPr>
      </p:pic>
      <p:pic>
        <p:nvPicPr>
          <p:cNvPr id="657" name="Google Shape;657;p67"/>
          <p:cNvPicPr preferRelativeResize="0"/>
          <p:nvPr/>
        </p:nvPicPr>
        <p:blipFill>
          <a:blip r:embed="rId4">
            <a:alphaModFix/>
          </a:blip>
          <a:stretch>
            <a:fillRect/>
          </a:stretch>
        </p:blipFill>
        <p:spPr>
          <a:xfrm>
            <a:off x="1303800" y="3456125"/>
            <a:ext cx="7030502" cy="14240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p6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Black Box Testing</a:t>
            </a:r>
            <a:endParaRPr/>
          </a:p>
          <a:p>
            <a:pPr indent="0" lvl="0" marL="0" rtl="0" algn="l">
              <a:spcBef>
                <a:spcPts val="0"/>
              </a:spcBef>
              <a:spcAft>
                <a:spcPts val="0"/>
              </a:spcAft>
              <a:buNone/>
            </a:pPr>
            <a:r>
              <a:t/>
            </a:r>
            <a:endParaRPr/>
          </a:p>
        </p:txBody>
      </p:sp>
      <p:sp>
        <p:nvSpPr>
          <p:cNvPr id="663" name="Google Shape;663;p68"/>
          <p:cNvSpPr txBox="1"/>
          <p:nvPr>
            <p:ph idx="1" type="body"/>
          </p:nvPr>
        </p:nvSpPr>
        <p:spPr>
          <a:xfrm>
            <a:off x="1303800" y="1300950"/>
            <a:ext cx="7030500" cy="50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Resulting superstring </a:t>
            </a:r>
            <a:endParaRPr sz="1800"/>
          </a:p>
        </p:txBody>
      </p:sp>
      <p:pic>
        <p:nvPicPr>
          <p:cNvPr id="664" name="Google Shape;664;p68"/>
          <p:cNvPicPr preferRelativeResize="0"/>
          <p:nvPr/>
        </p:nvPicPr>
        <p:blipFill>
          <a:blip r:embed="rId3">
            <a:alphaModFix/>
          </a:blip>
          <a:stretch>
            <a:fillRect/>
          </a:stretch>
        </p:blipFill>
        <p:spPr>
          <a:xfrm>
            <a:off x="1303800" y="1851075"/>
            <a:ext cx="7030498" cy="26492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Google Shape;669;p6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Black Box Testing</a:t>
            </a:r>
            <a:endParaRPr/>
          </a:p>
          <a:p>
            <a:pPr indent="0" lvl="0" marL="0" rtl="0" algn="l">
              <a:spcBef>
                <a:spcPts val="0"/>
              </a:spcBef>
              <a:spcAft>
                <a:spcPts val="0"/>
              </a:spcAft>
              <a:buNone/>
            </a:pPr>
            <a:r>
              <a:t/>
            </a:r>
            <a:endParaRPr/>
          </a:p>
        </p:txBody>
      </p:sp>
      <p:sp>
        <p:nvSpPr>
          <p:cNvPr id="670" name="Google Shape;670;p69"/>
          <p:cNvSpPr txBox="1"/>
          <p:nvPr>
            <p:ph idx="1" type="body"/>
          </p:nvPr>
        </p:nvSpPr>
        <p:spPr>
          <a:xfrm>
            <a:off x="1303800" y="13009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3)</a:t>
            </a:r>
            <a:r>
              <a:rPr lang="en" sz="1800"/>
              <a:t> </a:t>
            </a:r>
            <a:r>
              <a:rPr lang="en" sz="1800">
                <a:solidFill>
                  <a:srgbClr val="000000"/>
                </a:solidFill>
              </a:rPr>
              <a:t>Alphabet a-z, A-Z, 0-9</a:t>
            </a:r>
            <a:r>
              <a:rPr lang="en" sz="1800"/>
              <a:t> </a:t>
            </a:r>
            <a:endParaRPr sz="1800"/>
          </a:p>
        </p:txBody>
      </p:sp>
      <p:pic>
        <p:nvPicPr>
          <p:cNvPr id="671" name="Google Shape;671;p69"/>
          <p:cNvPicPr preferRelativeResize="0"/>
          <p:nvPr/>
        </p:nvPicPr>
        <p:blipFill>
          <a:blip r:embed="rId3">
            <a:alphaModFix/>
          </a:blip>
          <a:stretch>
            <a:fillRect/>
          </a:stretch>
        </p:blipFill>
        <p:spPr>
          <a:xfrm>
            <a:off x="1303800" y="3403700"/>
            <a:ext cx="7030502" cy="1387650"/>
          </a:xfrm>
          <a:prstGeom prst="rect">
            <a:avLst/>
          </a:prstGeom>
          <a:noFill/>
          <a:ln>
            <a:noFill/>
          </a:ln>
        </p:spPr>
      </p:pic>
      <p:pic>
        <p:nvPicPr>
          <p:cNvPr id="672" name="Google Shape;672;p69"/>
          <p:cNvPicPr preferRelativeResize="0"/>
          <p:nvPr/>
        </p:nvPicPr>
        <p:blipFill>
          <a:blip r:embed="rId4">
            <a:alphaModFix/>
          </a:blip>
          <a:stretch>
            <a:fillRect/>
          </a:stretch>
        </p:blipFill>
        <p:spPr>
          <a:xfrm>
            <a:off x="1303800" y="1755475"/>
            <a:ext cx="7030502" cy="14906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7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Black Box Testing</a:t>
            </a:r>
            <a:endParaRPr/>
          </a:p>
          <a:p>
            <a:pPr indent="0" lvl="0" marL="0" rtl="0" algn="l">
              <a:spcBef>
                <a:spcPts val="0"/>
              </a:spcBef>
              <a:spcAft>
                <a:spcPts val="0"/>
              </a:spcAft>
              <a:buNone/>
            </a:pPr>
            <a:r>
              <a:t/>
            </a:r>
            <a:endParaRPr/>
          </a:p>
        </p:txBody>
      </p:sp>
      <p:sp>
        <p:nvSpPr>
          <p:cNvPr id="678" name="Google Shape;678;p70"/>
          <p:cNvSpPr txBox="1"/>
          <p:nvPr>
            <p:ph idx="1" type="body"/>
          </p:nvPr>
        </p:nvSpPr>
        <p:spPr>
          <a:xfrm>
            <a:off x="1303800" y="1309175"/>
            <a:ext cx="7030500" cy="71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Result</a:t>
            </a:r>
            <a:endParaRPr sz="1800"/>
          </a:p>
        </p:txBody>
      </p:sp>
      <p:pic>
        <p:nvPicPr>
          <p:cNvPr id="679" name="Google Shape;679;p70"/>
          <p:cNvPicPr preferRelativeResize="0"/>
          <p:nvPr/>
        </p:nvPicPr>
        <p:blipFill>
          <a:blip r:embed="rId3">
            <a:alphaModFix/>
          </a:blip>
          <a:stretch>
            <a:fillRect/>
          </a:stretch>
        </p:blipFill>
        <p:spPr>
          <a:xfrm>
            <a:off x="1303800" y="1792775"/>
            <a:ext cx="7030502" cy="25540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Google Shape;684;p7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Black Box Testing</a:t>
            </a:r>
            <a:endParaRPr/>
          </a:p>
          <a:p>
            <a:pPr indent="0" lvl="0" marL="0" rtl="0" algn="l">
              <a:spcBef>
                <a:spcPts val="0"/>
              </a:spcBef>
              <a:spcAft>
                <a:spcPts val="0"/>
              </a:spcAft>
              <a:buNone/>
            </a:pPr>
            <a:r>
              <a:t/>
            </a:r>
            <a:endParaRPr/>
          </a:p>
        </p:txBody>
      </p:sp>
      <p:sp>
        <p:nvSpPr>
          <p:cNvPr id="685" name="Google Shape;685;p71"/>
          <p:cNvSpPr txBox="1"/>
          <p:nvPr>
            <p:ph idx="1" type="body"/>
          </p:nvPr>
        </p:nvSpPr>
        <p:spPr>
          <a:xfrm>
            <a:off x="1303800" y="1368400"/>
            <a:ext cx="7030500" cy="88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4)</a:t>
            </a:r>
            <a:r>
              <a:rPr lang="en" sz="1800"/>
              <a:t> Short words (2-4 char long) </a:t>
            </a:r>
            <a:endParaRPr sz="1800"/>
          </a:p>
        </p:txBody>
      </p:sp>
      <p:pic>
        <p:nvPicPr>
          <p:cNvPr id="686" name="Google Shape;686;p71"/>
          <p:cNvPicPr preferRelativeResize="0"/>
          <p:nvPr/>
        </p:nvPicPr>
        <p:blipFill>
          <a:blip r:embed="rId3">
            <a:alphaModFix/>
          </a:blip>
          <a:stretch>
            <a:fillRect/>
          </a:stretch>
        </p:blipFill>
        <p:spPr>
          <a:xfrm>
            <a:off x="1303800" y="1848100"/>
            <a:ext cx="7030502" cy="1441975"/>
          </a:xfrm>
          <a:prstGeom prst="rect">
            <a:avLst/>
          </a:prstGeom>
          <a:noFill/>
          <a:ln>
            <a:noFill/>
          </a:ln>
        </p:spPr>
      </p:pic>
      <p:pic>
        <p:nvPicPr>
          <p:cNvPr id="687" name="Google Shape;687;p71"/>
          <p:cNvPicPr preferRelativeResize="0"/>
          <p:nvPr/>
        </p:nvPicPr>
        <p:blipFill>
          <a:blip r:embed="rId4">
            <a:alphaModFix/>
          </a:blip>
          <a:stretch>
            <a:fillRect/>
          </a:stretch>
        </p:blipFill>
        <p:spPr>
          <a:xfrm>
            <a:off x="1303800" y="3358675"/>
            <a:ext cx="7030502" cy="1441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889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Problem Description</a:t>
            </a:r>
            <a:endParaRPr sz="3000">
              <a:solidFill>
                <a:srgbClr val="45818E"/>
              </a:solidFill>
            </a:endParaRPr>
          </a:p>
        </p:txBody>
      </p:sp>
      <p:sp>
        <p:nvSpPr>
          <p:cNvPr id="311" name="Google Shape;311;p18"/>
          <p:cNvSpPr txBox="1"/>
          <p:nvPr>
            <p:ph idx="1" type="body"/>
          </p:nvPr>
        </p:nvSpPr>
        <p:spPr>
          <a:xfrm>
            <a:off x="648725" y="1588275"/>
            <a:ext cx="7585800" cy="298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000000"/>
                </a:solidFill>
              </a:rPr>
              <a:t>Solution</a:t>
            </a:r>
            <a:r>
              <a:rPr b="1" lang="en" sz="1900">
                <a:solidFill>
                  <a:srgbClr val="000000"/>
                </a:solidFill>
              </a:rPr>
              <a:t>: </a:t>
            </a:r>
            <a:r>
              <a:rPr lang="en" sz="1900">
                <a:solidFill>
                  <a:srgbClr val="000000"/>
                </a:solidFill>
              </a:rPr>
              <a:t>Try orders for input </a:t>
            </a:r>
            <a:r>
              <a:rPr i="1" lang="en" sz="1900">
                <a:solidFill>
                  <a:srgbClr val="000000"/>
                </a:solidFill>
              </a:rPr>
              <a:t>S</a:t>
            </a:r>
            <a:r>
              <a:rPr lang="en" sz="1900">
                <a:solidFill>
                  <a:srgbClr val="000000"/>
                </a:solidFill>
              </a:rPr>
              <a:t> and construct the Superstring.</a:t>
            </a:r>
            <a:endParaRPr sz="19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400">
                <a:solidFill>
                  <a:srgbClr val="000000"/>
                </a:solidFill>
              </a:rPr>
              <a:t>Order 1:</a:t>
            </a:r>
            <a:r>
              <a:rPr lang="en" sz="2400">
                <a:solidFill>
                  <a:srgbClr val="000000"/>
                </a:solidFill>
              </a:rPr>
              <a:t>  000  </a:t>
            </a:r>
            <a:r>
              <a:rPr b="1" lang="en" sz="2400">
                <a:solidFill>
                  <a:srgbClr val="CC0000"/>
                </a:solidFill>
              </a:rPr>
              <a:t>00</a:t>
            </a:r>
            <a:r>
              <a:rPr lang="en" sz="2400">
                <a:solidFill>
                  <a:srgbClr val="000000"/>
                </a:solidFill>
              </a:rPr>
              <a:t>1</a:t>
            </a:r>
            <a:r>
              <a:rPr lang="en" sz="2400">
                <a:solidFill>
                  <a:srgbClr val="000000"/>
                </a:solidFill>
              </a:rPr>
              <a:t>  010  011  100  101  110</a:t>
            </a:r>
            <a:r>
              <a:rPr lang="en" sz="2400">
                <a:solidFill>
                  <a:srgbClr val="000000"/>
                </a:solidFill>
              </a:rPr>
              <a:t>  111</a:t>
            </a:r>
            <a:endParaRPr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                000</a:t>
            </a:r>
            <a:r>
              <a:rPr b="1" lang="en" sz="2400">
                <a:solidFill>
                  <a:srgbClr val="000000"/>
                </a:solidFill>
              </a:rPr>
              <a:t>1</a:t>
            </a:r>
            <a:endParaRPr b="1"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p:txBody>
      </p:sp>
      <p:sp>
        <p:nvSpPr>
          <p:cNvPr id="312" name="Google Shape;312;p18"/>
          <p:cNvSpPr txBox="1"/>
          <p:nvPr>
            <p:ph type="title"/>
          </p:nvPr>
        </p:nvSpPr>
        <p:spPr>
          <a:xfrm>
            <a:off x="1303800" y="1136500"/>
            <a:ext cx="7030500" cy="5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Shortest Common Superstring (SCS)</a:t>
            </a:r>
            <a:endParaRPr sz="2400">
              <a:solidFill>
                <a:srgbClr val="CC0000"/>
              </a:solidFill>
            </a:endParaRPr>
          </a:p>
          <a:p>
            <a:pPr indent="0" lvl="0" marL="0" rtl="0" algn="l">
              <a:spcBef>
                <a:spcPts val="0"/>
              </a:spcBef>
              <a:spcAft>
                <a:spcPts val="0"/>
              </a:spcAft>
              <a:buNone/>
            </a:pPr>
            <a:r>
              <a:t/>
            </a:r>
            <a:endParaRPr sz="3000">
              <a:solidFill>
                <a:srgbClr val="45818E"/>
              </a:solidFill>
            </a:endParaRPr>
          </a:p>
        </p:txBody>
      </p:sp>
      <p:cxnSp>
        <p:nvCxnSpPr>
          <p:cNvPr id="313" name="Google Shape;313;p18"/>
          <p:cNvCxnSpPr/>
          <p:nvPr/>
        </p:nvCxnSpPr>
        <p:spPr>
          <a:xfrm>
            <a:off x="2027725" y="2769575"/>
            <a:ext cx="1285800" cy="0"/>
          </a:xfrm>
          <a:prstGeom prst="straightConnector1">
            <a:avLst/>
          </a:prstGeom>
          <a:noFill/>
          <a:ln cap="flat" cmpd="sng" w="28575">
            <a:solidFill>
              <a:schemeClr val="dk2"/>
            </a:solidFill>
            <a:prstDash val="solid"/>
            <a:round/>
            <a:headEnd len="med" w="med" type="diamond"/>
            <a:tailEnd len="med" w="med" type="diamond"/>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Google Shape;692;p7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Black Box Testing</a:t>
            </a:r>
            <a:endParaRPr/>
          </a:p>
          <a:p>
            <a:pPr indent="0" lvl="0" marL="0" rtl="0" algn="l">
              <a:spcBef>
                <a:spcPts val="0"/>
              </a:spcBef>
              <a:spcAft>
                <a:spcPts val="0"/>
              </a:spcAft>
              <a:buNone/>
            </a:pPr>
            <a:r>
              <a:t/>
            </a:r>
            <a:endParaRPr/>
          </a:p>
        </p:txBody>
      </p:sp>
      <p:sp>
        <p:nvSpPr>
          <p:cNvPr id="693" name="Google Shape;693;p72"/>
          <p:cNvSpPr txBox="1"/>
          <p:nvPr>
            <p:ph idx="1" type="body"/>
          </p:nvPr>
        </p:nvSpPr>
        <p:spPr>
          <a:xfrm>
            <a:off x="1303800" y="1294375"/>
            <a:ext cx="7030500" cy="62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Result</a:t>
            </a:r>
            <a:endParaRPr sz="1800"/>
          </a:p>
        </p:txBody>
      </p:sp>
      <p:pic>
        <p:nvPicPr>
          <p:cNvPr id="694" name="Google Shape;694;p72"/>
          <p:cNvPicPr preferRelativeResize="0"/>
          <p:nvPr/>
        </p:nvPicPr>
        <p:blipFill>
          <a:blip r:embed="rId3">
            <a:alphaModFix/>
          </a:blip>
          <a:stretch>
            <a:fillRect/>
          </a:stretch>
        </p:blipFill>
        <p:spPr>
          <a:xfrm>
            <a:off x="1303800" y="1916875"/>
            <a:ext cx="7030502" cy="24740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p7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Black Box Testing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00" name="Google Shape;700;p73"/>
          <p:cNvSpPr txBox="1"/>
          <p:nvPr>
            <p:ph idx="1" type="body"/>
          </p:nvPr>
        </p:nvSpPr>
        <p:spPr>
          <a:xfrm>
            <a:off x="1303800" y="1449800"/>
            <a:ext cx="7030500" cy="67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5)</a:t>
            </a:r>
            <a:r>
              <a:rPr lang="en" sz="1800"/>
              <a:t> Long words (10-20 char long)</a:t>
            </a:r>
            <a:endParaRPr sz="1800"/>
          </a:p>
        </p:txBody>
      </p:sp>
      <p:pic>
        <p:nvPicPr>
          <p:cNvPr id="701" name="Google Shape;701;p73"/>
          <p:cNvPicPr preferRelativeResize="0"/>
          <p:nvPr/>
        </p:nvPicPr>
        <p:blipFill>
          <a:blip r:embed="rId3">
            <a:alphaModFix/>
          </a:blip>
          <a:stretch>
            <a:fillRect/>
          </a:stretch>
        </p:blipFill>
        <p:spPr>
          <a:xfrm>
            <a:off x="1303800" y="1950675"/>
            <a:ext cx="7030502" cy="1512850"/>
          </a:xfrm>
          <a:prstGeom prst="rect">
            <a:avLst/>
          </a:prstGeom>
          <a:noFill/>
          <a:ln>
            <a:noFill/>
          </a:ln>
        </p:spPr>
      </p:pic>
      <p:pic>
        <p:nvPicPr>
          <p:cNvPr id="702" name="Google Shape;702;p73"/>
          <p:cNvPicPr preferRelativeResize="0"/>
          <p:nvPr/>
        </p:nvPicPr>
        <p:blipFill>
          <a:blip r:embed="rId4">
            <a:alphaModFix/>
          </a:blip>
          <a:stretch>
            <a:fillRect/>
          </a:stretch>
        </p:blipFill>
        <p:spPr>
          <a:xfrm>
            <a:off x="1303800" y="3522750"/>
            <a:ext cx="7030502" cy="13247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6" name="Shape 706"/>
        <p:cNvGrpSpPr/>
        <p:nvPr/>
      </p:nvGrpSpPr>
      <p:grpSpPr>
        <a:xfrm>
          <a:off x="0" y="0"/>
          <a:ext cx="0" cy="0"/>
          <a:chOff x="0" y="0"/>
          <a:chExt cx="0" cy="0"/>
        </a:xfrm>
      </p:grpSpPr>
      <p:sp>
        <p:nvSpPr>
          <p:cNvPr id="707" name="Google Shape;707;p7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Black Box Testing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08" name="Google Shape;708;p74"/>
          <p:cNvSpPr txBox="1"/>
          <p:nvPr>
            <p:ph idx="1" type="body"/>
          </p:nvPr>
        </p:nvSpPr>
        <p:spPr>
          <a:xfrm>
            <a:off x="1303800" y="1405375"/>
            <a:ext cx="7030500" cy="62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And once again the resulting superstring</a:t>
            </a:r>
            <a:endParaRPr sz="1800"/>
          </a:p>
        </p:txBody>
      </p:sp>
      <p:pic>
        <p:nvPicPr>
          <p:cNvPr id="709" name="Google Shape;709;p74"/>
          <p:cNvPicPr preferRelativeResize="0"/>
          <p:nvPr/>
        </p:nvPicPr>
        <p:blipFill>
          <a:blip r:embed="rId3">
            <a:alphaModFix/>
          </a:blip>
          <a:stretch>
            <a:fillRect/>
          </a:stretch>
        </p:blipFill>
        <p:spPr>
          <a:xfrm>
            <a:off x="1303800" y="2035075"/>
            <a:ext cx="7030502" cy="24120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Google Shape;714;p7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Black Box Testing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0" sz="1800"/>
          </a:p>
        </p:txBody>
      </p:sp>
      <p:sp>
        <p:nvSpPr>
          <p:cNvPr id="715" name="Google Shape;715;p75"/>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As a result we concluded that our algorithm is applicable to all of these different string classes</a:t>
            </a:r>
            <a:endParaRPr sz="1800"/>
          </a:p>
          <a:p>
            <a:pPr indent="-342900" lvl="0" marL="457200" rtl="0" algn="l">
              <a:spcBef>
                <a:spcPts val="0"/>
              </a:spcBef>
              <a:spcAft>
                <a:spcPts val="0"/>
              </a:spcAft>
              <a:buSzPts val="1800"/>
              <a:buChar char="●"/>
            </a:pPr>
            <a:r>
              <a:rPr lang="en" sz="1800"/>
              <a:t>Thus it passes black box testing</a:t>
            </a:r>
            <a:endParaRPr sz="1800"/>
          </a:p>
        </p:txBody>
      </p:sp>
      <p:pic>
        <p:nvPicPr>
          <p:cNvPr id="716" name="Google Shape;716;p75"/>
          <p:cNvPicPr preferRelativeResize="0"/>
          <p:nvPr/>
        </p:nvPicPr>
        <p:blipFill rotWithShape="1">
          <a:blip r:embed="rId3">
            <a:alphaModFix/>
          </a:blip>
          <a:srcRect b="7910" l="0" r="0" t="7487"/>
          <a:stretch/>
        </p:blipFill>
        <p:spPr>
          <a:xfrm>
            <a:off x="5464975" y="2200800"/>
            <a:ext cx="2869326" cy="24718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0" name="Shape 720"/>
        <p:cNvGrpSpPr/>
        <p:nvPr/>
      </p:nvGrpSpPr>
      <p:grpSpPr>
        <a:xfrm>
          <a:off x="0" y="0"/>
          <a:ext cx="0" cy="0"/>
          <a:chOff x="0" y="0"/>
          <a:chExt cx="0" cy="0"/>
        </a:xfrm>
      </p:grpSpPr>
      <p:sp>
        <p:nvSpPr>
          <p:cNvPr id="721" name="Google Shape;721;p7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Conclusion</a:t>
            </a:r>
            <a:endParaRPr sz="3000">
              <a:solidFill>
                <a:srgbClr val="45818E"/>
              </a:solidFill>
            </a:endParaRPr>
          </a:p>
        </p:txBody>
      </p:sp>
      <p:sp>
        <p:nvSpPr>
          <p:cNvPr id="722" name="Google Shape;722;p76"/>
          <p:cNvSpPr txBox="1"/>
          <p:nvPr>
            <p:ph idx="1" type="body"/>
          </p:nvPr>
        </p:nvSpPr>
        <p:spPr>
          <a:xfrm>
            <a:off x="846600" y="1419775"/>
            <a:ext cx="7030500" cy="3485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lang="en" sz="1800">
                <a:solidFill>
                  <a:srgbClr val="000000"/>
                </a:solidFill>
              </a:rPr>
              <a:t>After experimental analysis of the algorithm, we used  4 strings and the correctness of the algorithm was 96%, when we increased the number of strings the correctness of the algorithm decreased to (94%, 92%, 88%,84%).The reason for the decrease is that greedy algorithm finds maximum overlapping pairs and chooses one arbitrary pair and unions them until there is only one string left but chosen pair of string does not always result in shortest common superstring. The increase in string number leads to decrease in correctness because the number of overlapping pairs increases.</a:t>
            </a:r>
            <a:endParaRPr sz="18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sp>
        <p:nvSpPr>
          <p:cNvPr id="727" name="Google Shape;727;p7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Conclusion</a:t>
            </a:r>
            <a:endParaRPr sz="3000">
              <a:solidFill>
                <a:srgbClr val="45818E"/>
              </a:solidFill>
            </a:endParaRPr>
          </a:p>
        </p:txBody>
      </p:sp>
      <p:sp>
        <p:nvSpPr>
          <p:cNvPr id="728" name="Google Shape;728;p77"/>
          <p:cNvSpPr txBox="1"/>
          <p:nvPr>
            <p:ph idx="1" type="body"/>
          </p:nvPr>
        </p:nvSpPr>
        <p:spPr>
          <a:xfrm>
            <a:off x="846600" y="1419775"/>
            <a:ext cx="7030500" cy="3485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lang="en" sz="1800">
                <a:solidFill>
                  <a:srgbClr val="000000"/>
                </a:solidFill>
              </a:rPr>
              <a:t>To sum up all, Shortest Common Substring problem is a NP-Complete problem which we reduced the  Vertex Cover problem to Hamiltonian Path problem and then to Hamiltonian Circuit which can be done in polynomial time.  We analyzed the algorithm and this algorithm does not necessarily give the shortest common substring.</a:t>
            </a:r>
            <a:endParaRPr sz="1800">
              <a:solidFill>
                <a:srgbClr val="000000"/>
              </a:solidFill>
            </a:endParaRPr>
          </a:p>
          <a:p>
            <a:pPr indent="0" lvl="0" marL="457200" rtl="0" algn="l">
              <a:lnSpc>
                <a:spcPct val="100000"/>
              </a:lnSpc>
              <a:spcBef>
                <a:spcPts val="0"/>
              </a:spcBef>
              <a:spcAft>
                <a:spcPts val="0"/>
              </a:spcAft>
              <a:buNone/>
            </a:pPr>
            <a:r>
              <a:t/>
            </a:r>
            <a:endParaRPr sz="1800">
              <a:solidFill>
                <a:srgbClr val="000000"/>
              </a:solidFill>
            </a:endParaRPr>
          </a:p>
          <a:p>
            <a:pPr indent="-342900" lvl="0" marL="457200" rtl="0" algn="l">
              <a:lnSpc>
                <a:spcPct val="100000"/>
              </a:lnSpc>
              <a:spcBef>
                <a:spcPts val="0"/>
              </a:spcBef>
              <a:spcAft>
                <a:spcPts val="0"/>
              </a:spcAft>
              <a:buClr>
                <a:srgbClr val="000000"/>
              </a:buClr>
              <a:buSzPts val="1800"/>
              <a:buChar char="●"/>
            </a:pPr>
            <a:r>
              <a:rPr lang="en" sz="1800">
                <a:solidFill>
                  <a:srgbClr val="000000"/>
                </a:solidFill>
              </a:rPr>
              <a:t>If we take into consideration of experimental analysis running time and algorithm analysis, our algorithm shows consistent  characteristics of cubic type functions .</a:t>
            </a:r>
            <a:endParaRPr sz="1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889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Problem Description</a:t>
            </a:r>
            <a:endParaRPr sz="3000">
              <a:solidFill>
                <a:srgbClr val="45818E"/>
              </a:solidFill>
            </a:endParaRPr>
          </a:p>
        </p:txBody>
      </p:sp>
      <p:sp>
        <p:nvSpPr>
          <p:cNvPr id="319" name="Google Shape;319;p19"/>
          <p:cNvSpPr txBox="1"/>
          <p:nvPr>
            <p:ph idx="1" type="body"/>
          </p:nvPr>
        </p:nvSpPr>
        <p:spPr>
          <a:xfrm>
            <a:off x="648725" y="1588275"/>
            <a:ext cx="7585800" cy="298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000000"/>
                </a:solidFill>
              </a:rPr>
              <a:t>Solution</a:t>
            </a:r>
            <a:r>
              <a:rPr b="1" lang="en" sz="1900">
                <a:solidFill>
                  <a:srgbClr val="000000"/>
                </a:solidFill>
              </a:rPr>
              <a:t>: </a:t>
            </a:r>
            <a:r>
              <a:rPr lang="en" sz="1900">
                <a:solidFill>
                  <a:srgbClr val="000000"/>
                </a:solidFill>
              </a:rPr>
              <a:t>Try orders for input </a:t>
            </a:r>
            <a:r>
              <a:rPr i="1" lang="en" sz="1900">
                <a:solidFill>
                  <a:srgbClr val="000000"/>
                </a:solidFill>
              </a:rPr>
              <a:t>S</a:t>
            </a:r>
            <a:r>
              <a:rPr lang="en" sz="1900">
                <a:solidFill>
                  <a:srgbClr val="000000"/>
                </a:solidFill>
              </a:rPr>
              <a:t> and construct the Superstring.</a:t>
            </a:r>
            <a:endParaRPr sz="19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400">
                <a:solidFill>
                  <a:srgbClr val="000000"/>
                </a:solidFill>
              </a:rPr>
              <a:t>Order 1:  000  </a:t>
            </a:r>
            <a:r>
              <a:rPr lang="en" sz="2400">
                <a:solidFill>
                  <a:srgbClr val="CC0000"/>
                </a:solidFill>
              </a:rPr>
              <a:t>00</a:t>
            </a:r>
            <a:r>
              <a:rPr lang="en" sz="2400">
                <a:solidFill>
                  <a:srgbClr val="000000"/>
                </a:solidFill>
              </a:rPr>
              <a:t>1</a:t>
            </a:r>
            <a:r>
              <a:rPr lang="en" sz="2400">
                <a:solidFill>
                  <a:srgbClr val="000000"/>
                </a:solidFill>
              </a:rPr>
              <a:t>  </a:t>
            </a:r>
            <a:r>
              <a:rPr b="1" lang="en" sz="2400">
                <a:solidFill>
                  <a:srgbClr val="CC0000"/>
                </a:solidFill>
              </a:rPr>
              <a:t>01</a:t>
            </a:r>
            <a:r>
              <a:rPr lang="en" sz="2400">
                <a:solidFill>
                  <a:srgbClr val="000000"/>
                </a:solidFill>
              </a:rPr>
              <a:t>0</a:t>
            </a:r>
            <a:r>
              <a:rPr lang="en" sz="2400">
                <a:solidFill>
                  <a:srgbClr val="000000"/>
                </a:solidFill>
              </a:rPr>
              <a:t>  011  100  101  110  111</a:t>
            </a:r>
            <a:endParaRPr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                0001</a:t>
            </a:r>
            <a:r>
              <a:rPr b="1" lang="en" sz="2400">
                <a:solidFill>
                  <a:srgbClr val="000000"/>
                </a:solidFill>
              </a:rPr>
              <a:t>0</a:t>
            </a:r>
            <a:endParaRPr b="1"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p:txBody>
      </p:sp>
      <p:sp>
        <p:nvSpPr>
          <p:cNvPr id="320" name="Google Shape;320;p19"/>
          <p:cNvSpPr txBox="1"/>
          <p:nvPr>
            <p:ph type="title"/>
          </p:nvPr>
        </p:nvSpPr>
        <p:spPr>
          <a:xfrm>
            <a:off x="1303800" y="1136500"/>
            <a:ext cx="7030500" cy="5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Shortest Common Superstring (SCS)</a:t>
            </a:r>
            <a:endParaRPr sz="2400">
              <a:solidFill>
                <a:srgbClr val="CC0000"/>
              </a:solidFill>
            </a:endParaRPr>
          </a:p>
          <a:p>
            <a:pPr indent="0" lvl="0" marL="0" rtl="0" algn="l">
              <a:spcBef>
                <a:spcPts val="0"/>
              </a:spcBef>
              <a:spcAft>
                <a:spcPts val="0"/>
              </a:spcAft>
              <a:buNone/>
            </a:pPr>
            <a:r>
              <a:t/>
            </a:r>
            <a:endParaRPr sz="3000">
              <a:solidFill>
                <a:srgbClr val="45818E"/>
              </a:solidFill>
            </a:endParaRPr>
          </a:p>
        </p:txBody>
      </p:sp>
      <p:cxnSp>
        <p:nvCxnSpPr>
          <p:cNvPr id="321" name="Google Shape;321;p19"/>
          <p:cNvCxnSpPr/>
          <p:nvPr/>
        </p:nvCxnSpPr>
        <p:spPr>
          <a:xfrm>
            <a:off x="2707750" y="2769575"/>
            <a:ext cx="1285800" cy="0"/>
          </a:xfrm>
          <a:prstGeom prst="straightConnector1">
            <a:avLst/>
          </a:prstGeom>
          <a:noFill/>
          <a:ln cap="flat" cmpd="sng" w="28575">
            <a:solidFill>
              <a:schemeClr val="dk2"/>
            </a:solidFill>
            <a:prstDash val="solid"/>
            <a:round/>
            <a:headEnd len="med" w="med" type="diamond"/>
            <a:tailEnd len="med" w="med" type="diamond"/>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889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Problem Description</a:t>
            </a:r>
            <a:endParaRPr sz="3000">
              <a:solidFill>
                <a:srgbClr val="45818E"/>
              </a:solidFill>
            </a:endParaRPr>
          </a:p>
        </p:txBody>
      </p:sp>
      <p:sp>
        <p:nvSpPr>
          <p:cNvPr id="327" name="Google Shape;327;p20"/>
          <p:cNvSpPr txBox="1"/>
          <p:nvPr>
            <p:ph idx="1" type="body"/>
          </p:nvPr>
        </p:nvSpPr>
        <p:spPr>
          <a:xfrm>
            <a:off x="648725" y="1588275"/>
            <a:ext cx="7585800" cy="298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000000"/>
                </a:solidFill>
              </a:rPr>
              <a:t>Solution:</a:t>
            </a:r>
            <a:r>
              <a:rPr b="1" lang="en" sz="1900">
                <a:solidFill>
                  <a:srgbClr val="000000"/>
                </a:solidFill>
              </a:rPr>
              <a:t> </a:t>
            </a:r>
            <a:r>
              <a:rPr lang="en" sz="1900">
                <a:solidFill>
                  <a:srgbClr val="000000"/>
                </a:solidFill>
              </a:rPr>
              <a:t>Try orders for input </a:t>
            </a:r>
            <a:r>
              <a:rPr i="1" lang="en" sz="1900">
                <a:solidFill>
                  <a:srgbClr val="000000"/>
                </a:solidFill>
              </a:rPr>
              <a:t>S</a:t>
            </a:r>
            <a:r>
              <a:rPr lang="en" sz="1900">
                <a:solidFill>
                  <a:srgbClr val="000000"/>
                </a:solidFill>
              </a:rPr>
              <a:t> and construct the Superstring.</a:t>
            </a:r>
            <a:endParaRPr sz="19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400">
                <a:solidFill>
                  <a:srgbClr val="000000"/>
                </a:solidFill>
              </a:rPr>
              <a:t>Order 1:  000  </a:t>
            </a:r>
            <a:r>
              <a:rPr lang="en" sz="2400">
                <a:solidFill>
                  <a:srgbClr val="CC0000"/>
                </a:solidFill>
              </a:rPr>
              <a:t>00</a:t>
            </a:r>
            <a:r>
              <a:rPr lang="en" sz="2400">
                <a:solidFill>
                  <a:srgbClr val="000000"/>
                </a:solidFill>
              </a:rPr>
              <a:t>1</a:t>
            </a:r>
            <a:r>
              <a:rPr lang="en" sz="2400">
                <a:solidFill>
                  <a:srgbClr val="000000"/>
                </a:solidFill>
              </a:rPr>
              <a:t>  </a:t>
            </a:r>
            <a:r>
              <a:rPr lang="en" sz="2400">
                <a:solidFill>
                  <a:srgbClr val="CC0000"/>
                </a:solidFill>
              </a:rPr>
              <a:t>01</a:t>
            </a:r>
            <a:r>
              <a:rPr lang="en" sz="2400">
                <a:solidFill>
                  <a:srgbClr val="000000"/>
                </a:solidFill>
              </a:rPr>
              <a:t>0</a:t>
            </a:r>
            <a:r>
              <a:rPr lang="en" sz="2400">
                <a:solidFill>
                  <a:srgbClr val="000000"/>
                </a:solidFill>
              </a:rPr>
              <a:t>  </a:t>
            </a:r>
            <a:r>
              <a:rPr b="1" lang="en" sz="2400">
                <a:solidFill>
                  <a:srgbClr val="CC0000"/>
                </a:solidFill>
              </a:rPr>
              <a:t>0</a:t>
            </a:r>
            <a:r>
              <a:rPr lang="en" sz="2400">
                <a:solidFill>
                  <a:srgbClr val="000000"/>
                </a:solidFill>
              </a:rPr>
              <a:t>11</a:t>
            </a:r>
            <a:r>
              <a:rPr lang="en" sz="2400">
                <a:solidFill>
                  <a:srgbClr val="000000"/>
                </a:solidFill>
              </a:rPr>
              <a:t>  100  101  110  111</a:t>
            </a:r>
            <a:endParaRPr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                00010</a:t>
            </a:r>
            <a:r>
              <a:rPr b="1" lang="en" sz="2400">
                <a:solidFill>
                  <a:srgbClr val="000000"/>
                </a:solidFill>
              </a:rPr>
              <a:t>11</a:t>
            </a:r>
            <a:endParaRPr b="1"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p:txBody>
      </p:sp>
      <p:sp>
        <p:nvSpPr>
          <p:cNvPr id="328" name="Google Shape;328;p20"/>
          <p:cNvSpPr txBox="1"/>
          <p:nvPr>
            <p:ph type="title"/>
          </p:nvPr>
        </p:nvSpPr>
        <p:spPr>
          <a:xfrm>
            <a:off x="1303800" y="1136500"/>
            <a:ext cx="7030500" cy="5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Shortest Common Superstring (SCS)</a:t>
            </a:r>
            <a:endParaRPr sz="2400">
              <a:solidFill>
                <a:srgbClr val="CC0000"/>
              </a:solidFill>
            </a:endParaRPr>
          </a:p>
          <a:p>
            <a:pPr indent="0" lvl="0" marL="0" rtl="0" algn="l">
              <a:spcBef>
                <a:spcPts val="0"/>
              </a:spcBef>
              <a:spcAft>
                <a:spcPts val="0"/>
              </a:spcAft>
              <a:buNone/>
            </a:pPr>
            <a:r>
              <a:t/>
            </a:r>
            <a:endParaRPr sz="3000">
              <a:solidFill>
                <a:srgbClr val="45818E"/>
              </a:solidFill>
            </a:endParaRPr>
          </a:p>
        </p:txBody>
      </p:sp>
      <p:cxnSp>
        <p:nvCxnSpPr>
          <p:cNvPr id="329" name="Google Shape;329;p20"/>
          <p:cNvCxnSpPr/>
          <p:nvPr/>
        </p:nvCxnSpPr>
        <p:spPr>
          <a:xfrm>
            <a:off x="3449600" y="2757225"/>
            <a:ext cx="1211700" cy="12300"/>
          </a:xfrm>
          <a:prstGeom prst="straightConnector1">
            <a:avLst/>
          </a:prstGeom>
          <a:noFill/>
          <a:ln cap="flat" cmpd="sng" w="28575">
            <a:solidFill>
              <a:schemeClr val="dk2"/>
            </a:solidFill>
            <a:prstDash val="solid"/>
            <a:round/>
            <a:headEnd len="med" w="med" type="diamond"/>
            <a:tailEnd len="med" w="med" type="diamond"/>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889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5818E"/>
                </a:solidFill>
              </a:rPr>
              <a:t>Problem Description</a:t>
            </a:r>
            <a:endParaRPr sz="3000">
              <a:solidFill>
                <a:srgbClr val="45818E"/>
              </a:solidFill>
            </a:endParaRPr>
          </a:p>
        </p:txBody>
      </p:sp>
      <p:sp>
        <p:nvSpPr>
          <p:cNvPr id="335" name="Google Shape;335;p21"/>
          <p:cNvSpPr txBox="1"/>
          <p:nvPr>
            <p:ph idx="1" type="body"/>
          </p:nvPr>
        </p:nvSpPr>
        <p:spPr>
          <a:xfrm>
            <a:off x="648725" y="1588275"/>
            <a:ext cx="7585800" cy="298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000000"/>
                </a:solidFill>
              </a:rPr>
              <a:t>Solution</a:t>
            </a:r>
            <a:r>
              <a:rPr b="1" lang="en" sz="1900">
                <a:solidFill>
                  <a:srgbClr val="000000"/>
                </a:solidFill>
              </a:rPr>
              <a:t>: </a:t>
            </a:r>
            <a:r>
              <a:rPr lang="en" sz="1900">
                <a:solidFill>
                  <a:srgbClr val="000000"/>
                </a:solidFill>
              </a:rPr>
              <a:t>Try orders for input </a:t>
            </a:r>
            <a:r>
              <a:rPr i="1" lang="en" sz="1900">
                <a:solidFill>
                  <a:srgbClr val="000000"/>
                </a:solidFill>
              </a:rPr>
              <a:t>S</a:t>
            </a:r>
            <a:r>
              <a:rPr lang="en" sz="1900">
                <a:solidFill>
                  <a:srgbClr val="000000"/>
                </a:solidFill>
              </a:rPr>
              <a:t> and construct the Superstring.</a:t>
            </a:r>
            <a:endParaRPr sz="19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400">
                <a:solidFill>
                  <a:srgbClr val="000000"/>
                </a:solidFill>
              </a:rPr>
              <a:t>Order 1:  000  </a:t>
            </a:r>
            <a:r>
              <a:rPr lang="en" sz="2400">
                <a:solidFill>
                  <a:srgbClr val="CC0000"/>
                </a:solidFill>
              </a:rPr>
              <a:t>00</a:t>
            </a:r>
            <a:r>
              <a:rPr lang="en" sz="2400">
                <a:solidFill>
                  <a:srgbClr val="000000"/>
                </a:solidFill>
              </a:rPr>
              <a:t>1</a:t>
            </a:r>
            <a:r>
              <a:rPr lang="en" sz="2400">
                <a:solidFill>
                  <a:srgbClr val="000000"/>
                </a:solidFill>
              </a:rPr>
              <a:t>  </a:t>
            </a:r>
            <a:r>
              <a:rPr lang="en" sz="2400">
                <a:solidFill>
                  <a:srgbClr val="CC0000"/>
                </a:solidFill>
              </a:rPr>
              <a:t>0</a:t>
            </a:r>
            <a:r>
              <a:rPr lang="en" sz="2400">
                <a:solidFill>
                  <a:srgbClr val="CC0000"/>
                </a:solidFill>
              </a:rPr>
              <a:t>1</a:t>
            </a:r>
            <a:r>
              <a:rPr lang="en" sz="2400">
                <a:solidFill>
                  <a:srgbClr val="000000"/>
                </a:solidFill>
              </a:rPr>
              <a:t>0</a:t>
            </a:r>
            <a:r>
              <a:rPr lang="en" sz="2400">
                <a:solidFill>
                  <a:srgbClr val="000000"/>
                </a:solidFill>
              </a:rPr>
              <a:t>  </a:t>
            </a:r>
            <a:r>
              <a:rPr lang="en" sz="2400">
                <a:solidFill>
                  <a:srgbClr val="CC0000"/>
                </a:solidFill>
              </a:rPr>
              <a:t>0</a:t>
            </a:r>
            <a:r>
              <a:rPr lang="en" sz="2400">
                <a:solidFill>
                  <a:srgbClr val="000000"/>
                </a:solidFill>
              </a:rPr>
              <a:t>11</a:t>
            </a:r>
            <a:r>
              <a:rPr lang="en" sz="2400">
                <a:solidFill>
                  <a:srgbClr val="000000"/>
                </a:solidFill>
              </a:rPr>
              <a:t>  </a:t>
            </a:r>
            <a:r>
              <a:rPr b="1" lang="en" sz="2400">
                <a:solidFill>
                  <a:srgbClr val="CC0000"/>
                </a:solidFill>
              </a:rPr>
              <a:t>1</a:t>
            </a:r>
            <a:r>
              <a:rPr lang="en" sz="2400">
                <a:solidFill>
                  <a:srgbClr val="000000"/>
                </a:solidFill>
              </a:rPr>
              <a:t>00</a:t>
            </a:r>
            <a:r>
              <a:rPr lang="en" sz="2400">
                <a:solidFill>
                  <a:srgbClr val="000000"/>
                </a:solidFill>
              </a:rPr>
              <a:t>  101  110  111</a:t>
            </a:r>
            <a:endParaRPr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                0001011</a:t>
            </a:r>
            <a:r>
              <a:rPr b="1" lang="en" sz="2400">
                <a:solidFill>
                  <a:srgbClr val="000000"/>
                </a:solidFill>
              </a:rPr>
              <a:t>00</a:t>
            </a:r>
            <a:endParaRPr b="1"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p:txBody>
      </p:sp>
      <p:sp>
        <p:nvSpPr>
          <p:cNvPr id="336" name="Google Shape;336;p21"/>
          <p:cNvSpPr txBox="1"/>
          <p:nvPr>
            <p:ph type="title"/>
          </p:nvPr>
        </p:nvSpPr>
        <p:spPr>
          <a:xfrm>
            <a:off x="1303800" y="1136500"/>
            <a:ext cx="7030500" cy="5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Shortest Common Superstring (SCS)</a:t>
            </a:r>
            <a:endParaRPr sz="2400">
              <a:solidFill>
                <a:srgbClr val="CC0000"/>
              </a:solidFill>
            </a:endParaRPr>
          </a:p>
          <a:p>
            <a:pPr indent="0" lvl="0" marL="0" rtl="0" algn="l">
              <a:spcBef>
                <a:spcPts val="0"/>
              </a:spcBef>
              <a:spcAft>
                <a:spcPts val="0"/>
              </a:spcAft>
              <a:buNone/>
            </a:pPr>
            <a:r>
              <a:t/>
            </a:r>
            <a:endParaRPr sz="3000">
              <a:solidFill>
                <a:srgbClr val="45818E"/>
              </a:solidFill>
            </a:endParaRPr>
          </a:p>
        </p:txBody>
      </p:sp>
      <p:cxnSp>
        <p:nvCxnSpPr>
          <p:cNvPr id="337" name="Google Shape;337;p21"/>
          <p:cNvCxnSpPr/>
          <p:nvPr/>
        </p:nvCxnSpPr>
        <p:spPr>
          <a:xfrm>
            <a:off x="4161325" y="2769575"/>
            <a:ext cx="1266600" cy="0"/>
          </a:xfrm>
          <a:prstGeom prst="straightConnector1">
            <a:avLst/>
          </a:prstGeom>
          <a:noFill/>
          <a:ln cap="flat" cmpd="sng" w="28575">
            <a:solidFill>
              <a:schemeClr val="dk2"/>
            </a:solidFill>
            <a:prstDash val="solid"/>
            <a:round/>
            <a:headEnd len="med" w="med" type="diamond"/>
            <a:tailEnd len="med" w="med" type="diamond"/>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