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0"/>
  </p:notesMasterIdLst>
  <p:sldIdLst>
    <p:sldId id="256" r:id="rId6"/>
    <p:sldId id="257" r:id="rId7"/>
    <p:sldId id="258" r:id="rId8"/>
    <p:sldId id="259" r:id="rId9"/>
  </p:sldIdLst>
  <p:sldSz cx="18288000" cy="10287000"/>
  <p:notesSz cx="6858000" cy="9144000"/>
  <p:embeddedFontLst>
    <p:embeddedFont>
      <p:font typeface="Playfair Display Bold" charset="1" panose="00000000000000000000"/>
      <p:regular r:id="rId13"/>
    </p:embeddedFont>
    <p:embeddedFont>
      <p:font typeface="Open Sans" charset="1" panose="0000000000000000000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notesMasters/notesMaster1.xml" Type="http://schemas.openxmlformats.org/officeDocument/2006/relationships/notesMaster"/><Relationship Id="rId11" Target="theme/theme2.xml" Type="http://schemas.openxmlformats.org/officeDocument/2006/relationships/theme"/><Relationship Id="rId12" Target="notesSlides/notesSlide1.xml" Type="http://schemas.openxmlformats.org/officeDocument/2006/relationships/notesSlide"/><Relationship Id="rId13" Target="fonts/font13.fntdata" Type="http://schemas.openxmlformats.org/officeDocument/2006/relationships/font"/><Relationship Id="rId14" Target="fonts/font14.fntdata" Type="http://schemas.openxmlformats.org/officeDocument/2006/relationships/font"/><Relationship Id="rId15" Target="notesSlides/notesSlide2.xml" Type="http://schemas.openxmlformats.org/officeDocument/2006/relationships/notesSlide"/><Relationship Id="rId16" Target="notesSlides/notesSlide3.xml" Type="http://schemas.openxmlformats.org/officeDocument/2006/relationships/notesSlide"/><Relationship Id="rId17" Target="notesSlides/notesSlide4.xml" Type="http://schemas.openxmlformats.org/officeDocument/2006/relationships/notesSlide"/><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0C0C0E"/>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3F3F7"/>
            </a:solidFill>
          </p:spPr>
        </p:sp>
      </p:grpSp>
      <p:sp>
        <p:nvSpPr>
          <p:cNvPr name="Freeform 6" id="6" descr="preencoded.png"/>
          <p:cNvSpPr/>
          <p:nvPr/>
        </p:nvSpPr>
        <p:spPr>
          <a:xfrm flipH="false" flipV="false" rot="0">
            <a:off x="11430000" y="0"/>
            <a:ext cx="6858000" cy="10287000"/>
          </a:xfrm>
          <a:custGeom>
            <a:avLst/>
            <a:gdLst/>
            <a:ahLst/>
            <a:cxnLst/>
            <a:rect r="r" b="b" t="t" l="l"/>
            <a:pathLst>
              <a:path h="10287000" w="6858000">
                <a:moveTo>
                  <a:pt x="0" y="0"/>
                </a:moveTo>
                <a:lnTo>
                  <a:pt x="6858000" y="0"/>
                </a:lnTo>
                <a:lnTo>
                  <a:pt x="6858000" y="10287000"/>
                </a:lnTo>
                <a:lnTo>
                  <a:pt x="0" y="10287000"/>
                </a:lnTo>
                <a:lnTo>
                  <a:pt x="0" y="0"/>
                </a:lnTo>
                <a:close/>
              </a:path>
            </a:pathLst>
          </a:custGeom>
          <a:blipFill>
            <a:blip r:embed="rId3"/>
            <a:stretch>
              <a:fillRect l="0" t="0" r="0" b="0"/>
            </a:stretch>
          </a:blipFill>
        </p:spPr>
      </p:sp>
      <p:grpSp>
        <p:nvGrpSpPr>
          <p:cNvPr name="Group 7" id="7"/>
          <p:cNvGrpSpPr/>
          <p:nvPr/>
        </p:nvGrpSpPr>
        <p:grpSpPr>
          <a:xfrm rot="0">
            <a:off x="992238" y="2467867"/>
            <a:ext cx="9445526" cy="2657921"/>
            <a:chOff x="0" y="0"/>
            <a:chExt cx="12594035" cy="3543895"/>
          </a:xfrm>
        </p:grpSpPr>
        <p:sp>
          <p:nvSpPr>
            <p:cNvPr name="Freeform 8" id="8"/>
            <p:cNvSpPr/>
            <p:nvPr/>
          </p:nvSpPr>
          <p:spPr>
            <a:xfrm flipH="false" flipV="false" rot="0">
              <a:off x="0" y="0"/>
              <a:ext cx="12594035" cy="3543895"/>
            </a:xfrm>
            <a:custGeom>
              <a:avLst/>
              <a:gdLst/>
              <a:ahLst/>
              <a:cxnLst/>
              <a:rect r="r" b="b" t="t" l="l"/>
              <a:pathLst>
                <a:path h="3543895" w="12594035">
                  <a:moveTo>
                    <a:pt x="0" y="0"/>
                  </a:moveTo>
                  <a:lnTo>
                    <a:pt x="12594035" y="0"/>
                  </a:lnTo>
                  <a:lnTo>
                    <a:pt x="12594035" y="3543895"/>
                  </a:lnTo>
                  <a:lnTo>
                    <a:pt x="0" y="3543895"/>
                  </a:lnTo>
                  <a:close/>
                </a:path>
              </a:pathLst>
            </a:custGeom>
            <a:solidFill>
              <a:srgbClr val="000000">
                <a:alpha val="0"/>
              </a:srgbClr>
            </a:solidFill>
          </p:spPr>
        </p:sp>
        <p:sp>
          <p:nvSpPr>
            <p:cNvPr name="TextBox 9" id="9"/>
            <p:cNvSpPr txBox="true"/>
            <p:nvPr/>
          </p:nvSpPr>
          <p:spPr>
            <a:xfrm>
              <a:off x="0" y="-28575"/>
              <a:ext cx="12594035" cy="3572470"/>
            </a:xfrm>
            <a:prstGeom prst="rect">
              <a:avLst/>
            </a:prstGeom>
          </p:spPr>
          <p:txBody>
            <a:bodyPr anchor="t" rtlCol="false" tIns="0" lIns="0" bIns="0" rIns="0"/>
            <a:lstStyle/>
            <a:p>
              <a:pPr algn="l">
                <a:lnSpc>
                  <a:spcPts val="6937"/>
                </a:lnSpc>
              </a:pPr>
              <a:r>
                <a:rPr lang="en-US" sz="5562" b="true">
                  <a:solidFill>
                    <a:srgbClr val="101014"/>
                  </a:solidFill>
                  <a:latin typeface="Playfair Display Bold"/>
                  <a:ea typeface="Playfair Display Bold"/>
                  <a:cs typeface="Playfair Display Bold"/>
                  <a:sym typeface="Playfair Display Bold"/>
                </a:rPr>
                <a:t>Derin Öğrenme Tabanlı Otomatik Beyin Tümör Tespiti</a:t>
              </a:r>
            </a:p>
          </p:txBody>
        </p:sp>
      </p:grpSp>
      <p:grpSp>
        <p:nvGrpSpPr>
          <p:cNvPr name="Group 10" id="10"/>
          <p:cNvGrpSpPr/>
          <p:nvPr/>
        </p:nvGrpSpPr>
        <p:grpSpPr>
          <a:xfrm rot="0">
            <a:off x="992238" y="5550991"/>
            <a:ext cx="9445526" cy="2268141"/>
            <a:chOff x="0" y="0"/>
            <a:chExt cx="12594035" cy="3024188"/>
          </a:xfrm>
        </p:grpSpPr>
        <p:sp>
          <p:nvSpPr>
            <p:cNvPr name="Freeform 11" id="11"/>
            <p:cNvSpPr/>
            <p:nvPr/>
          </p:nvSpPr>
          <p:spPr>
            <a:xfrm flipH="false" flipV="false" rot="0">
              <a:off x="0" y="0"/>
              <a:ext cx="12594035" cy="3024188"/>
            </a:xfrm>
            <a:custGeom>
              <a:avLst/>
              <a:gdLst/>
              <a:ahLst/>
              <a:cxnLst/>
              <a:rect r="r" b="b" t="t" l="l"/>
              <a:pathLst>
                <a:path h="3024188" w="12594035">
                  <a:moveTo>
                    <a:pt x="0" y="0"/>
                  </a:moveTo>
                  <a:lnTo>
                    <a:pt x="12594035" y="0"/>
                  </a:lnTo>
                  <a:lnTo>
                    <a:pt x="12594035" y="3024188"/>
                  </a:lnTo>
                  <a:lnTo>
                    <a:pt x="0" y="3024188"/>
                  </a:lnTo>
                  <a:close/>
                </a:path>
              </a:pathLst>
            </a:custGeom>
            <a:solidFill>
              <a:srgbClr val="000000">
                <a:alpha val="0"/>
              </a:srgbClr>
            </a:solidFill>
          </p:spPr>
        </p:sp>
        <p:sp>
          <p:nvSpPr>
            <p:cNvPr name="TextBox 12" id="12"/>
            <p:cNvSpPr txBox="true"/>
            <p:nvPr/>
          </p:nvSpPr>
          <p:spPr>
            <a:xfrm>
              <a:off x="0" y="-85725"/>
              <a:ext cx="12594035" cy="3109913"/>
            </a:xfrm>
            <a:prstGeom prst="rect">
              <a:avLst/>
            </a:prstGeom>
          </p:spPr>
          <p:txBody>
            <a:bodyPr anchor="t" rtlCol="false" tIns="0" lIns="0" bIns="0" rIns="0"/>
            <a:lstStyle/>
            <a:p>
              <a:pPr algn="l">
                <a:lnSpc>
                  <a:spcPts val="3562"/>
                </a:lnSpc>
              </a:pPr>
              <a:r>
                <a:rPr lang="en-US" sz="2187">
                  <a:solidFill>
                    <a:srgbClr val="39393C"/>
                  </a:solidFill>
                  <a:latin typeface="Open Sans"/>
                  <a:ea typeface="Open Sans"/>
                  <a:cs typeface="Open Sans"/>
                  <a:sym typeface="Open Sans"/>
                </a:rPr>
                <a:t>Bu sunum, Fırat Üniversitesi Mühendislik Bilimleri Dergisi'nde yayınlanan derin öğrenme tabanlı otomatik beyin tümörü tespitine yönelik bir çalışmayı ele almaktadır. Bu çalışma, medikal görüntülerin analizinde derin öğrenmenin kullanımı ve bu alanda elde edilen önemli sonuçları sergilemektedir.</a:t>
              </a:r>
            </a:p>
          </p:txBody>
        </p:sp>
      </p:grpSp>
    </p:spTree>
  </p:cSld>
  <p:clrMapOvr>
    <a:masterClrMapping/>
  </p:clrMapOvr>
</p:sld>
</file>

<file path=ppt/slides/slide2.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0C0C0E"/>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3F3F7"/>
            </a:solidFill>
          </p:spPr>
        </p:sp>
      </p:grpSp>
      <p:grpSp>
        <p:nvGrpSpPr>
          <p:cNvPr name="Group 6" id="6"/>
          <p:cNvGrpSpPr/>
          <p:nvPr/>
        </p:nvGrpSpPr>
        <p:grpSpPr>
          <a:xfrm rot="0">
            <a:off x="992238" y="2494509"/>
            <a:ext cx="7088237" cy="885974"/>
            <a:chOff x="0" y="0"/>
            <a:chExt cx="9450983" cy="1181298"/>
          </a:xfrm>
        </p:grpSpPr>
        <p:sp>
          <p:nvSpPr>
            <p:cNvPr name="Freeform 7" id="7"/>
            <p:cNvSpPr/>
            <p:nvPr/>
          </p:nvSpPr>
          <p:spPr>
            <a:xfrm flipH="false" flipV="false" rot="0">
              <a:off x="0" y="0"/>
              <a:ext cx="9450984" cy="1181298"/>
            </a:xfrm>
            <a:custGeom>
              <a:avLst/>
              <a:gdLst/>
              <a:ahLst/>
              <a:cxnLst/>
              <a:rect r="r" b="b" t="t" l="l"/>
              <a:pathLst>
                <a:path h="1181298" w="9450984">
                  <a:moveTo>
                    <a:pt x="0" y="0"/>
                  </a:moveTo>
                  <a:lnTo>
                    <a:pt x="9450984" y="0"/>
                  </a:lnTo>
                  <a:lnTo>
                    <a:pt x="9450984" y="1181298"/>
                  </a:lnTo>
                  <a:lnTo>
                    <a:pt x="0" y="1181298"/>
                  </a:lnTo>
                  <a:close/>
                </a:path>
              </a:pathLst>
            </a:custGeom>
            <a:solidFill>
              <a:srgbClr val="000000">
                <a:alpha val="0"/>
              </a:srgbClr>
            </a:solidFill>
          </p:spPr>
        </p:sp>
        <p:sp>
          <p:nvSpPr>
            <p:cNvPr name="TextBox 8" id="8"/>
            <p:cNvSpPr txBox="true"/>
            <p:nvPr/>
          </p:nvSpPr>
          <p:spPr>
            <a:xfrm>
              <a:off x="0" y="-28575"/>
              <a:ext cx="9450983" cy="1209873"/>
            </a:xfrm>
            <a:prstGeom prst="rect">
              <a:avLst/>
            </a:prstGeom>
          </p:spPr>
          <p:txBody>
            <a:bodyPr anchor="t" rtlCol="false" tIns="0" lIns="0" bIns="0" rIns="0"/>
            <a:lstStyle/>
            <a:p>
              <a:pPr algn="l">
                <a:lnSpc>
                  <a:spcPts val="6937"/>
                </a:lnSpc>
              </a:pPr>
              <a:r>
                <a:rPr lang="en-US" sz="5562" b="true">
                  <a:solidFill>
                    <a:srgbClr val="101014"/>
                  </a:solidFill>
                  <a:latin typeface="Playfair Display Bold"/>
                  <a:ea typeface="Playfair Display Bold"/>
                  <a:cs typeface="Playfair Display Bold"/>
                  <a:sym typeface="Playfair Display Bold"/>
                </a:rPr>
                <a:t>Giriş</a:t>
              </a:r>
            </a:p>
          </p:txBody>
        </p:sp>
      </p:grpSp>
      <p:grpSp>
        <p:nvGrpSpPr>
          <p:cNvPr name="Group 9" id="9"/>
          <p:cNvGrpSpPr/>
          <p:nvPr/>
        </p:nvGrpSpPr>
        <p:grpSpPr>
          <a:xfrm rot="0">
            <a:off x="992238" y="4089201"/>
            <a:ext cx="3544044" cy="442912"/>
            <a:chOff x="0" y="0"/>
            <a:chExt cx="4725392" cy="590550"/>
          </a:xfrm>
        </p:grpSpPr>
        <p:sp>
          <p:nvSpPr>
            <p:cNvPr name="Freeform 10" id="10"/>
            <p:cNvSpPr/>
            <p:nvPr/>
          </p:nvSpPr>
          <p:spPr>
            <a:xfrm flipH="false" flipV="false" rot="0">
              <a:off x="0" y="0"/>
              <a:ext cx="4725392" cy="590550"/>
            </a:xfrm>
            <a:custGeom>
              <a:avLst/>
              <a:gdLst/>
              <a:ahLst/>
              <a:cxnLst/>
              <a:rect r="r" b="b" t="t" l="l"/>
              <a:pathLst>
                <a:path h="590550" w="4725392">
                  <a:moveTo>
                    <a:pt x="0" y="0"/>
                  </a:moveTo>
                  <a:lnTo>
                    <a:pt x="4725392" y="0"/>
                  </a:lnTo>
                  <a:lnTo>
                    <a:pt x="4725392" y="590550"/>
                  </a:lnTo>
                  <a:lnTo>
                    <a:pt x="0" y="590550"/>
                  </a:lnTo>
                  <a:close/>
                </a:path>
              </a:pathLst>
            </a:custGeom>
            <a:solidFill>
              <a:srgbClr val="000000">
                <a:alpha val="0"/>
              </a:srgbClr>
            </a:solidFill>
          </p:spPr>
        </p:sp>
        <p:sp>
          <p:nvSpPr>
            <p:cNvPr name="TextBox 11" id="11"/>
            <p:cNvSpPr txBox="true"/>
            <p:nvPr/>
          </p:nvSpPr>
          <p:spPr>
            <a:xfrm>
              <a:off x="0" y="-19050"/>
              <a:ext cx="4725392" cy="609600"/>
            </a:xfrm>
            <a:prstGeom prst="rect">
              <a:avLst/>
            </a:prstGeom>
          </p:spPr>
          <p:txBody>
            <a:bodyPr anchor="t" rtlCol="false" tIns="0" lIns="0" bIns="0" rIns="0"/>
            <a:lstStyle/>
            <a:p>
              <a:pPr algn="l">
                <a:lnSpc>
                  <a:spcPts val="3437"/>
                </a:lnSpc>
              </a:pPr>
              <a:r>
                <a:rPr lang="en-US" sz="2750" b="true">
                  <a:solidFill>
                    <a:srgbClr val="101014"/>
                  </a:solidFill>
                  <a:latin typeface="Playfair Display Bold"/>
                  <a:ea typeface="Playfair Display Bold"/>
                  <a:cs typeface="Playfair Display Bold"/>
                  <a:sym typeface="Playfair Display Bold"/>
                </a:rPr>
                <a:t>Sorun</a:t>
              </a:r>
            </a:p>
          </p:txBody>
        </p:sp>
      </p:grpSp>
      <p:grpSp>
        <p:nvGrpSpPr>
          <p:cNvPr name="Group 12" id="12"/>
          <p:cNvGrpSpPr/>
          <p:nvPr/>
        </p:nvGrpSpPr>
        <p:grpSpPr>
          <a:xfrm rot="0">
            <a:off x="992238" y="4815631"/>
            <a:ext cx="7805886" cy="2268141"/>
            <a:chOff x="0" y="0"/>
            <a:chExt cx="10407848" cy="3024188"/>
          </a:xfrm>
        </p:grpSpPr>
        <p:sp>
          <p:nvSpPr>
            <p:cNvPr name="Freeform 13" id="13"/>
            <p:cNvSpPr/>
            <p:nvPr/>
          </p:nvSpPr>
          <p:spPr>
            <a:xfrm flipH="false" flipV="false" rot="0">
              <a:off x="0" y="0"/>
              <a:ext cx="10407848" cy="3024188"/>
            </a:xfrm>
            <a:custGeom>
              <a:avLst/>
              <a:gdLst/>
              <a:ahLst/>
              <a:cxnLst/>
              <a:rect r="r" b="b" t="t" l="l"/>
              <a:pathLst>
                <a:path h="3024188" w="10407848">
                  <a:moveTo>
                    <a:pt x="0" y="0"/>
                  </a:moveTo>
                  <a:lnTo>
                    <a:pt x="10407848" y="0"/>
                  </a:lnTo>
                  <a:lnTo>
                    <a:pt x="10407848" y="3024188"/>
                  </a:lnTo>
                  <a:lnTo>
                    <a:pt x="0" y="3024188"/>
                  </a:lnTo>
                  <a:close/>
                </a:path>
              </a:pathLst>
            </a:custGeom>
            <a:solidFill>
              <a:srgbClr val="000000">
                <a:alpha val="0"/>
              </a:srgbClr>
            </a:solidFill>
          </p:spPr>
        </p:sp>
        <p:sp>
          <p:nvSpPr>
            <p:cNvPr name="TextBox 14" id="14"/>
            <p:cNvSpPr txBox="true"/>
            <p:nvPr/>
          </p:nvSpPr>
          <p:spPr>
            <a:xfrm>
              <a:off x="0" y="-85725"/>
              <a:ext cx="10407848" cy="3109913"/>
            </a:xfrm>
            <a:prstGeom prst="rect">
              <a:avLst/>
            </a:prstGeom>
          </p:spPr>
          <p:txBody>
            <a:bodyPr anchor="t" rtlCol="false" tIns="0" lIns="0" bIns="0" rIns="0"/>
            <a:lstStyle/>
            <a:p>
              <a:pPr algn="l">
                <a:lnSpc>
                  <a:spcPts val="3562"/>
                </a:lnSpc>
              </a:pPr>
              <a:r>
                <a:rPr lang="en-US" sz="2187">
                  <a:solidFill>
                    <a:srgbClr val="39393C"/>
                  </a:solidFill>
                  <a:latin typeface="Open Sans"/>
                  <a:ea typeface="Open Sans"/>
                  <a:cs typeface="Open Sans"/>
                  <a:sym typeface="Open Sans"/>
                </a:rPr>
                <a:t>Beyin tümörlerinin erken teşhisi, etkili tedavi için hayati önem taşımaktadır. Geleneksel teşhis yöntemleri zaman alıcı ve uzmanlık gerektirebilir. Bu nedenle, otomatik beyin tümörü tespiti yöntemlerine duyulan ihtiyaç giderek artmaktadır.</a:t>
              </a:r>
            </a:p>
          </p:txBody>
        </p:sp>
      </p:grpSp>
      <p:grpSp>
        <p:nvGrpSpPr>
          <p:cNvPr name="Group 15" id="15"/>
          <p:cNvGrpSpPr/>
          <p:nvPr/>
        </p:nvGrpSpPr>
        <p:grpSpPr>
          <a:xfrm rot="0">
            <a:off x="9499401" y="4089201"/>
            <a:ext cx="3544044" cy="442912"/>
            <a:chOff x="0" y="0"/>
            <a:chExt cx="4725392" cy="590550"/>
          </a:xfrm>
        </p:grpSpPr>
        <p:sp>
          <p:nvSpPr>
            <p:cNvPr name="Freeform 16" id="16"/>
            <p:cNvSpPr/>
            <p:nvPr/>
          </p:nvSpPr>
          <p:spPr>
            <a:xfrm flipH="false" flipV="false" rot="0">
              <a:off x="0" y="0"/>
              <a:ext cx="4725392" cy="590550"/>
            </a:xfrm>
            <a:custGeom>
              <a:avLst/>
              <a:gdLst/>
              <a:ahLst/>
              <a:cxnLst/>
              <a:rect r="r" b="b" t="t" l="l"/>
              <a:pathLst>
                <a:path h="590550" w="4725392">
                  <a:moveTo>
                    <a:pt x="0" y="0"/>
                  </a:moveTo>
                  <a:lnTo>
                    <a:pt x="4725392" y="0"/>
                  </a:lnTo>
                  <a:lnTo>
                    <a:pt x="4725392" y="590550"/>
                  </a:lnTo>
                  <a:lnTo>
                    <a:pt x="0" y="590550"/>
                  </a:lnTo>
                  <a:close/>
                </a:path>
              </a:pathLst>
            </a:custGeom>
            <a:solidFill>
              <a:srgbClr val="000000">
                <a:alpha val="0"/>
              </a:srgbClr>
            </a:solidFill>
          </p:spPr>
        </p:sp>
        <p:sp>
          <p:nvSpPr>
            <p:cNvPr name="TextBox 17" id="17"/>
            <p:cNvSpPr txBox="true"/>
            <p:nvPr/>
          </p:nvSpPr>
          <p:spPr>
            <a:xfrm>
              <a:off x="0" y="-19050"/>
              <a:ext cx="4725392" cy="609600"/>
            </a:xfrm>
            <a:prstGeom prst="rect">
              <a:avLst/>
            </a:prstGeom>
          </p:spPr>
          <p:txBody>
            <a:bodyPr anchor="t" rtlCol="false" tIns="0" lIns="0" bIns="0" rIns="0"/>
            <a:lstStyle/>
            <a:p>
              <a:pPr algn="l">
                <a:lnSpc>
                  <a:spcPts val="3437"/>
                </a:lnSpc>
              </a:pPr>
              <a:r>
                <a:rPr lang="en-US" sz="2750" b="true">
                  <a:solidFill>
                    <a:srgbClr val="101014"/>
                  </a:solidFill>
                  <a:latin typeface="Playfair Display Bold"/>
                  <a:ea typeface="Playfair Display Bold"/>
                  <a:cs typeface="Playfair Display Bold"/>
                  <a:sym typeface="Playfair Display Bold"/>
                </a:rPr>
                <a:t>Çözüm</a:t>
              </a:r>
            </a:p>
          </p:txBody>
        </p:sp>
      </p:grpSp>
      <p:grpSp>
        <p:nvGrpSpPr>
          <p:cNvPr name="Group 18" id="18"/>
          <p:cNvGrpSpPr/>
          <p:nvPr/>
        </p:nvGrpSpPr>
        <p:grpSpPr>
          <a:xfrm rot="0">
            <a:off x="9499401" y="4815631"/>
            <a:ext cx="7805886" cy="2721769"/>
            <a:chOff x="0" y="0"/>
            <a:chExt cx="10407848" cy="3629025"/>
          </a:xfrm>
        </p:grpSpPr>
        <p:sp>
          <p:nvSpPr>
            <p:cNvPr name="Freeform 19" id="19"/>
            <p:cNvSpPr/>
            <p:nvPr/>
          </p:nvSpPr>
          <p:spPr>
            <a:xfrm flipH="false" flipV="false" rot="0">
              <a:off x="0" y="0"/>
              <a:ext cx="10407848" cy="3629025"/>
            </a:xfrm>
            <a:custGeom>
              <a:avLst/>
              <a:gdLst/>
              <a:ahLst/>
              <a:cxnLst/>
              <a:rect r="r" b="b" t="t" l="l"/>
              <a:pathLst>
                <a:path h="3629025" w="10407848">
                  <a:moveTo>
                    <a:pt x="0" y="0"/>
                  </a:moveTo>
                  <a:lnTo>
                    <a:pt x="10407848" y="0"/>
                  </a:lnTo>
                  <a:lnTo>
                    <a:pt x="10407848" y="3629025"/>
                  </a:lnTo>
                  <a:lnTo>
                    <a:pt x="0" y="3629025"/>
                  </a:lnTo>
                  <a:close/>
                </a:path>
              </a:pathLst>
            </a:custGeom>
            <a:solidFill>
              <a:srgbClr val="000000">
                <a:alpha val="0"/>
              </a:srgbClr>
            </a:solidFill>
          </p:spPr>
        </p:sp>
        <p:sp>
          <p:nvSpPr>
            <p:cNvPr name="TextBox 20" id="20"/>
            <p:cNvSpPr txBox="true"/>
            <p:nvPr/>
          </p:nvSpPr>
          <p:spPr>
            <a:xfrm>
              <a:off x="0" y="-85725"/>
              <a:ext cx="10407848" cy="3714750"/>
            </a:xfrm>
            <a:prstGeom prst="rect">
              <a:avLst/>
            </a:prstGeom>
          </p:spPr>
          <p:txBody>
            <a:bodyPr anchor="t" rtlCol="false" tIns="0" lIns="0" bIns="0" rIns="0"/>
            <a:lstStyle/>
            <a:p>
              <a:pPr algn="l">
                <a:lnSpc>
                  <a:spcPts val="3562"/>
                </a:lnSpc>
              </a:pPr>
              <a:r>
                <a:rPr lang="en-US" sz="2187">
                  <a:solidFill>
                    <a:srgbClr val="39393C"/>
                  </a:solidFill>
                  <a:latin typeface="Open Sans"/>
                  <a:ea typeface="Open Sans"/>
                  <a:cs typeface="Open Sans"/>
                  <a:sym typeface="Open Sans"/>
                </a:rPr>
                <a:t>Derin öğrenme yöntemleri, medikal görüntü analizinde önemli ilerleme kaydetmiştir. Özellikle, MRG verilerinden beyin tümörlerini otomatik olarak tespit etmek için umut vadeden bir araçtır. Bu çalışma, derin öğrenmenin beyin tümörü tespiti alanında kullanımı ve elde edilen sonuçları ele almaktadır.</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0C0C0E"/>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3F3F7"/>
            </a:solidFill>
          </p:spPr>
        </p:sp>
      </p:grpSp>
      <p:grpSp>
        <p:nvGrpSpPr>
          <p:cNvPr name="Group 6" id="6"/>
          <p:cNvGrpSpPr/>
          <p:nvPr/>
        </p:nvGrpSpPr>
        <p:grpSpPr>
          <a:xfrm rot="0">
            <a:off x="992238" y="1130052"/>
            <a:ext cx="7088237" cy="885974"/>
            <a:chOff x="0" y="0"/>
            <a:chExt cx="9450983" cy="1181298"/>
          </a:xfrm>
        </p:grpSpPr>
        <p:sp>
          <p:nvSpPr>
            <p:cNvPr name="Freeform 7" id="7"/>
            <p:cNvSpPr/>
            <p:nvPr/>
          </p:nvSpPr>
          <p:spPr>
            <a:xfrm flipH="false" flipV="false" rot="0">
              <a:off x="0" y="0"/>
              <a:ext cx="9450984" cy="1181298"/>
            </a:xfrm>
            <a:custGeom>
              <a:avLst/>
              <a:gdLst/>
              <a:ahLst/>
              <a:cxnLst/>
              <a:rect r="r" b="b" t="t" l="l"/>
              <a:pathLst>
                <a:path h="1181298" w="9450984">
                  <a:moveTo>
                    <a:pt x="0" y="0"/>
                  </a:moveTo>
                  <a:lnTo>
                    <a:pt x="9450984" y="0"/>
                  </a:lnTo>
                  <a:lnTo>
                    <a:pt x="9450984" y="1181298"/>
                  </a:lnTo>
                  <a:lnTo>
                    <a:pt x="0" y="1181298"/>
                  </a:lnTo>
                  <a:close/>
                </a:path>
              </a:pathLst>
            </a:custGeom>
            <a:solidFill>
              <a:srgbClr val="000000">
                <a:alpha val="0"/>
              </a:srgbClr>
            </a:solidFill>
          </p:spPr>
        </p:sp>
        <p:sp>
          <p:nvSpPr>
            <p:cNvPr name="TextBox 8" id="8"/>
            <p:cNvSpPr txBox="true"/>
            <p:nvPr/>
          </p:nvSpPr>
          <p:spPr>
            <a:xfrm>
              <a:off x="0" y="-28575"/>
              <a:ext cx="9450983" cy="1209873"/>
            </a:xfrm>
            <a:prstGeom prst="rect">
              <a:avLst/>
            </a:prstGeom>
          </p:spPr>
          <p:txBody>
            <a:bodyPr anchor="t" rtlCol="false" tIns="0" lIns="0" bIns="0" rIns="0"/>
            <a:lstStyle/>
            <a:p>
              <a:pPr algn="l">
                <a:lnSpc>
                  <a:spcPts val="6937"/>
                </a:lnSpc>
              </a:pPr>
              <a:r>
                <a:rPr lang="en-US" sz="5562" b="true">
                  <a:solidFill>
                    <a:srgbClr val="101014"/>
                  </a:solidFill>
                  <a:latin typeface="Playfair Display Bold"/>
                  <a:ea typeface="Playfair Display Bold"/>
                  <a:cs typeface="Playfair Display Bold"/>
                  <a:sym typeface="Playfair Display Bold"/>
                </a:rPr>
                <a:t>Yöntem</a:t>
              </a:r>
            </a:p>
          </p:txBody>
        </p:sp>
      </p:grpSp>
      <p:sp>
        <p:nvSpPr>
          <p:cNvPr name="Freeform 9" id="9" descr="preencoded.png"/>
          <p:cNvSpPr/>
          <p:nvPr/>
        </p:nvSpPr>
        <p:spPr>
          <a:xfrm flipH="false" flipV="false" rot="0">
            <a:off x="992238" y="2441228"/>
            <a:ext cx="1417588" cy="2087315"/>
          </a:xfrm>
          <a:custGeom>
            <a:avLst/>
            <a:gdLst/>
            <a:ahLst/>
            <a:cxnLst/>
            <a:rect r="r" b="b" t="t" l="l"/>
            <a:pathLst>
              <a:path h="2087315" w="1417588">
                <a:moveTo>
                  <a:pt x="0" y="0"/>
                </a:moveTo>
                <a:lnTo>
                  <a:pt x="1417587" y="0"/>
                </a:lnTo>
                <a:lnTo>
                  <a:pt x="1417587" y="2087314"/>
                </a:lnTo>
                <a:lnTo>
                  <a:pt x="0" y="2087314"/>
                </a:lnTo>
                <a:lnTo>
                  <a:pt x="0" y="0"/>
                </a:lnTo>
                <a:close/>
              </a:path>
            </a:pathLst>
          </a:custGeom>
          <a:blipFill>
            <a:blip r:embed="rId3"/>
            <a:stretch>
              <a:fillRect l="-89" t="0" r="-89" b="0"/>
            </a:stretch>
          </a:blipFill>
        </p:spPr>
      </p:sp>
      <p:grpSp>
        <p:nvGrpSpPr>
          <p:cNvPr name="Group 10" id="10"/>
          <p:cNvGrpSpPr/>
          <p:nvPr/>
        </p:nvGrpSpPr>
        <p:grpSpPr>
          <a:xfrm rot="0">
            <a:off x="2835027" y="2724745"/>
            <a:ext cx="3544044" cy="442912"/>
            <a:chOff x="0" y="0"/>
            <a:chExt cx="4725392" cy="590550"/>
          </a:xfrm>
        </p:grpSpPr>
        <p:sp>
          <p:nvSpPr>
            <p:cNvPr name="Freeform 11" id="11"/>
            <p:cNvSpPr/>
            <p:nvPr/>
          </p:nvSpPr>
          <p:spPr>
            <a:xfrm flipH="false" flipV="false" rot="0">
              <a:off x="0" y="0"/>
              <a:ext cx="4725392" cy="590550"/>
            </a:xfrm>
            <a:custGeom>
              <a:avLst/>
              <a:gdLst/>
              <a:ahLst/>
              <a:cxnLst/>
              <a:rect r="r" b="b" t="t" l="l"/>
              <a:pathLst>
                <a:path h="590550" w="4725392">
                  <a:moveTo>
                    <a:pt x="0" y="0"/>
                  </a:moveTo>
                  <a:lnTo>
                    <a:pt x="4725392" y="0"/>
                  </a:lnTo>
                  <a:lnTo>
                    <a:pt x="4725392" y="590550"/>
                  </a:lnTo>
                  <a:lnTo>
                    <a:pt x="0" y="590550"/>
                  </a:lnTo>
                  <a:close/>
                </a:path>
              </a:pathLst>
            </a:custGeom>
            <a:solidFill>
              <a:srgbClr val="000000">
                <a:alpha val="0"/>
              </a:srgbClr>
            </a:solidFill>
          </p:spPr>
        </p:sp>
        <p:sp>
          <p:nvSpPr>
            <p:cNvPr name="TextBox 12" id="12"/>
            <p:cNvSpPr txBox="true"/>
            <p:nvPr/>
          </p:nvSpPr>
          <p:spPr>
            <a:xfrm>
              <a:off x="0" y="-19050"/>
              <a:ext cx="4725392" cy="609600"/>
            </a:xfrm>
            <a:prstGeom prst="rect">
              <a:avLst/>
            </a:prstGeom>
          </p:spPr>
          <p:txBody>
            <a:bodyPr anchor="t" rtlCol="false" tIns="0" lIns="0" bIns="0" rIns="0"/>
            <a:lstStyle/>
            <a:p>
              <a:pPr algn="l">
                <a:lnSpc>
                  <a:spcPts val="3437"/>
                </a:lnSpc>
              </a:pPr>
              <a:r>
                <a:rPr lang="en-US" sz="2750" b="true">
                  <a:solidFill>
                    <a:srgbClr val="39393C"/>
                  </a:solidFill>
                  <a:latin typeface="Playfair Display Bold"/>
                  <a:ea typeface="Playfair Display Bold"/>
                  <a:cs typeface="Playfair Display Bold"/>
                  <a:sym typeface="Playfair Display Bold"/>
                </a:rPr>
                <a:t>Veri Seti</a:t>
              </a:r>
            </a:p>
          </p:txBody>
        </p:sp>
      </p:grpSp>
      <p:grpSp>
        <p:nvGrpSpPr>
          <p:cNvPr name="Group 13" id="13"/>
          <p:cNvGrpSpPr/>
          <p:nvPr/>
        </p:nvGrpSpPr>
        <p:grpSpPr>
          <a:xfrm rot="0">
            <a:off x="2835027" y="3337769"/>
            <a:ext cx="14460736" cy="907256"/>
            <a:chOff x="0" y="0"/>
            <a:chExt cx="19280982" cy="1209675"/>
          </a:xfrm>
        </p:grpSpPr>
        <p:sp>
          <p:nvSpPr>
            <p:cNvPr name="Freeform 14" id="14"/>
            <p:cNvSpPr/>
            <p:nvPr/>
          </p:nvSpPr>
          <p:spPr>
            <a:xfrm flipH="false" flipV="false" rot="0">
              <a:off x="0" y="0"/>
              <a:ext cx="19280981" cy="1209675"/>
            </a:xfrm>
            <a:custGeom>
              <a:avLst/>
              <a:gdLst/>
              <a:ahLst/>
              <a:cxnLst/>
              <a:rect r="r" b="b" t="t" l="l"/>
              <a:pathLst>
                <a:path h="1209675" w="19280981">
                  <a:moveTo>
                    <a:pt x="0" y="0"/>
                  </a:moveTo>
                  <a:lnTo>
                    <a:pt x="19280981" y="0"/>
                  </a:lnTo>
                  <a:lnTo>
                    <a:pt x="19280981" y="1209675"/>
                  </a:lnTo>
                  <a:lnTo>
                    <a:pt x="0" y="1209675"/>
                  </a:lnTo>
                  <a:close/>
                </a:path>
              </a:pathLst>
            </a:custGeom>
            <a:solidFill>
              <a:srgbClr val="000000">
                <a:alpha val="0"/>
              </a:srgbClr>
            </a:solidFill>
          </p:spPr>
        </p:sp>
        <p:sp>
          <p:nvSpPr>
            <p:cNvPr name="TextBox 15" id="15"/>
            <p:cNvSpPr txBox="true"/>
            <p:nvPr/>
          </p:nvSpPr>
          <p:spPr>
            <a:xfrm>
              <a:off x="0" y="-85725"/>
              <a:ext cx="19280982" cy="1295400"/>
            </a:xfrm>
            <a:prstGeom prst="rect">
              <a:avLst/>
            </a:prstGeom>
          </p:spPr>
          <p:txBody>
            <a:bodyPr anchor="t" rtlCol="false" tIns="0" lIns="0" bIns="0" rIns="0"/>
            <a:lstStyle/>
            <a:p>
              <a:pPr algn="l">
                <a:lnSpc>
                  <a:spcPts val="3562"/>
                </a:lnSpc>
              </a:pPr>
              <a:r>
                <a:rPr lang="en-US" sz="2187">
                  <a:solidFill>
                    <a:srgbClr val="39393C"/>
                  </a:solidFill>
                  <a:latin typeface="Open Sans"/>
                  <a:ea typeface="Open Sans"/>
                  <a:cs typeface="Open Sans"/>
                  <a:sym typeface="Open Sans"/>
                </a:rPr>
                <a:t>Çalışmada, MRG görüntülerinden oluşan bir veri seti kullanılmıştır. Veri seti, farklı türde beyin tümörlerini içermektedir.</a:t>
              </a:r>
            </a:p>
          </p:txBody>
        </p:sp>
      </p:grpSp>
      <p:sp>
        <p:nvSpPr>
          <p:cNvPr name="Freeform 16" id="16" descr="preencoded.png"/>
          <p:cNvSpPr/>
          <p:nvPr/>
        </p:nvSpPr>
        <p:spPr>
          <a:xfrm flipH="false" flipV="false" rot="0">
            <a:off x="992238" y="4528542"/>
            <a:ext cx="1417588" cy="2540942"/>
          </a:xfrm>
          <a:custGeom>
            <a:avLst/>
            <a:gdLst/>
            <a:ahLst/>
            <a:cxnLst/>
            <a:rect r="r" b="b" t="t" l="l"/>
            <a:pathLst>
              <a:path h="2540942" w="1417588">
                <a:moveTo>
                  <a:pt x="0" y="0"/>
                </a:moveTo>
                <a:lnTo>
                  <a:pt x="1417587" y="0"/>
                </a:lnTo>
                <a:lnTo>
                  <a:pt x="1417587" y="2540943"/>
                </a:lnTo>
                <a:lnTo>
                  <a:pt x="0" y="2540943"/>
                </a:lnTo>
                <a:lnTo>
                  <a:pt x="0" y="0"/>
                </a:lnTo>
                <a:close/>
              </a:path>
            </a:pathLst>
          </a:custGeom>
          <a:blipFill>
            <a:blip r:embed="rId4"/>
            <a:stretch>
              <a:fillRect l="-13" t="0" r="-13" b="0"/>
            </a:stretch>
          </a:blipFill>
        </p:spPr>
      </p:sp>
      <p:grpSp>
        <p:nvGrpSpPr>
          <p:cNvPr name="Group 17" id="17"/>
          <p:cNvGrpSpPr/>
          <p:nvPr/>
        </p:nvGrpSpPr>
        <p:grpSpPr>
          <a:xfrm rot="0">
            <a:off x="2835027" y="4812060"/>
            <a:ext cx="3544044" cy="442912"/>
            <a:chOff x="0" y="0"/>
            <a:chExt cx="4725392" cy="590550"/>
          </a:xfrm>
        </p:grpSpPr>
        <p:sp>
          <p:nvSpPr>
            <p:cNvPr name="Freeform 18" id="18"/>
            <p:cNvSpPr/>
            <p:nvPr/>
          </p:nvSpPr>
          <p:spPr>
            <a:xfrm flipH="false" flipV="false" rot="0">
              <a:off x="0" y="0"/>
              <a:ext cx="4725392" cy="590550"/>
            </a:xfrm>
            <a:custGeom>
              <a:avLst/>
              <a:gdLst/>
              <a:ahLst/>
              <a:cxnLst/>
              <a:rect r="r" b="b" t="t" l="l"/>
              <a:pathLst>
                <a:path h="590550" w="4725392">
                  <a:moveTo>
                    <a:pt x="0" y="0"/>
                  </a:moveTo>
                  <a:lnTo>
                    <a:pt x="4725392" y="0"/>
                  </a:lnTo>
                  <a:lnTo>
                    <a:pt x="4725392" y="590550"/>
                  </a:lnTo>
                  <a:lnTo>
                    <a:pt x="0" y="590550"/>
                  </a:lnTo>
                  <a:close/>
                </a:path>
              </a:pathLst>
            </a:custGeom>
            <a:solidFill>
              <a:srgbClr val="000000">
                <a:alpha val="0"/>
              </a:srgbClr>
            </a:solidFill>
          </p:spPr>
        </p:sp>
        <p:sp>
          <p:nvSpPr>
            <p:cNvPr name="TextBox 19" id="19"/>
            <p:cNvSpPr txBox="true"/>
            <p:nvPr/>
          </p:nvSpPr>
          <p:spPr>
            <a:xfrm>
              <a:off x="0" y="-19050"/>
              <a:ext cx="4725392" cy="609600"/>
            </a:xfrm>
            <a:prstGeom prst="rect">
              <a:avLst/>
            </a:prstGeom>
          </p:spPr>
          <p:txBody>
            <a:bodyPr anchor="t" rtlCol="false" tIns="0" lIns="0" bIns="0" rIns="0"/>
            <a:lstStyle/>
            <a:p>
              <a:pPr algn="l">
                <a:lnSpc>
                  <a:spcPts val="3437"/>
                </a:lnSpc>
              </a:pPr>
              <a:r>
                <a:rPr lang="en-US" sz="2750" b="true">
                  <a:solidFill>
                    <a:srgbClr val="39393C"/>
                  </a:solidFill>
                  <a:latin typeface="Playfair Display Bold"/>
                  <a:ea typeface="Playfair Display Bold"/>
                  <a:cs typeface="Playfair Display Bold"/>
                  <a:sym typeface="Playfair Display Bold"/>
                </a:rPr>
                <a:t>Model</a:t>
              </a:r>
            </a:p>
          </p:txBody>
        </p:sp>
      </p:grpSp>
      <p:grpSp>
        <p:nvGrpSpPr>
          <p:cNvPr name="Group 20" id="20"/>
          <p:cNvGrpSpPr/>
          <p:nvPr/>
        </p:nvGrpSpPr>
        <p:grpSpPr>
          <a:xfrm rot="0">
            <a:off x="2835027" y="5425082"/>
            <a:ext cx="14460736" cy="1360885"/>
            <a:chOff x="0" y="0"/>
            <a:chExt cx="19280982" cy="1814513"/>
          </a:xfrm>
        </p:grpSpPr>
        <p:sp>
          <p:nvSpPr>
            <p:cNvPr name="Freeform 21" id="21"/>
            <p:cNvSpPr/>
            <p:nvPr/>
          </p:nvSpPr>
          <p:spPr>
            <a:xfrm flipH="false" flipV="false" rot="0">
              <a:off x="0" y="0"/>
              <a:ext cx="19280981" cy="1814513"/>
            </a:xfrm>
            <a:custGeom>
              <a:avLst/>
              <a:gdLst/>
              <a:ahLst/>
              <a:cxnLst/>
              <a:rect r="r" b="b" t="t" l="l"/>
              <a:pathLst>
                <a:path h="1814513" w="19280981">
                  <a:moveTo>
                    <a:pt x="0" y="0"/>
                  </a:moveTo>
                  <a:lnTo>
                    <a:pt x="19280981" y="0"/>
                  </a:lnTo>
                  <a:lnTo>
                    <a:pt x="19280981" y="1814513"/>
                  </a:lnTo>
                  <a:lnTo>
                    <a:pt x="0" y="1814513"/>
                  </a:lnTo>
                  <a:close/>
                </a:path>
              </a:pathLst>
            </a:custGeom>
            <a:solidFill>
              <a:srgbClr val="000000">
                <a:alpha val="0"/>
              </a:srgbClr>
            </a:solidFill>
          </p:spPr>
        </p:sp>
        <p:sp>
          <p:nvSpPr>
            <p:cNvPr name="TextBox 22" id="22"/>
            <p:cNvSpPr txBox="true"/>
            <p:nvPr/>
          </p:nvSpPr>
          <p:spPr>
            <a:xfrm>
              <a:off x="0" y="-85725"/>
              <a:ext cx="19280982" cy="1900238"/>
            </a:xfrm>
            <a:prstGeom prst="rect">
              <a:avLst/>
            </a:prstGeom>
          </p:spPr>
          <p:txBody>
            <a:bodyPr anchor="t" rtlCol="false" tIns="0" lIns="0" bIns="0" rIns="0"/>
            <a:lstStyle/>
            <a:p>
              <a:pPr algn="l">
                <a:lnSpc>
                  <a:spcPts val="3562"/>
                </a:lnSpc>
              </a:pPr>
              <a:r>
                <a:rPr lang="en-US" sz="2187">
                  <a:solidFill>
                    <a:srgbClr val="39393C"/>
                  </a:solidFill>
                  <a:latin typeface="Open Sans"/>
                  <a:ea typeface="Open Sans"/>
                  <a:cs typeface="Open Sans"/>
                  <a:sym typeface="Open Sans"/>
                </a:rPr>
                <a:t>Önceden eğitilmiş MobileNetV2 derin öğrenme modeli, öznitelik çıkarma amacıyla kullanılmıştır. MobileNetV2, mobil cihazlar için tasarlanmış, düşük hesaplama maliyetli bir modeldir. Bu çalışmada, modelin beyin tümörü tespiti için uyarlanması amaçlanmıştır.</a:t>
              </a:r>
            </a:p>
          </p:txBody>
        </p:sp>
      </p:grpSp>
      <p:sp>
        <p:nvSpPr>
          <p:cNvPr name="Freeform 23" id="23" descr="preencoded.png"/>
          <p:cNvSpPr/>
          <p:nvPr/>
        </p:nvSpPr>
        <p:spPr>
          <a:xfrm flipH="false" flipV="false" rot="0">
            <a:off x="992238" y="7069485"/>
            <a:ext cx="1417588" cy="2087315"/>
          </a:xfrm>
          <a:custGeom>
            <a:avLst/>
            <a:gdLst/>
            <a:ahLst/>
            <a:cxnLst/>
            <a:rect r="r" b="b" t="t" l="l"/>
            <a:pathLst>
              <a:path h="2087315" w="1417588">
                <a:moveTo>
                  <a:pt x="0" y="0"/>
                </a:moveTo>
                <a:lnTo>
                  <a:pt x="1417587" y="0"/>
                </a:lnTo>
                <a:lnTo>
                  <a:pt x="1417587" y="2087315"/>
                </a:lnTo>
                <a:lnTo>
                  <a:pt x="0" y="2087315"/>
                </a:lnTo>
                <a:lnTo>
                  <a:pt x="0" y="0"/>
                </a:lnTo>
                <a:close/>
              </a:path>
            </a:pathLst>
          </a:custGeom>
          <a:blipFill>
            <a:blip r:embed="rId5"/>
            <a:stretch>
              <a:fillRect l="-89" t="0" r="-89" b="0"/>
            </a:stretch>
          </a:blipFill>
        </p:spPr>
      </p:sp>
      <p:grpSp>
        <p:nvGrpSpPr>
          <p:cNvPr name="Group 24" id="24"/>
          <p:cNvGrpSpPr/>
          <p:nvPr/>
        </p:nvGrpSpPr>
        <p:grpSpPr>
          <a:xfrm rot="0">
            <a:off x="2835027" y="7353002"/>
            <a:ext cx="3544044" cy="442912"/>
            <a:chOff x="0" y="0"/>
            <a:chExt cx="4725392" cy="590550"/>
          </a:xfrm>
        </p:grpSpPr>
        <p:sp>
          <p:nvSpPr>
            <p:cNvPr name="Freeform 25" id="25"/>
            <p:cNvSpPr/>
            <p:nvPr/>
          </p:nvSpPr>
          <p:spPr>
            <a:xfrm flipH="false" flipV="false" rot="0">
              <a:off x="0" y="0"/>
              <a:ext cx="4725392" cy="590550"/>
            </a:xfrm>
            <a:custGeom>
              <a:avLst/>
              <a:gdLst/>
              <a:ahLst/>
              <a:cxnLst/>
              <a:rect r="r" b="b" t="t" l="l"/>
              <a:pathLst>
                <a:path h="590550" w="4725392">
                  <a:moveTo>
                    <a:pt x="0" y="0"/>
                  </a:moveTo>
                  <a:lnTo>
                    <a:pt x="4725392" y="0"/>
                  </a:lnTo>
                  <a:lnTo>
                    <a:pt x="4725392" y="590550"/>
                  </a:lnTo>
                  <a:lnTo>
                    <a:pt x="0" y="590550"/>
                  </a:lnTo>
                  <a:close/>
                </a:path>
              </a:pathLst>
            </a:custGeom>
            <a:solidFill>
              <a:srgbClr val="000000">
                <a:alpha val="0"/>
              </a:srgbClr>
            </a:solidFill>
          </p:spPr>
        </p:sp>
        <p:sp>
          <p:nvSpPr>
            <p:cNvPr name="TextBox 26" id="26"/>
            <p:cNvSpPr txBox="true"/>
            <p:nvPr/>
          </p:nvSpPr>
          <p:spPr>
            <a:xfrm>
              <a:off x="0" y="-19050"/>
              <a:ext cx="4725392" cy="609600"/>
            </a:xfrm>
            <a:prstGeom prst="rect">
              <a:avLst/>
            </a:prstGeom>
          </p:spPr>
          <p:txBody>
            <a:bodyPr anchor="t" rtlCol="false" tIns="0" lIns="0" bIns="0" rIns="0"/>
            <a:lstStyle/>
            <a:p>
              <a:pPr algn="l">
                <a:lnSpc>
                  <a:spcPts val="3437"/>
                </a:lnSpc>
              </a:pPr>
              <a:r>
                <a:rPr lang="en-US" sz="2750" b="true">
                  <a:solidFill>
                    <a:srgbClr val="39393C"/>
                  </a:solidFill>
                  <a:latin typeface="Playfair Display Bold"/>
                  <a:ea typeface="Playfair Display Bold"/>
                  <a:cs typeface="Playfair Display Bold"/>
                  <a:sym typeface="Playfair Display Bold"/>
                </a:rPr>
                <a:t>Sınıflandırma</a:t>
              </a:r>
            </a:p>
          </p:txBody>
        </p:sp>
      </p:grpSp>
      <p:grpSp>
        <p:nvGrpSpPr>
          <p:cNvPr name="Group 27" id="27"/>
          <p:cNvGrpSpPr/>
          <p:nvPr/>
        </p:nvGrpSpPr>
        <p:grpSpPr>
          <a:xfrm rot="0">
            <a:off x="2835027" y="7966025"/>
            <a:ext cx="14460736" cy="907256"/>
            <a:chOff x="0" y="0"/>
            <a:chExt cx="19280982" cy="1209675"/>
          </a:xfrm>
        </p:grpSpPr>
        <p:sp>
          <p:nvSpPr>
            <p:cNvPr name="Freeform 28" id="28"/>
            <p:cNvSpPr/>
            <p:nvPr/>
          </p:nvSpPr>
          <p:spPr>
            <a:xfrm flipH="false" flipV="false" rot="0">
              <a:off x="0" y="0"/>
              <a:ext cx="19280981" cy="1209675"/>
            </a:xfrm>
            <a:custGeom>
              <a:avLst/>
              <a:gdLst/>
              <a:ahLst/>
              <a:cxnLst/>
              <a:rect r="r" b="b" t="t" l="l"/>
              <a:pathLst>
                <a:path h="1209675" w="19280981">
                  <a:moveTo>
                    <a:pt x="0" y="0"/>
                  </a:moveTo>
                  <a:lnTo>
                    <a:pt x="19280981" y="0"/>
                  </a:lnTo>
                  <a:lnTo>
                    <a:pt x="19280981" y="1209675"/>
                  </a:lnTo>
                  <a:lnTo>
                    <a:pt x="0" y="1209675"/>
                  </a:lnTo>
                  <a:close/>
                </a:path>
              </a:pathLst>
            </a:custGeom>
            <a:solidFill>
              <a:srgbClr val="000000">
                <a:alpha val="0"/>
              </a:srgbClr>
            </a:solidFill>
          </p:spPr>
        </p:sp>
        <p:sp>
          <p:nvSpPr>
            <p:cNvPr name="TextBox 29" id="29"/>
            <p:cNvSpPr txBox="true"/>
            <p:nvPr/>
          </p:nvSpPr>
          <p:spPr>
            <a:xfrm>
              <a:off x="0" y="-85725"/>
              <a:ext cx="19280982" cy="1295400"/>
            </a:xfrm>
            <a:prstGeom prst="rect">
              <a:avLst/>
            </a:prstGeom>
          </p:spPr>
          <p:txBody>
            <a:bodyPr anchor="t" rtlCol="false" tIns="0" lIns="0" bIns="0" rIns="0"/>
            <a:lstStyle/>
            <a:p>
              <a:pPr algn="l">
                <a:lnSpc>
                  <a:spcPts val="3562"/>
                </a:lnSpc>
              </a:pPr>
              <a:r>
                <a:rPr lang="en-US" sz="2187">
                  <a:solidFill>
                    <a:srgbClr val="39393C"/>
                  </a:solidFill>
                  <a:latin typeface="Open Sans"/>
                  <a:ea typeface="Open Sans"/>
                  <a:cs typeface="Open Sans"/>
                  <a:sym typeface="Open Sans"/>
                </a:rPr>
                <a:t>MobileNetV2 modelinin tam bağlantı katmanından elde edilen öznitelikler, k-En Yakın Komşu (k-EYK) algoritması ile sınıflandırılmıştır. k-EYK, yeni bir örneği en yakın k komşusuna göre sınıflandırır.</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0C0C0E"/>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3F3F7"/>
            </a:solidFill>
          </p:spPr>
        </p:sp>
      </p:grpSp>
      <p:sp>
        <p:nvSpPr>
          <p:cNvPr name="Freeform 6" id="6" descr="preencoded.png"/>
          <p:cNvSpPr/>
          <p:nvPr/>
        </p:nvSpPr>
        <p:spPr>
          <a:xfrm flipH="false" flipV="false" rot="0">
            <a:off x="11430000" y="0"/>
            <a:ext cx="6858000" cy="10287000"/>
          </a:xfrm>
          <a:custGeom>
            <a:avLst/>
            <a:gdLst/>
            <a:ahLst/>
            <a:cxnLst/>
            <a:rect r="r" b="b" t="t" l="l"/>
            <a:pathLst>
              <a:path h="10287000" w="6858000">
                <a:moveTo>
                  <a:pt x="0" y="0"/>
                </a:moveTo>
                <a:lnTo>
                  <a:pt x="6858000" y="0"/>
                </a:lnTo>
                <a:lnTo>
                  <a:pt x="6858000" y="10287000"/>
                </a:lnTo>
                <a:lnTo>
                  <a:pt x="0" y="10287000"/>
                </a:lnTo>
                <a:lnTo>
                  <a:pt x="0" y="0"/>
                </a:lnTo>
                <a:close/>
              </a:path>
            </a:pathLst>
          </a:custGeom>
          <a:blipFill>
            <a:blip r:embed="rId3"/>
            <a:stretch>
              <a:fillRect l="0" t="0" r="0" b="0"/>
            </a:stretch>
          </a:blipFill>
        </p:spPr>
      </p:sp>
      <p:grpSp>
        <p:nvGrpSpPr>
          <p:cNvPr name="Group 7" id="7"/>
          <p:cNvGrpSpPr/>
          <p:nvPr/>
        </p:nvGrpSpPr>
        <p:grpSpPr>
          <a:xfrm rot="0">
            <a:off x="992237" y="1275475"/>
            <a:ext cx="7088237" cy="1151167"/>
            <a:chOff x="0" y="0"/>
            <a:chExt cx="9450983" cy="1534890"/>
          </a:xfrm>
        </p:grpSpPr>
        <p:sp>
          <p:nvSpPr>
            <p:cNvPr name="Freeform 8" id="8"/>
            <p:cNvSpPr/>
            <p:nvPr/>
          </p:nvSpPr>
          <p:spPr>
            <a:xfrm flipH="false" flipV="false" rot="0">
              <a:off x="0" y="0"/>
              <a:ext cx="9450984" cy="1534890"/>
            </a:xfrm>
            <a:custGeom>
              <a:avLst/>
              <a:gdLst/>
              <a:ahLst/>
              <a:cxnLst/>
              <a:rect r="r" b="b" t="t" l="l"/>
              <a:pathLst>
                <a:path h="1534890" w="9450984">
                  <a:moveTo>
                    <a:pt x="0" y="0"/>
                  </a:moveTo>
                  <a:lnTo>
                    <a:pt x="9450984" y="0"/>
                  </a:lnTo>
                  <a:lnTo>
                    <a:pt x="9450984" y="1534890"/>
                  </a:lnTo>
                  <a:lnTo>
                    <a:pt x="0" y="1534890"/>
                  </a:lnTo>
                  <a:close/>
                </a:path>
              </a:pathLst>
            </a:custGeom>
            <a:solidFill>
              <a:srgbClr val="000000">
                <a:alpha val="0"/>
              </a:srgbClr>
            </a:solidFill>
          </p:spPr>
        </p:sp>
        <p:sp>
          <p:nvSpPr>
            <p:cNvPr name="TextBox 9" id="9"/>
            <p:cNvSpPr txBox="true"/>
            <p:nvPr/>
          </p:nvSpPr>
          <p:spPr>
            <a:xfrm>
              <a:off x="0" y="-28575"/>
              <a:ext cx="9450983" cy="1563465"/>
            </a:xfrm>
            <a:prstGeom prst="rect">
              <a:avLst/>
            </a:prstGeom>
          </p:spPr>
          <p:txBody>
            <a:bodyPr anchor="t" rtlCol="false" tIns="0" lIns="0" bIns="0" rIns="0"/>
            <a:lstStyle/>
            <a:p>
              <a:pPr algn="l">
                <a:lnSpc>
                  <a:spcPts val="6937"/>
                </a:lnSpc>
              </a:pPr>
              <a:r>
                <a:rPr lang="en-US" sz="5562" b="true">
                  <a:solidFill>
                    <a:srgbClr val="101014"/>
                  </a:solidFill>
                  <a:latin typeface="Playfair Display Bold"/>
                  <a:ea typeface="Playfair Display Bold"/>
                  <a:cs typeface="Playfair Display Bold"/>
                  <a:sym typeface="Playfair Display Bold"/>
                </a:rPr>
                <a:t>Sonuçlar</a:t>
              </a:r>
            </a:p>
          </p:txBody>
        </p:sp>
      </p:grpSp>
      <p:grpSp>
        <p:nvGrpSpPr>
          <p:cNvPr name="Group 10" id="10"/>
          <p:cNvGrpSpPr/>
          <p:nvPr/>
        </p:nvGrpSpPr>
        <p:grpSpPr>
          <a:xfrm rot="0">
            <a:off x="992238" y="2843302"/>
            <a:ext cx="9445526" cy="1490424"/>
            <a:chOff x="0" y="0"/>
            <a:chExt cx="12594035" cy="1987233"/>
          </a:xfrm>
        </p:grpSpPr>
        <p:sp>
          <p:nvSpPr>
            <p:cNvPr name="Freeform 11" id="11"/>
            <p:cNvSpPr/>
            <p:nvPr/>
          </p:nvSpPr>
          <p:spPr>
            <a:xfrm flipH="false" flipV="false" rot="0">
              <a:off x="0" y="0"/>
              <a:ext cx="12594035" cy="1987233"/>
            </a:xfrm>
            <a:custGeom>
              <a:avLst/>
              <a:gdLst/>
              <a:ahLst/>
              <a:cxnLst/>
              <a:rect r="r" b="b" t="t" l="l"/>
              <a:pathLst>
                <a:path h="1987233" w="12594035">
                  <a:moveTo>
                    <a:pt x="0" y="0"/>
                  </a:moveTo>
                  <a:lnTo>
                    <a:pt x="12594035" y="0"/>
                  </a:lnTo>
                  <a:lnTo>
                    <a:pt x="12594035" y="1987233"/>
                  </a:lnTo>
                  <a:lnTo>
                    <a:pt x="0" y="1987233"/>
                  </a:lnTo>
                  <a:close/>
                </a:path>
              </a:pathLst>
            </a:custGeom>
            <a:solidFill>
              <a:srgbClr val="000000">
                <a:alpha val="0"/>
              </a:srgbClr>
            </a:solidFill>
          </p:spPr>
        </p:sp>
        <p:sp>
          <p:nvSpPr>
            <p:cNvPr name="TextBox 12" id="12"/>
            <p:cNvSpPr txBox="true"/>
            <p:nvPr/>
          </p:nvSpPr>
          <p:spPr>
            <a:xfrm>
              <a:off x="0" y="142875"/>
              <a:ext cx="12594035" cy="1844358"/>
            </a:xfrm>
            <a:prstGeom prst="rect">
              <a:avLst/>
            </a:prstGeom>
          </p:spPr>
          <p:txBody>
            <a:bodyPr anchor="t" rtlCol="false" tIns="0" lIns="0" bIns="0" rIns="0"/>
            <a:lstStyle/>
            <a:p>
              <a:pPr algn="ctr">
                <a:lnSpc>
                  <a:spcPts val="7312"/>
                </a:lnSpc>
              </a:pPr>
              <a:r>
                <a:rPr lang="en-US" sz="7312" b="true">
                  <a:solidFill>
                    <a:srgbClr val="39393C"/>
                  </a:solidFill>
                  <a:latin typeface="Playfair Display Bold"/>
                  <a:ea typeface="Playfair Display Bold"/>
                  <a:cs typeface="Playfair Display Bold"/>
                  <a:sym typeface="Playfair Display Bold"/>
                </a:rPr>
                <a:t>96.44%</a:t>
              </a:r>
            </a:p>
          </p:txBody>
        </p:sp>
      </p:grpSp>
      <p:grpSp>
        <p:nvGrpSpPr>
          <p:cNvPr name="Group 13" id="13"/>
          <p:cNvGrpSpPr/>
          <p:nvPr/>
        </p:nvGrpSpPr>
        <p:grpSpPr>
          <a:xfrm rot="0">
            <a:off x="3942904" y="4544397"/>
            <a:ext cx="3544044" cy="586453"/>
            <a:chOff x="0" y="0"/>
            <a:chExt cx="4725392" cy="781938"/>
          </a:xfrm>
        </p:grpSpPr>
        <p:sp>
          <p:nvSpPr>
            <p:cNvPr name="Freeform 14" id="14"/>
            <p:cNvSpPr/>
            <p:nvPr/>
          </p:nvSpPr>
          <p:spPr>
            <a:xfrm flipH="false" flipV="false" rot="0">
              <a:off x="0" y="0"/>
              <a:ext cx="4725392" cy="781938"/>
            </a:xfrm>
            <a:custGeom>
              <a:avLst/>
              <a:gdLst/>
              <a:ahLst/>
              <a:cxnLst/>
              <a:rect r="r" b="b" t="t" l="l"/>
              <a:pathLst>
                <a:path h="781938" w="4725392">
                  <a:moveTo>
                    <a:pt x="0" y="0"/>
                  </a:moveTo>
                  <a:lnTo>
                    <a:pt x="4725392" y="0"/>
                  </a:lnTo>
                  <a:lnTo>
                    <a:pt x="4725392" y="781938"/>
                  </a:lnTo>
                  <a:lnTo>
                    <a:pt x="0" y="781938"/>
                  </a:lnTo>
                  <a:close/>
                </a:path>
              </a:pathLst>
            </a:custGeom>
            <a:solidFill>
              <a:srgbClr val="000000">
                <a:alpha val="0"/>
              </a:srgbClr>
            </a:solidFill>
          </p:spPr>
        </p:sp>
        <p:sp>
          <p:nvSpPr>
            <p:cNvPr name="TextBox 15" id="15"/>
            <p:cNvSpPr txBox="true"/>
            <p:nvPr/>
          </p:nvSpPr>
          <p:spPr>
            <a:xfrm>
              <a:off x="0" y="-19050"/>
              <a:ext cx="4725392" cy="800988"/>
            </a:xfrm>
            <a:prstGeom prst="rect">
              <a:avLst/>
            </a:prstGeom>
          </p:spPr>
          <p:txBody>
            <a:bodyPr anchor="t" rtlCol="false" tIns="0" lIns="0" bIns="0" rIns="0"/>
            <a:lstStyle/>
            <a:p>
              <a:pPr algn="ctr">
                <a:lnSpc>
                  <a:spcPts val="3437"/>
                </a:lnSpc>
              </a:pPr>
              <a:r>
                <a:rPr lang="en-US" sz="2750" b="true">
                  <a:solidFill>
                    <a:srgbClr val="39393C"/>
                  </a:solidFill>
                  <a:latin typeface="Playfair Display Bold"/>
                  <a:ea typeface="Playfair Display Bold"/>
                  <a:cs typeface="Playfair Display Bold"/>
                  <a:sym typeface="Playfair Display Bold"/>
                </a:rPr>
                <a:t>Doğruluk</a:t>
              </a:r>
            </a:p>
          </p:txBody>
        </p:sp>
      </p:grpSp>
      <p:grpSp>
        <p:nvGrpSpPr>
          <p:cNvPr name="Group 16" id="16"/>
          <p:cNvGrpSpPr/>
          <p:nvPr/>
        </p:nvGrpSpPr>
        <p:grpSpPr>
          <a:xfrm rot="0">
            <a:off x="992238" y="5300960"/>
            <a:ext cx="9445526" cy="453629"/>
            <a:chOff x="0" y="0"/>
            <a:chExt cx="12594035" cy="604838"/>
          </a:xfrm>
        </p:grpSpPr>
        <p:sp>
          <p:nvSpPr>
            <p:cNvPr name="Freeform 17" id="17"/>
            <p:cNvSpPr/>
            <p:nvPr/>
          </p:nvSpPr>
          <p:spPr>
            <a:xfrm flipH="false" flipV="false" rot="0">
              <a:off x="0" y="0"/>
              <a:ext cx="12594035" cy="604838"/>
            </a:xfrm>
            <a:custGeom>
              <a:avLst/>
              <a:gdLst/>
              <a:ahLst/>
              <a:cxnLst/>
              <a:rect r="r" b="b" t="t" l="l"/>
              <a:pathLst>
                <a:path h="604838" w="12594035">
                  <a:moveTo>
                    <a:pt x="0" y="0"/>
                  </a:moveTo>
                  <a:lnTo>
                    <a:pt x="12594035" y="0"/>
                  </a:lnTo>
                  <a:lnTo>
                    <a:pt x="12594035" y="604838"/>
                  </a:lnTo>
                  <a:lnTo>
                    <a:pt x="0" y="604838"/>
                  </a:lnTo>
                  <a:close/>
                </a:path>
              </a:pathLst>
            </a:custGeom>
            <a:solidFill>
              <a:srgbClr val="000000">
                <a:alpha val="0"/>
              </a:srgbClr>
            </a:solidFill>
          </p:spPr>
        </p:sp>
        <p:sp>
          <p:nvSpPr>
            <p:cNvPr name="TextBox 18" id="18"/>
            <p:cNvSpPr txBox="true"/>
            <p:nvPr/>
          </p:nvSpPr>
          <p:spPr>
            <a:xfrm>
              <a:off x="0" y="-85725"/>
              <a:ext cx="12594035" cy="690563"/>
            </a:xfrm>
            <a:prstGeom prst="rect">
              <a:avLst/>
            </a:prstGeom>
          </p:spPr>
          <p:txBody>
            <a:bodyPr anchor="t" rtlCol="false" tIns="0" lIns="0" bIns="0" rIns="0"/>
            <a:lstStyle/>
            <a:p>
              <a:pPr algn="ctr">
                <a:lnSpc>
                  <a:spcPts val="3562"/>
                </a:lnSpc>
              </a:pPr>
              <a:r>
                <a:rPr lang="en-US" sz="2187">
                  <a:solidFill>
                    <a:srgbClr val="39393C"/>
                  </a:solidFill>
                  <a:latin typeface="Open Sans"/>
                  <a:ea typeface="Open Sans"/>
                  <a:cs typeface="Open Sans"/>
                  <a:sym typeface="Open Sans"/>
                </a:rPr>
                <a:t>Önerilen model, %96,44 doğruluk oranına ulaşmıştır.</a:t>
              </a:r>
            </a:p>
          </p:txBody>
        </p:sp>
      </p:grpSp>
      <p:grpSp>
        <p:nvGrpSpPr>
          <p:cNvPr name="Group 19" id="19"/>
          <p:cNvGrpSpPr/>
          <p:nvPr/>
        </p:nvGrpSpPr>
        <p:grpSpPr>
          <a:xfrm rot="0">
            <a:off x="992238" y="6073528"/>
            <a:ext cx="9445526" cy="2268141"/>
            <a:chOff x="0" y="0"/>
            <a:chExt cx="12594035" cy="3024188"/>
          </a:xfrm>
        </p:grpSpPr>
        <p:sp>
          <p:nvSpPr>
            <p:cNvPr name="Freeform 20" id="20"/>
            <p:cNvSpPr/>
            <p:nvPr/>
          </p:nvSpPr>
          <p:spPr>
            <a:xfrm flipH="false" flipV="false" rot="0">
              <a:off x="0" y="0"/>
              <a:ext cx="12594035" cy="3024188"/>
            </a:xfrm>
            <a:custGeom>
              <a:avLst/>
              <a:gdLst/>
              <a:ahLst/>
              <a:cxnLst/>
              <a:rect r="r" b="b" t="t" l="l"/>
              <a:pathLst>
                <a:path h="3024188" w="12594035">
                  <a:moveTo>
                    <a:pt x="0" y="0"/>
                  </a:moveTo>
                  <a:lnTo>
                    <a:pt x="12594035" y="0"/>
                  </a:lnTo>
                  <a:lnTo>
                    <a:pt x="12594035" y="3024188"/>
                  </a:lnTo>
                  <a:lnTo>
                    <a:pt x="0" y="3024188"/>
                  </a:lnTo>
                  <a:close/>
                </a:path>
              </a:pathLst>
            </a:custGeom>
            <a:solidFill>
              <a:srgbClr val="000000">
                <a:alpha val="0"/>
              </a:srgbClr>
            </a:solidFill>
          </p:spPr>
        </p:sp>
        <p:sp>
          <p:nvSpPr>
            <p:cNvPr name="TextBox 21" id="21"/>
            <p:cNvSpPr txBox="true"/>
            <p:nvPr/>
          </p:nvSpPr>
          <p:spPr>
            <a:xfrm>
              <a:off x="0" y="-85725"/>
              <a:ext cx="12594035" cy="3109913"/>
            </a:xfrm>
            <a:prstGeom prst="rect">
              <a:avLst/>
            </a:prstGeom>
          </p:spPr>
          <p:txBody>
            <a:bodyPr anchor="t" rtlCol="false" tIns="0" lIns="0" bIns="0" rIns="0"/>
            <a:lstStyle/>
            <a:p>
              <a:pPr algn="l">
                <a:lnSpc>
                  <a:spcPts val="3562"/>
                </a:lnSpc>
              </a:pPr>
              <a:r>
                <a:rPr lang="en-US" sz="2187">
                  <a:solidFill>
                    <a:srgbClr val="39393C"/>
                  </a:solidFill>
                  <a:latin typeface="Open Sans"/>
                  <a:ea typeface="Open Sans"/>
                  <a:cs typeface="Open Sans"/>
                  <a:sym typeface="Open Sans"/>
                </a:rPr>
                <a:t>Bu sonuçlar, derin öğrenmenin beyin tümörü tespitinde etkili bir araç olduğunu göstermektedir. Modelin doğruluğu, aynı veri setiyle yapılan önceki çalışmalara göre daha yüksektir. Bu çalışma, derin öğrenme tabanlı modellerin beyin tümörü tespitinde geleneksel yöntemlere göre daha hızlı ve güvenilir bir alternatif sunduğunu kanıtlamaktadır.</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DAGhR7CemqU</dc:identifier>
  <dcterms:modified xsi:type="dcterms:W3CDTF">2011-08-01T06:04:30Z</dcterms:modified>
  <cp:revision>1</cp:revision>
  <dc:title>Untitled (1).pptx</dc:title>
</cp:coreProperties>
</file>