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1"/>
  </p:notesMasterIdLst>
  <p:sldIdLst>
    <p:sldId id="256" r:id="rId6"/>
    <p:sldId id="257" r:id="rId7"/>
    <p:sldId id="258" r:id="rId8"/>
    <p:sldId id="259" r:id="rId9"/>
    <p:sldId id="260" r:id="rId10"/>
  </p:sldIdLst>
  <p:sldSz cx="18288000" cy="10287000"/>
  <p:notesSz cx="6858000" cy="9144000"/>
  <p:embeddedFontLst>
    <p:embeddedFont>
      <p:font typeface="Nunito Bold" charset="1" panose="00000000000000000000"/>
      <p:regular r:id="rId14"/>
    </p:embeddedFont>
    <p:embeddedFont>
      <p:font typeface="PT Sans" charset="1" panose="020B0503020203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notesMasters/notesMaster1.xml" Type="http://schemas.openxmlformats.org/officeDocument/2006/relationships/notesMaster"/><Relationship Id="rId12" Target="theme/theme2.xml" Type="http://schemas.openxmlformats.org/officeDocument/2006/relationships/theme"/><Relationship Id="rId13" Target="notesSlides/notesSlide1.xml" Type="http://schemas.openxmlformats.org/officeDocument/2006/relationships/notesSlide"/><Relationship Id="rId14" Target="fonts/font14.fntdata" Type="http://schemas.openxmlformats.org/officeDocument/2006/relationships/font"/><Relationship Id="rId15" Target="fonts/font15.fntdata" Type="http://schemas.openxmlformats.org/officeDocument/2006/relationships/font"/><Relationship Id="rId16" Target="notesSlides/notesSlide2.xml" Type="http://schemas.openxmlformats.org/officeDocument/2006/relationships/notesSlide"/><Relationship Id="rId17" Target="notesSlides/notesSlide3.xml" Type="http://schemas.openxmlformats.org/officeDocument/2006/relationships/notesSlide"/><Relationship Id="rId18" Target="notesSlides/notesSlide4.xml" Type="http://schemas.openxmlformats.org/officeDocument/2006/relationships/notesSlide"/><Relationship Id="rId19" Target="notesSlides/notesSlide5.xml" Type="http://schemas.openxmlformats.org/officeDocument/2006/relationships/note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F">
                <a:alpha val="56078"/>
              </a:srgbClr>
            </a:solidFill>
          </p:spPr>
        </p:sp>
      </p:grpSp>
      <p:grpSp>
        <p:nvGrpSpPr>
          <p:cNvPr name="Group 5" id="5"/>
          <p:cNvGrpSpPr/>
          <p:nvPr/>
        </p:nvGrpSpPr>
        <p:grpSpPr>
          <a:xfrm rot="0">
            <a:off x="1047155" y="2842171"/>
            <a:ext cx="16193690" cy="1760041"/>
            <a:chOff x="0" y="0"/>
            <a:chExt cx="21591587" cy="2346722"/>
          </a:xfrm>
        </p:grpSpPr>
        <p:sp>
          <p:nvSpPr>
            <p:cNvPr name="Freeform 6" id="6"/>
            <p:cNvSpPr/>
            <p:nvPr/>
          </p:nvSpPr>
          <p:spPr>
            <a:xfrm flipH="false" flipV="false" rot="0">
              <a:off x="0" y="0"/>
              <a:ext cx="21591588" cy="2346722"/>
            </a:xfrm>
            <a:custGeom>
              <a:avLst/>
              <a:gdLst/>
              <a:ahLst/>
              <a:cxnLst/>
              <a:rect r="r" b="b" t="t" l="l"/>
              <a:pathLst>
                <a:path h="2346722" w="21591588">
                  <a:moveTo>
                    <a:pt x="0" y="0"/>
                  </a:moveTo>
                  <a:lnTo>
                    <a:pt x="21591588" y="0"/>
                  </a:lnTo>
                  <a:lnTo>
                    <a:pt x="21591588" y="2346722"/>
                  </a:lnTo>
                  <a:lnTo>
                    <a:pt x="0" y="2346722"/>
                  </a:lnTo>
                  <a:close/>
                </a:path>
              </a:pathLst>
            </a:custGeom>
            <a:solidFill>
              <a:srgbClr val="000000">
                <a:alpha val="0"/>
              </a:srgbClr>
            </a:solidFill>
          </p:spPr>
        </p:sp>
        <p:sp>
          <p:nvSpPr>
            <p:cNvPr name="TextBox 7" id="7"/>
            <p:cNvSpPr txBox="true"/>
            <p:nvPr/>
          </p:nvSpPr>
          <p:spPr>
            <a:xfrm>
              <a:off x="0" y="-28575"/>
              <a:ext cx="21591587" cy="2375297"/>
            </a:xfrm>
            <a:prstGeom prst="rect">
              <a:avLst/>
            </a:prstGeom>
          </p:spPr>
          <p:txBody>
            <a:bodyPr anchor="t" rtlCol="false" tIns="0" lIns="0" bIns="0" rIns="0"/>
            <a:lstStyle/>
            <a:p>
              <a:pPr algn="l">
                <a:lnSpc>
                  <a:spcPts val="6875"/>
                </a:lnSpc>
              </a:pPr>
              <a:r>
                <a:rPr lang="en-US" sz="5500" b="true">
                  <a:solidFill>
                    <a:srgbClr val="00002E"/>
                  </a:solidFill>
                  <a:latin typeface="Nunito Bold"/>
                  <a:ea typeface="Nunito Bold"/>
                  <a:cs typeface="Nunito Bold"/>
                  <a:sym typeface="Nunito Bold"/>
                </a:rPr>
                <a:t>Osmanlıca Metinler İçin Derin Öğrenme Tabanlı Optik Karakter Tanıma (OCR) Modeli</a:t>
              </a:r>
            </a:p>
          </p:txBody>
        </p:sp>
      </p:grpSp>
      <p:grpSp>
        <p:nvGrpSpPr>
          <p:cNvPr name="Group 8" id="8"/>
          <p:cNvGrpSpPr/>
          <p:nvPr/>
        </p:nvGrpSpPr>
        <p:grpSpPr>
          <a:xfrm rot="0">
            <a:off x="1047155" y="5050929"/>
            <a:ext cx="16193690" cy="2393900"/>
            <a:chOff x="0" y="0"/>
            <a:chExt cx="21591587" cy="3191867"/>
          </a:xfrm>
        </p:grpSpPr>
        <p:sp>
          <p:nvSpPr>
            <p:cNvPr name="Freeform 9" id="9"/>
            <p:cNvSpPr/>
            <p:nvPr/>
          </p:nvSpPr>
          <p:spPr>
            <a:xfrm flipH="false" flipV="false" rot="0">
              <a:off x="0" y="0"/>
              <a:ext cx="21591588" cy="3191867"/>
            </a:xfrm>
            <a:custGeom>
              <a:avLst/>
              <a:gdLst/>
              <a:ahLst/>
              <a:cxnLst/>
              <a:rect r="r" b="b" t="t" l="l"/>
              <a:pathLst>
                <a:path h="3191867" w="21591588">
                  <a:moveTo>
                    <a:pt x="0" y="0"/>
                  </a:moveTo>
                  <a:lnTo>
                    <a:pt x="21591588" y="0"/>
                  </a:lnTo>
                  <a:lnTo>
                    <a:pt x="21591588" y="3191867"/>
                  </a:lnTo>
                  <a:lnTo>
                    <a:pt x="0" y="3191867"/>
                  </a:lnTo>
                  <a:close/>
                </a:path>
              </a:pathLst>
            </a:custGeom>
            <a:solidFill>
              <a:srgbClr val="000000">
                <a:alpha val="0"/>
              </a:srgbClr>
            </a:solidFill>
          </p:spPr>
        </p:sp>
        <p:sp>
          <p:nvSpPr>
            <p:cNvPr name="TextBox 10" id="10"/>
            <p:cNvSpPr txBox="true"/>
            <p:nvPr/>
          </p:nvSpPr>
          <p:spPr>
            <a:xfrm>
              <a:off x="0" y="-95250"/>
              <a:ext cx="21591587" cy="3287117"/>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Bu sunum, Osmanlıca matbu nesih hattıyla yazılmış metinleri otomatik olarak tanıyabilen yeni bir derin öğrenme tabanlı optik karakter tanıma (OCR) modelini tanıtacaktır. Model, derin öğrenme yöntemleri kullanılarak geliştirilmiş ve görsel özellikleri çıkarmak için evrişimli sinir ağlarını (CNN), sıralı verileri işlemek için ise çift yönlü uzun kısa süreli bellek (BiLSTM) katmanlarını birleştirerek yüksek doğruluk elde etmeyi amaçlamaktadır. Sunum, modelin mimarisini, eğitim ve test yöntemlerini, elde edilen sonuçları ve gelecek çalışmalar için önerileri ele alacaktır.</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F">
                <a:alpha val="56078"/>
              </a:srgbClr>
            </a:solidFill>
          </p:spPr>
        </p:sp>
      </p:grpSp>
      <p:grpSp>
        <p:nvGrpSpPr>
          <p:cNvPr name="Group 5" id="5"/>
          <p:cNvGrpSpPr/>
          <p:nvPr/>
        </p:nvGrpSpPr>
        <p:grpSpPr>
          <a:xfrm rot="0">
            <a:off x="1047155" y="2388989"/>
            <a:ext cx="7040612" cy="880021"/>
            <a:chOff x="0" y="0"/>
            <a:chExt cx="9387483" cy="1173362"/>
          </a:xfrm>
        </p:grpSpPr>
        <p:sp>
          <p:nvSpPr>
            <p:cNvPr name="Freeform 6" id="6"/>
            <p:cNvSpPr/>
            <p:nvPr/>
          </p:nvSpPr>
          <p:spPr>
            <a:xfrm flipH="false" flipV="false" rot="0">
              <a:off x="0" y="0"/>
              <a:ext cx="9387484" cy="1173362"/>
            </a:xfrm>
            <a:custGeom>
              <a:avLst/>
              <a:gdLst/>
              <a:ahLst/>
              <a:cxnLst/>
              <a:rect r="r" b="b" t="t" l="l"/>
              <a:pathLst>
                <a:path h="1173362" w="9387484">
                  <a:moveTo>
                    <a:pt x="0" y="0"/>
                  </a:moveTo>
                  <a:lnTo>
                    <a:pt x="9387484" y="0"/>
                  </a:lnTo>
                  <a:lnTo>
                    <a:pt x="9387484" y="1173362"/>
                  </a:lnTo>
                  <a:lnTo>
                    <a:pt x="0" y="1173362"/>
                  </a:lnTo>
                  <a:close/>
                </a:path>
              </a:pathLst>
            </a:custGeom>
            <a:solidFill>
              <a:srgbClr val="000000">
                <a:alpha val="0"/>
              </a:srgbClr>
            </a:solidFill>
          </p:spPr>
        </p:sp>
        <p:sp>
          <p:nvSpPr>
            <p:cNvPr name="TextBox 7" id="7"/>
            <p:cNvSpPr txBox="true"/>
            <p:nvPr/>
          </p:nvSpPr>
          <p:spPr>
            <a:xfrm>
              <a:off x="0" y="-28575"/>
              <a:ext cx="9387483" cy="1201937"/>
            </a:xfrm>
            <a:prstGeom prst="rect">
              <a:avLst/>
            </a:prstGeom>
          </p:spPr>
          <p:txBody>
            <a:bodyPr anchor="t" rtlCol="false" tIns="0" lIns="0" bIns="0" rIns="0"/>
            <a:lstStyle/>
            <a:p>
              <a:pPr algn="l">
                <a:lnSpc>
                  <a:spcPts val="6875"/>
                </a:lnSpc>
              </a:pPr>
              <a:r>
                <a:rPr lang="en-US" sz="5500" b="true">
                  <a:solidFill>
                    <a:srgbClr val="00002E"/>
                  </a:solidFill>
                  <a:latin typeface="Nunito Bold"/>
                  <a:ea typeface="Nunito Bold"/>
                  <a:cs typeface="Nunito Bold"/>
                  <a:sym typeface="Nunito Bold"/>
                </a:rPr>
                <a:t>Model Mimarisi</a:t>
              </a:r>
            </a:p>
          </p:txBody>
        </p:sp>
      </p:grpSp>
      <p:grpSp>
        <p:nvGrpSpPr>
          <p:cNvPr name="Group 8" id="8"/>
          <p:cNvGrpSpPr/>
          <p:nvPr/>
        </p:nvGrpSpPr>
        <p:grpSpPr>
          <a:xfrm rot="0">
            <a:off x="1047155" y="4016871"/>
            <a:ext cx="4333131" cy="439936"/>
            <a:chOff x="0" y="0"/>
            <a:chExt cx="5777508" cy="586582"/>
          </a:xfrm>
        </p:grpSpPr>
        <p:sp>
          <p:nvSpPr>
            <p:cNvPr name="Freeform 9" id="9"/>
            <p:cNvSpPr/>
            <p:nvPr/>
          </p:nvSpPr>
          <p:spPr>
            <a:xfrm flipH="false" flipV="false" rot="0">
              <a:off x="0" y="0"/>
              <a:ext cx="5777508" cy="586582"/>
            </a:xfrm>
            <a:custGeom>
              <a:avLst/>
              <a:gdLst/>
              <a:ahLst/>
              <a:cxnLst/>
              <a:rect r="r" b="b" t="t" l="l"/>
              <a:pathLst>
                <a:path h="586582" w="5777508">
                  <a:moveTo>
                    <a:pt x="0" y="0"/>
                  </a:moveTo>
                  <a:lnTo>
                    <a:pt x="5777508" y="0"/>
                  </a:lnTo>
                  <a:lnTo>
                    <a:pt x="5777508" y="586582"/>
                  </a:lnTo>
                  <a:lnTo>
                    <a:pt x="0" y="586582"/>
                  </a:lnTo>
                  <a:close/>
                </a:path>
              </a:pathLst>
            </a:custGeom>
            <a:solidFill>
              <a:srgbClr val="000000">
                <a:alpha val="0"/>
              </a:srgbClr>
            </a:solidFill>
          </p:spPr>
        </p:sp>
        <p:sp>
          <p:nvSpPr>
            <p:cNvPr name="TextBox 10" id="10"/>
            <p:cNvSpPr txBox="true"/>
            <p:nvPr/>
          </p:nvSpPr>
          <p:spPr>
            <a:xfrm>
              <a:off x="0" y="-19050"/>
              <a:ext cx="5777508" cy="605632"/>
            </a:xfrm>
            <a:prstGeom prst="rect">
              <a:avLst/>
            </a:prstGeom>
          </p:spPr>
          <p:txBody>
            <a:bodyPr anchor="t" rtlCol="false" tIns="0" lIns="0" bIns="0" rIns="0"/>
            <a:lstStyle/>
            <a:p>
              <a:pPr algn="l">
                <a:lnSpc>
                  <a:spcPts val="3437"/>
                </a:lnSpc>
              </a:pPr>
              <a:r>
                <a:rPr lang="en-US" sz="2750" b="true">
                  <a:solidFill>
                    <a:srgbClr val="00002E"/>
                  </a:solidFill>
                  <a:latin typeface="Nunito Bold"/>
                  <a:ea typeface="Nunito Bold"/>
                  <a:cs typeface="Nunito Bold"/>
                  <a:sym typeface="Nunito Bold"/>
                </a:rPr>
                <a:t>Evrişimli Sinir Ağları (CNN)</a:t>
              </a:r>
            </a:p>
          </p:txBody>
        </p:sp>
      </p:grpSp>
      <p:grpSp>
        <p:nvGrpSpPr>
          <p:cNvPr name="Group 11" id="11"/>
          <p:cNvGrpSpPr/>
          <p:nvPr/>
        </p:nvGrpSpPr>
        <p:grpSpPr>
          <a:xfrm rot="0">
            <a:off x="1047155" y="4755951"/>
            <a:ext cx="7731919" cy="2872680"/>
            <a:chOff x="0" y="0"/>
            <a:chExt cx="10309225" cy="3830240"/>
          </a:xfrm>
        </p:grpSpPr>
        <p:sp>
          <p:nvSpPr>
            <p:cNvPr name="Freeform 12" id="12"/>
            <p:cNvSpPr/>
            <p:nvPr/>
          </p:nvSpPr>
          <p:spPr>
            <a:xfrm flipH="false" flipV="false" rot="0">
              <a:off x="0" y="0"/>
              <a:ext cx="10309225" cy="3830240"/>
            </a:xfrm>
            <a:custGeom>
              <a:avLst/>
              <a:gdLst/>
              <a:ahLst/>
              <a:cxnLst/>
              <a:rect r="r" b="b" t="t" l="l"/>
              <a:pathLst>
                <a:path h="3830240" w="10309225">
                  <a:moveTo>
                    <a:pt x="0" y="0"/>
                  </a:moveTo>
                  <a:lnTo>
                    <a:pt x="10309225" y="0"/>
                  </a:lnTo>
                  <a:lnTo>
                    <a:pt x="10309225" y="3830240"/>
                  </a:lnTo>
                  <a:lnTo>
                    <a:pt x="0" y="3830240"/>
                  </a:lnTo>
                  <a:close/>
                </a:path>
              </a:pathLst>
            </a:custGeom>
            <a:solidFill>
              <a:srgbClr val="000000">
                <a:alpha val="0"/>
              </a:srgbClr>
            </a:solidFill>
          </p:spPr>
        </p:sp>
        <p:sp>
          <p:nvSpPr>
            <p:cNvPr name="TextBox 13" id="13"/>
            <p:cNvSpPr txBox="true"/>
            <p:nvPr/>
          </p:nvSpPr>
          <p:spPr>
            <a:xfrm>
              <a:off x="0" y="-95250"/>
              <a:ext cx="10309225" cy="3925490"/>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Modelin temelini oluşturan CNN, görsel özellikleri çıkarmak ve metin görüntüsünde bulunan karakterlere ilişkin önemli bilgilere ulaşmak için kullanılır. CNN katmanları, metin görüntüsünü işleyerek karakterlerin şekillerini, boyutlarını ve konumlarını belirler. Bu sayede model, karakterleri birbirinden ayırt etme yeteneği kazanır.</a:t>
              </a:r>
            </a:p>
          </p:txBody>
        </p:sp>
      </p:grpSp>
      <p:grpSp>
        <p:nvGrpSpPr>
          <p:cNvPr name="Group 14" id="14"/>
          <p:cNvGrpSpPr/>
          <p:nvPr/>
        </p:nvGrpSpPr>
        <p:grpSpPr>
          <a:xfrm rot="0">
            <a:off x="9518451" y="4016871"/>
            <a:ext cx="6937027" cy="439936"/>
            <a:chOff x="0" y="0"/>
            <a:chExt cx="9249370" cy="586582"/>
          </a:xfrm>
        </p:grpSpPr>
        <p:sp>
          <p:nvSpPr>
            <p:cNvPr name="Freeform 15" id="15"/>
            <p:cNvSpPr/>
            <p:nvPr/>
          </p:nvSpPr>
          <p:spPr>
            <a:xfrm flipH="false" flipV="false" rot="0">
              <a:off x="0" y="0"/>
              <a:ext cx="9249370" cy="586582"/>
            </a:xfrm>
            <a:custGeom>
              <a:avLst/>
              <a:gdLst/>
              <a:ahLst/>
              <a:cxnLst/>
              <a:rect r="r" b="b" t="t" l="l"/>
              <a:pathLst>
                <a:path h="586582" w="9249370">
                  <a:moveTo>
                    <a:pt x="0" y="0"/>
                  </a:moveTo>
                  <a:lnTo>
                    <a:pt x="9249370" y="0"/>
                  </a:lnTo>
                  <a:lnTo>
                    <a:pt x="9249370" y="586582"/>
                  </a:lnTo>
                  <a:lnTo>
                    <a:pt x="0" y="586582"/>
                  </a:lnTo>
                  <a:close/>
                </a:path>
              </a:pathLst>
            </a:custGeom>
            <a:solidFill>
              <a:srgbClr val="000000">
                <a:alpha val="0"/>
              </a:srgbClr>
            </a:solidFill>
          </p:spPr>
        </p:sp>
        <p:sp>
          <p:nvSpPr>
            <p:cNvPr name="TextBox 16" id="16"/>
            <p:cNvSpPr txBox="true"/>
            <p:nvPr/>
          </p:nvSpPr>
          <p:spPr>
            <a:xfrm>
              <a:off x="0" y="-19050"/>
              <a:ext cx="9249370" cy="605632"/>
            </a:xfrm>
            <a:prstGeom prst="rect">
              <a:avLst/>
            </a:prstGeom>
          </p:spPr>
          <p:txBody>
            <a:bodyPr anchor="t" rtlCol="false" tIns="0" lIns="0" bIns="0" rIns="0"/>
            <a:lstStyle/>
            <a:p>
              <a:pPr algn="l">
                <a:lnSpc>
                  <a:spcPts val="3437"/>
                </a:lnSpc>
              </a:pPr>
              <a:r>
                <a:rPr lang="en-US" sz="2750" b="true">
                  <a:solidFill>
                    <a:srgbClr val="00002E"/>
                  </a:solidFill>
                  <a:latin typeface="Nunito Bold"/>
                  <a:ea typeface="Nunito Bold"/>
                  <a:cs typeface="Nunito Bold"/>
                  <a:sym typeface="Nunito Bold"/>
                </a:rPr>
                <a:t>Çift Yönlü Uzun Kısa Süreli Bellek (BiLSTM)</a:t>
              </a:r>
            </a:p>
          </p:txBody>
        </p:sp>
      </p:grpSp>
      <p:grpSp>
        <p:nvGrpSpPr>
          <p:cNvPr name="Group 17" id="17"/>
          <p:cNvGrpSpPr/>
          <p:nvPr/>
        </p:nvGrpSpPr>
        <p:grpSpPr>
          <a:xfrm rot="0">
            <a:off x="9518451" y="4755951"/>
            <a:ext cx="7731919" cy="2872680"/>
            <a:chOff x="0" y="0"/>
            <a:chExt cx="10309225" cy="3830240"/>
          </a:xfrm>
        </p:grpSpPr>
        <p:sp>
          <p:nvSpPr>
            <p:cNvPr name="Freeform 18" id="18"/>
            <p:cNvSpPr/>
            <p:nvPr/>
          </p:nvSpPr>
          <p:spPr>
            <a:xfrm flipH="false" flipV="false" rot="0">
              <a:off x="0" y="0"/>
              <a:ext cx="10309225" cy="3830240"/>
            </a:xfrm>
            <a:custGeom>
              <a:avLst/>
              <a:gdLst/>
              <a:ahLst/>
              <a:cxnLst/>
              <a:rect r="r" b="b" t="t" l="l"/>
              <a:pathLst>
                <a:path h="3830240" w="10309225">
                  <a:moveTo>
                    <a:pt x="0" y="0"/>
                  </a:moveTo>
                  <a:lnTo>
                    <a:pt x="10309225" y="0"/>
                  </a:lnTo>
                  <a:lnTo>
                    <a:pt x="10309225" y="3830240"/>
                  </a:lnTo>
                  <a:lnTo>
                    <a:pt x="0" y="3830240"/>
                  </a:lnTo>
                  <a:close/>
                </a:path>
              </a:pathLst>
            </a:custGeom>
            <a:solidFill>
              <a:srgbClr val="000000">
                <a:alpha val="0"/>
              </a:srgbClr>
            </a:solidFill>
          </p:spPr>
        </p:sp>
        <p:sp>
          <p:nvSpPr>
            <p:cNvPr name="TextBox 19" id="19"/>
            <p:cNvSpPr txBox="true"/>
            <p:nvPr/>
          </p:nvSpPr>
          <p:spPr>
            <a:xfrm>
              <a:off x="0" y="-95250"/>
              <a:ext cx="10309225" cy="3925490"/>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CNN’den gelen özellikler BiLSTM katmanına iletilir. BiLSTM, sıralı verileri işlemek için özel olarak tasarlanmış bir sinir ağıdır. Bu katman, metin görüntüsündeki karakterlerin sıralı yapısını analiz ederek karakterlerin birbirleriyle olan ilişkisini anlar. Bu sayede model, karakter dizilerinin doğru bir şekilde yorumlanmasını sağlar.</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F">
                <a:alpha val="56078"/>
              </a:srgbClr>
            </a:solidFill>
          </p:spPr>
        </p:sp>
      </p:grpSp>
      <p:grpSp>
        <p:nvGrpSpPr>
          <p:cNvPr name="Group 5" id="5"/>
          <p:cNvGrpSpPr/>
          <p:nvPr/>
        </p:nvGrpSpPr>
        <p:grpSpPr>
          <a:xfrm rot="0">
            <a:off x="1047155" y="2077939"/>
            <a:ext cx="7040612" cy="880021"/>
            <a:chOff x="0" y="0"/>
            <a:chExt cx="9387483" cy="1173362"/>
          </a:xfrm>
        </p:grpSpPr>
        <p:sp>
          <p:nvSpPr>
            <p:cNvPr name="Freeform 6" id="6"/>
            <p:cNvSpPr/>
            <p:nvPr/>
          </p:nvSpPr>
          <p:spPr>
            <a:xfrm flipH="false" flipV="false" rot="0">
              <a:off x="0" y="0"/>
              <a:ext cx="9387484" cy="1173362"/>
            </a:xfrm>
            <a:custGeom>
              <a:avLst/>
              <a:gdLst/>
              <a:ahLst/>
              <a:cxnLst/>
              <a:rect r="r" b="b" t="t" l="l"/>
              <a:pathLst>
                <a:path h="1173362" w="9387484">
                  <a:moveTo>
                    <a:pt x="0" y="0"/>
                  </a:moveTo>
                  <a:lnTo>
                    <a:pt x="9387484" y="0"/>
                  </a:lnTo>
                  <a:lnTo>
                    <a:pt x="9387484" y="1173362"/>
                  </a:lnTo>
                  <a:lnTo>
                    <a:pt x="0" y="1173362"/>
                  </a:lnTo>
                  <a:close/>
                </a:path>
              </a:pathLst>
            </a:custGeom>
            <a:solidFill>
              <a:srgbClr val="000000">
                <a:alpha val="0"/>
              </a:srgbClr>
            </a:solidFill>
          </p:spPr>
        </p:sp>
        <p:sp>
          <p:nvSpPr>
            <p:cNvPr name="TextBox 7" id="7"/>
            <p:cNvSpPr txBox="true"/>
            <p:nvPr/>
          </p:nvSpPr>
          <p:spPr>
            <a:xfrm>
              <a:off x="0" y="-28575"/>
              <a:ext cx="9387483" cy="1201937"/>
            </a:xfrm>
            <a:prstGeom prst="rect">
              <a:avLst/>
            </a:prstGeom>
          </p:spPr>
          <p:txBody>
            <a:bodyPr anchor="t" rtlCol="false" tIns="0" lIns="0" bIns="0" rIns="0"/>
            <a:lstStyle/>
            <a:p>
              <a:pPr algn="l">
                <a:lnSpc>
                  <a:spcPts val="6875"/>
                </a:lnSpc>
              </a:pPr>
              <a:r>
                <a:rPr lang="en-US" sz="5500" b="true">
                  <a:solidFill>
                    <a:srgbClr val="00002E"/>
                  </a:solidFill>
                  <a:latin typeface="Nunito Bold"/>
                  <a:ea typeface="Nunito Bold"/>
                  <a:cs typeface="Nunito Bold"/>
                  <a:sym typeface="Nunito Bold"/>
                </a:rPr>
                <a:t>Eğitim ve Test</a:t>
              </a:r>
            </a:p>
          </p:txBody>
        </p:sp>
      </p:grpSp>
      <p:grpSp>
        <p:nvGrpSpPr>
          <p:cNvPr name="Group 8" id="8"/>
          <p:cNvGrpSpPr/>
          <p:nvPr/>
        </p:nvGrpSpPr>
        <p:grpSpPr>
          <a:xfrm rot="0">
            <a:off x="1032867" y="3728889"/>
            <a:ext cx="701725" cy="701725"/>
            <a:chOff x="0" y="0"/>
            <a:chExt cx="935633" cy="935633"/>
          </a:xfrm>
        </p:grpSpPr>
        <p:sp>
          <p:nvSpPr>
            <p:cNvPr name="Freeform 9" id="9"/>
            <p:cNvSpPr/>
            <p:nvPr/>
          </p:nvSpPr>
          <p:spPr>
            <a:xfrm flipH="false" flipV="false" rot="0">
              <a:off x="19050" y="19050"/>
              <a:ext cx="897509" cy="897509"/>
            </a:xfrm>
            <a:custGeom>
              <a:avLst/>
              <a:gdLst/>
              <a:ahLst/>
              <a:cxnLst/>
              <a:rect r="r" b="b" t="t" l="l"/>
              <a:pathLst>
                <a:path h="897509" w="897509">
                  <a:moveTo>
                    <a:pt x="0" y="448818"/>
                  </a:moveTo>
                  <a:cubicBezTo>
                    <a:pt x="0" y="200914"/>
                    <a:pt x="200914" y="0"/>
                    <a:pt x="448818" y="0"/>
                  </a:cubicBezTo>
                  <a:cubicBezTo>
                    <a:pt x="696722" y="0"/>
                    <a:pt x="897509" y="200914"/>
                    <a:pt x="897509" y="448818"/>
                  </a:cubicBezTo>
                  <a:cubicBezTo>
                    <a:pt x="897509" y="696722"/>
                    <a:pt x="696595" y="897509"/>
                    <a:pt x="448818" y="897509"/>
                  </a:cubicBezTo>
                  <a:cubicBezTo>
                    <a:pt x="201041" y="897509"/>
                    <a:pt x="0" y="696595"/>
                    <a:pt x="0" y="448818"/>
                  </a:cubicBezTo>
                  <a:close/>
                </a:path>
              </a:pathLst>
            </a:custGeom>
            <a:solidFill>
              <a:srgbClr val="F3F3FF"/>
            </a:solidFill>
          </p:spPr>
        </p:sp>
        <p:sp>
          <p:nvSpPr>
            <p:cNvPr name="Freeform 10" id="10"/>
            <p:cNvSpPr/>
            <p:nvPr/>
          </p:nvSpPr>
          <p:spPr>
            <a:xfrm flipH="false" flipV="false" rot="0">
              <a:off x="0" y="0"/>
              <a:ext cx="935609" cy="935736"/>
            </a:xfrm>
            <a:custGeom>
              <a:avLst/>
              <a:gdLst/>
              <a:ahLst/>
              <a:cxnLst/>
              <a:rect r="r" b="b" t="t" l="l"/>
              <a:pathLst>
                <a:path h="935736" w="935609">
                  <a:moveTo>
                    <a:pt x="0" y="467868"/>
                  </a:moveTo>
                  <a:cubicBezTo>
                    <a:pt x="0" y="209423"/>
                    <a:pt x="209423" y="0"/>
                    <a:pt x="467868" y="0"/>
                  </a:cubicBezTo>
                  <a:cubicBezTo>
                    <a:pt x="471424" y="0"/>
                    <a:pt x="474980" y="1016"/>
                    <a:pt x="477901" y="2921"/>
                  </a:cubicBezTo>
                  <a:lnTo>
                    <a:pt x="467868" y="19050"/>
                  </a:lnTo>
                  <a:lnTo>
                    <a:pt x="467868" y="0"/>
                  </a:lnTo>
                  <a:lnTo>
                    <a:pt x="467868" y="19050"/>
                  </a:lnTo>
                  <a:lnTo>
                    <a:pt x="467868" y="0"/>
                  </a:lnTo>
                  <a:cubicBezTo>
                    <a:pt x="726186" y="0"/>
                    <a:pt x="935609" y="209423"/>
                    <a:pt x="935609" y="467868"/>
                  </a:cubicBezTo>
                  <a:cubicBezTo>
                    <a:pt x="935609" y="475107"/>
                    <a:pt x="931545" y="481711"/>
                    <a:pt x="925068" y="484886"/>
                  </a:cubicBezTo>
                  <a:lnTo>
                    <a:pt x="916559" y="467868"/>
                  </a:lnTo>
                  <a:lnTo>
                    <a:pt x="935609" y="467868"/>
                  </a:lnTo>
                  <a:cubicBezTo>
                    <a:pt x="935609" y="726186"/>
                    <a:pt x="726186" y="935736"/>
                    <a:pt x="467741" y="935736"/>
                  </a:cubicBezTo>
                  <a:lnTo>
                    <a:pt x="467741" y="916686"/>
                  </a:lnTo>
                  <a:lnTo>
                    <a:pt x="467741" y="897636"/>
                  </a:lnTo>
                  <a:lnTo>
                    <a:pt x="467741" y="916686"/>
                  </a:lnTo>
                  <a:lnTo>
                    <a:pt x="467741" y="935736"/>
                  </a:lnTo>
                  <a:cubicBezTo>
                    <a:pt x="209423" y="935609"/>
                    <a:pt x="0" y="726186"/>
                    <a:pt x="0" y="467868"/>
                  </a:cubicBezTo>
                  <a:lnTo>
                    <a:pt x="19050" y="467868"/>
                  </a:lnTo>
                  <a:lnTo>
                    <a:pt x="0" y="467868"/>
                  </a:lnTo>
                  <a:moveTo>
                    <a:pt x="38100" y="467868"/>
                  </a:moveTo>
                  <a:lnTo>
                    <a:pt x="19050" y="467868"/>
                  </a:lnTo>
                  <a:lnTo>
                    <a:pt x="38100" y="467868"/>
                  </a:lnTo>
                  <a:cubicBezTo>
                    <a:pt x="38100" y="705104"/>
                    <a:pt x="230505" y="897509"/>
                    <a:pt x="467868" y="897509"/>
                  </a:cubicBezTo>
                  <a:cubicBezTo>
                    <a:pt x="478409" y="897509"/>
                    <a:pt x="486918" y="906018"/>
                    <a:pt x="486918" y="916559"/>
                  </a:cubicBezTo>
                  <a:cubicBezTo>
                    <a:pt x="486918" y="927100"/>
                    <a:pt x="478409" y="935609"/>
                    <a:pt x="467868" y="935609"/>
                  </a:cubicBezTo>
                  <a:cubicBezTo>
                    <a:pt x="457327" y="935609"/>
                    <a:pt x="448818" y="927100"/>
                    <a:pt x="448818" y="916559"/>
                  </a:cubicBezTo>
                  <a:cubicBezTo>
                    <a:pt x="448818" y="906018"/>
                    <a:pt x="457327" y="897509"/>
                    <a:pt x="467868" y="897509"/>
                  </a:cubicBezTo>
                  <a:cubicBezTo>
                    <a:pt x="705231" y="897509"/>
                    <a:pt x="897636" y="705104"/>
                    <a:pt x="897636" y="467741"/>
                  </a:cubicBezTo>
                  <a:cubicBezTo>
                    <a:pt x="897636" y="460502"/>
                    <a:pt x="901700" y="453898"/>
                    <a:pt x="908177" y="450723"/>
                  </a:cubicBezTo>
                  <a:lnTo>
                    <a:pt x="916686" y="467741"/>
                  </a:lnTo>
                  <a:lnTo>
                    <a:pt x="897636" y="467741"/>
                  </a:lnTo>
                  <a:cubicBezTo>
                    <a:pt x="897509" y="230505"/>
                    <a:pt x="705104" y="38100"/>
                    <a:pt x="467868" y="38100"/>
                  </a:cubicBezTo>
                  <a:cubicBezTo>
                    <a:pt x="464312" y="38100"/>
                    <a:pt x="460756" y="37084"/>
                    <a:pt x="457835" y="35179"/>
                  </a:cubicBezTo>
                  <a:lnTo>
                    <a:pt x="467868" y="19050"/>
                  </a:lnTo>
                  <a:lnTo>
                    <a:pt x="467868" y="38100"/>
                  </a:lnTo>
                  <a:cubicBezTo>
                    <a:pt x="230505" y="38100"/>
                    <a:pt x="38100" y="230505"/>
                    <a:pt x="38100" y="467868"/>
                  </a:cubicBezTo>
                  <a:close/>
                </a:path>
              </a:pathLst>
            </a:custGeom>
            <a:solidFill>
              <a:srgbClr val="2D4DF2"/>
            </a:solidFill>
          </p:spPr>
        </p:sp>
      </p:grpSp>
      <p:grpSp>
        <p:nvGrpSpPr>
          <p:cNvPr name="Group 11" id="11"/>
          <p:cNvGrpSpPr/>
          <p:nvPr/>
        </p:nvGrpSpPr>
        <p:grpSpPr>
          <a:xfrm rot="0">
            <a:off x="1172468" y="3815655"/>
            <a:ext cx="422374" cy="528042"/>
            <a:chOff x="0" y="0"/>
            <a:chExt cx="563165" cy="704057"/>
          </a:xfrm>
        </p:grpSpPr>
        <p:sp>
          <p:nvSpPr>
            <p:cNvPr name="Freeform 12" id="12"/>
            <p:cNvSpPr/>
            <p:nvPr/>
          </p:nvSpPr>
          <p:spPr>
            <a:xfrm flipH="false" flipV="false" rot="0">
              <a:off x="0" y="0"/>
              <a:ext cx="563165" cy="704057"/>
            </a:xfrm>
            <a:custGeom>
              <a:avLst/>
              <a:gdLst/>
              <a:ahLst/>
              <a:cxnLst/>
              <a:rect r="r" b="b" t="t" l="l"/>
              <a:pathLst>
                <a:path h="704057" w="563165">
                  <a:moveTo>
                    <a:pt x="0" y="0"/>
                  </a:moveTo>
                  <a:lnTo>
                    <a:pt x="563165" y="0"/>
                  </a:lnTo>
                  <a:lnTo>
                    <a:pt x="563165" y="704057"/>
                  </a:lnTo>
                  <a:lnTo>
                    <a:pt x="0" y="704057"/>
                  </a:lnTo>
                  <a:close/>
                </a:path>
              </a:pathLst>
            </a:custGeom>
            <a:solidFill>
              <a:srgbClr val="000000">
                <a:alpha val="0"/>
              </a:srgbClr>
            </a:solidFill>
          </p:spPr>
        </p:sp>
        <p:sp>
          <p:nvSpPr>
            <p:cNvPr name="TextBox 13" id="13"/>
            <p:cNvSpPr txBox="true"/>
            <p:nvPr/>
          </p:nvSpPr>
          <p:spPr>
            <a:xfrm>
              <a:off x="0" y="57150"/>
              <a:ext cx="563165" cy="646907"/>
            </a:xfrm>
            <a:prstGeom prst="rect">
              <a:avLst/>
            </a:prstGeom>
          </p:spPr>
          <p:txBody>
            <a:bodyPr anchor="t" rtlCol="false" tIns="0" lIns="0" bIns="0" rIns="0"/>
            <a:lstStyle/>
            <a:p>
              <a:pPr algn="ctr">
                <a:lnSpc>
                  <a:spcPts val="3312"/>
                </a:lnSpc>
              </a:pPr>
              <a:r>
                <a:rPr lang="en-US" sz="3312" b="true">
                  <a:solidFill>
                    <a:srgbClr val="00002E"/>
                  </a:solidFill>
                  <a:latin typeface="Nunito Bold"/>
                  <a:ea typeface="Nunito Bold"/>
                  <a:cs typeface="Nunito Bold"/>
                  <a:sym typeface="Nunito Bold"/>
                </a:rPr>
                <a:t>1</a:t>
              </a:r>
            </a:p>
          </p:txBody>
        </p:sp>
      </p:grpSp>
      <p:grpSp>
        <p:nvGrpSpPr>
          <p:cNvPr name="Group 14" id="14"/>
          <p:cNvGrpSpPr/>
          <p:nvPr/>
        </p:nvGrpSpPr>
        <p:grpSpPr>
          <a:xfrm rot="0">
            <a:off x="2019449" y="3743176"/>
            <a:ext cx="6974979" cy="957560"/>
            <a:chOff x="0" y="0"/>
            <a:chExt cx="9299972" cy="1276747"/>
          </a:xfrm>
        </p:grpSpPr>
        <p:sp>
          <p:nvSpPr>
            <p:cNvPr name="Freeform 15" id="15"/>
            <p:cNvSpPr/>
            <p:nvPr/>
          </p:nvSpPr>
          <p:spPr>
            <a:xfrm flipH="false" flipV="false" rot="0">
              <a:off x="0" y="0"/>
              <a:ext cx="9299972" cy="1276747"/>
            </a:xfrm>
            <a:custGeom>
              <a:avLst/>
              <a:gdLst/>
              <a:ahLst/>
              <a:cxnLst/>
              <a:rect r="r" b="b" t="t" l="l"/>
              <a:pathLst>
                <a:path h="1276747" w="9299972">
                  <a:moveTo>
                    <a:pt x="0" y="0"/>
                  </a:moveTo>
                  <a:lnTo>
                    <a:pt x="9299972" y="0"/>
                  </a:lnTo>
                  <a:lnTo>
                    <a:pt x="9299972" y="1276747"/>
                  </a:lnTo>
                  <a:lnTo>
                    <a:pt x="0" y="1276747"/>
                  </a:lnTo>
                  <a:close/>
                </a:path>
              </a:pathLst>
            </a:custGeom>
            <a:solidFill>
              <a:srgbClr val="000000">
                <a:alpha val="0"/>
              </a:srgbClr>
            </a:solidFill>
          </p:spPr>
        </p:sp>
        <p:sp>
          <p:nvSpPr>
            <p:cNvPr name="TextBox 16" id="16"/>
            <p:cNvSpPr txBox="true"/>
            <p:nvPr/>
          </p:nvSpPr>
          <p:spPr>
            <a:xfrm>
              <a:off x="0" y="-95250"/>
              <a:ext cx="9299972" cy="1371997"/>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Modelin eğitimi için üç farklı veri seti kullanılmıştır: orijinal veri seti, sentetik veri seti ve hibrit veri seti.</a:t>
              </a:r>
            </a:p>
          </p:txBody>
        </p:sp>
      </p:grpSp>
      <p:grpSp>
        <p:nvGrpSpPr>
          <p:cNvPr name="Group 17" id="17"/>
          <p:cNvGrpSpPr/>
          <p:nvPr/>
        </p:nvGrpSpPr>
        <p:grpSpPr>
          <a:xfrm rot="0">
            <a:off x="9279285" y="3728889"/>
            <a:ext cx="701725" cy="701725"/>
            <a:chOff x="0" y="0"/>
            <a:chExt cx="935633" cy="935633"/>
          </a:xfrm>
        </p:grpSpPr>
        <p:sp>
          <p:nvSpPr>
            <p:cNvPr name="Freeform 18" id="18"/>
            <p:cNvSpPr/>
            <p:nvPr/>
          </p:nvSpPr>
          <p:spPr>
            <a:xfrm flipH="false" flipV="false" rot="0">
              <a:off x="19050" y="19050"/>
              <a:ext cx="897509" cy="897509"/>
            </a:xfrm>
            <a:custGeom>
              <a:avLst/>
              <a:gdLst/>
              <a:ahLst/>
              <a:cxnLst/>
              <a:rect r="r" b="b" t="t" l="l"/>
              <a:pathLst>
                <a:path h="897509" w="897509">
                  <a:moveTo>
                    <a:pt x="0" y="448818"/>
                  </a:moveTo>
                  <a:cubicBezTo>
                    <a:pt x="0" y="200914"/>
                    <a:pt x="200914" y="0"/>
                    <a:pt x="448818" y="0"/>
                  </a:cubicBezTo>
                  <a:cubicBezTo>
                    <a:pt x="696722" y="0"/>
                    <a:pt x="897509" y="200914"/>
                    <a:pt x="897509" y="448818"/>
                  </a:cubicBezTo>
                  <a:cubicBezTo>
                    <a:pt x="897509" y="696722"/>
                    <a:pt x="696595" y="897509"/>
                    <a:pt x="448818" y="897509"/>
                  </a:cubicBezTo>
                  <a:cubicBezTo>
                    <a:pt x="201041" y="897509"/>
                    <a:pt x="0" y="696595"/>
                    <a:pt x="0" y="448818"/>
                  </a:cubicBezTo>
                  <a:close/>
                </a:path>
              </a:pathLst>
            </a:custGeom>
            <a:solidFill>
              <a:srgbClr val="F3F3FF"/>
            </a:solidFill>
          </p:spPr>
        </p:sp>
        <p:sp>
          <p:nvSpPr>
            <p:cNvPr name="Freeform 19" id="19"/>
            <p:cNvSpPr/>
            <p:nvPr/>
          </p:nvSpPr>
          <p:spPr>
            <a:xfrm flipH="false" flipV="false" rot="0">
              <a:off x="0" y="0"/>
              <a:ext cx="935609" cy="935736"/>
            </a:xfrm>
            <a:custGeom>
              <a:avLst/>
              <a:gdLst/>
              <a:ahLst/>
              <a:cxnLst/>
              <a:rect r="r" b="b" t="t" l="l"/>
              <a:pathLst>
                <a:path h="935736" w="935609">
                  <a:moveTo>
                    <a:pt x="0" y="467868"/>
                  </a:moveTo>
                  <a:cubicBezTo>
                    <a:pt x="0" y="209423"/>
                    <a:pt x="209423" y="0"/>
                    <a:pt x="467868" y="0"/>
                  </a:cubicBezTo>
                  <a:cubicBezTo>
                    <a:pt x="471424" y="0"/>
                    <a:pt x="474980" y="1016"/>
                    <a:pt x="477901" y="2921"/>
                  </a:cubicBezTo>
                  <a:lnTo>
                    <a:pt x="467868" y="19050"/>
                  </a:lnTo>
                  <a:lnTo>
                    <a:pt x="467868" y="0"/>
                  </a:lnTo>
                  <a:lnTo>
                    <a:pt x="467868" y="19050"/>
                  </a:lnTo>
                  <a:lnTo>
                    <a:pt x="467868" y="0"/>
                  </a:lnTo>
                  <a:cubicBezTo>
                    <a:pt x="726186" y="0"/>
                    <a:pt x="935609" y="209423"/>
                    <a:pt x="935609" y="467868"/>
                  </a:cubicBezTo>
                  <a:cubicBezTo>
                    <a:pt x="935609" y="475107"/>
                    <a:pt x="931545" y="481711"/>
                    <a:pt x="925068" y="484886"/>
                  </a:cubicBezTo>
                  <a:lnTo>
                    <a:pt x="916559" y="467868"/>
                  </a:lnTo>
                  <a:lnTo>
                    <a:pt x="935609" y="467868"/>
                  </a:lnTo>
                  <a:cubicBezTo>
                    <a:pt x="935609" y="726186"/>
                    <a:pt x="726186" y="935736"/>
                    <a:pt x="467741" y="935736"/>
                  </a:cubicBezTo>
                  <a:lnTo>
                    <a:pt x="467741" y="916686"/>
                  </a:lnTo>
                  <a:lnTo>
                    <a:pt x="467741" y="897636"/>
                  </a:lnTo>
                  <a:lnTo>
                    <a:pt x="467741" y="916686"/>
                  </a:lnTo>
                  <a:lnTo>
                    <a:pt x="467741" y="935736"/>
                  </a:lnTo>
                  <a:cubicBezTo>
                    <a:pt x="209423" y="935609"/>
                    <a:pt x="0" y="726186"/>
                    <a:pt x="0" y="467868"/>
                  </a:cubicBezTo>
                  <a:lnTo>
                    <a:pt x="19050" y="467868"/>
                  </a:lnTo>
                  <a:lnTo>
                    <a:pt x="0" y="467868"/>
                  </a:lnTo>
                  <a:moveTo>
                    <a:pt x="38100" y="467868"/>
                  </a:moveTo>
                  <a:lnTo>
                    <a:pt x="19050" y="467868"/>
                  </a:lnTo>
                  <a:lnTo>
                    <a:pt x="38100" y="467868"/>
                  </a:lnTo>
                  <a:cubicBezTo>
                    <a:pt x="38100" y="705104"/>
                    <a:pt x="230505" y="897509"/>
                    <a:pt x="467868" y="897509"/>
                  </a:cubicBezTo>
                  <a:cubicBezTo>
                    <a:pt x="478409" y="897509"/>
                    <a:pt x="486918" y="906018"/>
                    <a:pt x="486918" y="916559"/>
                  </a:cubicBezTo>
                  <a:cubicBezTo>
                    <a:pt x="486918" y="927100"/>
                    <a:pt x="478409" y="935609"/>
                    <a:pt x="467868" y="935609"/>
                  </a:cubicBezTo>
                  <a:cubicBezTo>
                    <a:pt x="457327" y="935609"/>
                    <a:pt x="448818" y="927100"/>
                    <a:pt x="448818" y="916559"/>
                  </a:cubicBezTo>
                  <a:cubicBezTo>
                    <a:pt x="448818" y="906018"/>
                    <a:pt x="457327" y="897509"/>
                    <a:pt x="467868" y="897509"/>
                  </a:cubicBezTo>
                  <a:cubicBezTo>
                    <a:pt x="705231" y="897509"/>
                    <a:pt x="897636" y="705104"/>
                    <a:pt x="897636" y="467741"/>
                  </a:cubicBezTo>
                  <a:cubicBezTo>
                    <a:pt x="897636" y="460502"/>
                    <a:pt x="901700" y="453898"/>
                    <a:pt x="908177" y="450723"/>
                  </a:cubicBezTo>
                  <a:lnTo>
                    <a:pt x="916686" y="467741"/>
                  </a:lnTo>
                  <a:lnTo>
                    <a:pt x="897636" y="467741"/>
                  </a:lnTo>
                  <a:cubicBezTo>
                    <a:pt x="897509" y="230505"/>
                    <a:pt x="705104" y="38100"/>
                    <a:pt x="467868" y="38100"/>
                  </a:cubicBezTo>
                  <a:cubicBezTo>
                    <a:pt x="464312" y="38100"/>
                    <a:pt x="460756" y="37084"/>
                    <a:pt x="457835" y="35179"/>
                  </a:cubicBezTo>
                  <a:lnTo>
                    <a:pt x="467868" y="19050"/>
                  </a:lnTo>
                  <a:lnTo>
                    <a:pt x="467868" y="38100"/>
                  </a:lnTo>
                  <a:cubicBezTo>
                    <a:pt x="230505" y="38100"/>
                    <a:pt x="38100" y="230505"/>
                    <a:pt x="38100" y="467868"/>
                  </a:cubicBezTo>
                  <a:close/>
                </a:path>
              </a:pathLst>
            </a:custGeom>
            <a:solidFill>
              <a:srgbClr val="018CE1"/>
            </a:solidFill>
          </p:spPr>
        </p:sp>
      </p:grpSp>
      <p:grpSp>
        <p:nvGrpSpPr>
          <p:cNvPr name="Group 20" id="20"/>
          <p:cNvGrpSpPr/>
          <p:nvPr/>
        </p:nvGrpSpPr>
        <p:grpSpPr>
          <a:xfrm rot="0">
            <a:off x="9418885" y="3815655"/>
            <a:ext cx="422374" cy="528042"/>
            <a:chOff x="0" y="0"/>
            <a:chExt cx="563165" cy="704057"/>
          </a:xfrm>
        </p:grpSpPr>
        <p:sp>
          <p:nvSpPr>
            <p:cNvPr name="Freeform 21" id="21"/>
            <p:cNvSpPr/>
            <p:nvPr/>
          </p:nvSpPr>
          <p:spPr>
            <a:xfrm flipH="false" flipV="false" rot="0">
              <a:off x="0" y="0"/>
              <a:ext cx="563165" cy="704057"/>
            </a:xfrm>
            <a:custGeom>
              <a:avLst/>
              <a:gdLst/>
              <a:ahLst/>
              <a:cxnLst/>
              <a:rect r="r" b="b" t="t" l="l"/>
              <a:pathLst>
                <a:path h="704057" w="563165">
                  <a:moveTo>
                    <a:pt x="0" y="0"/>
                  </a:moveTo>
                  <a:lnTo>
                    <a:pt x="563165" y="0"/>
                  </a:lnTo>
                  <a:lnTo>
                    <a:pt x="563165" y="704057"/>
                  </a:lnTo>
                  <a:lnTo>
                    <a:pt x="0" y="704057"/>
                  </a:lnTo>
                  <a:close/>
                </a:path>
              </a:pathLst>
            </a:custGeom>
            <a:solidFill>
              <a:srgbClr val="000000">
                <a:alpha val="0"/>
              </a:srgbClr>
            </a:solidFill>
          </p:spPr>
        </p:sp>
        <p:sp>
          <p:nvSpPr>
            <p:cNvPr name="TextBox 22" id="22"/>
            <p:cNvSpPr txBox="true"/>
            <p:nvPr/>
          </p:nvSpPr>
          <p:spPr>
            <a:xfrm>
              <a:off x="0" y="57150"/>
              <a:ext cx="563165" cy="646907"/>
            </a:xfrm>
            <a:prstGeom prst="rect">
              <a:avLst/>
            </a:prstGeom>
          </p:spPr>
          <p:txBody>
            <a:bodyPr anchor="t" rtlCol="false" tIns="0" lIns="0" bIns="0" rIns="0"/>
            <a:lstStyle/>
            <a:p>
              <a:pPr algn="ctr">
                <a:lnSpc>
                  <a:spcPts val="3312"/>
                </a:lnSpc>
              </a:pPr>
              <a:r>
                <a:rPr lang="en-US" sz="3312" b="true">
                  <a:solidFill>
                    <a:srgbClr val="00002E"/>
                  </a:solidFill>
                  <a:latin typeface="Nunito Bold"/>
                  <a:ea typeface="Nunito Bold"/>
                  <a:cs typeface="Nunito Bold"/>
                  <a:sym typeface="Nunito Bold"/>
                </a:rPr>
                <a:t>2</a:t>
              </a:r>
            </a:p>
          </p:txBody>
        </p:sp>
      </p:grpSp>
      <p:grpSp>
        <p:nvGrpSpPr>
          <p:cNvPr name="Group 23" id="23"/>
          <p:cNvGrpSpPr/>
          <p:nvPr/>
        </p:nvGrpSpPr>
        <p:grpSpPr>
          <a:xfrm rot="0">
            <a:off x="10265866" y="3743176"/>
            <a:ext cx="6974979" cy="1915120"/>
            <a:chOff x="0" y="0"/>
            <a:chExt cx="9299972" cy="2553493"/>
          </a:xfrm>
        </p:grpSpPr>
        <p:sp>
          <p:nvSpPr>
            <p:cNvPr name="Freeform 24" id="24"/>
            <p:cNvSpPr/>
            <p:nvPr/>
          </p:nvSpPr>
          <p:spPr>
            <a:xfrm flipH="false" flipV="false" rot="0">
              <a:off x="0" y="0"/>
              <a:ext cx="9299972" cy="2553493"/>
            </a:xfrm>
            <a:custGeom>
              <a:avLst/>
              <a:gdLst/>
              <a:ahLst/>
              <a:cxnLst/>
              <a:rect r="r" b="b" t="t" l="l"/>
              <a:pathLst>
                <a:path h="2553493" w="9299972">
                  <a:moveTo>
                    <a:pt x="0" y="0"/>
                  </a:moveTo>
                  <a:lnTo>
                    <a:pt x="9299972" y="0"/>
                  </a:lnTo>
                  <a:lnTo>
                    <a:pt x="9299972" y="2553493"/>
                  </a:lnTo>
                  <a:lnTo>
                    <a:pt x="0" y="2553493"/>
                  </a:lnTo>
                  <a:close/>
                </a:path>
              </a:pathLst>
            </a:custGeom>
            <a:solidFill>
              <a:srgbClr val="000000">
                <a:alpha val="0"/>
              </a:srgbClr>
            </a:solidFill>
          </p:spPr>
        </p:sp>
        <p:sp>
          <p:nvSpPr>
            <p:cNvPr name="TextBox 25" id="25"/>
            <p:cNvSpPr txBox="true"/>
            <p:nvPr/>
          </p:nvSpPr>
          <p:spPr>
            <a:xfrm>
              <a:off x="0" y="-95250"/>
              <a:ext cx="9299972" cy="2648743"/>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Orijinal veri seti, 1000 sayfa Osmanlıca matbu metin içermektedir. Bu veri seti, gerçek dünya örnekleri sunarak modelin performansını artırmayı hedeflemektedir.</a:t>
              </a:r>
            </a:p>
          </p:txBody>
        </p:sp>
      </p:grpSp>
      <p:grpSp>
        <p:nvGrpSpPr>
          <p:cNvPr name="Group 26" id="26"/>
          <p:cNvGrpSpPr/>
          <p:nvPr/>
        </p:nvGrpSpPr>
        <p:grpSpPr>
          <a:xfrm rot="0">
            <a:off x="1032867" y="6279654"/>
            <a:ext cx="701725" cy="701725"/>
            <a:chOff x="0" y="0"/>
            <a:chExt cx="935633" cy="935633"/>
          </a:xfrm>
        </p:grpSpPr>
        <p:sp>
          <p:nvSpPr>
            <p:cNvPr name="Freeform 27" id="27"/>
            <p:cNvSpPr/>
            <p:nvPr/>
          </p:nvSpPr>
          <p:spPr>
            <a:xfrm flipH="false" flipV="false" rot="0">
              <a:off x="19050" y="19050"/>
              <a:ext cx="897509" cy="897509"/>
            </a:xfrm>
            <a:custGeom>
              <a:avLst/>
              <a:gdLst/>
              <a:ahLst/>
              <a:cxnLst/>
              <a:rect r="r" b="b" t="t" l="l"/>
              <a:pathLst>
                <a:path h="897509" w="897509">
                  <a:moveTo>
                    <a:pt x="0" y="448818"/>
                  </a:moveTo>
                  <a:cubicBezTo>
                    <a:pt x="0" y="200914"/>
                    <a:pt x="200914" y="0"/>
                    <a:pt x="448818" y="0"/>
                  </a:cubicBezTo>
                  <a:cubicBezTo>
                    <a:pt x="696722" y="0"/>
                    <a:pt x="897509" y="200914"/>
                    <a:pt x="897509" y="448818"/>
                  </a:cubicBezTo>
                  <a:cubicBezTo>
                    <a:pt x="897509" y="696722"/>
                    <a:pt x="696595" y="897509"/>
                    <a:pt x="448818" y="897509"/>
                  </a:cubicBezTo>
                  <a:cubicBezTo>
                    <a:pt x="201041" y="897509"/>
                    <a:pt x="0" y="696595"/>
                    <a:pt x="0" y="448818"/>
                  </a:cubicBezTo>
                  <a:close/>
                </a:path>
              </a:pathLst>
            </a:custGeom>
            <a:solidFill>
              <a:srgbClr val="F3F3FF"/>
            </a:solidFill>
          </p:spPr>
        </p:sp>
        <p:sp>
          <p:nvSpPr>
            <p:cNvPr name="Freeform 28" id="28"/>
            <p:cNvSpPr/>
            <p:nvPr/>
          </p:nvSpPr>
          <p:spPr>
            <a:xfrm flipH="false" flipV="false" rot="0">
              <a:off x="0" y="0"/>
              <a:ext cx="935609" cy="935736"/>
            </a:xfrm>
            <a:custGeom>
              <a:avLst/>
              <a:gdLst/>
              <a:ahLst/>
              <a:cxnLst/>
              <a:rect r="r" b="b" t="t" l="l"/>
              <a:pathLst>
                <a:path h="935736" w="935609">
                  <a:moveTo>
                    <a:pt x="0" y="467868"/>
                  </a:moveTo>
                  <a:cubicBezTo>
                    <a:pt x="0" y="209423"/>
                    <a:pt x="209423" y="0"/>
                    <a:pt x="467868" y="0"/>
                  </a:cubicBezTo>
                  <a:cubicBezTo>
                    <a:pt x="471424" y="0"/>
                    <a:pt x="474980" y="1016"/>
                    <a:pt x="477901" y="2921"/>
                  </a:cubicBezTo>
                  <a:lnTo>
                    <a:pt x="467868" y="19050"/>
                  </a:lnTo>
                  <a:lnTo>
                    <a:pt x="467868" y="0"/>
                  </a:lnTo>
                  <a:lnTo>
                    <a:pt x="467868" y="19050"/>
                  </a:lnTo>
                  <a:lnTo>
                    <a:pt x="467868" y="0"/>
                  </a:lnTo>
                  <a:cubicBezTo>
                    <a:pt x="726186" y="0"/>
                    <a:pt x="935609" y="209423"/>
                    <a:pt x="935609" y="467868"/>
                  </a:cubicBezTo>
                  <a:cubicBezTo>
                    <a:pt x="935609" y="475107"/>
                    <a:pt x="931545" y="481711"/>
                    <a:pt x="925068" y="484886"/>
                  </a:cubicBezTo>
                  <a:lnTo>
                    <a:pt x="916559" y="467868"/>
                  </a:lnTo>
                  <a:lnTo>
                    <a:pt x="935609" y="467868"/>
                  </a:lnTo>
                  <a:cubicBezTo>
                    <a:pt x="935609" y="726186"/>
                    <a:pt x="726186" y="935736"/>
                    <a:pt x="467741" y="935736"/>
                  </a:cubicBezTo>
                  <a:lnTo>
                    <a:pt x="467741" y="916686"/>
                  </a:lnTo>
                  <a:lnTo>
                    <a:pt x="467741" y="897636"/>
                  </a:lnTo>
                  <a:lnTo>
                    <a:pt x="467741" y="916686"/>
                  </a:lnTo>
                  <a:lnTo>
                    <a:pt x="467741" y="935736"/>
                  </a:lnTo>
                  <a:cubicBezTo>
                    <a:pt x="209423" y="935609"/>
                    <a:pt x="0" y="726186"/>
                    <a:pt x="0" y="467868"/>
                  </a:cubicBezTo>
                  <a:lnTo>
                    <a:pt x="19050" y="467868"/>
                  </a:lnTo>
                  <a:lnTo>
                    <a:pt x="0" y="467868"/>
                  </a:lnTo>
                  <a:moveTo>
                    <a:pt x="38100" y="467868"/>
                  </a:moveTo>
                  <a:lnTo>
                    <a:pt x="19050" y="467868"/>
                  </a:lnTo>
                  <a:lnTo>
                    <a:pt x="38100" y="467868"/>
                  </a:lnTo>
                  <a:cubicBezTo>
                    <a:pt x="38100" y="705104"/>
                    <a:pt x="230505" y="897509"/>
                    <a:pt x="467868" y="897509"/>
                  </a:cubicBezTo>
                  <a:cubicBezTo>
                    <a:pt x="478409" y="897509"/>
                    <a:pt x="486918" y="906018"/>
                    <a:pt x="486918" y="916559"/>
                  </a:cubicBezTo>
                  <a:cubicBezTo>
                    <a:pt x="486918" y="927100"/>
                    <a:pt x="478409" y="935609"/>
                    <a:pt x="467868" y="935609"/>
                  </a:cubicBezTo>
                  <a:cubicBezTo>
                    <a:pt x="457327" y="935609"/>
                    <a:pt x="448818" y="927100"/>
                    <a:pt x="448818" y="916559"/>
                  </a:cubicBezTo>
                  <a:cubicBezTo>
                    <a:pt x="448818" y="906018"/>
                    <a:pt x="457327" y="897509"/>
                    <a:pt x="467868" y="897509"/>
                  </a:cubicBezTo>
                  <a:cubicBezTo>
                    <a:pt x="705231" y="897509"/>
                    <a:pt x="897636" y="705104"/>
                    <a:pt x="897636" y="467741"/>
                  </a:cubicBezTo>
                  <a:cubicBezTo>
                    <a:pt x="897636" y="460502"/>
                    <a:pt x="901700" y="453898"/>
                    <a:pt x="908177" y="450723"/>
                  </a:cubicBezTo>
                  <a:lnTo>
                    <a:pt x="916686" y="467741"/>
                  </a:lnTo>
                  <a:lnTo>
                    <a:pt x="897636" y="467741"/>
                  </a:lnTo>
                  <a:cubicBezTo>
                    <a:pt x="897509" y="230505"/>
                    <a:pt x="705104" y="38100"/>
                    <a:pt x="467868" y="38100"/>
                  </a:cubicBezTo>
                  <a:cubicBezTo>
                    <a:pt x="464312" y="38100"/>
                    <a:pt x="460756" y="37084"/>
                    <a:pt x="457835" y="35179"/>
                  </a:cubicBezTo>
                  <a:lnTo>
                    <a:pt x="467868" y="19050"/>
                  </a:lnTo>
                  <a:lnTo>
                    <a:pt x="467868" y="38100"/>
                  </a:lnTo>
                  <a:cubicBezTo>
                    <a:pt x="230505" y="38100"/>
                    <a:pt x="38100" y="230505"/>
                    <a:pt x="38100" y="467868"/>
                  </a:cubicBezTo>
                  <a:close/>
                </a:path>
              </a:pathLst>
            </a:custGeom>
            <a:solidFill>
              <a:srgbClr val="DA33BF"/>
            </a:solidFill>
          </p:spPr>
        </p:sp>
      </p:grpSp>
      <p:grpSp>
        <p:nvGrpSpPr>
          <p:cNvPr name="Group 29" id="29"/>
          <p:cNvGrpSpPr/>
          <p:nvPr/>
        </p:nvGrpSpPr>
        <p:grpSpPr>
          <a:xfrm rot="0">
            <a:off x="1172468" y="6366421"/>
            <a:ext cx="422374" cy="528042"/>
            <a:chOff x="0" y="0"/>
            <a:chExt cx="563165" cy="704057"/>
          </a:xfrm>
        </p:grpSpPr>
        <p:sp>
          <p:nvSpPr>
            <p:cNvPr name="Freeform 30" id="30"/>
            <p:cNvSpPr/>
            <p:nvPr/>
          </p:nvSpPr>
          <p:spPr>
            <a:xfrm flipH="false" flipV="false" rot="0">
              <a:off x="0" y="0"/>
              <a:ext cx="563165" cy="704057"/>
            </a:xfrm>
            <a:custGeom>
              <a:avLst/>
              <a:gdLst/>
              <a:ahLst/>
              <a:cxnLst/>
              <a:rect r="r" b="b" t="t" l="l"/>
              <a:pathLst>
                <a:path h="704057" w="563165">
                  <a:moveTo>
                    <a:pt x="0" y="0"/>
                  </a:moveTo>
                  <a:lnTo>
                    <a:pt x="563165" y="0"/>
                  </a:lnTo>
                  <a:lnTo>
                    <a:pt x="563165" y="704057"/>
                  </a:lnTo>
                  <a:lnTo>
                    <a:pt x="0" y="704057"/>
                  </a:lnTo>
                  <a:close/>
                </a:path>
              </a:pathLst>
            </a:custGeom>
            <a:solidFill>
              <a:srgbClr val="000000">
                <a:alpha val="0"/>
              </a:srgbClr>
            </a:solidFill>
          </p:spPr>
        </p:sp>
        <p:sp>
          <p:nvSpPr>
            <p:cNvPr name="TextBox 31" id="31"/>
            <p:cNvSpPr txBox="true"/>
            <p:nvPr/>
          </p:nvSpPr>
          <p:spPr>
            <a:xfrm>
              <a:off x="0" y="57150"/>
              <a:ext cx="563165" cy="646907"/>
            </a:xfrm>
            <a:prstGeom prst="rect">
              <a:avLst/>
            </a:prstGeom>
          </p:spPr>
          <p:txBody>
            <a:bodyPr anchor="t" rtlCol="false" tIns="0" lIns="0" bIns="0" rIns="0"/>
            <a:lstStyle/>
            <a:p>
              <a:pPr algn="ctr">
                <a:lnSpc>
                  <a:spcPts val="3312"/>
                </a:lnSpc>
              </a:pPr>
              <a:r>
                <a:rPr lang="en-US" sz="3312" b="true">
                  <a:solidFill>
                    <a:srgbClr val="00002E"/>
                  </a:solidFill>
                  <a:latin typeface="Nunito Bold"/>
                  <a:ea typeface="Nunito Bold"/>
                  <a:cs typeface="Nunito Bold"/>
                  <a:sym typeface="Nunito Bold"/>
                </a:rPr>
                <a:t>3</a:t>
              </a:r>
            </a:p>
          </p:txBody>
        </p:sp>
      </p:grpSp>
      <p:grpSp>
        <p:nvGrpSpPr>
          <p:cNvPr name="Group 32" id="32"/>
          <p:cNvGrpSpPr/>
          <p:nvPr/>
        </p:nvGrpSpPr>
        <p:grpSpPr>
          <a:xfrm rot="0">
            <a:off x="2019449" y="6293941"/>
            <a:ext cx="6974979" cy="1915120"/>
            <a:chOff x="0" y="0"/>
            <a:chExt cx="9299972" cy="2553493"/>
          </a:xfrm>
        </p:grpSpPr>
        <p:sp>
          <p:nvSpPr>
            <p:cNvPr name="Freeform 33" id="33"/>
            <p:cNvSpPr/>
            <p:nvPr/>
          </p:nvSpPr>
          <p:spPr>
            <a:xfrm flipH="false" flipV="false" rot="0">
              <a:off x="0" y="0"/>
              <a:ext cx="9299972" cy="2553493"/>
            </a:xfrm>
            <a:custGeom>
              <a:avLst/>
              <a:gdLst/>
              <a:ahLst/>
              <a:cxnLst/>
              <a:rect r="r" b="b" t="t" l="l"/>
              <a:pathLst>
                <a:path h="2553493" w="9299972">
                  <a:moveTo>
                    <a:pt x="0" y="0"/>
                  </a:moveTo>
                  <a:lnTo>
                    <a:pt x="9299972" y="0"/>
                  </a:lnTo>
                  <a:lnTo>
                    <a:pt x="9299972" y="2553493"/>
                  </a:lnTo>
                  <a:lnTo>
                    <a:pt x="0" y="2553493"/>
                  </a:lnTo>
                  <a:close/>
                </a:path>
              </a:pathLst>
            </a:custGeom>
            <a:solidFill>
              <a:srgbClr val="000000">
                <a:alpha val="0"/>
              </a:srgbClr>
            </a:solidFill>
          </p:spPr>
        </p:sp>
        <p:sp>
          <p:nvSpPr>
            <p:cNvPr name="TextBox 34" id="34"/>
            <p:cNvSpPr txBox="true"/>
            <p:nvPr/>
          </p:nvSpPr>
          <p:spPr>
            <a:xfrm>
              <a:off x="0" y="-95250"/>
              <a:ext cx="9299972" cy="2648743"/>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Sentetik veri seti, yapay olarak oluşturulan 23.000 sayfadan oluşmaktadır. Bu veri seti, modelin daha fazla veriye maruz kalmasını sağlamak ve eğitimini hızlandırmak için kullanılmıştır.</a:t>
              </a:r>
            </a:p>
          </p:txBody>
        </p:sp>
      </p:grpSp>
      <p:grpSp>
        <p:nvGrpSpPr>
          <p:cNvPr name="Group 35" id="35"/>
          <p:cNvGrpSpPr/>
          <p:nvPr/>
        </p:nvGrpSpPr>
        <p:grpSpPr>
          <a:xfrm rot="0">
            <a:off x="9279285" y="6279654"/>
            <a:ext cx="701725" cy="701725"/>
            <a:chOff x="0" y="0"/>
            <a:chExt cx="935633" cy="935633"/>
          </a:xfrm>
        </p:grpSpPr>
        <p:sp>
          <p:nvSpPr>
            <p:cNvPr name="Freeform 36" id="36"/>
            <p:cNvSpPr/>
            <p:nvPr/>
          </p:nvSpPr>
          <p:spPr>
            <a:xfrm flipH="false" flipV="false" rot="0">
              <a:off x="19050" y="19050"/>
              <a:ext cx="897509" cy="897509"/>
            </a:xfrm>
            <a:custGeom>
              <a:avLst/>
              <a:gdLst/>
              <a:ahLst/>
              <a:cxnLst/>
              <a:rect r="r" b="b" t="t" l="l"/>
              <a:pathLst>
                <a:path h="897509" w="897509">
                  <a:moveTo>
                    <a:pt x="0" y="448818"/>
                  </a:moveTo>
                  <a:cubicBezTo>
                    <a:pt x="0" y="200914"/>
                    <a:pt x="200914" y="0"/>
                    <a:pt x="448818" y="0"/>
                  </a:cubicBezTo>
                  <a:cubicBezTo>
                    <a:pt x="696722" y="0"/>
                    <a:pt x="897509" y="200914"/>
                    <a:pt x="897509" y="448818"/>
                  </a:cubicBezTo>
                  <a:cubicBezTo>
                    <a:pt x="897509" y="696722"/>
                    <a:pt x="696595" y="897509"/>
                    <a:pt x="448818" y="897509"/>
                  </a:cubicBezTo>
                  <a:cubicBezTo>
                    <a:pt x="201041" y="897509"/>
                    <a:pt x="0" y="696595"/>
                    <a:pt x="0" y="448818"/>
                  </a:cubicBezTo>
                  <a:close/>
                </a:path>
              </a:pathLst>
            </a:custGeom>
            <a:solidFill>
              <a:srgbClr val="F3F3FF"/>
            </a:solidFill>
          </p:spPr>
        </p:sp>
        <p:sp>
          <p:nvSpPr>
            <p:cNvPr name="Freeform 37" id="37"/>
            <p:cNvSpPr/>
            <p:nvPr/>
          </p:nvSpPr>
          <p:spPr>
            <a:xfrm flipH="false" flipV="false" rot="0">
              <a:off x="0" y="0"/>
              <a:ext cx="935609" cy="935736"/>
            </a:xfrm>
            <a:custGeom>
              <a:avLst/>
              <a:gdLst/>
              <a:ahLst/>
              <a:cxnLst/>
              <a:rect r="r" b="b" t="t" l="l"/>
              <a:pathLst>
                <a:path h="935736" w="935609">
                  <a:moveTo>
                    <a:pt x="0" y="467868"/>
                  </a:moveTo>
                  <a:cubicBezTo>
                    <a:pt x="0" y="209423"/>
                    <a:pt x="209423" y="0"/>
                    <a:pt x="467868" y="0"/>
                  </a:cubicBezTo>
                  <a:cubicBezTo>
                    <a:pt x="471424" y="0"/>
                    <a:pt x="474980" y="1016"/>
                    <a:pt x="477901" y="2921"/>
                  </a:cubicBezTo>
                  <a:lnTo>
                    <a:pt x="467868" y="19050"/>
                  </a:lnTo>
                  <a:lnTo>
                    <a:pt x="467868" y="0"/>
                  </a:lnTo>
                  <a:lnTo>
                    <a:pt x="467868" y="19050"/>
                  </a:lnTo>
                  <a:lnTo>
                    <a:pt x="467868" y="0"/>
                  </a:lnTo>
                  <a:cubicBezTo>
                    <a:pt x="726186" y="0"/>
                    <a:pt x="935609" y="209423"/>
                    <a:pt x="935609" y="467868"/>
                  </a:cubicBezTo>
                  <a:cubicBezTo>
                    <a:pt x="935609" y="475107"/>
                    <a:pt x="931545" y="481711"/>
                    <a:pt x="925068" y="484886"/>
                  </a:cubicBezTo>
                  <a:lnTo>
                    <a:pt x="916559" y="467868"/>
                  </a:lnTo>
                  <a:lnTo>
                    <a:pt x="935609" y="467868"/>
                  </a:lnTo>
                  <a:cubicBezTo>
                    <a:pt x="935609" y="726186"/>
                    <a:pt x="726186" y="935736"/>
                    <a:pt x="467741" y="935736"/>
                  </a:cubicBezTo>
                  <a:lnTo>
                    <a:pt x="467741" y="916686"/>
                  </a:lnTo>
                  <a:lnTo>
                    <a:pt x="467741" y="897636"/>
                  </a:lnTo>
                  <a:lnTo>
                    <a:pt x="467741" y="916686"/>
                  </a:lnTo>
                  <a:lnTo>
                    <a:pt x="467741" y="935736"/>
                  </a:lnTo>
                  <a:cubicBezTo>
                    <a:pt x="209423" y="935609"/>
                    <a:pt x="0" y="726186"/>
                    <a:pt x="0" y="467868"/>
                  </a:cubicBezTo>
                  <a:lnTo>
                    <a:pt x="19050" y="467868"/>
                  </a:lnTo>
                  <a:lnTo>
                    <a:pt x="0" y="467868"/>
                  </a:lnTo>
                  <a:moveTo>
                    <a:pt x="38100" y="467868"/>
                  </a:moveTo>
                  <a:lnTo>
                    <a:pt x="19050" y="467868"/>
                  </a:lnTo>
                  <a:lnTo>
                    <a:pt x="38100" y="467868"/>
                  </a:lnTo>
                  <a:cubicBezTo>
                    <a:pt x="38100" y="705104"/>
                    <a:pt x="230505" y="897509"/>
                    <a:pt x="467868" y="897509"/>
                  </a:cubicBezTo>
                  <a:cubicBezTo>
                    <a:pt x="478409" y="897509"/>
                    <a:pt x="486918" y="906018"/>
                    <a:pt x="486918" y="916559"/>
                  </a:cubicBezTo>
                  <a:cubicBezTo>
                    <a:pt x="486918" y="927100"/>
                    <a:pt x="478409" y="935609"/>
                    <a:pt x="467868" y="935609"/>
                  </a:cubicBezTo>
                  <a:cubicBezTo>
                    <a:pt x="457327" y="935609"/>
                    <a:pt x="448818" y="927100"/>
                    <a:pt x="448818" y="916559"/>
                  </a:cubicBezTo>
                  <a:cubicBezTo>
                    <a:pt x="448818" y="906018"/>
                    <a:pt x="457327" y="897509"/>
                    <a:pt x="467868" y="897509"/>
                  </a:cubicBezTo>
                  <a:cubicBezTo>
                    <a:pt x="705231" y="897509"/>
                    <a:pt x="897636" y="705104"/>
                    <a:pt x="897636" y="467741"/>
                  </a:cubicBezTo>
                  <a:cubicBezTo>
                    <a:pt x="897636" y="460502"/>
                    <a:pt x="901700" y="453898"/>
                    <a:pt x="908177" y="450723"/>
                  </a:cubicBezTo>
                  <a:lnTo>
                    <a:pt x="916686" y="467741"/>
                  </a:lnTo>
                  <a:lnTo>
                    <a:pt x="897636" y="467741"/>
                  </a:lnTo>
                  <a:cubicBezTo>
                    <a:pt x="897509" y="230505"/>
                    <a:pt x="705104" y="38100"/>
                    <a:pt x="467868" y="38100"/>
                  </a:cubicBezTo>
                  <a:cubicBezTo>
                    <a:pt x="464312" y="38100"/>
                    <a:pt x="460756" y="37084"/>
                    <a:pt x="457835" y="35179"/>
                  </a:cubicBezTo>
                  <a:lnTo>
                    <a:pt x="467868" y="19050"/>
                  </a:lnTo>
                  <a:lnTo>
                    <a:pt x="467868" y="38100"/>
                  </a:lnTo>
                  <a:cubicBezTo>
                    <a:pt x="230505" y="38100"/>
                    <a:pt x="38100" y="230505"/>
                    <a:pt x="38100" y="467868"/>
                  </a:cubicBezTo>
                  <a:close/>
                </a:path>
              </a:pathLst>
            </a:custGeom>
            <a:solidFill>
              <a:srgbClr val="2D4DF2"/>
            </a:solidFill>
          </p:spPr>
        </p:sp>
      </p:grpSp>
      <p:grpSp>
        <p:nvGrpSpPr>
          <p:cNvPr name="Group 38" id="38"/>
          <p:cNvGrpSpPr/>
          <p:nvPr/>
        </p:nvGrpSpPr>
        <p:grpSpPr>
          <a:xfrm rot="0">
            <a:off x="9418885" y="6366421"/>
            <a:ext cx="422374" cy="528042"/>
            <a:chOff x="0" y="0"/>
            <a:chExt cx="563165" cy="704057"/>
          </a:xfrm>
        </p:grpSpPr>
        <p:sp>
          <p:nvSpPr>
            <p:cNvPr name="Freeform 39" id="39"/>
            <p:cNvSpPr/>
            <p:nvPr/>
          </p:nvSpPr>
          <p:spPr>
            <a:xfrm flipH="false" flipV="false" rot="0">
              <a:off x="0" y="0"/>
              <a:ext cx="563165" cy="704057"/>
            </a:xfrm>
            <a:custGeom>
              <a:avLst/>
              <a:gdLst/>
              <a:ahLst/>
              <a:cxnLst/>
              <a:rect r="r" b="b" t="t" l="l"/>
              <a:pathLst>
                <a:path h="704057" w="563165">
                  <a:moveTo>
                    <a:pt x="0" y="0"/>
                  </a:moveTo>
                  <a:lnTo>
                    <a:pt x="563165" y="0"/>
                  </a:lnTo>
                  <a:lnTo>
                    <a:pt x="563165" y="704057"/>
                  </a:lnTo>
                  <a:lnTo>
                    <a:pt x="0" y="704057"/>
                  </a:lnTo>
                  <a:close/>
                </a:path>
              </a:pathLst>
            </a:custGeom>
            <a:solidFill>
              <a:srgbClr val="000000">
                <a:alpha val="0"/>
              </a:srgbClr>
            </a:solidFill>
          </p:spPr>
        </p:sp>
        <p:sp>
          <p:nvSpPr>
            <p:cNvPr name="TextBox 40" id="40"/>
            <p:cNvSpPr txBox="true"/>
            <p:nvPr/>
          </p:nvSpPr>
          <p:spPr>
            <a:xfrm>
              <a:off x="0" y="57150"/>
              <a:ext cx="563165" cy="646907"/>
            </a:xfrm>
            <a:prstGeom prst="rect">
              <a:avLst/>
            </a:prstGeom>
          </p:spPr>
          <p:txBody>
            <a:bodyPr anchor="t" rtlCol="false" tIns="0" lIns="0" bIns="0" rIns="0"/>
            <a:lstStyle/>
            <a:p>
              <a:pPr algn="ctr">
                <a:lnSpc>
                  <a:spcPts val="3312"/>
                </a:lnSpc>
              </a:pPr>
              <a:r>
                <a:rPr lang="en-US" sz="3312" b="true">
                  <a:solidFill>
                    <a:srgbClr val="00002E"/>
                  </a:solidFill>
                  <a:latin typeface="Nunito Bold"/>
                  <a:ea typeface="Nunito Bold"/>
                  <a:cs typeface="Nunito Bold"/>
                  <a:sym typeface="Nunito Bold"/>
                </a:rPr>
                <a:t>4</a:t>
              </a:r>
            </a:p>
          </p:txBody>
        </p:sp>
      </p:grpSp>
      <p:grpSp>
        <p:nvGrpSpPr>
          <p:cNvPr name="Group 41" id="41"/>
          <p:cNvGrpSpPr/>
          <p:nvPr/>
        </p:nvGrpSpPr>
        <p:grpSpPr>
          <a:xfrm rot="0">
            <a:off x="10265866" y="6293941"/>
            <a:ext cx="6974979" cy="1915120"/>
            <a:chOff x="0" y="0"/>
            <a:chExt cx="9299972" cy="2553493"/>
          </a:xfrm>
        </p:grpSpPr>
        <p:sp>
          <p:nvSpPr>
            <p:cNvPr name="Freeform 42" id="42"/>
            <p:cNvSpPr/>
            <p:nvPr/>
          </p:nvSpPr>
          <p:spPr>
            <a:xfrm flipH="false" flipV="false" rot="0">
              <a:off x="0" y="0"/>
              <a:ext cx="9299972" cy="2553493"/>
            </a:xfrm>
            <a:custGeom>
              <a:avLst/>
              <a:gdLst/>
              <a:ahLst/>
              <a:cxnLst/>
              <a:rect r="r" b="b" t="t" l="l"/>
              <a:pathLst>
                <a:path h="2553493" w="9299972">
                  <a:moveTo>
                    <a:pt x="0" y="0"/>
                  </a:moveTo>
                  <a:lnTo>
                    <a:pt x="9299972" y="0"/>
                  </a:lnTo>
                  <a:lnTo>
                    <a:pt x="9299972" y="2553493"/>
                  </a:lnTo>
                  <a:lnTo>
                    <a:pt x="0" y="2553493"/>
                  </a:lnTo>
                  <a:close/>
                </a:path>
              </a:pathLst>
            </a:custGeom>
            <a:solidFill>
              <a:srgbClr val="000000">
                <a:alpha val="0"/>
              </a:srgbClr>
            </a:solidFill>
          </p:spPr>
        </p:sp>
        <p:sp>
          <p:nvSpPr>
            <p:cNvPr name="TextBox 43" id="43"/>
            <p:cNvSpPr txBox="true"/>
            <p:nvPr/>
          </p:nvSpPr>
          <p:spPr>
            <a:xfrm>
              <a:off x="0" y="-95250"/>
              <a:ext cx="9299972" cy="2648743"/>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Hibrit veri seti, hem orijinal hem de sentetik verileri birleştirerek modelin hem gerçek dünya örneklerinden hem de yapay olarak oluşturulan verilerden faydalanmasını sağlar.</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F">
                <a:alpha val="56078"/>
              </a:srgbClr>
            </a:solidFill>
          </p:spPr>
        </p:sp>
      </p:grpSp>
      <p:sp>
        <p:nvSpPr>
          <p:cNvPr name="Freeform 5" id="5"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4"/>
            <a:stretch>
              <a:fillRect l="0" t="0" r="0" b="0"/>
            </a:stretch>
          </a:blipFill>
        </p:spPr>
      </p:sp>
      <p:grpSp>
        <p:nvGrpSpPr>
          <p:cNvPr name="Group 6" id="6"/>
          <p:cNvGrpSpPr/>
          <p:nvPr/>
        </p:nvGrpSpPr>
        <p:grpSpPr>
          <a:xfrm rot="0">
            <a:off x="1047155" y="1139577"/>
            <a:ext cx="7040612" cy="880021"/>
            <a:chOff x="0" y="0"/>
            <a:chExt cx="9387483" cy="1173362"/>
          </a:xfrm>
        </p:grpSpPr>
        <p:sp>
          <p:nvSpPr>
            <p:cNvPr name="Freeform 7" id="7"/>
            <p:cNvSpPr/>
            <p:nvPr/>
          </p:nvSpPr>
          <p:spPr>
            <a:xfrm flipH="false" flipV="false" rot="0">
              <a:off x="0" y="0"/>
              <a:ext cx="9387484" cy="1173362"/>
            </a:xfrm>
            <a:custGeom>
              <a:avLst/>
              <a:gdLst/>
              <a:ahLst/>
              <a:cxnLst/>
              <a:rect r="r" b="b" t="t" l="l"/>
              <a:pathLst>
                <a:path h="1173362" w="9387484">
                  <a:moveTo>
                    <a:pt x="0" y="0"/>
                  </a:moveTo>
                  <a:lnTo>
                    <a:pt x="9387484" y="0"/>
                  </a:lnTo>
                  <a:lnTo>
                    <a:pt x="9387484" y="1173362"/>
                  </a:lnTo>
                  <a:lnTo>
                    <a:pt x="0" y="1173362"/>
                  </a:lnTo>
                  <a:close/>
                </a:path>
              </a:pathLst>
            </a:custGeom>
            <a:solidFill>
              <a:srgbClr val="000000">
                <a:alpha val="0"/>
              </a:srgbClr>
            </a:solidFill>
          </p:spPr>
        </p:sp>
        <p:sp>
          <p:nvSpPr>
            <p:cNvPr name="TextBox 8" id="8"/>
            <p:cNvSpPr txBox="true"/>
            <p:nvPr/>
          </p:nvSpPr>
          <p:spPr>
            <a:xfrm>
              <a:off x="0" y="-28575"/>
              <a:ext cx="9387483" cy="1201937"/>
            </a:xfrm>
            <a:prstGeom prst="rect">
              <a:avLst/>
            </a:prstGeom>
          </p:spPr>
          <p:txBody>
            <a:bodyPr anchor="t" rtlCol="false" tIns="0" lIns="0" bIns="0" rIns="0"/>
            <a:lstStyle/>
            <a:p>
              <a:pPr algn="l">
                <a:lnSpc>
                  <a:spcPts val="6875"/>
                </a:lnSpc>
              </a:pPr>
              <a:r>
                <a:rPr lang="en-US" sz="5500" b="true">
                  <a:solidFill>
                    <a:srgbClr val="00002E"/>
                  </a:solidFill>
                  <a:latin typeface="Nunito Bold"/>
                  <a:ea typeface="Nunito Bold"/>
                  <a:cs typeface="Nunito Bold"/>
                  <a:sym typeface="Nunito Bold"/>
                </a:rPr>
                <a:t>Sonuçlar ve Analiz</a:t>
              </a:r>
            </a:p>
          </p:txBody>
        </p:sp>
      </p:grpSp>
      <p:grpSp>
        <p:nvGrpSpPr>
          <p:cNvPr name="Group 9" id="9"/>
          <p:cNvGrpSpPr/>
          <p:nvPr/>
        </p:nvGrpSpPr>
        <p:grpSpPr>
          <a:xfrm rot="0">
            <a:off x="1032867" y="2454027"/>
            <a:ext cx="9364266" cy="3218557"/>
            <a:chOff x="0" y="0"/>
            <a:chExt cx="12485688" cy="4291410"/>
          </a:xfrm>
        </p:grpSpPr>
        <p:sp>
          <p:nvSpPr>
            <p:cNvPr name="Freeform 10" id="10"/>
            <p:cNvSpPr/>
            <p:nvPr/>
          </p:nvSpPr>
          <p:spPr>
            <a:xfrm flipH="false" flipV="false" rot="0">
              <a:off x="19050" y="19050"/>
              <a:ext cx="12447651" cy="4253230"/>
            </a:xfrm>
            <a:custGeom>
              <a:avLst/>
              <a:gdLst/>
              <a:ahLst/>
              <a:cxnLst/>
              <a:rect r="r" b="b" t="t" l="l"/>
              <a:pathLst>
                <a:path h="4253230" w="12447651">
                  <a:moveTo>
                    <a:pt x="0" y="598424"/>
                  </a:moveTo>
                  <a:cubicBezTo>
                    <a:pt x="0" y="267970"/>
                    <a:pt x="269494" y="0"/>
                    <a:pt x="601980" y="0"/>
                  </a:cubicBezTo>
                  <a:lnTo>
                    <a:pt x="11845671" y="0"/>
                  </a:lnTo>
                  <a:cubicBezTo>
                    <a:pt x="12178157" y="0"/>
                    <a:pt x="12447651" y="267970"/>
                    <a:pt x="12447651" y="598424"/>
                  </a:cubicBezTo>
                  <a:lnTo>
                    <a:pt x="12447651" y="3654806"/>
                  </a:lnTo>
                  <a:cubicBezTo>
                    <a:pt x="12447651" y="3985260"/>
                    <a:pt x="12178157" y="4253230"/>
                    <a:pt x="11845671" y="4253230"/>
                  </a:cubicBezTo>
                  <a:lnTo>
                    <a:pt x="601980" y="4253230"/>
                  </a:lnTo>
                  <a:cubicBezTo>
                    <a:pt x="269494" y="4253230"/>
                    <a:pt x="0" y="3985260"/>
                    <a:pt x="0" y="3654806"/>
                  </a:cubicBezTo>
                  <a:close/>
                </a:path>
              </a:pathLst>
            </a:custGeom>
            <a:solidFill>
              <a:srgbClr val="F3F3FF"/>
            </a:solidFill>
          </p:spPr>
        </p:sp>
        <p:sp>
          <p:nvSpPr>
            <p:cNvPr name="Freeform 11" id="11"/>
            <p:cNvSpPr/>
            <p:nvPr/>
          </p:nvSpPr>
          <p:spPr>
            <a:xfrm flipH="false" flipV="false" rot="0">
              <a:off x="0" y="0"/>
              <a:ext cx="12485751" cy="4291330"/>
            </a:xfrm>
            <a:custGeom>
              <a:avLst/>
              <a:gdLst/>
              <a:ahLst/>
              <a:cxnLst/>
              <a:rect r="r" b="b" t="t" l="l"/>
              <a:pathLst>
                <a:path h="4291330" w="12485751">
                  <a:moveTo>
                    <a:pt x="0" y="617474"/>
                  </a:moveTo>
                  <a:cubicBezTo>
                    <a:pt x="0" y="276352"/>
                    <a:pt x="278130" y="0"/>
                    <a:pt x="621030" y="0"/>
                  </a:cubicBezTo>
                  <a:lnTo>
                    <a:pt x="11864721" y="0"/>
                  </a:lnTo>
                  <a:lnTo>
                    <a:pt x="11864721" y="19050"/>
                  </a:lnTo>
                  <a:lnTo>
                    <a:pt x="11864721" y="0"/>
                  </a:lnTo>
                  <a:cubicBezTo>
                    <a:pt x="12207621" y="0"/>
                    <a:pt x="12485751" y="276352"/>
                    <a:pt x="12485751" y="617474"/>
                  </a:cubicBezTo>
                  <a:lnTo>
                    <a:pt x="12466701" y="617474"/>
                  </a:lnTo>
                  <a:lnTo>
                    <a:pt x="12485751" y="617474"/>
                  </a:lnTo>
                  <a:lnTo>
                    <a:pt x="12485751" y="3673856"/>
                  </a:lnTo>
                  <a:lnTo>
                    <a:pt x="12466701" y="3673856"/>
                  </a:lnTo>
                  <a:lnTo>
                    <a:pt x="12485751" y="3673856"/>
                  </a:lnTo>
                  <a:cubicBezTo>
                    <a:pt x="12485751" y="4014978"/>
                    <a:pt x="12207621" y="4291330"/>
                    <a:pt x="11864721" y="4291330"/>
                  </a:cubicBezTo>
                  <a:lnTo>
                    <a:pt x="11864721" y="4272280"/>
                  </a:lnTo>
                  <a:lnTo>
                    <a:pt x="11864721" y="4291330"/>
                  </a:lnTo>
                  <a:lnTo>
                    <a:pt x="621030" y="4291330"/>
                  </a:lnTo>
                  <a:lnTo>
                    <a:pt x="621030" y="4272280"/>
                  </a:lnTo>
                  <a:lnTo>
                    <a:pt x="621030" y="4291330"/>
                  </a:lnTo>
                  <a:cubicBezTo>
                    <a:pt x="278130" y="4291330"/>
                    <a:pt x="0" y="4014978"/>
                    <a:pt x="0" y="3673856"/>
                  </a:cubicBezTo>
                  <a:lnTo>
                    <a:pt x="0" y="617474"/>
                  </a:lnTo>
                  <a:lnTo>
                    <a:pt x="19050" y="617474"/>
                  </a:lnTo>
                  <a:lnTo>
                    <a:pt x="0" y="617474"/>
                  </a:lnTo>
                  <a:moveTo>
                    <a:pt x="38100" y="617474"/>
                  </a:moveTo>
                  <a:lnTo>
                    <a:pt x="38100" y="3673856"/>
                  </a:lnTo>
                  <a:lnTo>
                    <a:pt x="19050" y="3673856"/>
                  </a:lnTo>
                  <a:lnTo>
                    <a:pt x="38100" y="3673856"/>
                  </a:lnTo>
                  <a:cubicBezTo>
                    <a:pt x="38100" y="3993769"/>
                    <a:pt x="298958" y="4253230"/>
                    <a:pt x="621030" y="4253230"/>
                  </a:cubicBezTo>
                  <a:lnTo>
                    <a:pt x="11864721" y="4253230"/>
                  </a:lnTo>
                  <a:cubicBezTo>
                    <a:pt x="12186793" y="4253230"/>
                    <a:pt x="12447651" y="3993769"/>
                    <a:pt x="12447651" y="3673856"/>
                  </a:cubicBezTo>
                  <a:lnTo>
                    <a:pt x="12447651" y="617474"/>
                  </a:lnTo>
                  <a:cubicBezTo>
                    <a:pt x="12447651" y="297561"/>
                    <a:pt x="12186666" y="38100"/>
                    <a:pt x="11864721" y="38100"/>
                  </a:cubicBezTo>
                  <a:lnTo>
                    <a:pt x="621030" y="38100"/>
                  </a:lnTo>
                  <a:lnTo>
                    <a:pt x="621030" y="19050"/>
                  </a:lnTo>
                  <a:lnTo>
                    <a:pt x="621030" y="38100"/>
                  </a:lnTo>
                  <a:cubicBezTo>
                    <a:pt x="298958" y="38100"/>
                    <a:pt x="38100" y="297561"/>
                    <a:pt x="38100" y="617474"/>
                  </a:cubicBezTo>
                  <a:close/>
                </a:path>
              </a:pathLst>
            </a:custGeom>
            <a:solidFill>
              <a:srgbClr val="2D4DF2"/>
            </a:solidFill>
          </p:spPr>
        </p:sp>
      </p:grpSp>
      <p:grpSp>
        <p:nvGrpSpPr>
          <p:cNvPr name="Group 12" id="12"/>
          <p:cNvGrpSpPr/>
          <p:nvPr/>
        </p:nvGrpSpPr>
        <p:grpSpPr>
          <a:xfrm rot="0">
            <a:off x="1374874" y="2796034"/>
            <a:ext cx="3520231" cy="439936"/>
            <a:chOff x="0" y="0"/>
            <a:chExt cx="4693642" cy="586582"/>
          </a:xfrm>
        </p:grpSpPr>
        <p:sp>
          <p:nvSpPr>
            <p:cNvPr name="Freeform 13" id="13"/>
            <p:cNvSpPr/>
            <p:nvPr/>
          </p:nvSpPr>
          <p:spPr>
            <a:xfrm flipH="false" flipV="false" rot="0">
              <a:off x="0" y="0"/>
              <a:ext cx="4693642" cy="586582"/>
            </a:xfrm>
            <a:custGeom>
              <a:avLst/>
              <a:gdLst/>
              <a:ahLst/>
              <a:cxnLst/>
              <a:rect r="r" b="b" t="t" l="l"/>
              <a:pathLst>
                <a:path h="586582" w="4693642">
                  <a:moveTo>
                    <a:pt x="0" y="0"/>
                  </a:moveTo>
                  <a:lnTo>
                    <a:pt x="4693642" y="0"/>
                  </a:lnTo>
                  <a:lnTo>
                    <a:pt x="4693642" y="586582"/>
                  </a:lnTo>
                  <a:lnTo>
                    <a:pt x="0" y="586582"/>
                  </a:lnTo>
                  <a:close/>
                </a:path>
              </a:pathLst>
            </a:custGeom>
            <a:solidFill>
              <a:srgbClr val="000000">
                <a:alpha val="0"/>
              </a:srgbClr>
            </a:solidFill>
          </p:spPr>
        </p:sp>
        <p:sp>
          <p:nvSpPr>
            <p:cNvPr name="TextBox 14" id="14"/>
            <p:cNvSpPr txBox="true"/>
            <p:nvPr/>
          </p:nvSpPr>
          <p:spPr>
            <a:xfrm>
              <a:off x="0" y="-19050"/>
              <a:ext cx="4693642" cy="605632"/>
            </a:xfrm>
            <a:prstGeom prst="rect">
              <a:avLst/>
            </a:prstGeom>
          </p:spPr>
          <p:txBody>
            <a:bodyPr anchor="t" rtlCol="false" tIns="0" lIns="0" bIns="0" rIns="0"/>
            <a:lstStyle/>
            <a:p>
              <a:pPr algn="l">
                <a:lnSpc>
                  <a:spcPts val="3437"/>
                </a:lnSpc>
              </a:pPr>
              <a:r>
                <a:rPr lang="en-US" sz="2750" b="true">
                  <a:solidFill>
                    <a:srgbClr val="00002E"/>
                  </a:solidFill>
                  <a:latin typeface="Nunito Bold"/>
                  <a:ea typeface="Nunito Bold"/>
                  <a:cs typeface="Nunito Bold"/>
                  <a:sym typeface="Nunito Bold"/>
                </a:rPr>
                <a:t>Doğruluk Oranları</a:t>
              </a:r>
            </a:p>
          </p:txBody>
        </p:sp>
      </p:grpSp>
      <p:grpSp>
        <p:nvGrpSpPr>
          <p:cNvPr name="Group 15" id="15"/>
          <p:cNvGrpSpPr/>
          <p:nvPr/>
        </p:nvGrpSpPr>
        <p:grpSpPr>
          <a:xfrm rot="0">
            <a:off x="1374874" y="3415456"/>
            <a:ext cx="8680251" cy="1915120"/>
            <a:chOff x="0" y="0"/>
            <a:chExt cx="11573668" cy="2553493"/>
          </a:xfrm>
        </p:grpSpPr>
        <p:sp>
          <p:nvSpPr>
            <p:cNvPr name="Freeform 16" id="16"/>
            <p:cNvSpPr/>
            <p:nvPr/>
          </p:nvSpPr>
          <p:spPr>
            <a:xfrm flipH="false" flipV="false" rot="0">
              <a:off x="0" y="0"/>
              <a:ext cx="11573668" cy="2553493"/>
            </a:xfrm>
            <a:custGeom>
              <a:avLst/>
              <a:gdLst/>
              <a:ahLst/>
              <a:cxnLst/>
              <a:rect r="r" b="b" t="t" l="l"/>
              <a:pathLst>
                <a:path h="2553493" w="11573668">
                  <a:moveTo>
                    <a:pt x="0" y="0"/>
                  </a:moveTo>
                  <a:lnTo>
                    <a:pt x="11573668" y="0"/>
                  </a:lnTo>
                  <a:lnTo>
                    <a:pt x="11573668" y="2553493"/>
                  </a:lnTo>
                  <a:lnTo>
                    <a:pt x="0" y="2553493"/>
                  </a:lnTo>
                  <a:close/>
                </a:path>
              </a:pathLst>
            </a:custGeom>
            <a:solidFill>
              <a:srgbClr val="000000">
                <a:alpha val="0"/>
              </a:srgbClr>
            </a:solidFill>
          </p:spPr>
        </p:sp>
        <p:sp>
          <p:nvSpPr>
            <p:cNvPr name="TextBox 17" id="17"/>
            <p:cNvSpPr txBox="true"/>
            <p:nvPr/>
          </p:nvSpPr>
          <p:spPr>
            <a:xfrm>
              <a:off x="0" y="-95250"/>
              <a:ext cx="11573668" cy="2648743"/>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Hibrit veri setiyle eğitilen model, en yüksek doğruluk oranına ulaşmıştır. Model, farklı türdeki metinlerde (ham metin, normalize edilmiş metin ve birleştirilmiş metin) %88,86, %96,12 ve %97,37 doğruluk oranlarına ulaşmıştır.</a:t>
              </a:r>
            </a:p>
          </p:txBody>
        </p:sp>
      </p:grpSp>
      <p:grpSp>
        <p:nvGrpSpPr>
          <p:cNvPr name="Group 18" id="18"/>
          <p:cNvGrpSpPr/>
          <p:nvPr/>
        </p:nvGrpSpPr>
        <p:grpSpPr>
          <a:xfrm rot="0">
            <a:off x="1032867" y="5943154"/>
            <a:ext cx="9364266" cy="3218557"/>
            <a:chOff x="0" y="0"/>
            <a:chExt cx="12485688" cy="4291410"/>
          </a:xfrm>
        </p:grpSpPr>
        <p:sp>
          <p:nvSpPr>
            <p:cNvPr name="Freeform 19" id="19"/>
            <p:cNvSpPr/>
            <p:nvPr/>
          </p:nvSpPr>
          <p:spPr>
            <a:xfrm flipH="false" flipV="false" rot="0">
              <a:off x="19050" y="19050"/>
              <a:ext cx="12447651" cy="4253230"/>
            </a:xfrm>
            <a:custGeom>
              <a:avLst/>
              <a:gdLst/>
              <a:ahLst/>
              <a:cxnLst/>
              <a:rect r="r" b="b" t="t" l="l"/>
              <a:pathLst>
                <a:path h="4253230" w="12447651">
                  <a:moveTo>
                    <a:pt x="0" y="598424"/>
                  </a:moveTo>
                  <a:cubicBezTo>
                    <a:pt x="0" y="267970"/>
                    <a:pt x="269494" y="0"/>
                    <a:pt x="601980" y="0"/>
                  </a:cubicBezTo>
                  <a:lnTo>
                    <a:pt x="11845671" y="0"/>
                  </a:lnTo>
                  <a:cubicBezTo>
                    <a:pt x="12178157" y="0"/>
                    <a:pt x="12447651" y="267970"/>
                    <a:pt x="12447651" y="598424"/>
                  </a:cubicBezTo>
                  <a:lnTo>
                    <a:pt x="12447651" y="3654806"/>
                  </a:lnTo>
                  <a:cubicBezTo>
                    <a:pt x="12447651" y="3985260"/>
                    <a:pt x="12178157" y="4253230"/>
                    <a:pt x="11845671" y="4253230"/>
                  </a:cubicBezTo>
                  <a:lnTo>
                    <a:pt x="601980" y="4253230"/>
                  </a:lnTo>
                  <a:cubicBezTo>
                    <a:pt x="269494" y="4253230"/>
                    <a:pt x="0" y="3985260"/>
                    <a:pt x="0" y="3654806"/>
                  </a:cubicBezTo>
                  <a:close/>
                </a:path>
              </a:pathLst>
            </a:custGeom>
            <a:solidFill>
              <a:srgbClr val="F3F3FF"/>
            </a:solidFill>
          </p:spPr>
        </p:sp>
        <p:sp>
          <p:nvSpPr>
            <p:cNvPr name="Freeform 20" id="20"/>
            <p:cNvSpPr/>
            <p:nvPr/>
          </p:nvSpPr>
          <p:spPr>
            <a:xfrm flipH="false" flipV="false" rot="0">
              <a:off x="0" y="0"/>
              <a:ext cx="12485751" cy="4291330"/>
            </a:xfrm>
            <a:custGeom>
              <a:avLst/>
              <a:gdLst/>
              <a:ahLst/>
              <a:cxnLst/>
              <a:rect r="r" b="b" t="t" l="l"/>
              <a:pathLst>
                <a:path h="4291330" w="12485751">
                  <a:moveTo>
                    <a:pt x="0" y="617474"/>
                  </a:moveTo>
                  <a:cubicBezTo>
                    <a:pt x="0" y="276352"/>
                    <a:pt x="278130" y="0"/>
                    <a:pt x="621030" y="0"/>
                  </a:cubicBezTo>
                  <a:lnTo>
                    <a:pt x="11864721" y="0"/>
                  </a:lnTo>
                  <a:lnTo>
                    <a:pt x="11864721" y="19050"/>
                  </a:lnTo>
                  <a:lnTo>
                    <a:pt x="11864721" y="0"/>
                  </a:lnTo>
                  <a:cubicBezTo>
                    <a:pt x="12207621" y="0"/>
                    <a:pt x="12485751" y="276352"/>
                    <a:pt x="12485751" y="617474"/>
                  </a:cubicBezTo>
                  <a:lnTo>
                    <a:pt x="12466701" y="617474"/>
                  </a:lnTo>
                  <a:lnTo>
                    <a:pt x="12485751" y="617474"/>
                  </a:lnTo>
                  <a:lnTo>
                    <a:pt x="12485751" y="3673856"/>
                  </a:lnTo>
                  <a:lnTo>
                    <a:pt x="12466701" y="3673856"/>
                  </a:lnTo>
                  <a:lnTo>
                    <a:pt x="12485751" y="3673856"/>
                  </a:lnTo>
                  <a:cubicBezTo>
                    <a:pt x="12485751" y="4014978"/>
                    <a:pt x="12207621" y="4291330"/>
                    <a:pt x="11864721" y="4291330"/>
                  </a:cubicBezTo>
                  <a:lnTo>
                    <a:pt x="11864721" y="4272280"/>
                  </a:lnTo>
                  <a:lnTo>
                    <a:pt x="11864721" y="4291330"/>
                  </a:lnTo>
                  <a:lnTo>
                    <a:pt x="621030" y="4291330"/>
                  </a:lnTo>
                  <a:lnTo>
                    <a:pt x="621030" y="4272280"/>
                  </a:lnTo>
                  <a:lnTo>
                    <a:pt x="621030" y="4291330"/>
                  </a:lnTo>
                  <a:cubicBezTo>
                    <a:pt x="278130" y="4291330"/>
                    <a:pt x="0" y="4014978"/>
                    <a:pt x="0" y="3673856"/>
                  </a:cubicBezTo>
                  <a:lnTo>
                    <a:pt x="0" y="617474"/>
                  </a:lnTo>
                  <a:lnTo>
                    <a:pt x="19050" y="617474"/>
                  </a:lnTo>
                  <a:lnTo>
                    <a:pt x="0" y="617474"/>
                  </a:lnTo>
                  <a:moveTo>
                    <a:pt x="38100" y="617474"/>
                  </a:moveTo>
                  <a:lnTo>
                    <a:pt x="38100" y="3673856"/>
                  </a:lnTo>
                  <a:lnTo>
                    <a:pt x="19050" y="3673856"/>
                  </a:lnTo>
                  <a:lnTo>
                    <a:pt x="38100" y="3673856"/>
                  </a:lnTo>
                  <a:cubicBezTo>
                    <a:pt x="38100" y="3993769"/>
                    <a:pt x="298958" y="4253230"/>
                    <a:pt x="621030" y="4253230"/>
                  </a:cubicBezTo>
                  <a:lnTo>
                    <a:pt x="11864721" y="4253230"/>
                  </a:lnTo>
                  <a:cubicBezTo>
                    <a:pt x="12186793" y="4253230"/>
                    <a:pt x="12447651" y="3993769"/>
                    <a:pt x="12447651" y="3673856"/>
                  </a:cubicBezTo>
                  <a:lnTo>
                    <a:pt x="12447651" y="617474"/>
                  </a:lnTo>
                  <a:cubicBezTo>
                    <a:pt x="12447651" y="297561"/>
                    <a:pt x="12186666" y="38100"/>
                    <a:pt x="11864721" y="38100"/>
                  </a:cubicBezTo>
                  <a:lnTo>
                    <a:pt x="621030" y="38100"/>
                  </a:lnTo>
                  <a:lnTo>
                    <a:pt x="621030" y="19050"/>
                  </a:lnTo>
                  <a:lnTo>
                    <a:pt x="621030" y="38100"/>
                  </a:lnTo>
                  <a:cubicBezTo>
                    <a:pt x="298958" y="38100"/>
                    <a:pt x="38100" y="297561"/>
                    <a:pt x="38100" y="617474"/>
                  </a:cubicBezTo>
                  <a:close/>
                </a:path>
              </a:pathLst>
            </a:custGeom>
            <a:solidFill>
              <a:srgbClr val="018CE1"/>
            </a:solidFill>
          </p:spPr>
        </p:sp>
      </p:grpSp>
      <p:grpSp>
        <p:nvGrpSpPr>
          <p:cNvPr name="Group 21" id="21"/>
          <p:cNvGrpSpPr/>
          <p:nvPr/>
        </p:nvGrpSpPr>
        <p:grpSpPr>
          <a:xfrm rot="0">
            <a:off x="1374874" y="6285160"/>
            <a:ext cx="3520231" cy="439936"/>
            <a:chOff x="0" y="0"/>
            <a:chExt cx="4693642" cy="586582"/>
          </a:xfrm>
        </p:grpSpPr>
        <p:sp>
          <p:nvSpPr>
            <p:cNvPr name="Freeform 22" id="22"/>
            <p:cNvSpPr/>
            <p:nvPr/>
          </p:nvSpPr>
          <p:spPr>
            <a:xfrm flipH="false" flipV="false" rot="0">
              <a:off x="0" y="0"/>
              <a:ext cx="4693642" cy="586582"/>
            </a:xfrm>
            <a:custGeom>
              <a:avLst/>
              <a:gdLst/>
              <a:ahLst/>
              <a:cxnLst/>
              <a:rect r="r" b="b" t="t" l="l"/>
              <a:pathLst>
                <a:path h="586582" w="4693642">
                  <a:moveTo>
                    <a:pt x="0" y="0"/>
                  </a:moveTo>
                  <a:lnTo>
                    <a:pt x="4693642" y="0"/>
                  </a:lnTo>
                  <a:lnTo>
                    <a:pt x="4693642" y="586582"/>
                  </a:lnTo>
                  <a:lnTo>
                    <a:pt x="0" y="586582"/>
                  </a:lnTo>
                  <a:close/>
                </a:path>
              </a:pathLst>
            </a:custGeom>
            <a:solidFill>
              <a:srgbClr val="000000">
                <a:alpha val="0"/>
              </a:srgbClr>
            </a:solidFill>
          </p:spPr>
        </p:sp>
        <p:sp>
          <p:nvSpPr>
            <p:cNvPr name="TextBox 23" id="23"/>
            <p:cNvSpPr txBox="true"/>
            <p:nvPr/>
          </p:nvSpPr>
          <p:spPr>
            <a:xfrm>
              <a:off x="0" y="-19050"/>
              <a:ext cx="4693642" cy="605632"/>
            </a:xfrm>
            <a:prstGeom prst="rect">
              <a:avLst/>
            </a:prstGeom>
          </p:spPr>
          <p:txBody>
            <a:bodyPr anchor="t" rtlCol="false" tIns="0" lIns="0" bIns="0" rIns="0"/>
            <a:lstStyle/>
            <a:p>
              <a:pPr algn="l">
                <a:lnSpc>
                  <a:spcPts val="3437"/>
                </a:lnSpc>
              </a:pPr>
              <a:r>
                <a:rPr lang="en-US" sz="2750" b="true">
                  <a:solidFill>
                    <a:srgbClr val="00002E"/>
                  </a:solidFill>
                  <a:latin typeface="Nunito Bold"/>
                  <a:ea typeface="Nunito Bold"/>
                  <a:cs typeface="Nunito Bold"/>
                  <a:sym typeface="Nunito Bold"/>
                </a:rPr>
                <a:t>Karşılaştırma</a:t>
              </a:r>
            </a:p>
          </p:txBody>
        </p:sp>
      </p:grpSp>
      <p:grpSp>
        <p:nvGrpSpPr>
          <p:cNvPr name="Group 24" id="24"/>
          <p:cNvGrpSpPr/>
          <p:nvPr/>
        </p:nvGrpSpPr>
        <p:grpSpPr>
          <a:xfrm rot="0">
            <a:off x="1374874" y="6904584"/>
            <a:ext cx="8680251" cy="1915120"/>
            <a:chOff x="0" y="0"/>
            <a:chExt cx="11573668" cy="2553493"/>
          </a:xfrm>
        </p:grpSpPr>
        <p:sp>
          <p:nvSpPr>
            <p:cNvPr name="Freeform 25" id="25"/>
            <p:cNvSpPr/>
            <p:nvPr/>
          </p:nvSpPr>
          <p:spPr>
            <a:xfrm flipH="false" flipV="false" rot="0">
              <a:off x="0" y="0"/>
              <a:ext cx="11573668" cy="2553493"/>
            </a:xfrm>
            <a:custGeom>
              <a:avLst/>
              <a:gdLst/>
              <a:ahLst/>
              <a:cxnLst/>
              <a:rect r="r" b="b" t="t" l="l"/>
              <a:pathLst>
                <a:path h="2553493" w="11573668">
                  <a:moveTo>
                    <a:pt x="0" y="0"/>
                  </a:moveTo>
                  <a:lnTo>
                    <a:pt x="11573668" y="0"/>
                  </a:lnTo>
                  <a:lnTo>
                    <a:pt x="11573668" y="2553493"/>
                  </a:lnTo>
                  <a:lnTo>
                    <a:pt x="0" y="2553493"/>
                  </a:lnTo>
                  <a:close/>
                </a:path>
              </a:pathLst>
            </a:custGeom>
            <a:solidFill>
              <a:srgbClr val="000000">
                <a:alpha val="0"/>
              </a:srgbClr>
            </a:solidFill>
          </p:spPr>
        </p:sp>
        <p:sp>
          <p:nvSpPr>
            <p:cNvPr name="TextBox 26" id="26"/>
            <p:cNvSpPr txBox="true"/>
            <p:nvPr/>
          </p:nvSpPr>
          <p:spPr>
            <a:xfrm>
              <a:off x="0" y="-95250"/>
              <a:ext cx="11573668" cy="2648743"/>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Model, Tesseract, Google Docs OCR ve Abby FineReader gibi mevcut OCR araçlarıyla karşılaştırılmış ve en iyi sonucu vermiştir. Model, bu araçların Osmanlıca metinleri tanırken yaşadığı zorlukları aşmış ve daha yüksek doğruluk oranları elde etmiştir.</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F">
                <a:alpha val="56078"/>
              </a:srgbClr>
            </a:solidFill>
          </p:spPr>
        </p:sp>
      </p:grpSp>
      <p:grpSp>
        <p:nvGrpSpPr>
          <p:cNvPr name="Group 5" id="5"/>
          <p:cNvGrpSpPr/>
          <p:nvPr/>
        </p:nvGrpSpPr>
        <p:grpSpPr>
          <a:xfrm rot="0">
            <a:off x="1047155" y="1546771"/>
            <a:ext cx="7040612" cy="880021"/>
            <a:chOff x="0" y="0"/>
            <a:chExt cx="9387483" cy="1173362"/>
          </a:xfrm>
        </p:grpSpPr>
        <p:sp>
          <p:nvSpPr>
            <p:cNvPr name="Freeform 6" id="6"/>
            <p:cNvSpPr/>
            <p:nvPr/>
          </p:nvSpPr>
          <p:spPr>
            <a:xfrm flipH="false" flipV="false" rot="0">
              <a:off x="0" y="0"/>
              <a:ext cx="9387484" cy="1173362"/>
            </a:xfrm>
            <a:custGeom>
              <a:avLst/>
              <a:gdLst/>
              <a:ahLst/>
              <a:cxnLst/>
              <a:rect r="r" b="b" t="t" l="l"/>
              <a:pathLst>
                <a:path h="1173362" w="9387484">
                  <a:moveTo>
                    <a:pt x="0" y="0"/>
                  </a:moveTo>
                  <a:lnTo>
                    <a:pt x="9387484" y="0"/>
                  </a:lnTo>
                  <a:lnTo>
                    <a:pt x="9387484" y="1173362"/>
                  </a:lnTo>
                  <a:lnTo>
                    <a:pt x="0" y="1173362"/>
                  </a:lnTo>
                  <a:close/>
                </a:path>
              </a:pathLst>
            </a:custGeom>
            <a:solidFill>
              <a:srgbClr val="000000">
                <a:alpha val="0"/>
              </a:srgbClr>
            </a:solidFill>
          </p:spPr>
        </p:sp>
        <p:sp>
          <p:nvSpPr>
            <p:cNvPr name="TextBox 7" id="7"/>
            <p:cNvSpPr txBox="true"/>
            <p:nvPr/>
          </p:nvSpPr>
          <p:spPr>
            <a:xfrm>
              <a:off x="0" y="-28575"/>
              <a:ext cx="9387483" cy="1201937"/>
            </a:xfrm>
            <a:prstGeom prst="rect">
              <a:avLst/>
            </a:prstGeom>
          </p:spPr>
          <p:txBody>
            <a:bodyPr anchor="t" rtlCol="false" tIns="0" lIns="0" bIns="0" rIns="0"/>
            <a:lstStyle/>
            <a:p>
              <a:pPr algn="l">
                <a:lnSpc>
                  <a:spcPts val="6875"/>
                </a:lnSpc>
              </a:pPr>
              <a:r>
                <a:rPr lang="en-US" sz="5500" b="true">
                  <a:solidFill>
                    <a:srgbClr val="00002E"/>
                  </a:solidFill>
                  <a:latin typeface="Nunito Bold"/>
                  <a:ea typeface="Nunito Bold"/>
                  <a:cs typeface="Nunito Bold"/>
                  <a:sym typeface="Nunito Bold"/>
                </a:rPr>
                <a:t>Gelecek Çalışmalar</a:t>
              </a:r>
            </a:p>
          </p:txBody>
        </p:sp>
      </p:grpSp>
      <p:sp>
        <p:nvSpPr>
          <p:cNvPr name="Freeform 8" id="8" descr="preencoded.png"/>
          <p:cNvSpPr/>
          <p:nvPr/>
        </p:nvSpPr>
        <p:spPr>
          <a:xfrm flipH="false" flipV="false" rot="0">
            <a:off x="1047155" y="2875509"/>
            <a:ext cx="1496020" cy="2034629"/>
          </a:xfrm>
          <a:custGeom>
            <a:avLst/>
            <a:gdLst/>
            <a:ahLst/>
            <a:cxnLst/>
            <a:rect r="r" b="b" t="t" l="l"/>
            <a:pathLst>
              <a:path h="2034629" w="1496020">
                <a:moveTo>
                  <a:pt x="0" y="0"/>
                </a:moveTo>
                <a:lnTo>
                  <a:pt x="1496020" y="0"/>
                </a:lnTo>
                <a:lnTo>
                  <a:pt x="1496020" y="2034629"/>
                </a:lnTo>
                <a:lnTo>
                  <a:pt x="0" y="2034629"/>
                </a:lnTo>
                <a:lnTo>
                  <a:pt x="0" y="0"/>
                </a:lnTo>
                <a:close/>
              </a:path>
            </a:pathLst>
          </a:custGeom>
          <a:blipFill>
            <a:blip r:embed="rId4"/>
            <a:stretch>
              <a:fillRect l="0" t="-111" r="0" b="-111"/>
            </a:stretch>
          </a:blipFill>
        </p:spPr>
      </p:sp>
      <p:grpSp>
        <p:nvGrpSpPr>
          <p:cNvPr name="Group 9" id="9"/>
          <p:cNvGrpSpPr/>
          <p:nvPr/>
        </p:nvGrpSpPr>
        <p:grpSpPr>
          <a:xfrm rot="0">
            <a:off x="2991891" y="3174652"/>
            <a:ext cx="14248954" cy="1436340"/>
            <a:chOff x="0" y="0"/>
            <a:chExt cx="18998605" cy="1915120"/>
          </a:xfrm>
        </p:grpSpPr>
        <p:sp>
          <p:nvSpPr>
            <p:cNvPr name="Freeform 10" id="10"/>
            <p:cNvSpPr/>
            <p:nvPr/>
          </p:nvSpPr>
          <p:spPr>
            <a:xfrm flipH="false" flipV="false" rot="0">
              <a:off x="0" y="0"/>
              <a:ext cx="18998605" cy="1915120"/>
            </a:xfrm>
            <a:custGeom>
              <a:avLst/>
              <a:gdLst/>
              <a:ahLst/>
              <a:cxnLst/>
              <a:rect r="r" b="b" t="t" l="l"/>
              <a:pathLst>
                <a:path h="1915120" w="18998605">
                  <a:moveTo>
                    <a:pt x="0" y="0"/>
                  </a:moveTo>
                  <a:lnTo>
                    <a:pt x="18998605" y="0"/>
                  </a:lnTo>
                  <a:lnTo>
                    <a:pt x="18998605" y="1915120"/>
                  </a:lnTo>
                  <a:lnTo>
                    <a:pt x="0" y="1915120"/>
                  </a:lnTo>
                  <a:close/>
                </a:path>
              </a:pathLst>
            </a:custGeom>
            <a:solidFill>
              <a:srgbClr val="000000">
                <a:alpha val="0"/>
              </a:srgbClr>
            </a:solidFill>
          </p:spPr>
        </p:sp>
        <p:sp>
          <p:nvSpPr>
            <p:cNvPr name="TextBox 11" id="11"/>
            <p:cNvSpPr txBox="true"/>
            <p:nvPr/>
          </p:nvSpPr>
          <p:spPr>
            <a:xfrm>
              <a:off x="0" y="-95250"/>
              <a:ext cx="18998605" cy="2010370"/>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Geliştirilen model, Osmanlıca metinlerinin otomatik işlenmesinde önemli bir ilerleme sağlayarak tarihçilerin, araştırmacıların ve dil bilimcilerinin bu değerli metinleri daha kolay bir şekilde erişip analiz etmelerini mümkün kılar.</a:t>
              </a:r>
            </a:p>
          </p:txBody>
        </p:sp>
      </p:grpSp>
      <p:sp>
        <p:nvSpPr>
          <p:cNvPr name="Freeform 12" id="12" descr="preencoded.png"/>
          <p:cNvSpPr/>
          <p:nvPr/>
        </p:nvSpPr>
        <p:spPr>
          <a:xfrm flipH="false" flipV="false" rot="0">
            <a:off x="1047155" y="4910138"/>
            <a:ext cx="1496020" cy="1795314"/>
          </a:xfrm>
          <a:custGeom>
            <a:avLst/>
            <a:gdLst/>
            <a:ahLst/>
            <a:cxnLst/>
            <a:rect r="r" b="b" t="t" l="l"/>
            <a:pathLst>
              <a:path h="1795314" w="1496020">
                <a:moveTo>
                  <a:pt x="0" y="0"/>
                </a:moveTo>
                <a:lnTo>
                  <a:pt x="1496020" y="0"/>
                </a:lnTo>
                <a:lnTo>
                  <a:pt x="1496020" y="1795313"/>
                </a:lnTo>
                <a:lnTo>
                  <a:pt x="0" y="1795313"/>
                </a:lnTo>
                <a:lnTo>
                  <a:pt x="0" y="0"/>
                </a:lnTo>
                <a:close/>
              </a:path>
            </a:pathLst>
          </a:custGeom>
          <a:blipFill>
            <a:blip r:embed="rId5"/>
            <a:stretch>
              <a:fillRect l="-108" t="0" r="-108" b="0"/>
            </a:stretch>
          </a:blipFill>
        </p:spPr>
      </p:sp>
      <p:grpSp>
        <p:nvGrpSpPr>
          <p:cNvPr name="Group 13" id="13"/>
          <p:cNvGrpSpPr/>
          <p:nvPr/>
        </p:nvGrpSpPr>
        <p:grpSpPr>
          <a:xfrm rot="0">
            <a:off x="2991891" y="5209282"/>
            <a:ext cx="14248954" cy="957560"/>
            <a:chOff x="0" y="0"/>
            <a:chExt cx="18998605" cy="1276747"/>
          </a:xfrm>
        </p:grpSpPr>
        <p:sp>
          <p:nvSpPr>
            <p:cNvPr name="Freeform 14" id="14"/>
            <p:cNvSpPr/>
            <p:nvPr/>
          </p:nvSpPr>
          <p:spPr>
            <a:xfrm flipH="false" flipV="false" rot="0">
              <a:off x="0" y="0"/>
              <a:ext cx="18998605" cy="1276747"/>
            </a:xfrm>
            <a:custGeom>
              <a:avLst/>
              <a:gdLst/>
              <a:ahLst/>
              <a:cxnLst/>
              <a:rect r="r" b="b" t="t" l="l"/>
              <a:pathLst>
                <a:path h="1276747" w="18998605">
                  <a:moveTo>
                    <a:pt x="0" y="0"/>
                  </a:moveTo>
                  <a:lnTo>
                    <a:pt x="18998605" y="0"/>
                  </a:lnTo>
                  <a:lnTo>
                    <a:pt x="18998605" y="1276747"/>
                  </a:lnTo>
                  <a:lnTo>
                    <a:pt x="0" y="1276747"/>
                  </a:lnTo>
                  <a:close/>
                </a:path>
              </a:pathLst>
            </a:custGeom>
            <a:solidFill>
              <a:srgbClr val="000000">
                <a:alpha val="0"/>
              </a:srgbClr>
            </a:solidFill>
          </p:spPr>
        </p:sp>
        <p:sp>
          <p:nvSpPr>
            <p:cNvPr name="TextBox 15" id="15"/>
            <p:cNvSpPr txBox="true"/>
            <p:nvPr/>
          </p:nvSpPr>
          <p:spPr>
            <a:xfrm>
              <a:off x="0" y="-95250"/>
              <a:ext cx="18998605" cy="1371997"/>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Gelecek çalışmalar, modelin performansını daha da artırmak için yeni veri setleri kullanılabilir. Ayrıca, modelin farklı Osmanlıca yazı türlerini (örn. tuğra, tezhip) tanıma yeteneği geliştirilebilir.</a:t>
              </a:r>
            </a:p>
          </p:txBody>
        </p:sp>
      </p:grpSp>
      <p:sp>
        <p:nvSpPr>
          <p:cNvPr name="Freeform 16" id="16" descr="preencoded.png"/>
          <p:cNvSpPr/>
          <p:nvPr/>
        </p:nvSpPr>
        <p:spPr>
          <a:xfrm flipH="false" flipV="false" rot="0">
            <a:off x="1047155" y="6705451"/>
            <a:ext cx="1496020" cy="2034629"/>
          </a:xfrm>
          <a:custGeom>
            <a:avLst/>
            <a:gdLst/>
            <a:ahLst/>
            <a:cxnLst/>
            <a:rect r="r" b="b" t="t" l="l"/>
            <a:pathLst>
              <a:path h="2034629" w="1496020">
                <a:moveTo>
                  <a:pt x="0" y="0"/>
                </a:moveTo>
                <a:lnTo>
                  <a:pt x="1496020" y="0"/>
                </a:lnTo>
                <a:lnTo>
                  <a:pt x="1496020" y="2034629"/>
                </a:lnTo>
                <a:lnTo>
                  <a:pt x="0" y="2034629"/>
                </a:lnTo>
                <a:lnTo>
                  <a:pt x="0" y="0"/>
                </a:lnTo>
                <a:close/>
              </a:path>
            </a:pathLst>
          </a:custGeom>
          <a:blipFill>
            <a:blip r:embed="rId6"/>
            <a:stretch>
              <a:fillRect l="0" t="-111" r="0" b="-111"/>
            </a:stretch>
          </a:blipFill>
        </p:spPr>
      </p:sp>
      <p:grpSp>
        <p:nvGrpSpPr>
          <p:cNvPr name="Group 17" id="17"/>
          <p:cNvGrpSpPr/>
          <p:nvPr/>
        </p:nvGrpSpPr>
        <p:grpSpPr>
          <a:xfrm rot="0">
            <a:off x="2991891" y="7004596"/>
            <a:ext cx="14248954" cy="1436340"/>
            <a:chOff x="0" y="0"/>
            <a:chExt cx="18998605" cy="1915120"/>
          </a:xfrm>
        </p:grpSpPr>
        <p:sp>
          <p:nvSpPr>
            <p:cNvPr name="Freeform 18" id="18"/>
            <p:cNvSpPr/>
            <p:nvPr/>
          </p:nvSpPr>
          <p:spPr>
            <a:xfrm flipH="false" flipV="false" rot="0">
              <a:off x="0" y="0"/>
              <a:ext cx="18998605" cy="1915120"/>
            </a:xfrm>
            <a:custGeom>
              <a:avLst/>
              <a:gdLst/>
              <a:ahLst/>
              <a:cxnLst/>
              <a:rect r="r" b="b" t="t" l="l"/>
              <a:pathLst>
                <a:path h="1915120" w="18998605">
                  <a:moveTo>
                    <a:pt x="0" y="0"/>
                  </a:moveTo>
                  <a:lnTo>
                    <a:pt x="18998605" y="0"/>
                  </a:lnTo>
                  <a:lnTo>
                    <a:pt x="18998605" y="1915120"/>
                  </a:lnTo>
                  <a:lnTo>
                    <a:pt x="0" y="1915120"/>
                  </a:lnTo>
                  <a:close/>
                </a:path>
              </a:pathLst>
            </a:custGeom>
            <a:solidFill>
              <a:srgbClr val="000000">
                <a:alpha val="0"/>
              </a:srgbClr>
            </a:solidFill>
          </p:spPr>
        </p:sp>
        <p:sp>
          <p:nvSpPr>
            <p:cNvPr name="TextBox 19" id="19"/>
            <p:cNvSpPr txBox="true"/>
            <p:nvPr/>
          </p:nvSpPr>
          <p:spPr>
            <a:xfrm>
              <a:off x="0" y="-95250"/>
              <a:ext cx="18998605" cy="2010370"/>
            </a:xfrm>
            <a:prstGeom prst="rect">
              <a:avLst/>
            </a:prstGeom>
          </p:spPr>
          <p:txBody>
            <a:bodyPr anchor="t" rtlCol="false" tIns="0" lIns="0" bIns="0" rIns="0"/>
            <a:lstStyle/>
            <a:p>
              <a:pPr algn="l">
                <a:lnSpc>
                  <a:spcPts val="3750"/>
                </a:lnSpc>
              </a:pPr>
              <a:r>
                <a:rPr lang="en-US" sz="2312">
                  <a:solidFill>
                    <a:srgbClr val="00002E"/>
                  </a:solidFill>
                  <a:latin typeface="PT Sans"/>
                  <a:ea typeface="PT Sans"/>
                  <a:cs typeface="PT Sans"/>
                  <a:sym typeface="PT Sans"/>
                </a:rPr>
                <a:t>Modelin uygulanabilirliği genişletilebilir. Örneğin, Osmanlıca metinleri içeren dijital arşivlerin otomatik indekslenmesinde kullanılabilir. Bu sayede araştırmacılar, bu arşivleri daha kolay bir şekilde tarayabilir ve aradıkları bilgileri daha hızlı bir şekilde bulabilirler.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DAGhRwAzSp8</dc:identifier>
  <dcterms:modified xsi:type="dcterms:W3CDTF">2011-08-01T06:04:30Z</dcterms:modified>
  <cp:revision>1</cp:revision>
  <dc:title>Untitled.pptx</dc:title>
</cp:coreProperties>
</file>