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B9B09-E95E-43C3-8C8C-BD178D5B83AE}" v="111" dt="2023-12-08T01:57:21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2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47" r:id="rId2"/>
    <p:sldLayoutId id="2147483748" r:id="rId3"/>
    <p:sldLayoutId id="2147483749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77240" y="506256"/>
            <a:ext cx="4347082" cy="3003707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ea typeface="+mj-lt"/>
                <a:cs typeface="+mj-lt"/>
              </a:rPr>
              <a:t>Kaside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77240" y="3602037"/>
            <a:ext cx="4347082" cy="2749707"/>
          </a:xfrm>
        </p:spPr>
        <p:txBody>
          <a:bodyPr>
            <a:normAutofit/>
          </a:bodyPr>
          <a:lstStyle/>
          <a:p>
            <a:pPr algn="l"/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062F92C-51E0-492C-86B3-FEA240371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8351" y="495057"/>
            <a:ext cx="5886343" cy="58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DD0D6B-75D0-D310-63AA-1F454990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825904-DA5A-C2E2-839C-7CAACCF2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70000"/>
              </a:lnSpc>
            </a:pPr>
            <a:r>
              <a:rPr lang="tr-TR" dirty="0">
                <a:ea typeface="+mn-lt"/>
                <a:cs typeface="+mn-lt"/>
              </a:rPr>
              <a:t>Kelime anlamı “kastetmek, </a:t>
            </a:r>
            <a:r>
              <a:rPr lang="tr-TR" dirty="0" err="1">
                <a:ea typeface="+mn-lt"/>
                <a:cs typeface="+mn-lt"/>
              </a:rPr>
              <a:t>yönelmek”tir</a:t>
            </a:r>
            <a:r>
              <a:rPr lang="tr-TR" dirty="0">
                <a:ea typeface="+mn-lt"/>
                <a:cs typeface="+mn-lt"/>
              </a:rPr>
              <a:t>. Terim anlamı, “belli bir amaçla yazılmış </a:t>
            </a:r>
            <a:r>
              <a:rPr lang="tr-TR" dirty="0" err="1">
                <a:ea typeface="+mn-lt"/>
                <a:cs typeface="+mn-lt"/>
              </a:rPr>
              <a:t>manzume”dir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>
              <a:cs typeface="Calibri"/>
            </a:endParaRPr>
          </a:p>
          <a:p>
            <a:pPr>
              <a:lnSpc>
                <a:spcPct val="70000"/>
              </a:lnSpc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Arap edebiyatından alınmıştır.</a:t>
            </a:r>
            <a:endParaRPr lang="tr-TR" dirty="0"/>
          </a:p>
          <a:p>
            <a:pPr>
              <a:lnSpc>
                <a:spcPct val="70000"/>
              </a:lnSpc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Beyitlerle yazılır</a:t>
            </a:r>
            <a:endParaRPr lang="tr-TR" dirty="0"/>
          </a:p>
          <a:p>
            <a:pPr>
              <a:lnSpc>
                <a:spcPct val="70000"/>
              </a:lnSpc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Bölümlerden oluşur. </a:t>
            </a:r>
            <a:r>
              <a:rPr lang="tr-TR" dirty="0" err="1">
                <a:ea typeface="+mn-lt"/>
                <a:cs typeface="+mn-lt"/>
              </a:rPr>
              <a:t>Nesib</a:t>
            </a:r>
            <a:r>
              <a:rPr lang="tr-TR" dirty="0">
                <a:ea typeface="+mn-lt"/>
                <a:cs typeface="+mn-lt"/>
              </a:rPr>
              <a:t>/</a:t>
            </a:r>
            <a:r>
              <a:rPr lang="tr-TR" dirty="0" err="1">
                <a:ea typeface="+mn-lt"/>
                <a:cs typeface="+mn-lt"/>
              </a:rPr>
              <a:t>Teşbib</a:t>
            </a:r>
            <a:r>
              <a:rPr lang="tr-TR" dirty="0">
                <a:ea typeface="+mn-lt"/>
                <a:cs typeface="+mn-lt"/>
              </a:rPr>
              <a:t> (giriş), girizgâh, </a:t>
            </a:r>
            <a:r>
              <a:rPr lang="tr-TR" dirty="0" err="1">
                <a:ea typeface="+mn-lt"/>
                <a:cs typeface="+mn-lt"/>
              </a:rPr>
              <a:t>tegazzül</a:t>
            </a:r>
            <a:r>
              <a:rPr lang="tr-TR" dirty="0">
                <a:ea typeface="+mn-lt"/>
                <a:cs typeface="+mn-lt"/>
              </a:rPr>
              <a:t>, methiye, fahriye dua. (Aşağıda anlatılacak)</a:t>
            </a:r>
            <a:endParaRPr lang="tr-TR" dirty="0"/>
          </a:p>
          <a:p>
            <a:pPr>
              <a:lnSpc>
                <a:spcPct val="70000"/>
              </a:lnSpc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Türk edebiyatında, din ve devlet büyüklerini övmek için yazılan şiirlerdir.</a:t>
            </a:r>
            <a:endParaRPr lang="tr-TR" dirty="0"/>
          </a:p>
          <a:p>
            <a:pPr>
              <a:lnSpc>
                <a:spcPct val="70000"/>
              </a:lnSpc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Beyit sayısı genellikle 33-99 arasındadır. Ama daha az veya çok da olabilir.</a:t>
            </a:r>
            <a:endParaRPr lang="tr-TR" dirty="0"/>
          </a:p>
          <a:p>
            <a:pPr>
              <a:lnSpc>
                <a:spcPct val="70000"/>
              </a:lnSpc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Kafiyelenişi gazeldeki gibidir: </a:t>
            </a:r>
            <a:r>
              <a:rPr lang="tr-TR" dirty="0" err="1">
                <a:ea typeface="+mn-lt"/>
                <a:cs typeface="+mn-lt"/>
              </a:rPr>
              <a:t>aa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xa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xa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xa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xa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xa</a:t>
            </a:r>
            <a:r>
              <a:rPr lang="tr-TR" dirty="0">
                <a:ea typeface="+mn-lt"/>
                <a:cs typeface="+mn-lt"/>
              </a:rPr>
              <a:t> ...</a:t>
            </a:r>
            <a:endParaRPr lang="tr-TR" dirty="0"/>
          </a:p>
          <a:p>
            <a:pPr>
              <a:lnSpc>
                <a:spcPct val="70000"/>
              </a:lnSpc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Türüne, giriş bölümünün konusuna veya redifine göre isimlendirilebilir. Rediflerine göre: Su Kasidesi (Fuzulî), Güneş Kasidesi (Ahmet Paşa)... Konularına göre tevhit, münacat, naat, methiye olmak üzere türlere ayrılabilir. (Nazım türleri başlığı altında anlatılacak.)</a:t>
            </a:r>
            <a:endParaRPr lang="tr-TR" dirty="0"/>
          </a:p>
          <a:p>
            <a:pPr>
              <a:lnSpc>
                <a:spcPct val="70000"/>
              </a:lnSpc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İlk beytine matla; son beytine makta; en güzel beytine </a:t>
            </a:r>
            <a:r>
              <a:rPr lang="tr-TR" dirty="0" err="1">
                <a:ea typeface="+mn-lt"/>
                <a:cs typeface="+mn-lt"/>
              </a:rPr>
              <a:t>beytülkasid</a:t>
            </a:r>
            <a:r>
              <a:rPr lang="tr-TR" dirty="0">
                <a:ea typeface="+mn-lt"/>
                <a:cs typeface="+mn-lt"/>
              </a:rPr>
              <a:t>; mahlâs beytine de </a:t>
            </a:r>
            <a:r>
              <a:rPr lang="tr-TR" dirty="0" err="1">
                <a:ea typeface="+mn-lt"/>
                <a:cs typeface="+mn-lt"/>
              </a:rPr>
              <a:t>tac</a:t>
            </a:r>
            <a:r>
              <a:rPr lang="tr-TR" dirty="0">
                <a:ea typeface="+mn-lt"/>
                <a:cs typeface="+mn-lt"/>
              </a:rPr>
              <a:t> beyit denir.</a:t>
            </a:r>
            <a:endParaRPr lang="tr-TR" dirty="0"/>
          </a:p>
          <a:p>
            <a:pPr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Nefi, kasideleriyle meşhurdur.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69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1248AF-C66A-17C5-D5C7-B6C5626D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5CAA8F-A866-40EF-E1B1-3D2C231A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1. </a:t>
            </a:r>
            <a:r>
              <a:rPr lang="tr-TR" err="1">
                <a:ea typeface="+mn-lt"/>
                <a:cs typeface="+mn-lt"/>
              </a:rPr>
              <a:t>Nesib</a:t>
            </a:r>
            <a:r>
              <a:rPr lang="tr-TR" dirty="0">
                <a:ea typeface="+mn-lt"/>
                <a:cs typeface="+mn-lt"/>
              </a:rPr>
              <a:t> (</a:t>
            </a:r>
            <a:r>
              <a:rPr lang="tr-TR" err="1">
                <a:ea typeface="+mn-lt"/>
                <a:cs typeface="+mn-lt"/>
              </a:rPr>
              <a:t>teşbib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>
              <a:cs typeface="Calibri"/>
            </a:endParaRPr>
          </a:p>
          <a:p>
            <a:pPr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Kasidenin giriş bölümüdür.</a:t>
            </a:r>
            <a:endParaRPr lang="tr-TR" dirty="0"/>
          </a:p>
          <a:p>
            <a:pPr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Şiir yönünden en ağır basan bölümdür.</a:t>
            </a:r>
            <a:endParaRPr lang="tr-TR" dirty="0"/>
          </a:p>
          <a:p>
            <a:pPr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Bir tabiat tasvirinin yapıldığı veya sevgilinin güzelliklerinin anlatıldığı bölümdür.</a:t>
            </a:r>
            <a:endParaRPr lang="tr-TR" dirty="0"/>
          </a:p>
          <a:p>
            <a:pPr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Bu bölümün konuları bahar, kış, yaz, Ramazan, bayram, nevruz, hamam, gül, </a:t>
            </a:r>
            <a:r>
              <a:rPr lang="tr-TR" dirty="0" err="1">
                <a:ea typeface="+mn-lt"/>
                <a:cs typeface="+mn-lt"/>
              </a:rPr>
              <a:t>sünbül</a:t>
            </a:r>
            <a:r>
              <a:rPr lang="tr-TR" dirty="0">
                <a:ea typeface="+mn-lt"/>
                <a:cs typeface="+mn-lt"/>
              </a:rPr>
              <a:t>, güneş, söz ustalığı, kalem, gece, savaş, at veya bir güzel olabilir. Kasideler bu bölümde ele alınan konuya göre adlandırılır.</a:t>
            </a:r>
            <a:endParaRPr lang="tr-TR" dirty="0"/>
          </a:p>
          <a:p>
            <a:pPr>
              <a:buClr>
                <a:srgbClr val="D6658F"/>
              </a:buClr>
            </a:pPr>
            <a:endParaRPr lang="tr-TR"/>
          </a:p>
          <a:p>
            <a:pPr marL="0" indent="0">
              <a:buClr>
                <a:srgbClr val="D6658F"/>
              </a:buClr>
              <a:buNone/>
            </a:pPr>
            <a:r>
              <a:rPr lang="tr-TR" dirty="0">
                <a:ea typeface="+mn-lt"/>
                <a:cs typeface="+mn-lt"/>
              </a:rPr>
              <a:t>2. Girizgâh (</a:t>
            </a:r>
            <a:r>
              <a:rPr lang="tr-TR" err="1">
                <a:ea typeface="+mn-lt"/>
                <a:cs typeface="+mn-lt"/>
              </a:rPr>
              <a:t>giriz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>
              <a:cs typeface="Calibri"/>
            </a:endParaRPr>
          </a:p>
          <a:p>
            <a:pPr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Asıl konuya giriş yapmak üzere düzenlenmiş en fazla iki beyitlik bölümdür.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70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0FA24C-85AC-E855-2E95-4B417C63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6FF340-625A-DB88-4361-46940B1C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3. </a:t>
            </a:r>
            <a:r>
              <a:rPr lang="tr-TR" err="1">
                <a:ea typeface="+mn-lt"/>
                <a:cs typeface="+mn-lt"/>
              </a:rPr>
              <a:t>Medhiye</a:t>
            </a:r>
            <a:endParaRPr lang="tr-TR" dirty="0" err="1">
              <a:cs typeface="Calibri"/>
            </a:endParaRPr>
          </a:p>
          <a:p>
            <a:pPr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Kasidenin sunulduğu kişinin, yani padişahın veya bir devlet büyüğünün övüldüğü bölümdür.</a:t>
            </a:r>
            <a:endParaRPr lang="tr-TR">
              <a:ea typeface="+mn-lt"/>
              <a:cs typeface="+mn-lt"/>
            </a:endParaRPr>
          </a:p>
          <a:p>
            <a:pPr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Bu bölümde abartılı ve sanatlı bir övgü vardır.</a:t>
            </a:r>
            <a:endParaRPr lang="tr-TR">
              <a:ea typeface="+mn-lt"/>
              <a:cs typeface="+mn-lt"/>
            </a:endParaRPr>
          </a:p>
          <a:p>
            <a:pPr>
              <a:buClr>
                <a:srgbClr val="D6658F"/>
              </a:buClr>
            </a:pPr>
            <a:endParaRPr lang="tr-TR"/>
          </a:p>
          <a:p>
            <a:pPr marL="0" indent="0">
              <a:buClr>
                <a:srgbClr val="D6658F"/>
              </a:buClr>
              <a:buNone/>
            </a:pPr>
            <a:r>
              <a:rPr lang="tr-TR" dirty="0">
                <a:ea typeface="+mn-lt"/>
                <a:cs typeface="+mn-lt"/>
              </a:rPr>
              <a:t>4. </a:t>
            </a:r>
            <a:r>
              <a:rPr lang="tr-TR" dirty="0" err="1">
                <a:ea typeface="+mn-lt"/>
                <a:cs typeface="+mn-lt"/>
              </a:rPr>
              <a:t>Tegazzül</a:t>
            </a:r>
            <a:endParaRPr lang="tr-TR" dirty="0">
              <a:ea typeface="+mn-lt"/>
              <a:cs typeface="+mn-lt"/>
            </a:endParaRPr>
          </a:p>
          <a:p>
            <a:pPr>
              <a:buClr>
                <a:srgbClr val="D6658F"/>
              </a:buClr>
            </a:pPr>
            <a:r>
              <a:rPr lang="tr-TR" dirty="0">
                <a:ea typeface="+mn-lt"/>
                <a:cs typeface="+mn-lt"/>
              </a:rPr>
              <a:t>Şairin, genellikle </a:t>
            </a:r>
            <a:r>
              <a:rPr lang="tr-TR" err="1">
                <a:ea typeface="+mn-lt"/>
                <a:cs typeface="+mn-lt"/>
              </a:rPr>
              <a:t>medhiyeden</a:t>
            </a:r>
            <a:r>
              <a:rPr lang="tr-TR" dirty="0">
                <a:ea typeface="+mn-lt"/>
                <a:cs typeface="+mn-lt"/>
              </a:rPr>
              <a:t> sonra bir gazel söylediği bölümdür. Her kasidede bulunmaz.</a:t>
            </a:r>
          </a:p>
          <a:p>
            <a:pPr>
              <a:buClr>
                <a:srgbClr val="D6658F"/>
              </a:buClr>
            </a:pPr>
            <a:endParaRPr lang="tr-TR" dirty="0">
              <a:cs typeface="Calibri"/>
            </a:endParaRPr>
          </a:p>
          <a:p>
            <a:pPr marL="0" indent="0">
              <a:buClr>
                <a:srgbClr val="D6658F"/>
              </a:buClr>
              <a:buNone/>
            </a:pPr>
            <a:r>
              <a:rPr lang="tr-TR" dirty="0">
                <a:cs typeface="Calibri"/>
              </a:rPr>
              <a:t>6.Dua</a:t>
            </a:r>
          </a:p>
          <a:p>
            <a:pPr marL="285750" indent="-285750">
              <a:buClr>
                <a:srgbClr val="D6658F"/>
              </a:buClr>
              <a:buFont typeface="Arial,Sans-Serif" panose="020B0604020202020204" pitchFamily="34" charset="0"/>
            </a:pPr>
            <a:r>
              <a:rPr lang="tr-TR" dirty="0">
                <a:cs typeface="Calibri"/>
              </a:rPr>
              <a:t>Şairin, kendisi ve övdüğü kişi için Allah’tan yardım dilediği bölümdür. Bu bölümde şairin mahlâsı geçer ve bu mahlâs beytine “taç beyit” ya da “şah beyit” denir.</a:t>
            </a:r>
          </a:p>
          <a:p>
            <a:pPr marL="285750" indent="-285750">
              <a:buClr>
                <a:srgbClr val="D6658F"/>
              </a:buClr>
              <a:buFont typeface="Arial,Sans-Serif" panose="020B0604020202020204" pitchFamily="34" charset="0"/>
            </a:pPr>
            <a:r>
              <a:rPr lang="tr-TR" dirty="0">
                <a:cs typeface="Calibri"/>
              </a:rPr>
              <a:t>Kasidenin en güzel beytine </a:t>
            </a:r>
            <a:r>
              <a:rPr lang="tr-TR" dirty="0" err="1">
                <a:cs typeface="Calibri"/>
              </a:rPr>
              <a:t>beytü’l-kasid</a:t>
            </a:r>
            <a:r>
              <a:rPr lang="tr-TR" dirty="0">
                <a:cs typeface="Calibri"/>
              </a:rPr>
              <a:t> denir.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7321680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CelebrationVTI</vt:lpstr>
      <vt:lpstr>Kaside</vt:lpstr>
      <vt:lpstr>PowerPoint Sunusu</vt:lpstr>
      <vt:lpstr>Bölümleri</vt:lpstr>
      <vt:lpstr>Bölümleri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46</cp:revision>
  <dcterms:created xsi:type="dcterms:W3CDTF">2023-12-08T01:27:18Z</dcterms:created>
  <dcterms:modified xsi:type="dcterms:W3CDTF">2023-12-08T01:57:34Z</dcterms:modified>
</cp:coreProperties>
</file>