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24.09.2019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2101-3760-4CAC-BF0E-15BB3278C8B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54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24.09.2019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24.09.2019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24.09.2019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om/product-detail/en/vishay-bc-components/BFC238320684/BC1880-ND/5026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digikey.com/product-detail/en/kemet/LDEPH3220KA5N00/399-12904-1-ND/57314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digikey.com/product-detail/en/laird-technologies-thermal-materials/A10092-01/926-1540-ND/2754543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mouser.com.tr/ProductDetail/Laird-Performance-Materials/A17682-008?qs=sGAEpiMZZMsiS1%2BJOF5Pn68Ca%2BobR6FRyyVE%2ByA1L9s4OZW/5/n0fA%3D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olinnovations.com/datasheets/3-1212XXUBF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.rsdelivers.com/product/fischer-elektronik/%c4%b1ck-s-36x36x20/heatsink-soutucu-32k-w-yapkan-folyo-iletken-folyo/674482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ouser.com.tr/ProductDetail/Advanced-Thermal-Solutions/ATS-61310K-C1-R0?qs=sGAEpiMZZMttgyDkZ5WiulqfIpz7MfclDr9zI2GWGKw%3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igikey.com/product-detail/en/cts-thermal-management-products/APF30-30-13CB-A01/294-1156-ND/127828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.tr/ProductDetail/Advanced-Thermal-Solutions/ATS-54400W-C1-R0?qs=sGAEpiMZZMttgyDkZ5WiuryrJWloN6zTo8OpYo5pQZE%3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" y="3191284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22" y="1469725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704" y="226451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SMD component – 0.22uF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4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1967013" y="9446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(x2)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77" y="1469725"/>
            <a:ext cx="1162224" cy="1316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1221" y="9498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(x1)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537688" y="2786006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 component – 0.68uF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6"/>
              </a:rPr>
              <a:t>BFC238320684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152" y="3432337"/>
            <a:ext cx="4307640" cy="2935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0752" y="22449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/>
              <a:t>+</a:t>
            </a:r>
            <a:endParaRPr lang="tr-TR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7765" y="2449180"/>
            <a:ext cx="37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 6 Capacitors: 3 Inp + 3 Out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 – Bypass Capacitor</a:t>
            </a:r>
            <a:endParaRPr lang="tr-TR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2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IMMD Bypass Capacitors</a:t>
            </a:r>
          </a:p>
          <a:p>
            <a:r>
              <a:rPr lang="tr-TR" dirty="0" smtClean="0"/>
              <a:t>C3216X7T2W104K160AE – 1206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100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0.75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17.5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450 Vdc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070" y="2538368"/>
            <a:ext cx="2901462" cy="1813824"/>
            <a:chOff x="364881" y="3020418"/>
            <a:chExt cx="3635619" cy="21331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81" y="3020418"/>
              <a:ext cx="3635619" cy="2133144"/>
            </a:xfrm>
            <a:prstGeom prst="rect">
              <a:avLst/>
            </a:prstGeom>
          </p:spPr>
        </p:pic>
        <p:sp>
          <p:nvSpPr>
            <p:cNvPr id="21" name="5-Point Star 20"/>
            <p:cNvSpPr/>
            <p:nvPr/>
          </p:nvSpPr>
          <p:spPr>
            <a:xfrm>
              <a:off x="2347912" y="4395788"/>
              <a:ext cx="216695" cy="1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4352192"/>
            <a:ext cx="3610346" cy="23957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09238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Buck Conv. Bypass Capacitors</a:t>
            </a:r>
          </a:p>
          <a:p>
            <a:r>
              <a:rPr lang="tr-TR" dirty="0" smtClean="0"/>
              <a:t>C4532X7T2J224M200KC – 1812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220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13.4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630 Vdc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74" y="2538368"/>
            <a:ext cx="3179485" cy="1813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38" y="4352192"/>
            <a:ext cx="3637085" cy="2394490"/>
          </a:xfrm>
          <a:prstGeom prst="rect">
            <a:avLst/>
          </a:prstGeom>
        </p:spPr>
      </p:pic>
      <p:sp>
        <p:nvSpPr>
          <p:cNvPr id="31" name="5-Point Star 30"/>
          <p:cNvSpPr/>
          <p:nvPr/>
        </p:nvSpPr>
        <p:spPr>
          <a:xfrm>
            <a:off x="9188667" y="3807499"/>
            <a:ext cx="172937" cy="142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88596" y="3200400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345919" y="3300046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4596" y="2866292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35 nF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0641919" y="2867539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66 nF</a:t>
            </a:r>
            <a:endParaRPr lang="tr-TR" dirty="0"/>
          </a:p>
        </p:txBody>
      </p:sp>
      <p:sp>
        <p:nvSpPr>
          <p:cNvPr id="37" name="Down Arrow 36"/>
          <p:cNvSpPr/>
          <p:nvPr/>
        </p:nvSpPr>
        <p:spPr>
          <a:xfrm>
            <a:off x="11000274" y="3836366"/>
            <a:ext cx="486508" cy="103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10361366" y="4871124"/>
            <a:ext cx="176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Low number of this capacitor can be used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Daughter Board Example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442"/>
          <a:stretch/>
        </p:blipFill>
        <p:spPr>
          <a:xfrm>
            <a:off x="0" y="3464169"/>
            <a:ext cx="6724650" cy="232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31" y="1496684"/>
            <a:ext cx="4828075" cy="407564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458200" y="2411380"/>
            <a:ext cx="457200" cy="35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5400" y="1811215"/>
            <a:ext cx="18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Important Disadvantage for Bottom Cooled Transistors</a:t>
            </a:r>
            <a:endParaRPr lang="tr-TR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9334133" y="4847858"/>
            <a:ext cx="1466118" cy="422031"/>
          </a:xfrm>
          <a:prstGeom prst="bentConnector3">
            <a:avLst>
              <a:gd name="adj1" fmla="val 2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78208" y="4325814"/>
            <a:ext cx="4396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15400" y="5750976"/>
            <a:ext cx="29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Thermal pad of 516T is 2.3 times of 508T’s thermal pad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7876258" y="481418"/>
            <a:ext cx="29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TIM is the bottleneck</a:t>
            </a:r>
            <a:endParaRPr lang="tr-TR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9238974" y="811418"/>
            <a:ext cx="224388" cy="65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7083"/>
            <a:ext cx="3202969" cy="2114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57" y="849623"/>
            <a:ext cx="1542057" cy="2854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74" y="1019661"/>
            <a:ext cx="2365724" cy="251408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011371" y="1319085"/>
            <a:ext cx="2090979" cy="3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37750" y="2769578"/>
            <a:ext cx="2054866" cy="97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851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Thermal Resistance Calculation</a:t>
            </a:r>
            <a:endParaRPr lang="tr-T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743028"/>
            <a:ext cx="6523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Losses are calculated as 4.6 W and 3.8 W for top and bottom transistors. These losses are assumed as 6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Ambient temperature is assumed as 40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Operation temperature is set as 120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Junction-to-case thermal resistance is taken from datasheet and its value is 0.45 ˚C/W.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TIM is selected as </a:t>
            </a:r>
            <a:r>
              <a:rPr lang="tr-TR" dirty="0" smtClean="0">
                <a:hlinkClick r:id="rId2"/>
              </a:rPr>
              <a:t>A17682-008</a:t>
            </a:r>
            <a:r>
              <a:rPr lang="tr-TR" dirty="0" smtClean="0"/>
              <a:t> and its thermal resistance is calculated as 3.56 K/W. (A better option is </a:t>
            </a:r>
            <a:r>
              <a:rPr lang="tr-TR" dirty="0" smtClean="0">
                <a:hlinkClick r:id="rId3"/>
              </a:rPr>
              <a:t>A10092-01</a:t>
            </a:r>
            <a:r>
              <a:rPr lang="tr-TR" dirty="0" smtClean="0"/>
              <a:t> and its thermal resistance is 2.28 K/W)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25.4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𝑊𝑖𝑑𝑡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𝑖𝑚𝑝𝑒𝑑𝑎𝑛𝑐𝑒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𝑎𝑚𝑏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blipFill>
                <a:blip r:embed="rId7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≅1.21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blipFill>
                <a:blip r:embed="rId8"/>
                <a:stretch>
                  <a:fillRect l="-579" r="-463" b="-215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189785" y="5343649"/>
            <a:ext cx="9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OR</a:t>
            </a:r>
            <a:endParaRPr lang="tr-T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°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tr-TR" dirty="0" smtClean="0"/>
                  <a:t> for seperate bridges</a:t>
                </a:r>
                <a:endParaRPr lang="tr-TR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  <a:blipFill>
                <a:blip r:embed="rId9"/>
                <a:stretch>
                  <a:fillRect t="-8197" r="-818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</a:t>
            </a:r>
            <a:r>
              <a:rPr lang="tr-TR" sz="2800" dirty="0" smtClean="0"/>
              <a:t>Selection – Option #1</a:t>
            </a:r>
            <a:endParaRPr lang="tr-T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" y="1151793"/>
            <a:ext cx="6315075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75" r="1141"/>
          <a:stretch/>
        </p:blipFill>
        <p:spPr>
          <a:xfrm>
            <a:off x="784347" y="3531210"/>
            <a:ext cx="6937132" cy="2943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750" y="5073162"/>
            <a:ext cx="7048326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Elbow Connector 12"/>
          <p:cNvCxnSpPr/>
          <p:nvPr/>
        </p:nvCxnSpPr>
        <p:spPr>
          <a:xfrm>
            <a:off x="5081954" y="3708705"/>
            <a:ext cx="3084085" cy="1186962"/>
          </a:xfrm>
          <a:prstGeom prst="bentConnector3">
            <a:avLst>
              <a:gd name="adj1" fmla="val 882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6039" y="4711001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240.13 LFM - 1.22 m/s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Link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8457517" y="2016753"/>
            <a:ext cx="271883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Air flow (CFM) is proportional to thickness of fan and its power</a:t>
            </a:r>
            <a:endParaRPr lang="tr-TR" dirty="0"/>
          </a:p>
        </p:txBody>
      </p:sp>
      <p:sp>
        <p:nvSpPr>
          <p:cNvPr id="19" name="Lightning Bolt 18"/>
          <p:cNvSpPr/>
          <p:nvPr/>
        </p:nvSpPr>
        <p:spPr>
          <a:xfrm>
            <a:off x="7721479" y="1083880"/>
            <a:ext cx="728579" cy="91951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3096069"/>
            <a:ext cx="5643119" cy="3229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</a:t>
            </a:r>
            <a:r>
              <a:rPr lang="tr-TR" sz="2800" dirty="0" smtClean="0"/>
              <a:t>Selection – Option #2</a:t>
            </a:r>
            <a:endParaRPr lang="tr-TR" sz="2800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453053" y="4211782"/>
            <a:ext cx="3199602" cy="59950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655" y="4027116"/>
            <a:ext cx="26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@ </a:t>
            </a:r>
            <a:r>
              <a:rPr lang="tr-TR" b="1" dirty="0" smtClean="0"/>
              <a:t>2.75 CFM </a:t>
            </a:r>
            <a:r>
              <a:rPr lang="tr-TR" dirty="0" smtClean="0"/>
              <a:t>&amp; 197 LFM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163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 - NonStock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2652"/>
          <a:stretch/>
        </p:blipFill>
        <p:spPr>
          <a:xfrm>
            <a:off x="465992" y="967156"/>
            <a:ext cx="5794131" cy="2014564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2151889" y="4667039"/>
            <a:ext cx="301164" cy="28849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</a:t>
            </a:r>
            <a:r>
              <a:rPr lang="tr-TR" sz="2800" dirty="0" smtClean="0"/>
              <a:t>Selection – Option #3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6" y="708524"/>
            <a:ext cx="308610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86" y="719024"/>
            <a:ext cx="5886450" cy="3400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5992" y="4618665"/>
            <a:ext cx="65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30.25 x 30.25 x 14.5 - 2.1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109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</a:t>
            </a:r>
            <a:r>
              <a:rPr lang="tr-TR" sz="2800" dirty="0" smtClean="0"/>
              <a:t>Selection – Option #4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1063913"/>
            <a:ext cx="305752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20" y="1282167"/>
            <a:ext cx="3448050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17" y="3592945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 x 30 x 12.7 - 2.7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017" y="392170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9.5 – 2.5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sp>
        <p:nvSpPr>
          <p:cNvPr id="10" name="5-Point Star 9"/>
          <p:cNvSpPr/>
          <p:nvPr/>
        </p:nvSpPr>
        <p:spPr>
          <a:xfrm>
            <a:off x="6418116" y="3435054"/>
            <a:ext cx="445655" cy="46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6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</a:t>
            </a:r>
            <a:r>
              <a:rPr lang="tr-TR" sz="2800" dirty="0" smtClean="0"/>
              <a:t>Selection – Option #5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465992" y="4604496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24.5 – 2.4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" y="1083630"/>
            <a:ext cx="33051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782" y="950659"/>
            <a:ext cx="7510425" cy="29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12638</TotalTime>
  <Words>371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511</cp:revision>
  <dcterms:created xsi:type="dcterms:W3CDTF">2019-09-05T11:28:21Z</dcterms:created>
  <dcterms:modified xsi:type="dcterms:W3CDTF">2019-09-24T13:31:29Z</dcterms:modified>
</cp:coreProperties>
</file>