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0275213" cy="42803763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60988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04486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47984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6A4"/>
    <a:srgbClr val="CCFFCC"/>
    <a:srgbClr val="FFFFFF"/>
    <a:srgbClr val="E6E6DC"/>
    <a:srgbClr val="0A386A"/>
    <a:srgbClr val="0C396B"/>
    <a:srgbClr val="0D3A6C"/>
    <a:srgbClr val="0D3B6C"/>
    <a:srgbClr val="0E3C6D"/>
    <a:srgbClr val="0F3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Açık Stil 3 - Vurgu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4" autoAdjust="0"/>
  </p:normalViewPr>
  <p:slideViewPr>
    <p:cSldViewPr snapToGrid="0">
      <p:cViewPr>
        <p:scale>
          <a:sx n="25" d="100"/>
          <a:sy n="25" d="100"/>
        </p:scale>
        <p:origin x="912" y="-375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32013" y="692150"/>
            <a:ext cx="245268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45BAB7-E9F9-435A-B8BD-F70ADBBCBAF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988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486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984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C7B9C-DA46-4FE0-B590-97F24EE1DB0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2013" y="692150"/>
            <a:ext cx="2452687" cy="3465513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C7B9C-DA46-4FE0-B590-97F24EE1DB0E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2013" y="692150"/>
            <a:ext cx="2452687" cy="3465513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6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ersession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67000">
              <a:srgbClr val="CCFFCC"/>
            </a:gs>
            <a:gs pos="100000">
              <a:srgbClr val="00B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 rot="16200000">
            <a:off x="24748747" y="42184203"/>
            <a:ext cx="388281" cy="103234"/>
          </a:xfrm>
          <a:prstGeom prst="rect">
            <a:avLst/>
          </a:prstGeom>
          <a:noFill/>
        </p:spPr>
        <p:txBody>
          <a:bodyPr wrap="square" lIns="86996" tIns="43498" rIns="86996" bIns="43498" rtlCol="0">
            <a:spAutoFit/>
          </a:bodyPr>
          <a:lstStyle/>
          <a:p>
            <a:pPr marL="0" marR="0" indent="0" algn="ctr" defTabSz="8699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" dirty="0" smtClean="0">
                <a:effectLst/>
                <a:hlinkClick r:id="rId3"/>
              </a:rPr>
              <a:t>www.postersession.com</a:t>
            </a:r>
            <a:endParaRPr lang="en-US" sz="100" dirty="0" smtClean="0">
              <a:effectLst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2904336" y="42144693"/>
            <a:ext cx="3809222" cy="20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"/>
          <p:cNvSpPr txBox="1"/>
          <p:nvPr userDrawn="1"/>
        </p:nvSpPr>
        <p:spPr>
          <a:xfrm>
            <a:off x="26713557" y="42062330"/>
            <a:ext cx="2242539" cy="318678"/>
          </a:xfrm>
          <a:prstGeom prst="rect">
            <a:avLst/>
          </a:prstGeom>
          <a:noFill/>
        </p:spPr>
        <p:txBody>
          <a:bodyPr wrap="none" lIns="86996" tIns="43498" rIns="86996" bIns="43498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500" dirty="0" smtClean="0">
                <a:solidFill>
                  <a:schemeClr val="bg1"/>
                </a:solidFill>
              </a:rPr>
              <a:t>www.postersession.com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43498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86996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130494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1739920" algn="ctr" defTabSz="4176111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6231" indent="-1566231" algn="l" defTabSz="4176111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392240" indent="-1304940" algn="l" defTabSz="4176111" rtl="0" fontAlgn="base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</a:defRPr>
      </a:lvl2pPr>
      <a:lvl3pPr marL="5219761" indent="-1043651" algn="l" defTabSz="4176111" rtl="0" fontAlgn="base">
        <a:spcBef>
          <a:spcPct val="20000"/>
        </a:spcBef>
        <a:spcAft>
          <a:spcPct val="0"/>
        </a:spcAft>
        <a:buChar char="•"/>
        <a:defRPr sz="10900">
          <a:solidFill>
            <a:schemeClr val="tx1"/>
          </a:solidFill>
          <a:latin typeface="+mn-lt"/>
        </a:defRPr>
      </a:lvl3pPr>
      <a:lvl4pPr marL="7307061" indent="-1043651" algn="l" defTabSz="4176111" rtl="0" fontAlgn="base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587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3085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265832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0081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135793" indent="-1043651" algn="l" defTabSz="4176111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9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96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494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992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490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9880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486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9841" algn="l" defTabSz="86996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emf"/><Relationship Id="rId3" Type="http://schemas.openxmlformats.org/officeDocument/2006/relationships/image" Target="../media/image19.emf"/><Relationship Id="rId21" Type="http://schemas.openxmlformats.org/officeDocument/2006/relationships/image" Target="../media/image37.emf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2.png"/><Relationship Id="rId20" Type="http://schemas.openxmlformats.org/officeDocument/2006/relationships/image" Target="../media/image3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11" Type="http://schemas.openxmlformats.org/officeDocument/2006/relationships/image" Target="../media/image27.png"/><Relationship Id="rId5" Type="http://schemas.openxmlformats.org/officeDocument/2006/relationships/image" Target="../media/image21.emf"/><Relationship Id="rId15" Type="http://schemas.openxmlformats.org/officeDocument/2006/relationships/image" Target="../media/image31.png"/><Relationship Id="rId10" Type="http://schemas.openxmlformats.org/officeDocument/2006/relationships/image" Target="../media/image26.emf"/><Relationship Id="rId19" Type="http://schemas.openxmlformats.org/officeDocument/2006/relationships/image" Target="../media/image35.emf"/><Relationship Id="rId4" Type="http://schemas.openxmlformats.org/officeDocument/2006/relationships/image" Target="../media/image20.emf"/><Relationship Id="rId9" Type="http://schemas.openxmlformats.org/officeDocument/2006/relationships/image" Target="../media/image25.png"/><Relationship Id="rId14" Type="http://schemas.openxmlformats.org/officeDocument/2006/relationships/image" Target="../media/image30.emf"/><Relationship Id="rId22" Type="http://schemas.openxmlformats.org/officeDocument/2006/relationships/image" Target="../media/image3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 2"/>
          <p:cNvGrpSpPr/>
          <p:nvPr/>
        </p:nvGrpSpPr>
        <p:grpSpPr>
          <a:xfrm>
            <a:off x="22763163" y="42049700"/>
            <a:ext cx="6383337" cy="308741"/>
            <a:chOff x="22763163" y="42049700"/>
            <a:chExt cx="6383337" cy="308741"/>
          </a:xfrm>
        </p:grpSpPr>
        <p:sp>
          <p:nvSpPr>
            <p:cNvPr id="2" name="Dikdörtgen 1"/>
            <p:cNvSpPr/>
            <p:nvPr/>
          </p:nvSpPr>
          <p:spPr bwMode="auto">
            <a:xfrm>
              <a:off x="22763163" y="42049700"/>
              <a:ext cx="6383337" cy="60325"/>
            </a:xfrm>
            <a:prstGeom prst="rect">
              <a:avLst/>
            </a:prstGeom>
            <a:solidFill>
              <a:srgbClr val="0F3C6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Dikdörtgen 43"/>
            <p:cNvSpPr/>
            <p:nvPr/>
          </p:nvSpPr>
          <p:spPr bwMode="auto">
            <a:xfrm>
              <a:off x="22763163" y="42136191"/>
              <a:ext cx="6383337" cy="60325"/>
            </a:xfrm>
            <a:prstGeom prst="rect">
              <a:avLst/>
            </a:prstGeom>
            <a:solidFill>
              <a:srgbClr val="0D3B6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Dikdörtgen 44"/>
            <p:cNvSpPr/>
            <p:nvPr/>
          </p:nvSpPr>
          <p:spPr bwMode="auto">
            <a:xfrm>
              <a:off x="22763163" y="42186991"/>
              <a:ext cx="6383337" cy="60325"/>
            </a:xfrm>
            <a:prstGeom prst="rect">
              <a:avLst/>
            </a:prstGeom>
            <a:solidFill>
              <a:srgbClr val="0D3A6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Dikdörtgen 45"/>
            <p:cNvSpPr/>
            <p:nvPr/>
          </p:nvSpPr>
          <p:spPr bwMode="auto">
            <a:xfrm>
              <a:off x="22763163" y="42237791"/>
              <a:ext cx="6383337" cy="60325"/>
            </a:xfrm>
            <a:prstGeom prst="rect">
              <a:avLst/>
            </a:prstGeom>
            <a:solidFill>
              <a:srgbClr val="0C396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Dikdörtgen 46"/>
            <p:cNvSpPr/>
            <p:nvPr/>
          </p:nvSpPr>
          <p:spPr bwMode="auto">
            <a:xfrm>
              <a:off x="22763163" y="42298116"/>
              <a:ext cx="6383337" cy="60325"/>
            </a:xfrm>
            <a:prstGeom prst="rect">
              <a:avLst/>
            </a:prstGeom>
            <a:solidFill>
              <a:srgbClr val="0A386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Dikdörtgen 47"/>
            <p:cNvSpPr/>
            <p:nvPr/>
          </p:nvSpPr>
          <p:spPr bwMode="auto">
            <a:xfrm>
              <a:off x="22763163" y="42088565"/>
              <a:ext cx="6383337" cy="60325"/>
            </a:xfrm>
            <a:prstGeom prst="rect">
              <a:avLst/>
            </a:prstGeom>
            <a:solidFill>
              <a:srgbClr val="0E3C6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2" name="AutoShape 50"/>
          <p:cNvSpPr>
            <a:spLocks noChangeArrowheads="1"/>
          </p:cNvSpPr>
          <p:nvPr/>
        </p:nvSpPr>
        <p:spPr bwMode="auto">
          <a:xfrm>
            <a:off x="15544800" y="8148123"/>
            <a:ext cx="14173200" cy="343873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1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687021" y="8240327"/>
            <a:ext cx="14058900" cy="34230442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1"/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514350" y="508000"/>
            <a:ext cx="29203650" cy="7224328"/>
          </a:xfrm>
          <a:prstGeom prst="roundRect">
            <a:avLst>
              <a:gd name="adj" fmla="val 10870"/>
            </a:avLst>
          </a:prstGeom>
          <a:gradFill rotWithShape="1">
            <a:gsLst>
              <a:gs pos="83000">
                <a:srgbClr val="92D050">
                  <a:alpha val="21000"/>
                </a:srgbClr>
              </a:gs>
              <a:gs pos="100000">
                <a:srgbClr val="00B050">
                  <a:alpha val="20000"/>
                </a:srgbClr>
              </a:gs>
              <a:gs pos="0">
                <a:srgbClr val="D1F6A4"/>
              </a:gs>
              <a:gs pos="32000">
                <a:schemeClr val="bg1">
                  <a:alpha val="72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389438"/>
            <a:endParaRPr lang="en-US" noProof="1">
              <a:solidFill>
                <a:schemeClr val="bg1"/>
              </a:solidFill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2817587" y="681557"/>
            <a:ext cx="24265156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/>
              <a:t>Investigation of Turn-on and Turn-off Characteristics of </a:t>
            </a:r>
            <a:r>
              <a:rPr lang="en-US" b="1" dirty="0" smtClean="0"/>
              <a:t>Enhancement-Mode </a:t>
            </a:r>
            <a:endParaRPr lang="tr-TR" b="1" dirty="0" smtClean="0"/>
          </a:p>
          <a:p>
            <a:r>
              <a:rPr lang="en-US" b="1" dirty="0" smtClean="0"/>
              <a:t>GaN Power Transistors</a:t>
            </a:r>
            <a:endParaRPr lang="en-GB" dirty="0"/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3829050" y="8363735"/>
            <a:ext cx="73723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4800" b="1" noProof="1" smtClean="0"/>
              <a:t>Abstract</a:t>
            </a:r>
            <a:endParaRPr lang="en-US" sz="4800" b="1" noProof="1"/>
          </a:p>
        </p:txBody>
      </p:sp>
      <p:pic>
        <p:nvPicPr>
          <p:cNvPr id="42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496" y="1121782"/>
            <a:ext cx="3579802" cy="3000477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8323" y="887156"/>
            <a:ext cx="3100962" cy="3102489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84032" y="4073830"/>
            <a:ext cx="3948575" cy="494551"/>
          </a:xfrm>
          <a:prstGeom prst="rect">
            <a:avLst/>
          </a:prstGeom>
        </p:spPr>
      </p:pic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20825703" y="4447641"/>
            <a:ext cx="6678634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/>
            <a:r>
              <a:rPr lang="tr-TR" sz="6600" noProof="1" smtClean="0"/>
              <a:t>Ozan Keysan</a:t>
            </a:r>
            <a:endParaRPr lang="en-US" sz="6600" noProof="1" smtClean="0"/>
          </a:p>
          <a:p>
            <a:pPr defTabSz="4389438"/>
            <a:r>
              <a:rPr lang="tr-TR" sz="4000" i="1" noProof="1" smtClean="0"/>
              <a:t>(keysan</a:t>
            </a:r>
            <a:r>
              <a:rPr lang="en-US" sz="4000" i="1" noProof="1" smtClean="0"/>
              <a:t>@metu.edu.tr</a:t>
            </a:r>
            <a:r>
              <a:rPr lang="tr-TR" sz="4000" i="1" noProof="1" smtClean="0"/>
              <a:t>)</a:t>
            </a:r>
            <a:endParaRPr lang="en-US" sz="7200" noProof="1"/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7504373" y="6077630"/>
            <a:ext cx="1532837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/>
            <a:r>
              <a:rPr lang="en-US" sz="4800" b="1" i="1" noProof="1" smtClean="0"/>
              <a:t>PowerLab Research </a:t>
            </a:r>
            <a:r>
              <a:rPr lang="en-US" sz="4800" b="1" i="1" noProof="1" smtClean="0"/>
              <a:t>Group</a:t>
            </a:r>
            <a:endParaRPr lang="tr-TR" sz="4800" b="1" i="1" noProof="1"/>
          </a:p>
          <a:p>
            <a:pPr defTabSz="4389438"/>
            <a:r>
              <a:rPr lang="en-US" sz="4800" b="1" i="1" noProof="1" smtClean="0"/>
              <a:t>M</a:t>
            </a:r>
            <a:r>
              <a:rPr lang="tr-TR" sz="4800" b="1" i="1" noProof="1" smtClean="0"/>
              <a:t>iddle East Technical University (METU)</a:t>
            </a:r>
            <a:r>
              <a:rPr lang="tr-TR" sz="4800" b="1" i="1" noProof="1"/>
              <a:t> </a:t>
            </a:r>
            <a:r>
              <a:rPr lang="tr-TR" sz="4800" b="1" i="1" noProof="1" smtClean="0"/>
              <a:t>-</a:t>
            </a:r>
            <a:r>
              <a:rPr lang="en-US" sz="4800" b="1" i="1" noProof="1" smtClean="0"/>
              <a:t> </a:t>
            </a:r>
            <a:r>
              <a:rPr lang="en-US" sz="4800" b="1" i="1" noProof="1" smtClean="0"/>
              <a:t>ANKARA </a:t>
            </a:r>
            <a:endParaRPr lang="tr-TR" sz="4800" b="1" i="1" noProof="1" smtClean="0"/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8550674" y="4455765"/>
            <a:ext cx="13245158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defTabSz="4389438"/>
            <a:r>
              <a:rPr lang="tr-TR" sz="6600" noProof="1" smtClean="0"/>
              <a:t>Mesut Ugur</a:t>
            </a:r>
            <a:endParaRPr lang="en-US" sz="6600" noProof="1" smtClean="0"/>
          </a:p>
          <a:p>
            <a:pPr defTabSz="4389438"/>
            <a:r>
              <a:rPr lang="tr-TR" sz="4000" i="1" noProof="1" smtClean="0"/>
              <a:t>(</a:t>
            </a:r>
            <a:r>
              <a:rPr lang="tr-TR" sz="4000" i="1" noProof="1" smtClean="0"/>
              <a:t>mesut.ugur</a:t>
            </a:r>
            <a:r>
              <a:rPr lang="en-US" sz="4000" i="1" noProof="1" smtClean="0"/>
              <a:t>@metu.edu.tr</a:t>
            </a:r>
            <a:r>
              <a:rPr lang="tr-TR" sz="4000" i="1" noProof="1" smtClean="0"/>
              <a:t>)</a:t>
            </a:r>
            <a:endParaRPr lang="en-US" sz="7200" noProof="1"/>
          </a:p>
        </p:txBody>
      </p:sp>
      <p:grpSp>
        <p:nvGrpSpPr>
          <p:cNvPr id="10" name="Group 9"/>
          <p:cNvGrpSpPr/>
          <p:nvPr/>
        </p:nvGrpSpPr>
        <p:grpSpPr>
          <a:xfrm>
            <a:off x="-1081444" y="4455765"/>
            <a:ext cx="13245158" cy="1723549"/>
            <a:chOff x="-548044" y="4455765"/>
            <a:chExt cx="13245158" cy="1723549"/>
          </a:xfrm>
        </p:grpSpPr>
        <p:sp>
          <p:nvSpPr>
            <p:cNvPr id="49" name="Text Box 14"/>
            <p:cNvSpPr txBox="1">
              <a:spLocks noChangeArrowheads="1"/>
            </p:cNvSpPr>
            <p:nvPr/>
          </p:nvSpPr>
          <p:spPr bwMode="auto">
            <a:xfrm>
              <a:off x="-548044" y="4455765"/>
              <a:ext cx="13245158" cy="1723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defTabSz="4389438"/>
              <a:r>
                <a:rPr lang="tr-TR" sz="6600" noProof="1" smtClean="0"/>
                <a:t>Furkan Karakaya</a:t>
              </a:r>
              <a:endParaRPr lang="en-US" sz="6600" noProof="1" smtClean="0"/>
            </a:p>
            <a:p>
              <a:pPr defTabSz="4389438"/>
              <a:r>
                <a:rPr lang="tr-TR" sz="4000" i="1" noProof="1" smtClean="0"/>
                <a:t>(furkan.karakaya</a:t>
              </a:r>
              <a:r>
                <a:rPr lang="en-US" sz="4000" i="1" noProof="1" smtClean="0"/>
                <a:t>@metu.edu.tr</a:t>
              </a:r>
              <a:r>
                <a:rPr lang="tr-TR" sz="4000" i="1" noProof="1" smtClean="0"/>
                <a:t>)</a:t>
              </a:r>
              <a:endParaRPr lang="en-US" sz="7200" noProof="1"/>
            </a:p>
          </p:txBody>
        </p:sp>
        <p:pic>
          <p:nvPicPr>
            <p:cNvPr id="11" name="Resim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87056" y="4663319"/>
              <a:ext cx="847105" cy="1446705"/>
            </a:xfrm>
            <a:prstGeom prst="rect">
              <a:avLst/>
            </a:prstGeom>
          </p:spPr>
        </p:pic>
      </p:grpSp>
      <p:sp>
        <p:nvSpPr>
          <p:cNvPr id="15" name="Metin kutusu 14"/>
          <p:cNvSpPr txBox="1"/>
          <p:nvPr/>
        </p:nvSpPr>
        <p:spPr>
          <a:xfrm>
            <a:off x="939073" y="9168837"/>
            <a:ext cx="133237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paper, turn-on and turn-off switching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650V enhancement-mode GaN power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FETs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investigated. An analytical model is developed to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current-voltage characteristics of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switching transients both with and without the effects of parasitic components. In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addition,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the temperature and circuit parameters on the switching characteristics are investigated.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302752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1" name="Text Box 42"/>
          <p:cNvSpPr txBox="1">
            <a:spLocks noChangeArrowheads="1"/>
          </p:cNvSpPr>
          <p:nvPr/>
        </p:nvSpPr>
        <p:spPr bwMode="auto">
          <a:xfrm>
            <a:off x="3919501" y="12642352"/>
            <a:ext cx="73723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4800" b="1" noProof="1" smtClean="0"/>
              <a:t>GaN Modeling</a:t>
            </a:r>
            <a:endParaRPr lang="en-US" sz="4800" b="1" noProof="1"/>
          </a:p>
        </p:txBody>
      </p:sp>
      <p:grpSp>
        <p:nvGrpSpPr>
          <p:cNvPr id="8" name="Group 7"/>
          <p:cNvGrpSpPr/>
          <p:nvPr/>
        </p:nvGrpSpPr>
        <p:grpSpPr>
          <a:xfrm>
            <a:off x="471530" y="13371544"/>
            <a:ext cx="7950893" cy="5974905"/>
            <a:chOff x="612742" y="13646553"/>
            <a:chExt cx="6812904" cy="5158280"/>
          </a:xfrm>
        </p:grpSpPr>
        <p:pic>
          <p:nvPicPr>
            <p:cNvPr id="21" name="Resim 20"/>
            <p:cNvPicPr>
              <a:picLocks noChangeAspect="1"/>
            </p:cNvPicPr>
            <p:nvPr/>
          </p:nvPicPr>
          <p:blipFill rotWithShape="1">
            <a:blip r:embed="rId7"/>
            <a:srcRect l="1" r="64690"/>
            <a:stretch/>
          </p:blipFill>
          <p:spPr>
            <a:xfrm>
              <a:off x="612742" y="13646553"/>
              <a:ext cx="5550784" cy="4680000"/>
            </a:xfrm>
            <a:prstGeom prst="rect">
              <a:avLst/>
            </a:prstGeom>
          </p:spPr>
        </p:pic>
        <p:sp>
          <p:nvSpPr>
            <p:cNvPr id="77" name="Metin kutusu 76"/>
            <p:cNvSpPr txBox="1"/>
            <p:nvPr/>
          </p:nvSpPr>
          <p:spPr>
            <a:xfrm>
              <a:off x="1100984" y="18326553"/>
              <a:ext cx="6324662" cy="478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hybrid model of e-mode GaN power </a:t>
              </a:r>
              <a:r>
                <a: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FET</a:t>
              </a:r>
            </a:p>
          </p:txBody>
        </p:sp>
      </p:grpSp>
      <p:pic>
        <p:nvPicPr>
          <p:cNvPr id="29" name="Resim 28"/>
          <p:cNvPicPr>
            <a:picLocks noChangeAspect="1"/>
          </p:cNvPicPr>
          <p:nvPr/>
        </p:nvPicPr>
        <p:blipFill rotWithShape="1">
          <a:blip r:embed="rId8"/>
          <a:srcRect l="40026" r="23811"/>
          <a:stretch/>
        </p:blipFill>
        <p:spPr>
          <a:xfrm>
            <a:off x="22705245" y="9330010"/>
            <a:ext cx="5909849" cy="496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709077" y="19480897"/>
            <a:ext cx="13680000" cy="5839123"/>
            <a:chOff x="1952945" y="20198632"/>
            <a:chExt cx="13229422" cy="5122622"/>
          </a:xfrm>
        </p:grpSpPr>
        <p:sp>
          <p:nvSpPr>
            <p:cNvPr id="82" name="Metin kutusu 81"/>
            <p:cNvSpPr txBox="1"/>
            <p:nvPr/>
          </p:nvSpPr>
          <p:spPr>
            <a:xfrm>
              <a:off x="1952945" y="24835235"/>
              <a:ext cx="13229422" cy="486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Parasitic </a:t>
              </a:r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capacitances vs Drain-Source Voltage plot (a) &amp; </a:t>
              </a:r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Ciss </a:t>
              </a:r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vs </a:t>
              </a:r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Vgs plot </a:t>
              </a:r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029046" y="20226928"/>
              <a:ext cx="4943626" cy="4786920"/>
              <a:chOff x="2029046" y="20226928"/>
              <a:chExt cx="4943626" cy="4786920"/>
            </a:xfrm>
          </p:grpSpPr>
          <p:pic>
            <p:nvPicPr>
              <p:cNvPr id="122" name="Picture 23"/>
              <p:cNvPicPr/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5631" r="6374"/>
              <a:stretch/>
            </p:blipFill>
            <p:spPr bwMode="auto">
              <a:xfrm>
                <a:off x="2029046" y="20226928"/>
                <a:ext cx="4943626" cy="4358392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83" name="Metin kutusu 82"/>
              <p:cNvSpPr txBox="1"/>
              <p:nvPr/>
            </p:nvSpPr>
            <p:spPr>
              <a:xfrm>
                <a:off x="4297912" y="24459850"/>
                <a:ext cx="69495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tr-TR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8329722" y="20198632"/>
              <a:ext cx="4943627" cy="4810453"/>
              <a:chOff x="8329722" y="20198632"/>
              <a:chExt cx="4943627" cy="4810453"/>
            </a:xfrm>
          </p:grpSpPr>
          <p:pic>
            <p:nvPicPr>
              <p:cNvPr id="123" name="Picture 3"/>
              <p:cNvPicPr/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81" t="1511" r="7833"/>
              <a:stretch/>
            </p:blipFill>
            <p:spPr bwMode="auto">
              <a:xfrm>
                <a:off x="8329722" y="20198632"/>
                <a:ext cx="4943627" cy="4358392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84" name="Metin kutusu 83"/>
              <p:cNvSpPr txBox="1"/>
              <p:nvPr/>
            </p:nvSpPr>
            <p:spPr>
              <a:xfrm>
                <a:off x="10618799" y="24455087"/>
                <a:ext cx="69495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tr-TR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642224" y="25748528"/>
            <a:ext cx="14105574" cy="5834814"/>
            <a:chOff x="1463515" y="29188997"/>
            <a:chExt cx="14513449" cy="4659272"/>
          </a:xfrm>
        </p:grpSpPr>
        <p:pic>
          <p:nvPicPr>
            <p:cNvPr id="112" name="Resim 111"/>
            <p:cNvPicPr/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4" t="6299" r="8607" b="2352"/>
            <a:stretch/>
          </p:blipFill>
          <p:spPr bwMode="auto">
            <a:xfrm>
              <a:off x="1848456" y="29188997"/>
              <a:ext cx="5259818" cy="396709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3" name="Resim 112"/>
            <p:cNvPicPr/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4" t="6266" r="7392" b="1218"/>
            <a:stretch/>
          </p:blipFill>
          <p:spPr bwMode="auto">
            <a:xfrm>
              <a:off x="8149133" y="29188997"/>
              <a:ext cx="5259818" cy="396709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86" name="Metin kutusu 85"/>
            <p:cNvSpPr txBox="1"/>
            <p:nvPr/>
          </p:nvSpPr>
          <p:spPr>
            <a:xfrm>
              <a:off x="4049476" y="33062048"/>
              <a:ext cx="69495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87" name="Metin kutusu 86"/>
            <p:cNvSpPr txBox="1"/>
            <p:nvPr/>
          </p:nvSpPr>
          <p:spPr>
            <a:xfrm>
              <a:off x="10596400" y="33045385"/>
              <a:ext cx="69495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88" name="Metin kutusu 87"/>
            <p:cNvSpPr txBox="1"/>
            <p:nvPr/>
          </p:nvSpPr>
          <p:spPr>
            <a:xfrm>
              <a:off x="1463515" y="33405885"/>
              <a:ext cx="14513449" cy="442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Static </a:t>
              </a:r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of </a:t>
              </a:r>
              <a:r>
                <a:rPr lang="tr-TR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GS66508B</a:t>
              </a:r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for Forward Conduction (a) &amp; Reverse Conduction (b)</a:t>
              </a:r>
              <a:endPara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Metin kutusu 88"/>
          <p:cNvSpPr txBox="1"/>
          <p:nvPr/>
        </p:nvSpPr>
        <p:spPr>
          <a:xfrm>
            <a:off x="1082387" y="32095201"/>
            <a:ext cx="133187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gate bias increases the reverse conduction loss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</a:t>
            </a: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-time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critical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7" name="Metin kutusu 96"/>
          <p:cNvSpPr txBox="1"/>
          <p:nvPr/>
        </p:nvSpPr>
        <p:spPr>
          <a:xfrm>
            <a:off x="7938150" y="14779176"/>
            <a:ext cx="68077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 branch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the </a:t>
            </a:r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channel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parasitic capacitances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highly </a:t>
            </a:r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on the electrical field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between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drain-source terminals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Metin kutusu 56"/>
          <p:cNvSpPr txBox="1">
            <a:spLocks noChangeArrowheads="1"/>
          </p:cNvSpPr>
          <p:nvPr/>
        </p:nvSpPr>
        <p:spPr bwMode="auto">
          <a:xfrm>
            <a:off x="15511462" y="8350092"/>
            <a:ext cx="142398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en-US" sz="4800" b="1" dirty="0" err="1" smtClean="0"/>
              <a:t>Switching</a:t>
            </a:r>
            <a:r>
              <a:rPr lang="tr-TR" altLang="en-US" sz="4800" b="1" dirty="0" smtClean="0"/>
              <a:t> Test </a:t>
            </a:r>
            <a:r>
              <a:rPr lang="tr-TR" altLang="en-US" sz="4800" b="1" dirty="0" err="1" smtClean="0"/>
              <a:t>Circuit</a:t>
            </a:r>
            <a:r>
              <a:rPr lang="tr-TR" altLang="en-US" sz="4800" b="1" dirty="0" smtClean="0"/>
              <a:t> </a:t>
            </a:r>
            <a:r>
              <a:rPr lang="tr-TR" altLang="en-US" sz="4800" b="1" dirty="0" err="1" smtClean="0"/>
              <a:t>Configurations</a:t>
            </a:r>
            <a:endParaRPr lang="en-GB" altLang="en-US" sz="4800" b="1" dirty="0"/>
          </a:p>
        </p:txBody>
      </p:sp>
      <p:sp>
        <p:nvSpPr>
          <p:cNvPr id="100" name="Metin kutusu 99"/>
          <p:cNvSpPr txBox="1"/>
          <p:nvPr/>
        </p:nvSpPr>
        <p:spPr>
          <a:xfrm>
            <a:off x="22090435" y="14346012"/>
            <a:ext cx="77627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Pulse Test (DPT) Circuit 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</a:p>
        </p:txBody>
      </p:sp>
      <p:sp>
        <p:nvSpPr>
          <p:cNvPr id="101" name="Metin kutusu 100"/>
          <p:cNvSpPr txBox="1"/>
          <p:nvPr/>
        </p:nvSpPr>
        <p:spPr>
          <a:xfrm>
            <a:off x="15943267" y="10234834"/>
            <a:ext cx="6449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Double Pulse Test circuit is implemented in MATLAB / Simulink® platform to investigate switching transients.</a:t>
            </a:r>
            <a:endParaRPr lang="en-GB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Tablo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79134"/>
              </p:ext>
            </p:extLst>
          </p:nvPr>
        </p:nvGraphicFramePr>
        <p:xfrm>
          <a:off x="15777992" y="15702517"/>
          <a:ext cx="13706814" cy="1610984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3088322">
                  <a:extLst>
                    <a:ext uri="{9D8B030D-6E8A-4147-A177-3AD203B41FA5}">
                      <a16:colId xmlns:a16="http://schemas.microsoft.com/office/drawing/2014/main" val="526134272"/>
                    </a:ext>
                  </a:extLst>
                </a:gridCol>
                <a:gridCol w="1124585">
                  <a:extLst>
                    <a:ext uri="{9D8B030D-6E8A-4147-A177-3AD203B41FA5}">
                      <a16:colId xmlns:a16="http://schemas.microsoft.com/office/drawing/2014/main" val="1816080516"/>
                    </a:ext>
                  </a:extLst>
                </a:gridCol>
                <a:gridCol w="3814128">
                  <a:extLst>
                    <a:ext uri="{9D8B030D-6E8A-4147-A177-3AD203B41FA5}">
                      <a16:colId xmlns:a16="http://schemas.microsoft.com/office/drawing/2014/main" val="3812648055"/>
                    </a:ext>
                  </a:extLst>
                </a:gridCol>
                <a:gridCol w="948372">
                  <a:extLst>
                    <a:ext uri="{9D8B030D-6E8A-4147-A177-3AD203B41FA5}">
                      <a16:colId xmlns:a16="http://schemas.microsoft.com/office/drawing/2014/main" val="675463665"/>
                    </a:ext>
                  </a:extLst>
                </a:gridCol>
                <a:gridCol w="3811141">
                  <a:extLst>
                    <a:ext uri="{9D8B030D-6E8A-4147-A177-3AD203B41FA5}">
                      <a16:colId xmlns:a16="http://schemas.microsoft.com/office/drawing/2014/main" val="3235881223"/>
                    </a:ext>
                  </a:extLst>
                </a:gridCol>
                <a:gridCol w="920266">
                  <a:extLst>
                    <a:ext uri="{9D8B030D-6E8A-4147-A177-3AD203B41FA5}">
                      <a16:colId xmlns:a16="http://schemas.microsoft.com/office/drawing/2014/main" val="1722992962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Input voltage (V</a:t>
                      </a:r>
                      <a:r>
                        <a:rPr lang="en-US" sz="2000" b="0" baseline="-25000" dirty="0">
                          <a:effectLst/>
                        </a:rPr>
                        <a:t>d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400 V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Internal gate resistance (R</a:t>
                      </a:r>
                      <a:r>
                        <a:rPr lang="en-US" sz="2000" b="0" baseline="-25000" dirty="0">
                          <a:effectLst/>
                        </a:rPr>
                        <a:t>g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1.5 Ω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Gate parasitic inductance (L</a:t>
                      </a:r>
                      <a:r>
                        <a:rPr lang="en-US" sz="2000" b="0" baseline="-25000" dirty="0">
                          <a:effectLst/>
                        </a:rPr>
                        <a:t>g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3.0 nH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50433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Output Current (I</a:t>
                      </a:r>
                      <a:r>
                        <a:rPr lang="en-US" sz="2000" b="0" baseline="-25000" dirty="0">
                          <a:effectLst/>
                        </a:rPr>
                        <a:t>LOAD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 20 A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Drain/source inductances </a:t>
                      </a:r>
                      <a:r>
                        <a:rPr lang="en-US" sz="2000" b="0" dirty="0" smtClean="0">
                          <a:effectLst/>
                        </a:rPr>
                        <a:t>(L</a:t>
                      </a:r>
                      <a:r>
                        <a:rPr lang="en-US" sz="2000" b="0" baseline="-25000" dirty="0" smtClean="0">
                          <a:effectLst/>
                        </a:rPr>
                        <a:t>s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0.9 nH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Power loop inductance (L</a:t>
                      </a:r>
                      <a:r>
                        <a:rPr lang="en-US" sz="2000" b="0" baseline="-25000" dirty="0">
                          <a:effectLst/>
                        </a:rPr>
                        <a:t>p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7.0 nH</a:t>
                      </a:r>
                      <a:endParaRPr lang="en-GB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644011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Load inductance (L</a:t>
                      </a:r>
                      <a:r>
                        <a:rPr lang="en-US" sz="2000" b="0" baseline="-25000" dirty="0">
                          <a:effectLst/>
                        </a:rPr>
                        <a:t>LOAD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35 mH</a:t>
                      </a:r>
                      <a:endParaRPr lang="en-GB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Turn-on gate resistance (R</a:t>
                      </a:r>
                      <a:r>
                        <a:rPr lang="en-US" sz="2000" b="0" baseline="-25000" dirty="0">
                          <a:effectLst/>
                        </a:rPr>
                        <a:t>G-ON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10 Ω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Junction Temperature (T</a:t>
                      </a:r>
                      <a:r>
                        <a:rPr lang="en-US" sz="2000" b="0" baseline="-25000" dirty="0">
                          <a:effectLst/>
                        </a:rPr>
                        <a:t>J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125 </a:t>
                      </a:r>
                      <a:r>
                        <a:rPr lang="en-US" sz="2000" b="0" baseline="30000">
                          <a:effectLst/>
                        </a:rPr>
                        <a:t>0</a:t>
                      </a:r>
                      <a:r>
                        <a:rPr lang="en-US" sz="2000" b="0">
                          <a:effectLst/>
                        </a:rPr>
                        <a:t>C</a:t>
                      </a:r>
                      <a:endParaRPr lang="en-GB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1464838"/>
                  </a:ext>
                </a:extLst>
              </a:tr>
              <a:tr h="3663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Applied gate voltage (V</a:t>
                      </a:r>
                      <a:r>
                        <a:rPr lang="en-US" sz="2000" b="0" baseline="-25000" dirty="0">
                          <a:effectLst/>
                        </a:rPr>
                        <a:t>gs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-3V/+6V</a:t>
                      </a:r>
                      <a:endParaRPr lang="en-GB" sz="2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Turn-off gate resistance (R</a:t>
                      </a:r>
                      <a:r>
                        <a:rPr lang="en-US" sz="2000" b="0" baseline="-25000" dirty="0">
                          <a:effectLst/>
                        </a:rPr>
                        <a:t>G-OFF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1 Ω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Dead-time (t</a:t>
                      </a:r>
                      <a:r>
                        <a:rPr lang="en-US" sz="2000" b="0" baseline="-25000" dirty="0">
                          <a:effectLst/>
                        </a:rPr>
                        <a:t>dead</a:t>
                      </a:r>
                      <a:r>
                        <a:rPr lang="en-US" sz="2000" b="0" dirty="0">
                          <a:effectLst/>
                        </a:rPr>
                        <a:t>)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20 ns</a:t>
                      </a:r>
                      <a:endParaRPr lang="en-GB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2517693"/>
                  </a:ext>
                </a:extLst>
              </a:tr>
            </a:tbl>
          </a:graphicData>
        </a:graphic>
      </p:graphicFrame>
      <p:sp>
        <p:nvSpPr>
          <p:cNvPr id="105" name="Metin kutusu 104"/>
          <p:cNvSpPr txBox="1"/>
          <p:nvPr/>
        </p:nvSpPr>
        <p:spPr>
          <a:xfrm>
            <a:off x="15747798" y="15085129"/>
            <a:ext cx="12654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The parameters used for the test circuit in MATLAB / Simulink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®</a:t>
            </a:r>
            <a:endParaRPr lang="en-GB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Metin kutusu 100"/>
          <p:cNvSpPr txBox="1"/>
          <p:nvPr/>
        </p:nvSpPr>
        <p:spPr>
          <a:xfrm>
            <a:off x="15879060" y="17731702"/>
            <a:ext cx="13504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better understanding of the switching behavior of e-mode GaNs, the turn-on and turn-off behavior of the selected device is investigated 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models:</a:t>
            </a:r>
            <a:endParaRPr lang="en-GB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Metin kutusu 100"/>
          <p:cNvSpPr txBox="1"/>
          <p:nvPr/>
        </p:nvSpPr>
        <p:spPr>
          <a:xfrm>
            <a:off x="15879060" y="19549342"/>
            <a:ext cx="1350467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tr-TR" sz="4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model with constant capacitances and without parasitic inductances</a:t>
            </a:r>
            <a:endParaRPr lang="en-GB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2" name="Resim 13"/>
          <p:cNvPicPr/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" t="7074" r="6382"/>
          <a:stretch/>
        </p:blipFill>
        <p:spPr bwMode="auto">
          <a:xfrm>
            <a:off x="16338754" y="20937378"/>
            <a:ext cx="5760000" cy="468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3" name="Resim 15"/>
          <p:cNvPicPr/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" t="6597" r="6147"/>
          <a:stretch/>
        </p:blipFill>
        <p:spPr bwMode="auto">
          <a:xfrm>
            <a:off x="23368323" y="20937378"/>
            <a:ext cx="5760000" cy="468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Resim 17"/>
          <p:cNvPicPr/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" t="7063" r="6399"/>
          <a:stretch/>
        </p:blipFill>
        <p:spPr bwMode="auto">
          <a:xfrm>
            <a:off x="16450413" y="26134998"/>
            <a:ext cx="5760000" cy="468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7" name="Resim 25"/>
          <p:cNvPicPr/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" t="5639" r="5886"/>
          <a:stretch/>
        </p:blipFill>
        <p:spPr bwMode="auto">
          <a:xfrm>
            <a:off x="23362960" y="26057123"/>
            <a:ext cx="5760000" cy="468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8" name="Metin kutusu 83"/>
          <p:cNvSpPr txBox="1"/>
          <p:nvPr/>
        </p:nvSpPr>
        <p:spPr>
          <a:xfrm>
            <a:off x="17319793" y="25580764"/>
            <a:ext cx="4021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Top Switch Turn-On</a:t>
            </a:r>
          </a:p>
        </p:txBody>
      </p:sp>
      <p:sp>
        <p:nvSpPr>
          <p:cNvPr id="59" name="Metin kutusu 83"/>
          <p:cNvSpPr txBox="1"/>
          <p:nvPr/>
        </p:nvSpPr>
        <p:spPr>
          <a:xfrm>
            <a:off x="24153564" y="25566721"/>
            <a:ext cx="4021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Top Switch Turn-Off</a:t>
            </a:r>
          </a:p>
        </p:txBody>
      </p:sp>
      <p:sp>
        <p:nvSpPr>
          <p:cNvPr id="60" name="Metin kutusu 83"/>
          <p:cNvSpPr txBox="1"/>
          <p:nvPr/>
        </p:nvSpPr>
        <p:spPr>
          <a:xfrm>
            <a:off x="16848337" y="30808726"/>
            <a:ext cx="44926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Bottom Switch Turn-Off</a:t>
            </a:r>
          </a:p>
        </p:txBody>
      </p:sp>
      <p:sp>
        <p:nvSpPr>
          <p:cNvPr id="61" name="Metin kutusu 83"/>
          <p:cNvSpPr txBox="1"/>
          <p:nvPr/>
        </p:nvSpPr>
        <p:spPr>
          <a:xfrm>
            <a:off x="23821974" y="30810183"/>
            <a:ext cx="44926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Bottom Switch Turn-On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27069" y="31408086"/>
            <a:ext cx="117563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waveforms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obtained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Model 1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Metin kutusu 96"/>
          <p:cNvSpPr txBox="1"/>
          <p:nvPr/>
        </p:nvSpPr>
        <p:spPr>
          <a:xfrm>
            <a:off x="15879060" y="31955812"/>
            <a:ext cx="13724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oscillations 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</a:t>
            </a: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inductances are not included 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model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Drain current and channel current are different 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charging &amp; discharging of switches’ output 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capacitances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7399455" y="35136893"/>
            <a:ext cx="7745906" cy="6112823"/>
            <a:chOff x="15378563" y="8747560"/>
            <a:chExt cx="7745906" cy="6112823"/>
          </a:xfrm>
        </p:grpSpPr>
        <p:pic>
          <p:nvPicPr>
            <p:cNvPr id="69" name="Resim 89"/>
            <p:cNvPicPr/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6" t="6914" r="8521" b="3320"/>
            <a:stretch/>
          </p:blipFill>
          <p:spPr bwMode="auto">
            <a:xfrm>
              <a:off x="16209454" y="8747560"/>
              <a:ext cx="5112000" cy="4968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0" name="Metin kutusu 95"/>
            <p:cNvSpPr txBox="1"/>
            <p:nvPr/>
          </p:nvSpPr>
          <p:spPr>
            <a:xfrm>
              <a:off x="15378563" y="13844720"/>
              <a:ext cx="77459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Thermal </a:t>
              </a:r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characteristics of </a:t>
              </a:r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G</a:t>
              </a:r>
              <a:r>
                <a: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S66508B </a:t>
              </a:r>
              <a:r>
                <a: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 </a:t>
              </a:r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6V gate-source voltage</a:t>
              </a:r>
              <a:endPara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Metin kutusu 97"/>
          <p:cNvSpPr txBox="1"/>
          <p:nvPr/>
        </p:nvSpPr>
        <p:spPr>
          <a:xfrm>
            <a:off x="1082387" y="35800125"/>
            <a:ext cx="6979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Junction temperature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key factor which </a:t>
            </a:r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affects the trans</a:t>
            </a: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conductance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device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trans-conductance is nearly </a:t>
            </a:r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halved for every 75ºC increase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junction temperature</a:t>
            </a:r>
          </a:p>
        </p:txBody>
      </p:sp>
      <p:sp>
        <p:nvSpPr>
          <p:cNvPr id="73" name="Metin kutusu 100"/>
          <p:cNvSpPr txBox="1"/>
          <p:nvPr/>
        </p:nvSpPr>
        <p:spPr>
          <a:xfrm>
            <a:off x="15722057" y="33903290"/>
            <a:ext cx="1350467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tr-TR" sz="4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2</a:t>
            </a: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with variable capacitances but without parasitic inductances</a:t>
            </a:r>
            <a:endParaRPr lang="en-GB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5" name="Resim 31"/>
          <p:cNvPicPr/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" t="6820" r="6528"/>
          <a:stretch/>
        </p:blipFill>
        <p:spPr bwMode="auto">
          <a:xfrm>
            <a:off x="16316361" y="35448368"/>
            <a:ext cx="5760000" cy="468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6" name="Resim 27"/>
          <p:cNvPicPr/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" t="6841" r="6381"/>
          <a:stretch/>
        </p:blipFill>
        <p:spPr bwMode="auto">
          <a:xfrm>
            <a:off x="22910103" y="35448368"/>
            <a:ext cx="5760000" cy="468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0" name="Metin kutusu 83"/>
          <p:cNvSpPr txBox="1"/>
          <p:nvPr/>
        </p:nvSpPr>
        <p:spPr>
          <a:xfrm>
            <a:off x="17248758" y="40312308"/>
            <a:ext cx="4021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Top Switch Turn-On</a:t>
            </a:r>
          </a:p>
        </p:txBody>
      </p:sp>
      <p:sp>
        <p:nvSpPr>
          <p:cNvPr id="81" name="Metin kutusu 83"/>
          <p:cNvSpPr txBox="1"/>
          <p:nvPr/>
        </p:nvSpPr>
        <p:spPr>
          <a:xfrm>
            <a:off x="24082529" y="40298265"/>
            <a:ext cx="4021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Top Switch Turn-Off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 2"/>
          <p:cNvGrpSpPr/>
          <p:nvPr/>
        </p:nvGrpSpPr>
        <p:grpSpPr>
          <a:xfrm>
            <a:off x="22763163" y="42049700"/>
            <a:ext cx="6383337" cy="308741"/>
            <a:chOff x="22763163" y="42049700"/>
            <a:chExt cx="6383337" cy="308741"/>
          </a:xfrm>
        </p:grpSpPr>
        <p:sp>
          <p:nvSpPr>
            <p:cNvPr id="2" name="Dikdörtgen 1"/>
            <p:cNvSpPr/>
            <p:nvPr/>
          </p:nvSpPr>
          <p:spPr bwMode="auto">
            <a:xfrm>
              <a:off x="22763163" y="42049700"/>
              <a:ext cx="6383337" cy="60325"/>
            </a:xfrm>
            <a:prstGeom prst="rect">
              <a:avLst/>
            </a:prstGeom>
            <a:solidFill>
              <a:srgbClr val="0F3C6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Dikdörtgen 43"/>
            <p:cNvSpPr/>
            <p:nvPr/>
          </p:nvSpPr>
          <p:spPr bwMode="auto">
            <a:xfrm>
              <a:off x="22763163" y="42136191"/>
              <a:ext cx="6383337" cy="60325"/>
            </a:xfrm>
            <a:prstGeom prst="rect">
              <a:avLst/>
            </a:prstGeom>
            <a:solidFill>
              <a:srgbClr val="0D3B6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Dikdörtgen 44"/>
            <p:cNvSpPr/>
            <p:nvPr/>
          </p:nvSpPr>
          <p:spPr bwMode="auto">
            <a:xfrm>
              <a:off x="22763163" y="42186991"/>
              <a:ext cx="6383337" cy="60325"/>
            </a:xfrm>
            <a:prstGeom prst="rect">
              <a:avLst/>
            </a:prstGeom>
            <a:solidFill>
              <a:srgbClr val="0D3A6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Dikdörtgen 45"/>
            <p:cNvSpPr/>
            <p:nvPr/>
          </p:nvSpPr>
          <p:spPr bwMode="auto">
            <a:xfrm>
              <a:off x="22763163" y="42237791"/>
              <a:ext cx="6383337" cy="60325"/>
            </a:xfrm>
            <a:prstGeom prst="rect">
              <a:avLst/>
            </a:prstGeom>
            <a:solidFill>
              <a:srgbClr val="0C396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Dikdörtgen 46"/>
            <p:cNvSpPr/>
            <p:nvPr/>
          </p:nvSpPr>
          <p:spPr bwMode="auto">
            <a:xfrm>
              <a:off x="22763163" y="42298116"/>
              <a:ext cx="6383337" cy="60325"/>
            </a:xfrm>
            <a:prstGeom prst="rect">
              <a:avLst/>
            </a:prstGeom>
            <a:solidFill>
              <a:srgbClr val="0A386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Dikdörtgen 47"/>
            <p:cNvSpPr/>
            <p:nvPr/>
          </p:nvSpPr>
          <p:spPr bwMode="auto">
            <a:xfrm>
              <a:off x="22763163" y="42088565"/>
              <a:ext cx="6383337" cy="60325"/>
            </a:xfrm>
            <a:prstGeom prst="rect">
              <a:avLst/>
            </a:prstGeom>
            <a:solidFill>
              <a:srgbClr val="0E3C6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2" name="AutoShape 50"/>
          <p:cNvSpPr>
            <a:spLocks noChangeArrowheads="1"/>
          </p:cNvSpPr>
          <p:nvPr/>
        </p:nvSpPr>
        <p:spPr bwMode="auto">
          <a:xfrm>
            <a:off x="15544800" y="1707835"/>
            <a:ext cx="14173200" cy="40701405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1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571500" y="1707836"/>
            <a:ext cx="14058900" cy="40650606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1"/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514350" y="508000"/>
            <a:ext cx="29203650" cy="1048457"/>
          </a:xfrm>
          <a:prstGeom prst="roundRect">
            <a:avLst>
              <a:gd name="adj" fmla="val 10870"/>
            </a:avLst>
          </a:prstGeom>
          <a:solidFill>
            <a:srgbClr val="D1F6A4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389438"/>
            <a:endParaRPr lang="en-US" noProof="1">
              <a:solidFill>
                <a:schemeClr val="bg1"/>
              </a:solidFill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2983597" y="356622"/>
            <a:ext cx="24265156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tr-TR" b="1" dirty="0" smtClean="0">
                <a:latin typeface="+mj-lt"/>
                <a:cs typeface="Times New Roman" panose="02020603050405020304" pitchFamily="18" charset="0"/>
              </a:rPr>
              <a:t>Part</a:t>
            </a:r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II -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302752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0" name="Metin kutusu 96"/>
          <p:cNvSpPr txBox="1"/>
          <p:nvPr/>
        </p:nvSpPr>
        <p:spPr>
          <a:xfrm>
            <a:off x="976639" y="8270808"/>
            <a:ext cx="13356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 of the overshoot in currents increased 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for lower voltages now the Coss is greater than the Coss in Model 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1" name="Metin kutusu 100"/>
          <p:cNvSpPr txBox="1"/>
          <p:nvPr/>
        </p:nvSpPr>
        <p:spPr>
          <a:xfrm>
            <a:off x="848611" y="9650234"/>
            <a:ext cx="1350467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tr-TR" sz="4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3</a:t>
            </a: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comprehensive model with variable capacitances and with parasitic inductances</a:t>
            </a:r>
            <a:endParaRPr lang="en-GB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21380" y="11145897"/>
            <a:ext cx="12357289" cy="10848759"/>
            <a:chOff x="1321380" y="17965797"/>
            <a:chExt cx="12357289" cy="10848759"/>
          </a:xfrm>
        </p:grpSpPr>
        <p:pic>
          <p:nvPicPr>
            <p:cNvPr id="91" name="Resim 40"/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66" t="6956" r="7088"/>
            <a:stretch/>
          </p:blipFill>
          <p:spPr bwMode="auto">
            <a:xfrm>
              <a:off x="1321380" y="17965797"/>
              <a:ext cx="5760000" cy="4680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2" name="Resim 45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2" t="6959" r="7492"/>
            <a:stretch/>
          </p:blipFill>
          <p:spPr bwMode="auto">
            <a:xfrm>
              <a:off x="7903069" y="17979790"/>
              <a:ext cx="5760000" cy="4680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3" name="Resim 46"/>
            <p:cNvPicPr/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34" t="7299" r="7354"/>
            <a:stretch/>
          </p:blipFill>
          <p:spPr bwMode="auto">
            <a:xfrm>
              <a:off x="1321380" y="23137842"/>
              <a:ext cx="5760000" cy="4680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4" name="Resim 47"/>
            <p:cNvPicPr/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32" t="5957" r="7496"/>
            <a:stretch/>
          </p:blipFill>
          <p:spPr bwMode="auto">
            <a:xfrm>
              <a:off x="7918669" y="23137842"/>
              <a:ext cx="5760000" cy="4680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95" name="Metin kutusu 83"/>
            <p:cNvSpPr txBox="1"/>
            <p:nvPr/>
          </p:nvSpPr>
          <p:spPr>
            <a:xfrm>
              <a:off x="2375559" y="22601049"/>
              <a:ext cx="402124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Top Switch Turn-On</a:t>
              </a:r>
            </a:p>
          </p:txBody>
        </p:sp>
        <p:sp>
          <p:nvSpPr>
            <p:cNvPr id="102" name="Metin kutusu 83"/>
            <p:cNvSpPr txBox="1"/>
            <p:nvPr/>
          </p:nvSpPr>
          <p:spPr>
            <a:xfrm>
              <a:off x="9225123" y="22601049"/>
              <a:ext cx="402124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Top Switch Turn-Off</a:t>
              </a:r>
            </a:p>
          </p:txBody>
        </p:sp>
        <p:sp>
          <p:nvSpPr>
            <p:cNvPr id="103" name="Metin kutusu 83"/>
            <p:cNvSpPr txBox="1"/>
            <p:nvPr/>
          </p:nvSpPr>
          <p:spPr>
            <a:xfrm>
              <a:off x="2312651" y="27706813"/>
              <a:ext cx="449269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 Bottom Switch Turn-Off</a:t>
              </a:r>
            </a:p>
          </p:txBody>
        </p:sp>
        <p:sp>
          <p:nvSpPr>
            <p:cNvPr id="104" name="Metin kutusu 83"/>
            <p:cNvSpPr txBox="1"/>
            <p:nvPr/>
          </p:nvSpPr>
          <p:spPr>
            <a:xfrm>
              <a:off x="8901184" y="27706813"/>
              <a:ext cx="449269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 Bottom Switch Turn-On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24371" y="28260558"/>
              <a:ext cx="1175635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Switching </a:t>
              </a:r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waveforms</a:t>
              </a:r>
              <a:r>
                <a: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obtained </a:t>
              </a:r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Model </a:t>
              </a:r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tr-TR" sz="3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8" name="Metin kutusu 96"/>
          <p:cNvSpPr txBox="1"/>
          <p:nvPr/>
        </p:nvSpPr>
        <p:spPr>
          <a:xfrm>
            <a:off x="921365" y="22095943"/>
            <a:ext cx="133569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parasitic inductances are added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tr-TR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</a:t>
            </a: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 in voltage 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observed during bottom switch turn-off transient due to the </a:t>
            </a: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 inductance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damping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dependent on the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loop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inductance</a:t>
            </a: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drain/source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parasitic inductances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trans-conductance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[8]</a:t>
            </a:r>
          </a:p>
        </p:txBody>
      </p:sp>
      <p:sp>
        <p:nvSpPr>
          <p:cNvPr id="109" name="Text Box 42"/>
          <p:cNvSpPr txBox="1">
            <a:spLocks noChangeArrowheads="1"/>
          </p:cNvSpPr>
          <p:nvPr/>
        </p:nvSpPr>
        <p:spPr bwMode="auto">
          <a:xfrm>
            <a:off x="3982261" y="24969862"/>
            <a:ext cx="73723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5400" b="1" noProof="1" smtClean="0"/>
              <a:t>State </a:t>
            </a:r>
            <a:r>
              <a:rPr lang="tr-TR" sz="4800" b="1" noProof="1" smtClean="0"/>
              <a:t>Trajectories</a:t>
            </a:r>
            <a:endParaRPr lang="en-US" sz="4800" b="1" noProof="1"/>
          </a:p>
        </p:txBody>
      </p:sp>
      <p:grpSp>
        <p:nvGrpSpPr>
          <p:cNvPr id="7" name="Group 6"/>
          <p:cNvGrpSpPr/>
          <p:nvPr/>
        </p:nvGrpSpPr>
        <p:grpSpPr>
          <a:xfrm>
            <a:off x="1102027" y="25877007"/>
            <a:ext cx="13225512" cy="10360646"/>
            <a:chOff x="1279009" y="32735007"/>
            <a:chExt cx="13225512" cy="10360646"/>
          </a:xfrm>
        </p:grpSpPr>
        <p:pic>
          <p:nvPicPr>
            <p:cNvPr id="110" name="Resim 48"/>
            <p:cNvPicPr/>
            <p:nvPr/>
          </p:nvPicPr>
          <p:blipFill rotWithShape="1">
            <a:blip r:embed="rId7"/>
            <a:srcRect l="3322" t="5833" r="7703"/>
            <a:stretch/>
          </p:blipFill>
          <p:spPr bwMode="auto">
            <a:xfrm>
              <a:off x="1321380" y="32740737"/>
              <a:ext cx="6120000" cy="43200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1" name="Resim 52"/>
            <p:cNvPicPr/>
            <p:nvPr/>
          </p:nvPicPr>
          <p:blipFill rotWithShape="1">
            <a:blip r:embed="rId8"/>
            <a:srcRect l="3322" t="6755" r="8444"/>
            <a:stretch/>
          </p:blipFill>
          <p:spPr bwMode="auto">
            <a:xfrm>
              <a:off x="8034574" y="32735007"/>
              <a:ext cx="6120000" cy="43200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5" name="Resim 53"/>
            <p:cNvPicPr/>
            <p:nvPr/>
          </p:nvPicPr>
          <p:blipFill rotWithShape="1">
            <a:blip r:embed="rId9"/>
            <a:srcRect l="4615" t="5265" r="8627"/>
            <a:stretch/>
          </p:blipFill>
          <p:spPr bwMode="auto">
            <a:xfrm>
              <a:off x="1321380" y="37686688"/>
              <a:ext cx="6120000" cy="43200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6" name="Resim 54"/>
            <p:cNvPicPr/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46" t="5284" r="8809"/>
            <a:stretch/>
          </p:blipFill>
          <p:spPr bwMode="auto">
            <a:xfrm>
              <a:off x="8034574" y="37686688"/>
              <a:ext cx="6120000" cy="4320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17" name="Metin kutusu 83"/>
            <p:cNvSpPr txBox="1"/>
            <p:nvPr/>
          </p:nvSpPr>
          <p:spPr>
            <a:xfrm>
              <a:off x="2286820" y="37172642"/>
              <a:ext cx="402124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Top Switch Turn-On</a:t>
              </a:r>
            </a:p>
          </p:txBody>
        </p:sp>
        <p:sp>
          <p:nvSpPr>
            <p:cNvPr id="118" name="Metin kutusu 83"/>
            <p:cNvSpPr txBox="1"/>
            <p:nvPr/>
          </p:nvSpPr>
          <p:spPr>
            <a:xfrm>
              <a:off x="9120591" y="37176005"/>
              <a:ext cx="402124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Top Switch Turn-Off</a:t>
              </a:r>
            </a:p>
          </p:txBody>
        </p:sp>
        <p:sp>
          <p:nvSpPr>
            <p:cNvPr id="119" name="Metin kutusu 83"/>
            <p:cNvSpPr txBox="1"/>
            <p:nvPr/>
          </p:nvSpPr>
          <p:spPr>
            <a:xfrm>
              <a:off x="1896566" y="42059599"/>
              <a:ext cx="449269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 Bottom Switch Turn-Off</a:t>
              </a:r>
            </a:p>
          </p:txBody>
        </p:sp>
        <p:sp>
          <p:nvSpPr>
            <p:cNvPr id="120" name="Metin kutusu 83"/>
            <p:cNvSpPr txBox="1"/>
            <p:nvPr/>
          </p:nvSpPr>
          <p:spPr>
            <a:xfrm>
              <a:off x="8782915" y="42053927"/>
              <a:ext cx="449269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 Bottom Switch Turn-On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279009" y="42541655"/>
              <a:ext cx="1322551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Switching </a:t>
              </a:r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characteristics as state trajectories (obtained using all the models)</a:t>
              </a:r>
              <a:endParaRPr lang="tr-TR" sz="3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970567" y="1828922"/>
            <a:ext cx="13936942" cy="10022071"/>
            <a:chOff x="15970567" y="8801222"/>
            <a:chExt cx="13936942" cy="10022071"/>
          </a:xfrm>
        </p:grpSpPr>
        <p:pic>
          <p:nvPicPr>
            <p:cNvPr id="125" name="Resim 59"/>
            <p:cNvPicPr/>
            <p:nvPr/>
          </p:nvPicPr>
          <p:blipFill rotWithShape="1">
            <a:blip r:embed="rId11"/>
            <a:srcRect l="3323" t="5250" r="7694"/>
            <a:stretch/>
          </p:blipFill>
          <p:spPr bwMode="auto">
            <a:xfrm>
              <a:off x="16108745" y="8801222"/>
              <a:ext cx="6120000" cy="43200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26" name="Resim 70"/>
            <p:cNvPicPr/>
            <p:nvPr/>
          </p:nvPicPr>
          <p:blipFill rotWithShape="1">
            <a:blip r:embed="rId12"/>
            <a:srcRect l="3877" t="6342" r="8258"/>
            <a:stretch/>
          </p:blipFill>
          <p:spPr bwMode="auto">
            <a:xfrm>
              <a:off x="23107346" y="8801222"/>
              <a:ext cx="6120000" cy="43200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27" name="Resim 62"/>
            <p:cNvPicPr/>
            <p:nvPr/>
          </p:nvPicPr>
          <p:blipFill rotWithShape="1">
            <a:blip r:embed="rId13"/>
            <a:srcRect l="4801" t="5770" r="6776"/>
            <a:stretch/>
          </p:blipFill>
          <p:spPr bwMode="auto">
            <a:xfrm>
              <a:off x="16167739" y="13481941"/>
              <a:ext cx="6120000" cy="43200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28" name="Resim 63"/>
            <p:cNvPicPr/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1" t="4661" r="8435"/>
            <a:stretch/>
          </p:blipFill>
          <p:spPr bwMode="auto">
            <a:xfrm>
              <a:off x="23166340" y="13481941"/>
              <a:ext cx="6120000" cy="4320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33" name="Metin kutusu 83"/>
            <p:cNvSpPr txBox="1"/>
            <p:nvPr/>
          </p:nvSpPr>
          <p:spPr>
            <a:xfrm>
              <a:off x="17111340" y="13134422"/>
              <a:ext cx="402124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Top Switch Turn-On</a:t>
              </a:r>
            </a:p>
          </p:txBody>
        </p:sp>
        <p:sp>
          <p:nvSpPr>
            <p:cNvPr id="134" name="Metin kutusu 83"/>
            <p:cNvSpPr txBox="1"/>
            <p:nvPr/>
          </p:nvSpPr>
          <p:spPr>
            <a:xfrm>
              <a:off x="24033602" y="12990300"/>
              <a:ext cx="402124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Top Switch Turn-Off</a:t>
              </a:r>
            </a:p>
          </p:txBody>
        </p:sp>
        <p:sp>
          <p:nvSpPr>
            <p:cNvPr id="135" name="Metin kutusu 83"/>
            <p:cNvSpPr txBox="1"/>
            <p:nvPr/>
          </p:nvSpPr>
          <p:spPr>
            <a:xfrm>
              <a:off x="16721086" y="17755911"/>
              <a:ext cx="449269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 Bottom Switch Turn-Off</a:t>
              </a:r>
            </a:p>
          </p:txBody>
        </p:sp>
        <p:sp>
          <p:nvSpPr>
            <p:cNvPr id="136" name="Metin kutusu 83"/>
            <p:cNvSpPr txBox="1"/>
            <p:nvPr/>
          </p:nvSpPr>
          <p:spPr>
            <a:xfrm>
              <a:off x="23990896" y="17720742"/>
              <a:ext cx="449269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 Bottom Switch Turn-On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970567" y="18269295"/>
              <a:ext cx="139369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Switching </a:t>
              </a:r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characteristics </a:t>
              </a:r>
              <a:r>
                <a: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</a:t>
              </a:r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 temperatures (Model 3</a:t>
              </a:r>
              <a:r>
                <a: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tr-TR" sz="3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8" name="Metin kutusu 96"/>
          <p:cNvSpPr txBox="1"/>
          <p:nvPr/>
        </p:nvSpPr>
        <p:spPr>
          <a:xfrm>
            <a:off x="16020800" y="11794182"/>
            <a:ext cx="13356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Overshoot amplitude and voltage dip is decreased with temperature </a:t>
            </a:r>
            <a:endParaRPr lang="tr-TR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trans-conductance decreases with 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endParaRPr lang="tr-TR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680588" y="12966574"/>
            <a:ext cx="14037411" cy="9736465"/>
            <a:chOff x="15680588" y="19748374"/>
            <a:chExt cx="14037411" cy="9736465"/>
          </a:xfrm>
        </p:grpSpPr>
        <p:pic>
          <p:nvPicPr>
            <p:cNvPr id="139" name="Resim 68"/>
            <p:cNvPicPr/>
            <p:nvPr/>
          </p:nvPicPr>
          <p:blipFill rotWithShape="1">
            <a:blip r:embed="rId15"/>
            <a:srcRect l="3324" t="6418" r="8259"/>
            <a:stretch/>
          </p:blipFill>
          <p:spPr bwMode="auto">
            <a:xfrm>
              <a:off x="16049751" y="19748374"/>
              <a:ext cx="6120000" cy="43200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40" name="Resim 69"/>
            <p:cNvPicPr/>
            <p:nvPr/>
          </p:nvPicPr>
          <p:blipFill rotWithShape="1">
            <a:blip r:embed="rId16"/>
            <a:srcRect l="3322" t="6304" r="8075"/>
            <a:stretch/>
          </p:blipFill>
          <p:spPr bwMode="auto">
            <a:xfrm>
              <a:off x="23048352" y="19748374"/>
              <a:ext cx="6120000" cy="43200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41" name="Resim 72"/>
            <p:cNvPicPr/>
            <p:nvPr/>
          </p:nvPicPr>
          <p:blipFill rotWithShape="1">
            <a:blip r:embed="rId17"/>
            <a:srcRect l="4615" t="6594" r="6967"/>
            <a:stretch/>
          </p:blipFill>
          <p:spPr bwMode="auto">
            <a:xfrm>
              <a:off x="16109002" y="24369081"/>
              <a:ext cx="6120000" cy="43200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42" name="Resim 73"/>
            <p:cNvPicPr/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1" t="4945" r="8802"/>
            <a:stretch/>
          </p:blipFill>
          <p:spPr bwMode="auto">
            <a:xfrm>
              <a:off x="23095177" y="24342226"/>
              <a:ext cx="6120000" cy="4320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43" name="Metin kutusu 83"/>
            <p:cNvSpPr txBox="1"/>
            <p:nvPr/>
          </p:nvSpPr>
          <p:spPr>
            <a:xfrm>
              <a:off x="17427024" y="23921267"/>
              <a:ext cx="402124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Top Switch Turn-On</a:t>
              </a:r>
            </a:p>
          </p:txBody>
        </p:sp>
        <p:sp>
          <p:nvSpPr>
            <p:cNvPr id="144" name="Metin kutusu 83"/>
            <p:cNvSpPr txBox="1"/>
            <p:nvPr/>
          </p:nvSpPr>
          <p:spPr>
            <a:xfrm>
              <a:off x="24362393" y="23924630"/>
              <a:ext cx="402124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Top Switch Turn-Off</a:t>
              </a:r>
            </a:p>
          </p:txBody>
        </p:sp>
        <p:sp>
          <p:nvSpPr>
            <p:cNvPr id="145" name="Metin kutusu 83"/>
            <p:cNvSpPr txBox="1"/>
            <p:nvPr/>
          </p:nvSpPr>
          <p:spPr>
            <a:xfrm>
              <a:off x="16949686" y="28528827"/>
              <a:ext cx="449269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 Bottom Switch Turn-Off</a:t>
              </a:r>
            </a:p>
          </p:txBody>
        </p:sp>
        <p:sp>
          <p:nvSpPr>
            <p:cNvPr id="146" name="Metin kutusu 83"/>
            <p:cNvSpPr txBox="1"/>
            <p:nvPr/>
          </p:nvSpPr>
          <p:spPr>
            <a:xfrm>
              <a:off x="24068259" y="28523155"/>
              <a:ext cx="449269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 Bottom Switch Turn-On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5680588" y="28930841"/>
              <a:ext cx="1403741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Switching </a:t>
              </a:r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characteristics </a:t>
              </a:r>
              <a:r>
                <a: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</a:t>
              </a:r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 load currents</a:t>
              </a:r>
              <a:r>
                <a: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(Model 3</a:t>
              </a:r>
              <a:r>
                <a: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tr-TR" sz="3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8" name="Metin kutusu 96"/>
          <p:cNvSpPr txBox="1"/>
          <p:nvPr/>
        </p:nvSpPr>
        <p:spPr>
          <a:xfrm>
            <a:off x="15970567" y="22591974"/>
            <a:ext cx="13356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gate-voltage level changes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dramatically with current level 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dip level is the same 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all current 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endParaRPr lang="tr-TR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Text Box 42"/>
          <p:cNvSpPr txBox="1">
            <a:spLocks noChangeArrowheads="1"/>
          </p:cNvSpPr>
          <p:nvPr/>
        </p:nvSpPr>
        <p:spPr bwMode="auto">
          <a:xfrm>
            <a:off x="18945225" y="30444500"/>
            <a:ext cx="73723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4800" b="1" noProof="1" smtClean="0"/>
              <a:t>Conclusion</a:t>
            </a:r>
            <a:endParaRPr lang="en-US" sz="4800" b="1" noProof="1"/>
          </a:p>
        </p:txBody>
      </p:sp>
      <p:sp>
        <p:nvSpPr>
          <p:cNvPr id="150" name="Metin kutusu 96"/>
          <p:cNvSpPr txBox="1"/>
          <p:nvPr/>
        </p:nvSpPr>
        <p:spPr>
          <a:xfrm>
            <a:off x="15970567" y="31278025"/>
            <a:ext cx="133569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study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GaN device is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modeled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unique conduction characteristics of GaN better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active/passive turn-on/off, are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explained.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shown that increasing operation temperature reduces trans-conductance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i.e. halved for every 75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ºC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</a:t>
            </a:r>
            <a:endParaRPr lang="tr-TR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ate-source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is affected by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drain-source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current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level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transition while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switching speed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changed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Turn-on/off resistors changes Ciss charging/discharging time, so the overshoot amplitudes and switching losses are affected</a:t>
            </a:r>
            <a:endParaRPr lang="tr-TR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Text Box 42"/>
          <p:cNvSpPr txBox="1">
            <a:spLocks noChangeArrowheads="1"/>
          </p:cNvSpPr>
          <p:nvPr/>
        </p:nvSpPr>
        <p:spPr bwMode="auto">
          <a:xfrm>
            <a:off x="19013118" y="36365468"/>
            <a:ext cx="73723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tr-TR" sz="4800" b="1" noProof="1" smtClean="0"/>
              <a:t>References</a:t>
            </a:r>
            <a:endParaRPr lang="en-US" sz="4800" b="1" noProof="1"/>
          </a:p>
        </p:txBody>
      </p:sp>
      <p:sp>
        <p:nvSpPr>
          <p:cNvPr id="152" name="Metin kutusu 96"/>
          <p:cNvSpPr txBox="1"/>
          <p:nvPr/>
        </p:nvSpPr>
        <p:spPr>
          <a:xfrm>
            <a:off x="15970567" y="37353391"/>
            <a:ext cx="133569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	Jones, E. A., Wang, F. F., &amp;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Costinett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(2016). Review of Commercial GaN Power Devices and GaN-Based Converter Design Challenges. IEEE Journal of Emerging and Selected Topics in Power Electronics, 4(3), 707–719. https://doi.org/10.1109/JESTPE.2016.2582685</a:t>
            </a: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	Jones, E. A., Wang, F., &amp;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Ozpineci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(2014). Application-based review of GaN HFETs. 2nd IEEE Workshop on Wide Bandgap Power Devices and Applications,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WiPDA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2014, 24–29. https://doi.org/10.1109/WiPDA.2014.6964617</a:t>
            </a: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Wang, H., Tang, G., Yang, X., &amp; Chen, K. J. (2017). An Analytical Model for False Turn-On Evaluation of High-Voltage Enhancement-Mode GaN Transistor in Bridge-Leg Configuration. IEEE Transactions on Power Electronics, 32(8), 6416–6433. https://doi.org/10.1109/TPEL.2016.2618349</a:t>
            </a: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	Jones, E. A., Wang, F.,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Costinett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Zhang, Z.,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Liu, B., &amp; Ren, R. (2015). Characterization of an enhancement-mode 650-V GaN HFET. 2015 IEEE Energy Conversion Congress and Exposition, ECCE 2015, 400–407. https://doi.org/10.1109/ECCE.2015.7309716</a:t>
            </a: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	Peng, K.,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Eskandari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&amp; Santi, E. (2016). Characterization and Modeling of a Gallium Nitride Power HEMT. IEEE Transactions on Industry Applications, 52(6), 4965–4975. https://doi.org/10.1109/TIA.2016.2587766</a:t>
            </a: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	Wang, K., Yang, X., Li, H., Ma, H., Zeng, X., &amp; Chen, W. (2016). An Analytical Switching Process Model of Low-Voltage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HEMTs for Loss Calculation. IEEE Transactions on Power Electronics, 31(1), 635–647. https://doi.org/10.1109/TPEL.2015.2409977</a:t>
            </a: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	GaN Systems, “GS66508B Bottom-side cooled 650 V E-mode GaN transistor Preliminary Datasheet,” pp. 1–16, 2018.</a:t>
            </a: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	Wang, K., Yang, X., Wang, L., &amp; Jain, P. (2018). Instability Analysis and Oscillation Suppression of Enhancement-Mode GaN Devices in Half-Bridge Circuits. IEEE Transactions on Power Electronics, 33(2), 1585–1596. https://doi.org/10.1109/TPEL.2017.2684094</a:t>
            </a:r>
            <a:endParaRPr lang="tr-T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" name="Resim 35"/>
          <p:cNvPicPr/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7" t="6997" r="6645"/>
          <a:stretch/>
        </p:blipFill>
        <p:spPr bwMode="auto">
          <a:xfrm>
            <a:off x="1481895" y="2211489"/>
            <a:ext cx="5760000" cy="468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4" name="Resim 39"/>
          <p:cNvPicPr/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" t="5561" r="6251"/>
          <a:stretch/>
        </p:blipFill>
        <p:spPr bwMode="auto">
          <a:xfrm>
            <a:off x="8075637" y="2211489"/>
            <a:ext cx="5760000" cy="468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5" name="Metin kutusu 83"/>
          <p:cNvSpPr txBox="1"/>
          <p:nvPr/>
        </p:nvSpPr>
        <p:spPr>
          <a:xfrm>
            <a:off x="1854345" y="6954173"/>
            <a:ext cx="44926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Bottom Switch Turn-Off</a:t>
            </a:r>
          </a:p>
        </p:txBody>
      </p:sp>
      <p:sp>
        <p:nvSpPr>
          <p:cNvPr id="156" name="Metin kutusu 83"/>
          <p:cNvSpPr txBox="1"/>
          <p:nvPr/>
        </p:nvSpPr>
        <p:spPr>
          <a:xfrm>
            <a:off x="8827982" y="6955630"/>
            <a:ext cx="44926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Bottom Switch Turn-On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013590" y="7589777"/>
            <a:ext cx="117563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waveforms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obtained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Model </a:t>
            </a:r>
            <a:r>
              <a:rPr lang="tr-T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Metin kutusu 96"/>
          <p:cNvSpPr txBox="1"/>
          <p:nvPr/>
        </p:nvSpPr>
        <p:spPr>
          <a:xfrm>
            <a:off x="996304" y="36470671"/>
            <a:ext cx="133569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quadrant behavior of the GaN FETs are unique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the channel is able to conduct in reverse direction with any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gate-source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bias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level. Therefore, the </a:t>
            </a: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can conduct reversely without a positive gate bias 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similarly </a:t>
            </a: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might not stop conduction even a negative gate bias is applied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make it more clear, active and passive turn-on/off concepts are proposed. </a:t>
            </a: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active turn-on/off 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means the channel starts or stops conduction whatever gate bias level is applied and </a:t>
            </a:r>
            <a:r>
              <a:rPr lang="tr-T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passive turn-on/off 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means the gate bias is changed but the channel continues its conducting or nonconducting state.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682905" y="24542794"/>
            <a:ext cx="14035094" cy="5747897"/>
            <a:chOff x="15682905" y="23285494"/>
            <a:chExt cx="14035094" cy="5747897"/>
          </a:xfrm>
        </p:grpSpPr>
        <p:pic>
          <p:nvPicPr>
            <p:cNvPr id="159" name="Resim 74"/>
            <p:cNvPicPr/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1" t="4589" r="7511"/>
            <a:stretch/>
          </p:blipFill>
          <p:spPr bwMode="auto">
            <a:xfrm>
              <a:off x="16368085" y="23299830"/>
              <a:ext cx="5760000" cy="4680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60" name="Resim 77"/>
            <p:cNvPicPr/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46" t="6445" r="6593"/>
            <a:stretch/>
          </p:blipFill>
          <p:spPr bwMode="auto">
            <a:xfrm>
              <a:off x="23069980" y="23285494"/>
              <a:ext cx="5760000" cy="4680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61" name="Metin kutusu 83"/>
            <p:cNvSpPr txBox="1"/>
            <p:nvPr/>
          </p:nvSpPr>
          <p:spPr>
            <a:xfrm>
              <a:off x="18112334" y="27846794"/>
              <a:ext cx="402124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Turn-On</a:t>
              </a:r>
            </a:p>
          </p:txBody>
        </p:sp>
        <p:sp>
          <p:nvSpPr>
            <p:cNvPr id="162" name="Metin kutusu 83"/>
            <p:cNvSpPr txBox="1"/>
            <p:nvPr/>
          </p:nvSpPr>
          <p:spPr>
            <a:xfrm>
              <a:off x="25030009" y="27886530"/>
              <a:ext cx="402124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Turn-Off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5682905" y="28479393"/>
              <a:ext cx="1403509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Switching </a:t>
              </a:r>
              <a:r>
                <a:rPr lang="tr-T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waveforms</a:t>
              </a:r>
              <a:r>
                <a:rPr lang="en-US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different turn-on and turn-off resistances (Model 3)</a:t>
              </a:r>
              <a:endParaRPr lang="tr-TR" sz="3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4" name="Metin kutusu 100"/>
          <p:cNvSpPr txBox="1"/>
          <p:nvPr/>
        </p:nvSpPr>
        <p:spPr>
          <a:xfrm>
            <a:off x="16502492" y="23756589"/>
            <a:ext cx="13504678" cy="643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turn-on and turn-off resistances</a:t>
            </a:r>
            <a:endParaRPr lang="en-GB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2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9028</TotalTime>
  <Words>1001</Words>
  <Application>Microsoft Office PowerPoint</Application>
  <PresentationFormat>Custom</PresentationFormat>
  <Paragraphs>123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Wingdings</vt:lpstr>
      <vt:lpstr>Default Design</vt:lpstr>
      <vt:lpstr>PowerPoint Presentation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Vertical Poster</dc:title>
  <dc:creator>Furkan KARAKAYA</dc:creator>
  <dc:description>©MegaPrint Inc. 2009</dc:description>
  <cp:lastModifiedBy>Furkan KARAKAYA</cp:lastModifiedBy>
  <cp:revision>506</cp:revision>
  <dcterms:created xsi:type="dcterms:W3CDTF">2008-12-04T00:20:37Z</dcterms:created>
  <dcterms:modified xsi:type="dcterms:W3CDTF">2018-08-30T19:22:31Z</dcterms:modified>
  <cp:category>Research Poster</cp:category>
</cp:coreProperties>
</file>