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B47-6931-48C6-B7ED-326D1228AFBA}" type="datetimeFigureOut">
              <a:rPr lang="tr-TR" smtClean="0"/>
              <a:t>7.09.2019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12101-3760-4CAC-BF0E-15BB3278C8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04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B3769-65FE-41EA-85B6-D9F2AF76CBA9}" type="datetime1">
              <a:rPr lang="tr-TR" smtClean="0"/>
              <a:t>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A6A9-D976-4BDA-B10C-66B2B9DE9B4C}" type="datetime1">
              <a:rPr lang="tr-TR" smtClean="0"/>
              <a:t>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9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552A-E4D4-4B40-9929-1D3FB71F71FF}" type="datetime1">
              <a:rPr lang="tr-TR" smtClean="0"/>
              <a:t>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5ECC-3CE4-4AD0-8EC5-3A36763AA76F}" type="datetime1">
              <a:rPr lang="tr-TR" smtClean="0"/>
              <a:t>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2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A4B-9646-44CC-B325-B50A183D6636}" type="datetime1">
              <a:rPr lang="tr-TR" smtClean="0"/>
              <a:t>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9D89B-A78C-481C-B4BE-82E51E30BA9C}" type="datetime1">
              <a:rPr lang="tr-TR" smtClean="0"/>
              <a:t>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3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E270-57FE-4717-982D-F02DFB5BECD5}" type="datetime1">
              <a:rPr lang="tr-TR" smtClean="0"/>
              <a:t>7.09.2019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EDD45-6991-4862-9E84-DDF92EF341CB}" type="datetime1">
              <a:rPr lang="tr-TR" smtClean="0"/>
              <a:t>7.09.2019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6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56C6-14E9-4870-96BE-3550760A1300}" type="datetime1">
              <a:rPr lang="tr-TR" smtClean="0"/>
              <a:t>7.09.2019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15D-7E17-406D-9A1A-3B2ADCD0CF79}" type="datetime1">
              <a:rPr lang="tr-TR" smtClean="0"/>
              <a:t>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43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6673-63A0-461F-BFBD-58F4D74CC1A0}" type="datetime1">
              <a:rPr lang="tr-TR" smtClean="0"/>
              <a:t>7.09.2019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40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2ED-7087-4201-9521-97BB02159B09}" type="datetime1">
              <a:rPr lang="tr-TR" smtClean="0"/>
              <a:t>7.09.2019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08F5-8E49-4F57-B165-331DE2AB85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8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com/product-detail/en/united-chemi-con/ESMM451VSN331MQ50S/565-5031-ND/4003099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om/products/en?keywords=C4AQCBW5200A3FJ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digikey.com/product-detail/en/bourns-inc/1140-330K-RC/M8375-ND/7749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s://www.digikey.com/product-detail/en/wurth-electronics-inc/7443783533330/732-13652-ND/9950751" TargetMode="Externa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5992" y="219808"/>
            <a:ext cx="10330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Synchronous Buck Converter</a:t>
            </a:r>
            <a:r>
              <a:rPr lang="tr-TR" sz="2800" dirty="0" smtClean="0"/>
              <a:t> </a:t>
            </a:r>
            <a:r>
              <a:rPr lang="en-US" sz="2800" dirty="0" smtClean="0"/>
              <a:t>with Zero-Voltage Resonant-Transition Switching</a:t>
            </a:r>
            <a:endParaRPr lang="tr-TR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65992" y="1512276"/>
            <a:ext cx="6031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 smtClean="0"/>
              <a:t>Simple </a:t>
            </a:r>
            <a:r>
              <a:rPr lang="tr-TR" sz="2000" dirty="0" smtClean="0"/>
              <a:t>Soft Switching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Additional passive and active components or a complicated loop control is </a:t>
            </a:r>
            <a:r>
              <a:rPr lang="tr-TR" sz="2000" b="1" dirty="0" smtClean="0"/>
              <a:t>not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High conduction current due to </a:t>
            </a:r>
            <a:r>
              <a:rPr lang="tr-TR" sz="2000" b="1" dirty="0" smtClean="0"/>
              <a:t>high current ripple</a:t>
            </a:r>
            <a:endParaRPr lang="tr-TR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761" y="860181"/>
            <a:ext cx="4895850" cy="3238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83314" y="4098681"/>
            <a:ext cx="44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Synchronous buck converter</a:t>
            </a:r>
            <a:endParaRPr lang="tr-T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556" r="13898"/>
          <a:stretch/>
        </p:blipFill>
        <p:spPr>
          <a:xfrm>
            <a:off x="571500" y="3543408"/>
            <a:ext cx="4000500" cy="12096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5992" y="3174076"/>
            <a:ext cx="387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Required condition for soft-switching:</a:t>
            </a:r>
            <a:endParaRPr lang="tr-TR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77408" y="4387362"/>
            <a:ext cx="307730" cy="81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222131" y="4554415"/>
            <a:ext cx="211015" cy="67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4315" y="5231423"/>
            <a:ext cx="164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Output load resitance</a:t>
            </a:r>
            <a:endParaRPr lang="tr-TR" dirty="0"/>
          </a:p>
        </p:txBody>
      </p:sp>
      <p:sp>
        <p:nvSpPr>
          <p:cNvPr id="17" name="TextBox 16"/>
          <p:cNvSpPr txBox="1"/>
          <p:nvPr/>
        </p:nvSpPr>
        <p:spPr>
          <a:xfrm>
            <a:off x="439615" y="5244147"/>
            <a:ext cx="2497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The ratio between the peak-to-peak inductor current ripple and the average inductor current</a:t>
            </a:r>
            <a:endParaRPr lang="tr-TR" dirty="0"/>
          </a:p>
        </p:txBody>
      </p:sp>
      <p:sp>
        <p:nvSpPr>
          <p:cNvPr id="18" name="TextBox 17"/>
          <p:cNvSpPr txBox="1"/>
          <p:nvPr/>
        </p:nvSpPr>
        <p:spPr>
          <a:xfrm>
            <a:off x="5609492" y="4881880"/>
            <a:ext cx="4466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 is proportional to input voltage</a:t>
            </a:r>
          </a:p>
          <a:p>
            <a:r>
              <a:rPr lang="tr-TR" dirty="0" smtClean="0"/>
              <a:t>K is inv. prop. to maximum output current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134707" y="5708340"/>
                <a:ext cx="441373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𝑡𝑢𝑟𝑛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𝑡𝑢𝑟𝑛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𝑡𝑢𝑟𝑛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707" y="5708340"/>
                <a:ext cx="441373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57825" y="6185257"/>
                <a:ext cx="3767502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=2 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𝑡𝑢𝑟𝑛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𝑡𝑢𝑟𝑛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25" y="6185257"/>
                <a:ext cx="3767502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5-Point Star 20"/>
          <p:cNvSpPr/>
          <p:nvPr/>
        </p:nvSpPr>
        <p:spPr>
          <a:xfrm>
            <a:off x="9642231" y="5029431"/>
            <a:ext cx="433754" cy="3512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21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38" y="1608537"/>
            <a:ext cx="5133975" cy="426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1608537"/>
            <a:ext cx="5133975" cy="4267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10</a:t>
            </a:fld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562707" y="316523"/>
            <a:ext cx="25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Study</a:t>
            </a:r>
            <a:endParaRPr lang="tr-TR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800475" y="85690"/>
            <a:ext cx="3419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 = 4 -&gt; </a:t>
            </a:r>
            <a:r>
              <a:rPr lang="tr-TR" b="1" dirty="0" smtClean="0"/>
              <a:t>Soft-switching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dirty="0" smtClean="0"/>
              <a:t>Vin = 540V</a:t>
            </a:r>
          </a:p>
          <a:p>
            <a:r>
              <a:rPr lang="tr-TR" dirty="0" smtClean="0"/>
              <a:t>Vout </a:t>
            </a:r>
            <a:r>
              <a:rPr lang="tr-TR" dirty="0"/>
              <a:t>= </a:t>
            </a:r>
            <a:r>
              <a:rPr lang="tr-TR" dirty="0" smtClean="0"/>
              <a:t>400V, Pout = 8 kW </a:t>
            </a:r>
          </a:p>
          <a:p>
            <a:r>
              <a:rPr lang="tr-TR" dirty="0"/>
              <a:t>fsw = 100 </a:t>
            </a:r>
            <a:r>
              <a:rPr lang="tr-TR" dirty="0" smtClean="0"/>
              <a:t>kHz, Tj = 25˚C</a:t>
            </a:r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2324100" y="1126093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 Switch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2676525" y="2343150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Power Loss</a:t>
            </a:r>
            <a:br>
              <a:rPr lang="tr-TR" sz="2400" dirty="0" smtClean="0"/>
            </a:br>
            <a:r>
              <a:rPr lang="tr-TR" sz="2400" b="1" dirty="0" smtClean="0"/>
              <a:t>2.2542 W</a:t>
            </a:r>
            <a:endParaRPr lang="tr-TR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77225" y="114935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Bottom Switch</a:t>
            </a:r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9234488" y="2343150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Power Loss</a:t>
            </a:r>
            <a:br>
              <a:rPr lang="tr-TR" sz="2400" dirty="0" smtClean="0"/>
            </a:br>
            <a:r>
              <a:rPr lang="tr-TR" sz="2400" b="1" dirty="0" smtClean="0"/>
              <a:t>0.979 W</a:t>
            </a:r>
            <a:endParaRPr lang="tr-TR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33763" y="6198255"/>
            <a:ext cx="569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/>
              <a:t>Total Transistor Loss = 12.9328 W</a:t>
            </a:r>
            <a:endParaRPr lang="tr-TR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177213" y="455021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80 App Ripple</a:t>
            </a:r>
            <a:endParaRPr lang="tr-TR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15349" y="6198255"/>
            <a:ext cx="85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00B050"/>
                </a:solidFill>
              </a:rPr>
              <a:t>%57 </a:t>
            </a:r>
            <a:endParaRPr lang="tr-TR" sz="2800" b="1" dirty="0">
              <a:solidFill>
                <a:srgbClr val="00B05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9248775" y="6267450"/>
            <a:ext cx="276225" cy="45402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05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608537"/>
            <a:ext cx="5133975" cy="426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986" y="1608537"/>
            <a:ext cx="5133975" cy="4267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11</a:t>
            </a:fld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562707" y="316523"/>
            <a:ext cx="25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Study</a:t>
            </a:r>
            <a:endParaRPr lang="tr-TR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800475" y="85690"/>
            <a:ext cx="3419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 = 4 -&gt; </a:t>
            </a:r>
            <a:r>
              <a:rPr lang="tr-TR" dirty="0" smtClean="0"/>
              <a:t>Soft-switching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dirty="0" smtClean="0"/>
              <a:t>Vin = 540V</a:t>
            </a:r>
          </a:p>
          <a:p>
            <a:r>
              <a:rPr lang="tr-TR" dirty="0" smtClean="0"/>
              <a:t>Vout </a:t>
            </a:r>
            <a:r>
              <a:rPr lang="tr-TR" dirty="0"/>
              <a:t>= </a:t>
            </a:r>
            <a:r>
              <a:rPr lang="tr-TR" dirty="0" smtClean="0"/>
              <a:t>400V, Pout = 8 kW </a:t>
            </a:r>
          </a:p>
          <a:p>
            <a:r>
              <a:rPr lang="tr-TR" dirty="0"/>
              <a:t>fsw = 100 </a:t>
            </a:r>
            <a:r>
              <a:rPr lang="tr-TR" dirty="0" smtClean="0"/>
              <a:t>kHz, </a:t>
            </a:r>
            <a:r>
              <a:rPr lang="tr-TR" b="1" dirty="0" smtClean="0"/>
              <a:t>Tj = 125˚C</a:t>
            </a:r>
            <a:endParaRPr lang="tr-T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24100" y="1126093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 Switch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2676525" y="2343150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Power Loss</a:t>
            </a:r>
            <a:br>
              <a:rPr lang="tr-TR" sz="2400" dirty="0" smtClean="0"/>
            </a:br>
            <a:r>
              <a:rPr lang="tr-TR" sz="2400" b="1" dirty="0" smtClean="0"/>
              <a:t>5.3075 W</a:t>
            </a:r>
            <a:endParaRPr lang="tr-TR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77225" y="114935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Bottom Switch</a:t>
            </a:r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9234488" y="2343150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Power Loss</a:t>
            </a:r>
            <a:br>
              <a:rPr lang="tr-TR" sz="2400" dirty="0" smtClean="0"/>
            </a:br>
            <a:r>
              <a:rPr lang="tr-TR" sz="2400" b="1" dirty="0" smtClean="0"/>
              <a:t>2.1791 W</a:t>
            </a:r>
            <a:endParaRPr lang="tr-TR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33763" y="6198255"/>
            <a:ext cx="569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/>
              <a:t>Total Transistor Loss = 29.9464 W</a:t>
            </a:r>
            <a:endParaRPr lang="tr-TR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177213" y="455021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80 App Ripple</a:t>
            </a:r>
            <a:endParaRPr lang="tr-TR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15349" y="6198255"/>
            <a:ext cx="85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00B050"/>
                </a:solidFill>
              </a:rPr>
              <a:t>%37 </a:t>
            </a:r>
            <a:endParaRPr lang="tr-TR" sz="2800" b="1" dirty="0">
              <a:solidFill>
                <a:srgbClr val="00B05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9248775" y="6267450"/>
            <a:ext cx="276225" cy="45402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732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12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62707" y="316523"/>
            <a:ext cx="25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Study</a:t>
            </a:r>
            <a:endParaRPr lang="tr-TR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077413"/>
            <a:ext cx="9915525" cy="527893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206869" y="2242038"/>
            <a:ext cx="773723" cy="25146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508862" y="2242038"/>
            <a:ext cx="802302" cy="25146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41988" y="1595707"/>
            <a:ext cx="295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/>
              <a:t>Seperated Switching Nodes for Interleaving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7220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13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62707" y="316523"/>
            <a:ext cx="25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Study</a:t>
            </a:r>
            <a:endParaRPr lang="tr-T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62707" y="914400"/>
            <a:ext cx="855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Advantages of Interleaved Half-Bridges for ZVRT Switching Buck Converter Application</a:t>
            </a:r>
            <a:endParaRPr lang="tr-T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441938"/>
            <a:ext cx="792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The average output current is shared between two inductors which reduces average inductor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Having less average inductor current requires less ripple current (K *Iavg)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Applying 180˚ phase shift between two half-bridges reduces stress over output capacitor significantly</a:t>
            </a:r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562707" y="3129831"/>
            <a:ext cx="778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What we get from interleaving</a:t>
            </a:r>
            <a:endParaRPr lang="tr-T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41888" y="3709728"/>
                <a:ext cx="2844625" cy="335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b>
                          </m:sSub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88" y="3709728"/>
                <a:ext cx="2844625" cy="335028"/>
              </a:xfrm>
              <a:prstGeom prst="rect">
                <a:avLst/>
              </a:prstGeom>
              <a:blipFill>
                <a:blip r:embed="rId2"/>
                <a:stretch>
                  <a:fillRect l="-1713" r="-1285" b="-181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41888" y="4187864"/>
                <a:ext cx="3198440" cy="333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𝑝𝑝</m:t>
                              </m:r>
                            </m:sub>
                          </m:sSub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=80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𝐴𝑝𝑝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𝑝𝑝</m:t>
                              </m:r>
                            </m:sub>
                          </m:sSub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=40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𝐴𝑝𝑝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88" y="4187864"/>
                <a:ext cx="3198440" cy="333938"/>
              </a:xfrm>
              <a:prstGeom prst="rect">
                <a:avLst/>
              </a:prstGeom>
              <a:blipFill>
                <a:blip r:embed="rId3"/>
                <a:stretch>
                  <a:fillRect l="-1333" r="-1333" b="-181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1887" y="4664910"/>
                <a:ext cx="5511765" cy="334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𝑝𝑝</m:t>
                              </m:r>
                            </m:sub>
                          </m:sSub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=80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𝐴𝑝𝑝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@ 100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𝑘𝐻𝑧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𝑝𝑝</m:t>
                              </m:r>
                            </m:sub>
                          </m:sSub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=26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𝐴𝑝𝑝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@ 200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87" y="4664910"/>
                <a:ext cx="5511765" cy="334772"/>
              </a:xfrm>
              <a:prstGeom prst="rect">
                <a:avLst/>
              </a:prstGeom>
              <a:blipFill>
                <a:blip r:embed="rId4"/>
                <a:stretch>
                  <a:fillRect l="-553" r="-553" b="-181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47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2" y="1822849"/>
            <a:ext cx="4524375" cy="3838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27" y="1822849"/>
            <a:ext cx="4524375" cy="38385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14</a:t>
            </a:fld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562707" y="316523"/>
            <a:ext cx="25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Study</a:t>
            </a:r>
            <a:endParaRPr lang="tr-TR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800475" y="85690"/>
            <a:ext cx="3419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 = 4 -&gt; </a:t>
            </a:r>
            <a:r>
              <a:rPr lang="tr-TR" dirty="0" smtClean="0"/>
              <a:t>Soft-switching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dirty="0" smtClean="0"/>
              <a:t>Vin = 540V</a:t>
            </a:r>
          </a:p>
          <a:p>
            <a:r>
              <a:rPr lang="tr-TR" dirty="0" smtClean="0"/>
              <a:t>Vout </a:t>
            </a:r>
            <a:r>
              <a:rPr lang="tr-TR" dirty="0"/>
              <a:t>= </a:t>
            </a:r>
            <a:r>
              <a:rPr lang="tr-TR" dirty="0" smtClean="0"/>
              <a:t>400V, Pout = 8 kW </a:t>
            </a:r>
          </a:p>
          <a:p>
            <a:r>
              <a:rPr lang="tr-TR" dirty="0"/>
              <a:t>fsw = 100 </a:t>
            </a:r>
            <a:r>
              <a:rPr lang="tr-TR" dirty="0" smtClean="0"/>
              <a:t>kHz, Tj = 125˚C</a:t>
            </a:r>
          </a:p>
          <a:p>
            <a:r>
              <a:rPr lang="tr-TR" dirty="0" smtClean="0"/>
              <a:t>With </a:t>
            </a:r>
            <a:r>
              <a:rPr lang="tr-TR" b="1" dirty="0" smtClean="0"/>
              <a:t>Interleaving</a:t>
            </a:r>
            <a:endParaRPr lang="tr-T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24100" y="1126093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 Switch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2676525" y="2343150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Power Loss</a:t>
            </a:r>
            <a:br>
              <a:rPr lang="tr-TR" sz="2400" dirty="0" smtClean="0"/>
            </a:br>
            <a:r>
              <a:rPr lang="tr-TR" sz="2400" b="1" dirty="0" smtClean="0"/>
              <a:t>5.2144 W</a:t>
            </a:r>
            <a:endParaRPr lang="tr-TR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277225" y="114935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Bottom Switch</a:t>
            </a:r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8858250" y="2343150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Power Loss</a:t>
            </a:r>
            <a:br>
              <a:rPr lang="tr-TR" sz="2400" dirty="0" smtClean="0"/>
            </a:br>
            <a:r>
              <a:rPr lang="tr-TR" sz="2400" b="1" dirty="0" smtClean="0"/>
              <a:t>2.0775 W</a:t>
            </a:r>
            <a:endParaRPr lang="tr-TR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33763" y="6198255"/>
            <a:ext cx="569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/>
              <a:t>Total Transistor Loss = 29.1676 W</a:t>
            </a:r>
            <a:endParaRPr lang="tr-TR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38854" y="447378"/>
            <a:ext cx="3419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26 App Ripple @ 200 kHz</a:t>
            </a:r>
            <a:endParaRPr lang="tr-TR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15349" y="6198255"/>
            <a:ext cx="85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rgbClr val="00B050"/>
                </a:solidFill>
              </a:rPr>
              <a:t>%15 </a:t>
            </a:r>
            <a:endParaRPr lang="tr-TR" sz="2800" b="1" dirty="0">
              <a:solidFill>
                <a:srgbClr val="00B05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9248775" y="6267450"/>
            <a:ext cx="276225" cy="45402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97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15</a:t>
            </a:fld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562706" y="316523"/>
            <a:ext cx="4923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</a:t>
            </a:r>
            <a:r>
              <a:rPr lang="tr-TR" sz="2400" dirty="0" smtClean="0"/>
              <a:t>Study – Filter Design</a:t>
            </a:r>
            <a:endParaRPr lang="tr-TR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4" y="1545248"/>
            <a:ext cx="4848225" cy="3943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6869" y="1175916"/>
            <a:ext cx="26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Capacitor Current</a:t>
            </a:r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1885948" y="5857930"/>
            <a:ext cx="22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7.5 Arms @200kHz</a:t>
            </a:r>
            <a:endParaRPr lang="tr-TR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449" y="1035798"/>
            <a:ext cx="2424303" cy="256860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323420" y="3646904"/>
            <a:ext cx="2574359" cy="373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ESMM451VSN331MQ50S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23420" y="3954690"/>
            <a:ext cx="2225026" cy="37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hlinkClick r:id="rId4"/>
              </a:rPr>
              <a:t>Digikey Link</a:t>
            </a:r>
            <a:r>
              <a:rPr lang="tr-TR" dirty="0" smtClean="0"/>
              <a:t> – 4.98$</a:t>
            </a:r>
            <a:endParaRPr lang="tr-TR" dirty="0"/>
          </a:p>
        </p:txBody>
      </p:sp>
      <p:sp>
        <p:nvSpPr>
          <p:cNvPr id="21" name="TextBox 20"/>
          <p:cNvSpPr txBox="1"/>
          <p:nvPr/>
        </p:nvSpPr>
        <p:spPr>
          <a:xfrm>
            <a:off x="7323420" y="4319866"/>
            <a:ext cx="3254619" cy="121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Capacitance: 330 </a:t>
            </a:r>
            <a:r>
              <a:rPr lang="el-GR" dirty="0" smtClean="0"/>
              <a:t>μ</a:t>
            </a:r>
            <a:r>
              <a:rPr lang="tr-TR" dirty="0" smtClean="0"/>
              <a:t>F</a:t>
            </a:r>
          </a:p>
          <a:p>
            <a:r>
              <a:rPr lang="tr-TR" dirty="0" smtClean="0"/>
              <a:t>Rated Voltage: 450V</a:t>
            </a:r>
          </a:p>
          <a:p>
            <a:r>
              <a:rPr lang="tr-TR" dirty="0" smtClean="0"/>
              <a:t>Rated Current: 3A @ 100kHz</a:t>
            </a:r>
          </a:p>
          <a:p>
            <a:r>
              <a:rPr lang="tr-TR" dirty="0" smtClean="0"/>
              <a:t>ESR: 1.005ohm @120Hz</a:t>
            </a:r>
            <a:endParaRPr lang="tr-TR" dirty="0"/>
          </a:p>
        </p:txBody>
      </p:sp>
      <p:sp>
        <p:nvSpPr>
          <p:cNvPr id="22" name="TextBox 21"/>
          <p:cNvSpPr txBox="1"/>
          <p:nvPr/>
        </p:nvSpPr>
        <p:spPr>
          <a:xfrm>
            <a:off x="7020818" y="5803245"/>
            <a:ext cx="372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Three of this capacitor are required!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5180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16</a:t>
            </a:fld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562706" y="316523"/>
            <a:ext cx="4923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</a:t>
            </a:r>
            <a:r>
              <a:rPr lang="tr-TR" sz="2400" dirty="0" smtClean="0"/>
              <a:t>Study – Filter Design</a:t>
            </a:r>
            <a:endParaRPr lang="tr-TR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4" y="1545248"/>
            <a:ext cx="4848225" cy="3943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6869" y="1175916"/>
            <a:ext cx="26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Capacitor Current</a:t>
            </a:r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1885948" y="5857930"/>
            <a:ext cx="22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7.5 Arms @200kHz</a:t>
            </a:r>
            <a:endParaRPr lang="tr-TR" dirty="0"/>
          </a:p>
        </p:txBody>
      </p:sp>
      <p:sp>
        <p:nvSpPr>
          <p:cNvPr id="19" name="Rectangle 18"/>
          <p:cNvSpPr/>
          <p:nvPr/>
        </p:nvSpPr>
        <p:spPr>
          <a:xfrm>
            <a:off x="7323420" y="3646904"/>
            <a:ext cx="2047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C4AQCBW5200A3FJ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23420" y="3954690"/>
            <a:ext cx="2225026" cy="37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hlinkClick r:id="rId3"/>
              </a:rPr>
              <a:t>Digikey Link</a:t>
            </a:r>
            <a:r>
              <a:rPr lang="tr-TR" dirty="0" smtClean="0"/>
              <a:t> – 4.82$</a:t>
            </a:r>
            <a:endParaRPr lang="tr-TR" dirty="0"/>
          </a:p>
        </p:txBody>
      </p:sp>
      <p:sp>
        <p:nvSpPr>
          <p:cNvPr id="21" name="TextBox 20"/>
          <p:cNvSpPr txBox="1"/>
          <p:nvPr/>
        </p:nvSpPr>
        <p:spPr>
          <a:xfrm>
            <a:off x="7323420" y="4319866"/>
            <a:ext cx="3254619" cy="121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Capacitance: 20 </a:t>
            </a:r>
            <a:r>
              <a:rPr lang="el-GR" dirty="0" smtClean="0"/>
              <a:t>μ</a:t>
            </a:r>
            <a:r>
              <a:rPr lang="tr-TR" dirty="0" smtClean="0"/>
              <a:t>F</a:t>
            </a:r>
          </a:p>
          <a:p>
            <a:r>
              <a:rPr lang="tr-TR" dirty="0" smtClean="0"/>
              <a:t>Rated Voltage: 650V</a:t>
            </a:r>
          </a:p>
          <a:p>
            <a:r>
              <a:rPr lang="tr-TR" dirty="0" smtClean="0"/>
              <a:t>Rated Current: 11A @ 10kHz</a:t>
            </a:r>
          </a:p>
          <a:p>
            <a:r>
              <a:rPr lang="tr-TR" dirty="0" smtClean="0"/>
              <a:t>ESR: 5.3 mOhm @10kHz</a:t>
            </a:r>
            <a:endParaRPr lang="tr-TR" dirty="0"/>
          </a:p>
        </p:txBody>
      </p:sp>
      <p:sp>
        <p:nvSpPr>
          <p:cNvPr id="22" name="TextBox 21"/>
          <p:cNvSpPr txBox="1"/>
          <p:nvPr/>
        </p:nvSpPr>
        <p:spPr>
          <a:xfrm>
            <a:off x="6904399" y="5805878"/>
            <a:ext cx="409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Only one of this capacitor is required!</a:t>
            </a:r>
            <a:endParaRPr lang="tr-T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129" y="1007342"/>
            <a:ext cx="2698940" cy="2172433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>
          <a:xfrm>
            <a:off x="10300948" y="630848"/>
            <a:ext cx="597962" cy="5450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0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17</a:t>
            </a:fld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562706" y="316523"/>
            <a:ext cx="4923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</a:t>
            </a:r>
            <a:r>
              <a:rPr lang="tr-TR" sz="2400" dirty="0" smtClean="0"/>
              <a:t>Study – Filter Design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89284" y="878138"/>
            <a:ext cx="26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Inductor Current</a:t>
            </a:r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1885948" y="5354810"/>
            <a:ext cx="2277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26 </a:t>
            </a:r>
            <a:r>
              <a:rPr lang="el-GR" dirty="0" smtClean="0">
                <a:latin typeface="DS ISO 1" panose="02000506000000020003" pitchFamily="50" charset="0"/>
              </a:rPr>
              <a:t>μ</a:t>
            </a:r>
            <a:r>
              <a:rPr lang="tr-TR" dirty="0" smtClean="0">
                <a:latin typeface="DS ISO 1" panose="02000506000000020003" pitchFamily="50" charset="0"/>
              </a:rPr>
              <a:t>H</a:t>
            </a:r>
            <a:endParaRPr lang="tr-TR" dirty="0" smtClean="0"/>
          </a:p>
          <a:p>
            <a:r>
              <a:rPr lang="tr-TR" dirty="0" smtClean="0"/>
              <a:t>15 Arms @100kHz</a:t>
            </a:r>
          </a:p>
          <a:p>
            <a:r>
              <a:rPr lang="tr-TR" dirty="0" smtClean="0"/>
              <a:t>10 Adc</a:t>
            </a:r>
          </a:p>
          <a:p>
            <a:r>
              <a:rPr lang="tr-TR" dirty="0" smtClean="0"/>
              <a:t>30A, -10A peak points</a:t>
            </a:r>
            <a:endParaRPr lang="tr-TR" dirty="0"/>
          </a:p>
        </p:txBody>
      </p:sp>
      <p:sp>
        <p:nvSpPr>
          <p:cNvPr id="19" name="Rectangle 18"/>
          <p:cNvSpPr/>
          <p:nvPr/>
        </p:nvSpPr>
        <p:spPr>
          <a:xfrm>
            <a:off x="5688051" y="3646904"/>
            <a:ext cx="151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1140-330K-RC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88051" y="3954690"/>
            <a:ext cx="2225026" cy="37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hlinkClick r:id="rId2"/>
              </a:rPr>
              <a:t>Digikey Link</a:t>
            </a:r>
            <a:r>
              <a:rPr lang="tr-TR" dirty="0" smtClean="0"/>
              <a:t> – 9.56$</a:t>
            </a:r>
            <a:endParaRPr lang="tr-TR" dirty="0"/>
          </a:p>
        </p:txBody>
      </p:sp>
      <p:sp>
        <p:nvSpPr>
          <p:cNvPr id="21" name="TextBox 20"/>
          <p:cNvSpPr txBox="1"/>
          <p:nvPr/>
        </p:nvSpPr>
        <p:spPr>
          <a:xfrm>
            <a:off x="5688051" y="4319866"/>
            <a:ext cx="3254619" cy="121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Inductance: 33 </a:t>
            </a:r>
            <a:r>
              <a:rPr lang="el-GR" dirty="0" smtClean="0"/>
              <a:t>μ</a:t>
            </a:r>
            <a:r>
              <a:rPr lang="tr-TR" dirty="0" smtClean="0"/>
              <a:t>H @1KHz</a:t>
            </a:r>
          </a:p>
          <a:p>
            <a:r>
              <a:rPr lang="tr-TR" dirty="0" smtClean="0"/>
              <a:t>Rated Current: 15.8 A</a:t>
            </a:r>
          </a:p>
          <a:p>
            <a:r>
              <a:rPr lang="tr-TR" dirty="0" smtClean="0"/>
              <a:t>Sat. Current: 36.5 A</a:t>
            </a:r>
          </a:p>
          <a:p>
            <a:r>
              <a:rPr lang="tr-TR" dirty="0" smtClean="0"/>
              <a:t>DCR: 11 mOhm</a:t>
            </a:r>
            <a:endParaRPr lang="tr-TR" dirty="0"/>
          </a:p>
        </p:txBody>
      </p:sp>
      <p:sp>
        <p:nvSpPr>
          <p:cNvPr id="22" name="TextBox 21"/>
          <p:cNvSpPr txBox="1"/>
          <p:nvPr/>
        </p:nvSpPr>
        <p:spPr>
          <a:xfrm>
            <a:off x="6831989" y="6040410"/>
            <a:ext cx="3557222" cy="37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Two of this inductor are required!</a:t>
            </a:r>
            <a:endParaRPr lang="tr-T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" y="1281479"/>
            <a:ext cx="4848225" cy="3943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240" y="1281479"/>
            <a:ext cx="1914648" cy="218452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87481" y="3646904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7443783533330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87481" y="3954690"/>
            <a:ext cx="2225026" cy="37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hlinkClick r:id="rId5"/>
              </a:rPr>
              <a:t>Digikey Link</a:t>
            </a:r>
            <a:r>
              <a:rPr lang="tr-TR" dirty="0" smtClean="0"/>
              <a:t> – 14.02$</a:t>
            </a:r>
            <a:endParaRPr lang="tr-TR" dirty="0"/>
          </a:p>
        </p:txBody>
      </p:sp>
      <p:sp>
        <p:nvSpPr>
          <p:cNvPr id="16" name="TextBox 15"/>
          <p:cNvSpPr txBox="1"/>
          <p:nvPr/>
        </p:nvSpPr>
        <p:spPr>
          <a:xfrm>
            <a:off x="8787481" y="4319866"/>
            <a:ext cx="3254619" cy="121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Inductance: 33 </a:t>
            </a:r>
            <a:r>
              <a:rPr lang="el-GR" dirty="0" smtClean="0"/>
              <a:t>μ</a:t>
            </a:r>
            <a:r>
              <a:rPr lang="tr-TR" dirty="0" smtClean="0"/>
              <a:t>H @100KHz</a:t>
            </a:r>
          </a:p>
          <a:p>
            <a:r>
              <a:rPr lang="tr-TR" dirty="0" smtClean="0"/>
              <a:t>Rated Current: 22 A</a:t>
            </a:r>
          </a:p>
          <a:p>
            <a:r>
              <a:rPr lang="tr-TR" dirty="0" smtClean="0"/>
              <a:t>Sat. Current: 39.2 A</a:t>
            </a:r>
          </a:p>
          <a:p>
            <a:r>
              <a:rPr lang="tr-TR" dirty="0" smtClean="0"/>
              <a:t>DCR: 9.9 mOhm</a:t>
            </a:r>
            <a:endParaRPr lang="tr-T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985" y="1166341"/>
            <a:ext cx="2342269" cy="24734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4667" y="852469"/>
            <a:ext cx="115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Option #1</a:t>
            </a:r>
            <a:endParaRPr lang="tr-TR" dirty="0"/>
          </a:p>
        </p:txBody>
      </p:sp>
      <p:sp>
        <p:nvSpPr>
          <p:cNvPr id="23" name="TextBox 22"/>
          <p:cNvSpPr txBox="1"/>
          <p:nvPr/>
        </p:nvSpPr>
        <p:spPr>
          <a:xfrm>
            <a:off x="9064542" y="851428"/>
            <a:ext cx="115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Option #2</a:t>
            </a:r>
            <a:endParaRPr lang="tr-TR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008823" y="4631389"/>
            <a:ext cx="31879" cy="8626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33567" y="5455898"/>
            <a:ext cx="1614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</a:rPr>
              <a:t>Self-Resonance?</a:t>
            </a:r>
            <a:endParaRPr lang="tr-TR" sz="16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25469" y="5677975"/>
            <a:ext cx="2514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>
                <a:solidFill>
                  <a:srgbClr val="FF0000"/>
                </a:solidFill>
              </a:rPr>
              <a:t>Can cause hard-switching</a:t>
            </a:r>
            <a:endParaRPr lang="tr-TR" sz="1200" dirty="0">
              <a:solidFill>
                <a:srgbClr val="FF0000"/>
              </a:solidFill>
            </a:endParaRPr>
          </a:p>
        </p:txBody>
      </p:sp>
      <p:sp>
        <p:nvSpPr>
          <p:cNvPr id="32" name="5-Point Star 31"/>
          <p:cNvSpPr/>
          <p:nvPr/>
        </p:nvSpPr>
        <p:spPr>
          <a:xfrm>
            <a:off x="10300948" y="630848"/>
            <a:ext cx="597962" cy="5450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786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18</a:t>
            </a:fld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562706" y="316523"/>
            <a:ext cx="4923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</a:t>
            </a:r>
            <a:r>
              <a:rPr lang="tr-TR" sz="2400" dirty="0" smtClean="0"/>
              <a:t>Study – Filter Design</a:t>
            </a:r>
            <a:endParaRPr lang="tr-T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076595" y="2228386"/>
            <a:ext cx="2527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L1 Ratings</a:t>
            </a:r>
          </a:p>
          <a:p>
            <a:r>
              <a:rPr lang="tr-TR" dirty="0" smtClean="0"/>
              <a:t>13.9 Arms @100kHz</a:t>
            </a:r>
          </a:p>
          <a:p>
            <a:r>
              <a:rPr lang="tr-TR" dirty="0" smtClean="0"/>
              <a:t>9.2 Adc</a:t>
            </a:r>
          </a:p>
          <a:p>
            <a:r>
              <a:rPr lang="tr-TR" dirty="0" smtClean="0"/>
              <a:t>27.1A, -8.8A peak points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1411460"/>
            <a:ext cx="5882055" cy="3943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48608" y="967603"/>
            <a:ext cx="39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Inductance Tolerances (+/-10%)</a:t>
            </a:r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>
            <a:off x="9076594" y="3428715"/>
            <a:ext cx="2633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L2 Ratings</a:t>
            </a:r>
          </a:p>
          <a:p>
            <a:r>
              <a:rPr lang="tr-TR" dirty="0" smtClean="0"/>
              <a:t>16.75 Arms @100kHz</a:t>
            </a:r>
          </a:p>
          <a:p>
            <a:r>
              <a:rPr lang="tr-TR" dirty="0" smtClean="0"/>
              <a:t>10.8 Adc</a:t>
            </a:r>
          </a:p>
          <a:p>
            <a:r>
              <a:rPr lang="tr-TR" dirty="0" smtClean="0"/>
              <a:t>32.7A, -10.6A peak points</a:t>
            </a:r>
            <a:endParaRPr lang="tr-TR" dirty="0"/>
          </a:p>
        </p:txBody>
      </p:sp>
      <p:sp>
        <p:nvSpPr>
          <p:cNvPr id="25" name="TextBox 24"/>
          <p:cNvSpPr txBox="1"/>
          <p:nvPr/>
        </p:nvSpPr>
        <p:spPr>
          <a:xfrm>
            <a:off x="9076593" y="4638283"/>
            <a:ext cx="227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C Ratings</a:t>
            </a:r>
          </a:p>
          <a:p>
            <a:r>
              <a:rPr lang="tr-TR" dirty="0" smtClean="0"/>
              <a:t>7.9 Arms @200kHz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99386" y="2861658"/>
            <a:ext cx="2277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L Ratings</a:t>
            </a:r>
          </a:p>
          <a:p>
            <a:r>
              <a:rPr lang="tr-TR" dirty="0" smtClean="0"/>
              <a:t>15 Arms @100kHz</a:t>
            </a:r>
          </a:p>
          <a:p>
            <a:r>
              <a:rPr lang="tr-TR" dirty="0" smtClean="0"/>
              <a:t>10 Adc</a:t>
            </a:r>
          </a:p>
          <a:p>
            <a:r>
              <a:rPr lang="tr-TR" dirty="0" smtClean="0"/>
              <a:t>30A, -10A peak points</a:t>
            </a:r>
            <a:endParaRPr lang="tr-TR" dirty="0"/>
          </a:p>
        </p:txBody>
      </p:sp>
      <p:sp>
        <p:nvSpPr>
          <p:cNvPr id="27" name="TextBox 26"/>
          <p:cNvSpPr txBox="1"/>
          <p:nvPr/>
        </p:nvSpPr>
        <p:spPr>
          <a:xfrm>
            <a:off x="6849208" y="4638283"/>
            <a:ext cx="227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C Ratings</a:t>
            </a:r>
          </a:p>
          <a:p>
            <a:r>
              <a:rPr lang="tr-TR" dirty="0" smtClean="0"/>
              <a:t>7.5 Arms @200kHz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99386" y="2228386"/>
            <a:ext cx="4804999" cy="24006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Rectangle 27"/>
          <p:cNvSpPr/>
          <p:nvPr/>
        </p:nvSpPr>
        <p:spPr>
          <a:xfrm>
            <a:off x="6799385" y="4644833"/>
            <a:ext cx="4804999" cy="58011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9076593" y="1618866"/>
            <a:ext cx="0" cy="36060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799384" y="1618866"/>
            <a:ext cx="4804999" cy="58011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TextBox 33"/>
          <p:cNvSpPr txBox="1"/>
          <p:nvPr/>
        </p:nvSpPr>
        <p:spPr>
          <a:xfrm>
            <a:off x="7217553" y="1731948"/>
            <a:ext cx="155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Balanced Ind.</a:t>
            </a:r>
            <a:endParaRPr lang="tr-TR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379330" y="1723248"/>
            <a:ext cx="192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Unbalanced Ind.</a:t>
            </a:r>
            <a:endParaRPr lang="tr-TR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557290" y="5361461"/>
            <a:ext cx="3389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/>
              <a:t>Unbalanced conditions</a:t>
            </a:r>
          </a:p>
          <a:p>
            <a:pPr algn="ctr"/>
            <a:r>
              <a:rPr lang="tr-TR" sz="2400" dirty="0" smtClean="0"/>
              <a:t>don’t seem that harmful!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3908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19</a:t>
            </a:fld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562707" y="316523"/>
            <a:ext cx="499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</a:t>
            </a:r>
            <a:r>
              <a:rPr lang="tr-TR" sz="2400" dirty="0" smtClean="0"/>
              <a:t>Study with Selected Filters</a:t>
            </a:r>
            <a:endParaRPr lang="tr-TR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55090"/>
              </p:ext>
            </p:extLst>
          </p:nvPr>
        </p:nvGraphicFramePr>
        <p:xfrm>
          <a:off x="1955801" y="1449339"/>
          <a:ext cx="8127999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39636">
                  <a:extLst>
                    <a:ext uri="{9D8B030D-6E8A-4147-A177-3AD203B41FA5}">
                      <a16:colId xmlns:a16="http://schemas.microsoft.com/office/drawing/2014/main" val="3742650035"/>
                    </a:ext>
                  </a:extLst>
                </a:gridCol>
                <a:gridCol w="3103419">
                  <a:extLst>
                    <a:ext uri="{9D8B030D-6E8A-4147-A177-3AD203B41FA5}">
                      <a16:colId xmlns:a16="http://schemas.microsoft.com/office/drawing/2014/main" val="2746093398"/>
                    </a:ext>
                  </a:extLst>
                </a:gridCol>
                <a:gridCol w="3084944">
                  <a:extLst>
                    <a:ext uri="{9D8B030D-6E8A-4147-A177-3AD203B41FA5}">
                      <a16:colId xmlns:a16="http://schemas.microsoft.com/office/drawing/2014/main" val="268147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Results</a:t>
                      </a:r>
                      <a:r>
                        <a:rPr lang="tr-TR" baseline="0" dirty="0" smtClean="0"/>
                        <a:t> before filter selections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Results after filter selections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1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I(C)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26 App @200 kHz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20 App @200 kHz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9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I(L)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 Arms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13.5 Arms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Ipeak(L)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 A,</a:t>
                      </a:r>
                      <a:r>
                        <a:rPr lang="tr-TR" baseline="0" dirty="0" smtClean="0"/>
                        <a:t> -10 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25.6 A, -5.6 A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Ploss(top switch)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5.2144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4.805 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Ploss(bot switch)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2.0775</a:t>
                      </a:r>
                      <a:r>
                        <a:rPr lang="tr-TR" baseline="0" dirty="0" smtClean="0"/>
                        <a:t>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1.9416 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2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Ploss(total)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29.17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27 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7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Vout,pp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 </a:t>
                      </a:r>
                      <a:r>
                        <a:rPr lang="tr-TR" dirty="0" smtClean="0"/>
                        <a:t>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0.4 </a:t>
                      </a:r>
                      <a:r>
                        <a:rPr lang="tr-TR" dirty="0" smtClean="0"/>
                        <a:t>V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586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3909" y="4856377"/>
            <a:ext cx="9291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The </a:t>
            </a:r>
            <a:r>
              <a:rPr lang="tr-TR" sz="2400" b="1" dirty="0" smtClean="0"/>
              <a:t>main change is filter inductance</a:t>
            </a:r>
            <a:r>
              <a:rPr lang="tr-TR" sz="2400" dirty="0" smtClean="0"/>
              <a:t>. It is changed from 26 </a:t>
            </a:r>
            <a:r>
              <a:rPr lang="el-GR" sz="2400" dirty="0" smtClean="0">
                <a:latin typeface="DS ISO 1" panose="02000506000000020003" pitchFamily="50" charset="0"/>
              </a:rPr>
              <a:t>μ</a:t>
            </a:r>
            <a:r>
              <a:rPr lang="tr-TR" sz="2400" dirty="0" smtClean="0"/>
              <a:t>H to 33 </a:t>
            </a:r>
            <a:r>
              <a:rPr lang="el-GR" sz="2400" dirty="0" smtClean="0">
                <a:latin typeface="DS ISO 1" panose="02000506000000020003" pitchFamily="50" charset="0"/>
              </a:rPr>
              <a:t>μ</a:t>
            </a:r>
            <a:r>
              <a:rPr lang="tr-TR" sz="2400" dirty="0" smtClean="0"/>
              <a:t>H!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22623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</a:t>
            </a:fld>
            <a:endParaRPr lang="tr-TR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72" y="330078"/>
            <a:ext cx="4010025" cy="593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696" y="272927"/>
            <a:ext cx="4067175" cy="60483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575297" y="1644162"/>
            <a:ext cx="2704734" cy="167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Right Arrow 7"/>
          <p:cNvSpPr/>
          <p:nvPr/>
        </p:nvSpPr>
        <p:spPr>
          <a:xfrm>
            <a:off x="4572732" y="4794739"/>
            <a:ext cx="2704734" cy="167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4709747" y="1916077"/>
            <a:ext cx="256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Spike on the switching current is removed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4527304" y="4009820"/>
            <a:ext cx="286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Unfortunately, the switching losses are still non-zero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12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20</a:t>
            </a:fld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562706" y="316523"/>
            <a:ext cx="721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</a:t>
            </a:r>
            <a:r>
              <a:rPr lang="tr-TR" sz="2400" dirty="0" smtClean="0"/>
              <a:t>Study with Different Switching Frequencies</a:t>
            </a:r>
            <a:endParaRPr lang="tr-TR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75359"/>
              </p:ext>
            </p:extLst>
          </p:nvPr>
        </p:nvGraphicFramePr>
        <p:xfrm>
          <a:off x="1955801" y="1449339"/>
          <a:ext cx="8127999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39636">
                  <a:extLst>
                    <a:ext uri="{9D8B030D-6E8A-4147-A177-3AD203B41FA5}">
                      <a16:colId xmlns:a16="http://schemas.microsoft.com/office/drawing/2014/main" val="3742650035"/>
                    </a:ext>
                  </a:extLst>
                </a:gridCol>
                <a:gridCol w="3103419">
                  <a:extLst>
                    <a:ext uri="{9D8B030D-6E8A-4147-A177-3AD203B41FA5}">
                      <a16:colId xmlns:a16="http://schemas.microsoft.com/office/drawing/2014/main" val="2746093398"/>
                    </a:ext>
                  </a:extLst>
                </a:gridCol>
                <a:gridCol w="3084944">
                  <a:extLst>
                    <a:ext uri="{9D8B030D-6E8A-4147-A177-3AD203B41FA5}">
                      <a16:colId xmlns:a16="http://schemas.microsoft.com/office/drawing/2014/main" val="268147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Results</a:t>
                      </a:r>
                      <a:r>
                        <a:rPr lang="tr-TR" baseline="0" dirty="0" smtClean="0"/>
                        <a:t> for 100 kHz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Results for</a:t>
                      </a:r>
                      <a:r>
                        <a:rPr lang="tr-TR" baseline="0" dirty="0" smtClean="0"/>
                        <a:t> 300 kHz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1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I(C)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26 App @200 kHz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26 App @600 kHz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69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I(L)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 Arms @100</a:t>
                      </a:r>
                      <a:r>
                        <a:rPr lang="tr-TR" baseline="0" dirty="0" smtClean="0"/>
                        <a:t> kHz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 Arms @300 kHz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Ipeak(L)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 A,</a:t>
                      </a:r>
                      <a:r>
                        <a:rPr lang="tr-TR" baseline="0" dirty="0" smtClean="0"/>
                        <a:t> -10 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 A,</a:t>
                      </a:r>
                      <a:r>
                        <a:rPr lang="tr-TR" baseline="0" dirty="0" smtClean="0"/>
                        <a:t> -10 A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r-TR" dirty="0" smtClean="0"/>
                        <a:t>Ploss(top switch)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4.805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6.05 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60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Ploss(bot switch)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1.9416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3.04 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2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Ploss(total)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27 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36.4 W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7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Vout,pp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0.4 V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0.8 </a:t>
                      </a:r>
                      <a:r>
                        <a:rPr lang="tr-TR" dirty="0" smtClean="0"/>
                        <a:t>V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586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39150" y="4856377"/>
            <a:ext cx="7761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smtClean="0"/>
              <a:t>The </a:t>
            </a:r>
            <a:r>
              <a:rPr lang="tr-TR" sz="2400" b="1" dirty="0" smtClean="0"/>
              <a:t>main gain is volume</a:t>
            </a:r>
            <a:r>
              <a:rPr lang="tr-TR" sz="2400" dirty="0" smtClean="0"/>
              <a:t>.</a:t>
            </a:r>
            <a:endParaRPr lang="tr-T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12773" y="5300458"/>
            <a:ext cx="7944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Inductance and capacitance requirements are now </a:t>
            </a:r>
            <a:r>
              <a:rPr lang="tr-TR" sz="2400" b="1" dirty="0" smtClean="0"/>
              <a:t>one-third!</a:t>
            </a:r>
            <a:endParaRPr lang="tr-TR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277101" y="5689904"/>
            <a:ext cx="262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What about the heatsink?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9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21</a:t>
            </a:fld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562706" y="316523"/>
            <a:ext cx="7638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</a:t>
            </a:r>
            <a:r>
              <a:rPr lang="tr-TR" sz="2400" dirty="0" smtClean="0"/>
              <a:t>Study with Different Negative Gate Drive Levels</a:t>
            </a:r>
            <a:endParaRPr lang="tr-TR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6" y="1388034"/>
            <a:ext cx="4847494" cy="45127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387094"/>
            <a:ext cx="4848225" cy="45133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8400" y="91440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Vgs (0V)</a:t>
            </a:r>
            <a:endParaRPr lang="tr-TR" dirty="0"/>
          </a:p>
        </p:txBody>
      </p:sp>
      <p:sp>
        <p:nvSpPr>
          <p:cNvPr id="12" name="TextBox 11"/>
          <p:cNvSpPr txBox="1"/>
          <p:nvPr/>
        </p:nvSpPr>
        <p:spPr>
          <a:xfrm>
            <a:off x="8029575" y="91440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Vgs (-3V)</a:t>
            </a:r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2357437" y="6141251"/>
            <a:ext cx="126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5.12 W</a:t>
            </a:r>
            <a:endParaRPr lang="tr-TR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029575" y="6141251"/>
            <a:ext cx="142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4.805 W</a:t>
            </a:r>
            <a:endParaRPr lang="tr-TR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033963" y="914400"/>
            <a:ext cx="153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Top Transistor</a:t>
            </a:r>
            <a:endParaRPr lang="tr-TR" u="sng" dirty="0"/>
          </a:p>
        </p:txBody>
      </p:sp>
    </p:spTree>
    <p:extLst>
      <p:ext uri="{BB962C8B-B14F-4D97-AF65-F5344CB8AC3E}">
        <p14:creationId xmlns:p14="http://schemas.microsoft.com/office/powerpoint/2010/main" val="32294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62706" y="316523"/>
            <a:ext cx="7638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</a:t>
            </a:r>
            <a:r>
              <a:rPr lang="tr-TR" sz="2400" dirty="0" smtClean="0"/>
              <a:t>Study with Different Negative Gate Drive Levels</a:t>
            </a:r>
            <a:endParaRPr lang="tr-TR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99" y="1388034"/>
            <a:ext cx="4850801" cy="45157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22</a:t>
            </a:fld>
            <a:endParaRPr lang="tr-T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37" y="1388035"/>
            <a:ext cx="4850801" cy="45157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38400" y="91440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Vgs (0V)</a:t>
            </a:r>
            <a:endParaRPr lang="tr-TR" dirty="0"/>
          </a:p>
        </p:txBody>
      </p:sp>
      <p:sp>
        <p:nvSpPr>
          <p:cNvPr id="12" name="TextBox 11"/>
          <p:cNvSpPr txBox="1"/>
          <p:nvPr/>
        </p:nvSpPr>
        <p:spPr>
          <a:xfrm>
            <a:off x="8029575" y="91440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Vgs (-3V)</a:t>
            </a:r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2357437" y="6141251"/>
            <a:ext cx="1300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1.85 W</a:t>
            </a:r>
            <a:endParaRPr lang="tr-TR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029575" y="6141251"/>
            <a:ext cx="1300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/>
              <a:t>1.94 W</a:t>
            </a:r>
            <a:endParaRPr lang="tr-TR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033963" y="914400"/>
            <a:ext cx="153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Bot Transistor</a:t>
            </a:r>
            <a:endParaRPr lang="tr-TR" u="sng" dirty="0"/>
          </a:p>
        </p:txBody>
      </p:sp>
    </p:spTree>
    <p:extLst>
      <p:ext uri="{BB962C8B-B14F-4D97-AF65-F5344CB8AC3E}">
        <p14:creationId xmlns:p14="http://schemas.microsoft.com/office/powerpoint/2010/main" val="26775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62706" y="316523"/>
            <a:ext cx="7638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</a:t>
            </a:r>
            <a:r>
              <a:rPr lang="tr-TR" sz="2400" dirty="0" smtClean="0"/>
              <a:t>Study with Parasitics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23</a:t>
            </a:fld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2357437" y="91440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Soft-switching</a:t>
            </a:r>
            <a:endParaRPr lang="tr-TR" dirty="0"/>
          </a:p>
        </p:txBody>
      </p:sp>
      <p:sp>
        <p:nvSpPr>
          <p:cNvPr id="12" name="TextBox 11"/>
          <p:cNvSpPr txBox="1"/>
          <p:nvPr/>
        </p:nvSpPr>
        <p:spPr>
          <a:xfrm>
            <a:off x="8029575" y="91440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Hard-switching</a:t>
            </a:r>
            <a:endParaRPr lang="tr-TR" dirty="0"/>
          </a:p>
        </p:txBody>
      </p:sp>
      <p:sp>
        <p:nvSpPr>
          <p:cNvPr id="15" name="TextBox 14"/>
          <p:cNvSpPr txBox="1"/>
          <p:nvPr/>
        </p:nvSpPr>
        <p:spPr>
          <a:xfrm>
            <a:off x="5033963" y="914400"/>
            <a:ext cx="153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Turn-off Event</a:t>
            </a:r>
            <a:endParaRPr lang="tr-TR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4064795" y="6356350"/>
            <a:ext cx="501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There is 1 nH CSI difference for top switch</a:t>
            </a:r>
            <a:endParaRPr lang="tr-TR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497419"/>
            <a:ext cx="4708438" cy="46081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843" y="1497419"/>
            <a:ext cx="4708438" cy="46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6" y="1534557"/>
            <a:ext cx="4670491" cy="45709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62706" y="316523"/>
            <a:ext cx="7638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</a:t>
            </a:r>
            <a:r>
              <a:rPr lang="tr-TR" sz="2400" dirty="0" smtClean="0"/>
              <a:t>Study with Parasitics</a:t>
            </a:r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24</a:t>
            </a:fld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2357437" y="91440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Soft-switching</a:t>
            </a:r>
            <a:endParaRPr lang="tr-TR" dirty="0"/>
          </a:p>
        </p:txBody>
      </p:sp>
      <p:sp>
        <p:nvSpPr>
          <p:cNvPr id="12" name="TextBox 11"/>
          <p:cNvSpPr txBox="1"/>
          <p:nvPr/>
        </p:nvSpPr>
        <p:spPr>
          <a:xfrm>
            <a:off x="8029575" y="91440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Hard-switching</a:t>
            </a:r>
            <a:endParaRPr lang="tr-TR" dirty="0"/>
          </a:p>
        </p:txBody>
      </p:sp>
      <p:sp>
        <p:nvSpPr>
          <p:cNvPr id="15" name="TextBox 14"/>
          <p:cNvSpPr txBox="1"/>
          <p:nvPr/>
        </p:nvSpPr>
        <p:spPr>
          <a:xfrm>
            <a:off x="5033963" y="914400"/>
            <a:ext cx="153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Turn-on Event</a:t>
            </a:r>
            <a:endParaRPr lang="tr-TR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062" y="1534557"/>
            <a:ext cx="4670491" cy="457096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64795" y="6356350"/>
            <a:ext cx="501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smtClean="0"/>
              <a:t>There is 1 nH CSI difference for top switch</a:t>
            </a:r>
            <a:endParaRPr lang="tr-TR" u="sng" dirty="0"/>
          </a:p>
        </p:txBody>
      </p:sp>
    </p:spTree>
    <p:extLst>
      <p:ext uri="{BB962C8B-B14F-4D97-AF65-F5344CB8AC3E}">
        <p14:creationId xmlns:p14="http://schemas.microsoft.com/office/powerpoint/2010/main" val="12322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3</a:t>
            </a:fld>
            <a:endParaRPr lang="tr-TR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848091"/>
            <a:ext cx="197167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530" t="12705" r="3542"/>
          <a:stretch/>
        </p:blipFill>
        <p:spPr>
          <a:xfrm>
            <a:off x="1049214" y="1793631"/>
            <a:ext cx="3006969" cy="8231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7931" y="249769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DC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4149" y="2497693"/>
            <a:ext cx="44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AC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3" y="3138487"/>
            <a:ext cx="3752850" cy="5810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701562" y="3648808"/>
            <a:ext cx="0" cy="34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4149" y="3990974"/>
            <a:ext cx="1799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Average Transition Time</a:t>
            </a:r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1529488" y="386426"/>
            <a:ext cx="248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u="sng" dirty="0" smtClean="0"/>
              <a:t>Loss Calculation</a:t>
            </a:r>
            <a:endParaRPr lang="tr-TR" sz="24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5855677" y="928033"/>
            <a:ext cx="3930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GS66508T</a:t>
            </a:r>
          </a:p>
          <a:p>
            <a:r>
              <a:rPr lang="tr-TR" sz="2400" dirty="0" smtClean="0"/>
              <a:t>650V / 30A</a:t>
            </a:r>
          </a:p>
          <a:p>
            <a:r>
              <a:rPr lang="tr-TR" sz="2400" dirty="0" smtClean="0"/>
              <a:t>Top Cooling</a:t>
            </a:r>
          </a:p>
          <a:p>
            <a:r>
              <a:rPr lang="tr-TR" sz="2400" dirty="0" smtClean="0"/>
              <a:t>Rds-on (150˚C) -&gt; 129 m</a:t>
            </a:r>
            <a:r>
              <a:rPr lang="el-GR" sz="2400" dirty="0" smtClean="0">
                <a:latin typeface="DS ISO 1" panose="02000506000000020003" pitchFamily="50" charset="0"/>
              </a:rPr>
              <a:t>Ω</a:t>
            </a:r>
            <a:endParaRPr lang="tr-TR" sz="2400" dirty="0" smtClean="0">
              <a:latin typeface="DS ISO 1" panose="02000506000000020003" pitchFamily="50" charset="0"/>
            </a:endParaRPr>
          </a:p>
          <a:p>
            <a:r>
              <a:rPr lang="tr-TR" sz="2400" dirty="0" smtClean="0"/>
              <a:t>Coss -&gt;  88 pF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4896" t="4403" r="6142" b="1755"/>
          <a:stretch/>
        </p:blipFill>
        <p:spPr>
          <a:xfrm>
            <a:off x="5818490" y="3286203"/>
            <a:ext cx="3560884" cy="26509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785878" y="386426"/>
            <a:ext cx="299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u="sng" dirty="0" smtClean="0"/>
              <a:t>Transistor Parameters</a:t>
            </a:r>
            <a:endParaRPr lang="tr-TR" sz="2400" u="sng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73" y="4830767"/>
            <a:ext cx="4245102" cy="152558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77863" y="6365146"/>
            <a:ext cx="174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Inductor Current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0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4</a:t>
            </a:fld>
            <a:endParaRPr lang="tr-TR" sz="1800"/>
          </a:p>
        </p:txBody>
      </p:sp>
      <p:sp>
        <p:nvSpPr>
          <p:cNvPr id="5" name="TextBox 4"/>
          <p:cNvSpPr txBox="1"/>
          <p:nvPr/>
        </p:nvSpPr>
        <p:spPr>
          <a:xfrm>
            <a:off x="545123" y="272562"/>
            <a:ext cx="902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Loss Analysis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0727" y="734227"/>
            <a:ext cx="2070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Vin = 540V</a:t>
            </a:r>
          </a:p>
          <a:p>
            <a:r>
              <a:rPr lang="tr-TR" dirty="0" smtClean="0"/>
              <a:t>Vout = 400V</a:t>
            </a:r>
          </a:p>
          <a:p>
            <a:r>
              <a:rPr lang="tr-TR" dirty="0" smtClean="0"/>
              <a:t>Iout = 20A</a:t>
            </a:r>
          </a:p>
          <a:p>
            <a:r>
              <a:rPr lang="tr-TR" dirty="0" smtClean="0"/>
              <a:t>Pout = 8 kW</a:t>
            </a:r>
          </a:p>
          <a:p>
            <a:r>
              <a:rPr lang="tr-TR" dirty="0" smtClean="0"/>
              <a:t>K = 4</a:t>
            </a:r>
          </a:p>
          <a:p>
            <a:r>
              <a:rPr lang="tr-TR" dirty="0" smtClean="0"/>
              <a:t>Rise Time = 10 nsec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450" t="2612" r="6873"/>
          <a:stretch/>
        </p:blipFill>
        <p:spPr>
          <a:xfrm>
            <a:off x="2782766" y="734227"/>
            <a:ext cx="3683976" cy="31024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53204" y="3836689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 Parallel Transistor</a:t>
            </a:r>
            <a:endParaRPr lang="tr-T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5254" t="2103" r="7069"/>
          <a:stretch/>
        </p:blipFill>
        <p:spPr>
          <a:xfrm>
            <a:off x="7262446" y="680796"/>
            <a:ext cx="3727939" cy="31558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76847" y="3836689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  <a:r>
              <a:rPr lang="tr-TR" dirty="0" smtClean="0"/>
              <a:t> Parallel Transistor</a:t>
            </a:r>
            <a:endParaRPr lang="tr-TR" dirty="0"/>
          </a:p>
        </p:txBody>
      </p:sp>
      <p:sp>
        <p:nvSpPr>
          <p:cNvPr id="14" name="5-Point Star 13"/>
          <p:cNvSpPr/>
          <p:nvPr/>
        </p:nvSpPr>
        <p:spPr>
          <a:xfrm>
            <a:off x="3424604" y="2552167"/>
            <a:ext cx="118696" cy="15586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97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122" t="1924" r="7366"/>
          <a:stretch/>
        </p:blipFill>
        <p:spPr>
          <a:xfrm>
            <a:off x="2711667" y="555754"/>
            <a:ext cx="3861342" cy="32809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5</a:t>
            </a:fld>
            <a:endParaRPr lang="tr-TR" sz="1800"/>
          </a:p>
        </p:txBody>
      </p:sp>
      <p:sp>
        <p:nvSpPr>
          <p:cNvPr id="5" name="TextBox 4"/>
          <p:cNvSpPr txBox="1"/>
          <p:nvPr/>
        </p:nvSpPr>
        <p:spPr>
          <a:xfrm>
            <a:off x="545123" y="272562"/>
            <a:ext cx="902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Loss Analysis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0727" y="734227"/>
            <a:ext cx="2070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Vin = 540V</a:t>
            </a:r>
          </a:p>
          <a:p>
            <a:r>
              <a:rPr lang="tr-TR" dirty="0" smtClean="0"/>
              <a:t>Vout = 400V</a:t>
            </a:r>
          </a:p>
          <a:p>
            <a:r>
              <a:rPr lang="tr-TR" b="1" dirty="0" smtClean="0"/>
              <a:t>Iout = 10A</a:t>
            </a:r>
          </a:p>
          <a:p>
            <a:r>
              <a:rPr lang="tr-TR" b="1" dirty="0" smtClean="0"/>
              <a:t>Pout = 4 kW</a:t>
            </a:r>
          </a:p>
          <a:p>
            <a:r>
              <a:rPr lang="tr-TR" dirty="0" smtClean="0"/>
              <a:t>K = 4</a:t>
            </a:r>
          </a:p>
          <a:p>
            <a:r>
              <a:rPr lang="tr-TR" dirty="0" smtClean="0"/>
              <a:t>Rise Time = 10 nsec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3204" y="3836689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 Parallel Transistor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8176847" y="3836689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2 Parallel Transistor</a:t>
            </a:r>
            <a:endParaRPr lang="tr-TR" dirty="0"/>
          </a:p>
        </p:txBody>
      </p:sp>
      <p:sp>
        <p:nvSpPr>
          <p:cNvPr id="14" name="5-Point Star 13"/>
          <p:cNvSpPr/>
          <p:nvPr/>
        </p:nvSpPr>
        <p:spPr>
          <a:xfrm>
            <a:off x="4740223" y="1859377"/>
            <a:ext cx="116357" cy="15586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646" t="2357" r="7005"/>
          <a:stretch/>
        </p:blipFill>
        <p:spPr>
          <a:xfrm>
            <a:off x="7069017" y="527211"/>
            <a:ext cx="3871192" cy="3280935"/>
          </a:xfrm>
          <a:prstGeom prst="rect">
            <a:avLst/>
          </a:prstGeom>
        </p:spPr>
      </p:pic>
      <p:sp>
        <p:nvSpPr>
          <p:cNvPr id="12" name="5-Point Star 11"/>
          <p:cNvSpPr/>
          <p:nvPr/>
        </p:nvSpPr>
        <p:spPr>
          <a:xfrm>
            <a:off x="7697369" y="2442600"/>
            <a:ext cx="116357" cy="15586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86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450" t="2574" r="6873"/>
          <a:stretch/>
        </p:blipFill>
        <p:spPr>
          <a:xfrm>
            <a:off x="2865298" y="677521"/>
            <a:ext cx="3749849" cy="31591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6</a:t>
            </a:fld>
            <a:endParaRPr lang="tr-TR" sz="1800"/>
          </a:p>
        </p:txBody>
      </p:sp>
      <p:sp>
        <p:nvSpPr>
          <p:cNvPr id="5" name="TextBox 4"/>
          <p:cNvSpPr txBox="1"/>
          <p:nvPr/>
        </p:nvSpPr>
        <p:spPr>
          <a:xfrm>
            <a:off x="545123" y="272562"/>
            <a:ext cx="902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Loss Analysis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0727" y="734227"/>
            <a:ext cx="2070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Vin = 220V</a:t>
            </a:r>
          </a:p>
          <a:p>
            <a:r>
              <a:rPr lang="tr-TR" b="1" dirty="0" smtClean="0"/>
              <a:t>Vout = 150V</a:t>
            </a:r>
          </a:p>
          <a:p>
            <a:r>
              <a:rPr lang="tr-TR" b="1" dirty="0" smtClean="0"/>
              <a:t>Iout = 20A</a:t>
            </a:r>
          </a:p>
          <a:p>
            <a:r>
              <a:rPr lang="tr-TR" b="1" dirty="0" smtClean="0"/>
              <a:t>Pout = 3 kW</a:t>
            </a:r>
          </a:p>
          <a:p>
            <a:r>
              <a:rPr lang="tr-TR" dirty="0" smtClean="0"/>
              <a:t>K = 4</a:t>
            </a:r>
          </a:p>
          <a:p>
            <a:r>
              <a:rPr lang="tr-TR" dirty="0" smtClean="0"/>
              <a:t>Rise Time = 10 nsec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3204" y="3836689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 Parallel Transistor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8257078" y="3836689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 Parallel Transistor</a:t>
            </a:r>
            <a:endParaRPr lang="tr-TR" dirty="0"/>
          </a:p>
        </p:txBody>
      </p:sp>
      <p:sp>
        <p:nvSpPr>
          <p:cNvPr id="14" name="5-Point Star 13"/>
          <p:cNvSpPr/>
          <p:nvPr/>
        </p:nvSpPr>
        <p:spPr>
          <a:xfrm>
            <a:off x="4441285" y="1510481"/>
            <a:ext cx="116357" cy="15586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192" t="2357" r="7295"/>
          <a:stretch/>
        </p:blipFill>
        <p:spPr>
          <a:xfrm>
            <a:off x="7403124" y="734227"/>
            <a:ext cx="3667492" cy="310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5466" t="2382" r="7349" b="816"/>
          <a:stretch/>
        </p:blipFill>
        <p:spPr>
          <a:xfrm>
            <a:off x="7295670" y="413568"/>
            <a:ext cx="3774946" cy="31777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615" t="2357" r="7365"/>
          <a:stretch/>
        </p:blipFill>
        <p:spPr>
          <a:xfrm>
            <a:off x="2895940" y="413568"/>
            <a:ext cx="3744727" cy="31857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7</a:t>
            </a:fld>
            <a:endParaRPr lang="tr-TR" sz="1800"/>
          </a:p>
        </p:txBody>
      </p:sp>
      <p:sp>
        <p:nvSpPr>
          <p:cNvPr id="5" name="TextBox 4"/>
          <p:cNvSpPr txBox="1"/>
          <p:nvPr/>
        </p:nvSpPr>
        <p:spPr>
          <a:xfrm>
            <a:off x="545123" y="272562"/>
            <a:ext cx="902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Loss Analysis</a:t>
            </a:r>
            <a:endParaRPr lang="tr-T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40727" y="734227"/>
            <a:ext cx="2070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Vin = 220V</a:t>
            </a:r>
          </a:p>
          <a:p>
            <a:r>
              <a:rPr lang="tr-TR" dirty="0" smtClean="0"/>
              <a:t>Vout = 150V</a:t>
            </a:r>
          </a:p>
          <a:p>
            <a:r>
              <a:rPr lang="tr-TR" b="1" dirty="0" smtClean="0"/>
              <a:t>Iout = 10A</a:t>
            </a:r>
          </a:p>
          <a:p>
            <a:r>
              <a:rPr lang="tr-TR" b="1" dirty="0" smtClean="0"/>
              <a:t>Pout = 1.5 kW</a:t>
            </a:r>
          </a:p>
          <a:p>
            <a:r>
              <a:rPr lang="tr-TR" dirty="0" smtClean="0"/>
              <a:t>K = 4</a:t>
            </a:r>
          </a:p>
          <a:p>
            <a:r>
              <a:rPr lang="tr-TR" dirty="0" smtClean="0"/>
              <a:t>Rise Time = 10 nsec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7129" y="3652023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 Parallel Transistor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8168054" y="3652023"/>
            <a:ext cx="281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3 Parallel Transistor</a:t>
            </a:r>
            <a:endParaRPr lang="tr-TR" dirty="0"/>
          </a:p>
        </p:txBody>
      </p:sp>
      <p:sp>
        <p:nvSpPr>
          <p:cNvPr id="14" name="5-Point Star 13"/>
          <p:cNvSpPr/>
          <p:nvPr/>
        </p:nvSpPr>
        <p:spPr>
          <a:xfrm>
            <a:off x="5461193" y="1237920"/>
            <a:ext cx="116357" cy="15586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5-Point Star 12"/>
          <p:cNvSpPr/>
          <p:nvPr/>
        </p:nvSpPr>
        <p:spPr>
          <a:xfrm>
            <a:off x="7996309" y="2269550"/>
            <a:ext cx="116357" cy="15586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38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8</a:t>
            </a:fld>
            <a:endParaRPr lang="tr-TR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62707" y="316523"/>
            <a:ext cx="25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Study</a:t>
            </a:r>
            <a:endParaRPr lang="tr-TR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037364"/>
            <a:ext cx="11077076" cy="52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7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08F5-8E49-4F57-B165-331DE2AB85B8}" type="slidenum">
              <a:rPr lang="tr-TR" sz="1800" smtClean="0"/>
              <a:t>9</a:t>
            </a:fld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562707" y="316523"/>
            <a:ext cx="25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Simulation Study</a:t>
            </a:r>
            <a:endParaRPr lang="tr-TR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800475" y="85690"/>
            <a:ext cx="3419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 = 0.25 -&gt; </a:t>
            </a:r>
            <a:r>
              <a:rPr lang="tr-TR" b="1" dirty="0" smtClean="0"/>
              <a:t>Hard-switching</a:t>
            </a: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dirty="0" smtClean="0"/>
              <a:t>Vin = 540V</a:t>
            </a:r>
          </a:p>
          <a:p>
            <a:r>
              <a:rPr lang="tr-TR" dirty="0" smtClean="0"/>
              <a:t>Vout </a:t>
            </a:r>
            <a:r>
              <a:rPr lang="tr-TR" dirty="0"/>
              <a:t>= </a:t>
            </a:r>
            <a:r>
              <a:rPr lang="tr-TR" dirty="0" smtClean="0"/>
              <a:t>400V, Pout = 8 kW </a:t>
            </a:r>
          </a:p>
          <a:p>
            <a:r>
              <a:rPr lang="tr-TR" dirty="0"/>
              <a:t>fsw = 100 </a:t>
            </a:r>
            <a:r>
              <a:rPr lang="tr-TR" dirty="0" smtClean="0"/>
              <a:t>kHz, Tj = 25˚C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95425"/>
            <a:ext cx="5200650" cy="4514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24100" y="1126093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 Switch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2676525" y="2343150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Power Loss</a:t>
            </a:r>
            <a:br>
              <a:rPr lang="tr-TR" sz="2400" dirty="0" smtClean="0"/>
            </a:br>
            <a:r>
              <a:rPr lang="tr-TR" sz="2400" b="1" dirty="0" smtClean="0"/>
              <a:t>7.1296 W</a:t>
            </a:r>
            <a:endParaRPr lang="tr-TR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8" y="1495425"/>
            <a:ext cx="5200650" cy="45148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277225" y="114935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Bottom Switch</a:t>
            </a:r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9234488" y="2343150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Power Loss</a:t>
            </a:r>
            <a:br>
              <a:rPr lang="tr-TR" sz="2400" dirty="0" smtClean="0"/>
            </a:br>
            <a:r>
              <a:rPr lang="tr-TR" sz="2400" b="1" dirty="0" smtClean="0"/>
              <a:t>0.432 W</a:t>
            </a:r>
            <a:endParaRPr lang="tr-TR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433763" y="6198255"/>
            <a:ext cx="569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/>
              <a:t>Total Transistor Loss = 30.2464 W</a:t>
            </a:r>
            <a:endParaRPr lang="tr-TR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177213" y="455021"/>
            <a:ext cx="211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4 App Ripple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288365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7409</TotalTime>
  <Words>962</Words>
  <Application>Microsoft Office PowerPoint</Application>
  <PresentationFormat>Widescreen</PresentationFormat>
  <Paragraphs>280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DS ISO 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Furkan KARAKAYA</dc:creator>
  <cp:lastModifiedBy>Furkan KARAKAYA</cp:lastModifiedBy>
  <cp:revision>277</cp:revision>
  <dcterms:created xsi:type="dcterms:W3CDTF">2019-09-05T11:28:21Z</dcterms:created>
  <dcterms:modified xsi:type="dcterms:W3CDTF">2019-09-11T09:59:01Z</dcterms:modified>
</cp:coreProperties>
</file>