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9" r:id="rId2"/>
    <p:sldId id="265" r:id="rId3"/>
    <p:sldId id="266" r:id="rId4"/>
    <p:sldId id="272" r:id="rId5"/>
    <p:sldId id="273" r:id="rId6"/>
    <p:sldId id="274" r:id="rId7"/>
    <p:sldId id="275" r:id="rId8"/>
    <p:sldId id="278" r:id="rId9"/>
    <p:sldId id="279" r:id="rId10"/>
    <p:sldId id="277" r:id="rId11"/>
    <p:sldId id="280" r:id="rId12"/>
    <p:sldId id="281" r:id="rId13"/>
    <p:sldId id="282" r:id="rId1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084" autoAdjust="0"/>
  </p:normalViewPr>
  <p:slideViewPr>
    <p:cSldViewPr snapToGrid="0">
      <p:cViewPr varScale="1">
        <p:scale>
          <a:sx n="115" d="100"/>
          <a:sy n="115" d="100"/>
        </p:scale>
        <p:origin x="3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7AB47-6931-48C6-B7ED-326D1228AFBA}" type="datetimeFigureOut">
              <a:rPr lang="tr-TR" smtClean="0"/>
              <a:t>17.01.2020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12101-3760-4CAC-BF0E-15BB3278C8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3043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B3769-65FE-41EA-85B6-D9F2AF76CBA9}" type="datetime1">
              <a:rPr lang="tr-TR" smtClean="0"/>
              <a:t>17.01.2020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835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2A6A9-D976-4BDA-B10C-66B2B9DE9B4C}" type="datetime1">
              <a:rPr lang="tr-TR" smtClean="0"/>
              <a:t>17.01.2020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799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0552A-E4D4-4B40-9929-1D3FB71F71FF}" type="datetime1">
              <a:rPr lang="tr-TR" smtClean="0"/>
              <a:t>17.01.2020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375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5ECC-3CE4-4AD0-8EC5-3A36763AA76F}" type="datetime1">
              <a:rPr lang="tr-TR" smtClean="0"/>
              <a:t>17.01.2020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821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AA4B-9646-44CC-B325-B50A183D6636}" type="datetime1">
              <a:rPr lang="tr-TR" smtClean="0"/>
              <a:t>17.01.2020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9873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D89B-A78C-481C-B4BE-82E51E30BA9C}" type="datetime1">
              <a:rPr lang="tr-TR" smtClean="0"/>
              <a:t>17.01.2020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333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E270-57FE-4717-982D-F02DFB5BECD5}" type="datetime1">
              <a:rPr lang="tr-TR" smtClean="0"/>
              <a:t>17.01.2020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836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EDD45-6991-4862-9E84-DDF92EF341CB}" type="datetime1">
              <a:rPr lang="tr-TR" smtClean="0"/>
              <a:t>17.01.2020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635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56C6-14E9-4870-96BE-3550760A1300}" type="datetime1">
              <a:rPr lang="tr-TR" smtClean="0"/>
              <a:t>17.01.2020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918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3015D-7E17-406D-9A1A-3B2ADCD0CF79}" type="datetime1">
              <a:rPr lang="tr-TR" smtClean="0"/>
              <a:t>17.01.2020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4437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6673-63A0-461F-BFBD-58F4D74CC1A0}" type="datetime1">
              <a:rPr lang="tr-TR" smtClean="0"/>
              <a:t>17.01.2020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740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EF2ED-7087-4201-9521-97BB02159B09}" type="datetime1">
              <a:rPr lang="tr-TR" smtClean="0"/>
              <a:t>17.01.2020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618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1</a:t>
            </a:fld>
            <a:endParaRPr lang="tr-TR"/>
          </a:p>
        </p:txBody>
      </p:sp>
      <p:sp>
        <p:nvSpPr>
          <p:cNvPr id="6" name="TextBox 5"/>
          <p:cNvSpPr txBox="1"/>
          <p:nvPr/>
        </p:nvSpPr>
        <p:spPr>
          <a:xfrm>
            <a:off x="325315" y="0"/>
            <a:ext cx="5363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Parallel Bridge DPT Results</a:t>
            </a:r>
            <a:endParaRPr lang="tr-TR" sz="2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15" y="1637095"/>
            <a:ext cx="4148498" cy="33833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937" y="1298751"/>
            <a:ext cx="5355001" cy="4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171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10</a:t>
            </a:fld>
            <a:endParaRPr lang="tr-TR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143274" y="0"/>
            <a:ext cx="3598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Thermal Tests</a:t>
            </a:r>
            <a:endParaRPr lang="tr-TR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99" y="1437883"/>
            <a:ext cx="5541435" cy="20006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19264" y="1068551"/>
            <a:ext cx="104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0.5 C/W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95256" y="1068551"/>
            <a:ext cx="104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3.5</a:t>
            </a:r>
            <a:r>
              <a:rPr lang="tr-TR" dirty="0" smtClean="0">
                <a:solidFill>
                  <a:srgbClr val="FF0000"/>
                </a:solidFill>
              </a:rPr>
              <a:t> C/W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71248" y="1068551"/>
            <a:ext cx="1226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15.87</a:t>
            </a:r>
            <a:r>
              <a:rPr lang="tr-TR" dirty="0" smtClean="0">
                <a:solidFill>
                  <a:srgbClr val="FF0000"/>
                </a:solidFill>
              </a:rPr>
              <a:t> C/W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52500" y="1529511"/>
            <a:ext cx="59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18 C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24862" y="699219"/>
            <a:ext cx="56531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Measured</a:t>
            </a:r>
          </a:p>
          <a:p>
            <a:r>
              <a:rPr lang="tr-TR" dirty="0" smtClean="0"/>
              <a:t>Theatsink -&gt; 69.8 C</a:t>
            </a:r>
          </a:p>
          <a:p>
            <a:r>
              <a:rPr lang="tr-TR" dirty="0" smtClean="0"/>
              <a:t>Vgan = 435 mV</a:t>
            </a:r>
          </a:p>
          <a:p>
            <a:r>
              <a:rPr lang="tr-TR" dirty="0" smtClean="0"/>
              <a:t>Igan = 7.5 A</a:t>
            </a:r>
          </a:p>
          <a:p>
            <a:r>
              <a:rPr lang="tr-TR" dirty="0" smtClean="0"/>
              <a:t>Ploss = 3.26 W</a:t>
            </a:r>
          </a:p>
          <a:p>
            <a:r>
              <a:rPr lang="tr-TR" dirty="0" smtClean="0"/>
              <a:t>Thermal resistance of HS 15.87 C/W heatsink resist.</a:t>
            </a:r>
          </a:p>
          <a:p>
            <a:r>
              <a:rPr lang="tr-TR" dirty="0" smtClean="0"/>
              <a:t>Estimated J. Temp = 83 C</a:t>
            </a:r>
          </a:p>
          <a:p>
            <a:endParaRPr lang="tr-TR" dirty="0"/>
          </a:p>
          <a:p>
            <a:endParaRPr lang="tr-TR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263590" y="3438525"/>
            <a:ext cx="220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7.5 A source current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445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11</a:t>
            </a:fld>
            <a:endParaRPr lang="tr-TR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143274" y="0"/>
            <a:ext cx="3598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Thermal Tests</a:t>
            </a:r>
            <a:endParaRPr lang="tr-TR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99" y="1437883"/>
            <a:ext cx="5541435" cy="20006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19264" y="1068551"/>
            <a:ext cx="104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0.5 C/W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95256" y="1068551"/>
            <a:ext cx="104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3.5</a:t>
            </a:r>
            <a:r>
              <a:rPr lang="tr-TR" dirty="0" smtClean="0">
                <a:solidFill>
                  <a:srgbClr val="FF0000"/>
                </a:solidFill>
              </a:rPr>
              <a:t> C/W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71248" y="1068551"/>
            <a:ext cx="1226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15.87</a:t>
            </a:r>
            <a:r>
              <a:rPr lang="tr-TR" dirty="0" smtClean="0">
                <a:solidFill>
                  <a:srgbClr val="FF0000"/>
                </a:solidFill>
              </a:rPr>
              <a:t> C/W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52500" y="1529511"/>
            <a:ext cx="59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18 C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24862" y="699219"/>
            <a:ext cx="56531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Measured</a:t>
            </a:r>
          </a:p>
          <a:p>
            <a:r>
              <a:rPr lang="tr-TR" dirty="0" smtClean="0"/>
              <a:t>Theatsink -&gt; 64.5 C</a:t>
            </a:r>
          </a:p>
          <a:p>
            <a:r>
              <a:rPr lang="tr-TR" dirty="0" smtClean="0"/>
              <a:t>Vgan = 389 mV</a:t>
            </a:r>
          </a:p>
          <a:p>
            <a:r>
              <a:rPr lang="tr-TR" dirty="0" smtClean="0"/>
              <a:t>Igan = 7 A</a:t>
            </a:r>
          </a:p>
          <a:p>
            <a:r>
              <a:rPr lang="tr-TR" dirty="0" smtClean="0"/>
              <a:t>Ploss = 2.723 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3590" y="3438525"/>
            <a:ext cx="220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7 A source current</a:t>
            </a:r>
            <a:endParaRPr lang="tr-TR" dirty="0"/>
          </a:p>
        </p:txBody>
      </p:sp>
      <p:sp>
        <p:nvSpPr>
          <p:cNvPr id="17" name="TextBox 16"/>
          <p:cNvSpPr txBox="1"/>
          <p:nvPr/>
        </p:nvSpPr>
        <p:spPr>
          <a:xfrm>
            <a:off x="6424862" y="2942829"/>
            <a:ext cx="5653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Analytical</a:t>
            </a:r>
          </a:p>
          <a:p>
            <a:r>
              <a:rPr lang="tr-TR" dirty="0" smtClean="0"/>
              <a:t>Theatsink(calculated) = 61.2 C</a:t>
            </a:r>
          </a:p>
          <a:p>
            <a:r>
              <a:rPr lang="tr-TR" dirty="0" smtClean="0"/>
              <a:t>The environment was hotter it might be 1 or 2 celcius higher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57498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12</a:t>
            </a:fld>
            <a:endParaRPr lang="tr-TR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143274" y="0"/>
            <a:ext cx="3598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Thermal Tests</a:t>
            </a:r>
            <a:endParaRPr lang="tr-TR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99" y="1437883"/>
            <a:ext cx="5541435" cy="20006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19264" y="1068551"/>
            <a:ext cx="104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0.5 C/W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95256" y="1068551"/>
            <a:ext cx="104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3.5</a:t>
            </a:r>
            <a:r>
              <a:rPr lang="tr-TR" dirty="0" smtClean="0">
                <a:solidFill>
                  <a:srgbClr val="FF0000"/>
                </a:solidFill>
              </a:rPr>
              <a:t> C/W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71248" y="1068551"/>
            <a:ext cx="1226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15.87</a:t>
            </a:r>
            <a:r>
              <a:rPr lang="tr-TR" dirty="0" smtClean="0">
                <a:solidFill>
                  <a:srgbClr val="FF0000"/>
                </a:solidFill>
              </a:rPr>
              <a:t> C/W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52500" y="1529511"/>
            <a:ext cx="59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18 C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24862" y="699219"/>
            <a:ext cx="56531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Measured</a:t>
            </a:r>
          </a:p>
          <a:p>
            <a:r>
              <a:rPr lang="tr-TR" dirty="0" smtClean="0"/>
              <a:t>Theatsink -&gt; 53.7 C</a:t>
            </a:r>
          </a:p>
          <a:p>
            <a:r>
              <a:rPr lang="tr-TR" dirty="0" smtClean="0"/>
              <a:t>Vgan = 305 mV</a:t>
            </a:r>
          </a:p>
          <a:p>
            <a:r>
              <a:rPr lang="tr-TR" dirty="0" smtClean="0"/>
              <a:t>Igan = 6 A</a:t>
            </a:r>
          </a:p>
          <a:p>
            <a:r>
              <a:rPr lang="tr-TR" dirty="0" smtClean="0"/>
              <a:t>Ploss = 1.83 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3590" y="3438525"/>
            <a:ext cx="220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6</a:t>
            </a:r>
            <a:r>
              <a:rPr lang="tr-TR" dirty="0" smtClean="0"/>
              <a:t> A source current</a:t>
            </a:r>
            <a:endParaRPr lang="tr-TR" dirty="0"/>
          </a:p>
        </p:txBody>
      </p:sp>
      <p:sp>
        <p:nvSpPr>
          <p:cNvPr id="17" name="TextBox 16"/>
          <p:cNvSpPr txBox="1"/>
          <p:nvPr/>
        </p:nvSpPr>
        <p:spPr>
          <a:xfrm>
            <a:off x="6424862" y="2942829"/>
            <a:ext cx="5653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Analytical</a:t>
            </a:r>
          </a:p>
          <a:p>
            <a:r>
              <a:rPr lang="tr-TR" dirty="0" smtClean="0"/>
              <a:t>Theatsink(calculated) = 47 C</a:t>
            </a:r>
          </a:p>
        </p:txBody>
      </p:sp>
    </p:spTree>
    <p:extLst>
      <p:ext uri="{BB962C8B-B14F-4D97-AF65-F5344CB8AC3E}">
        <p14:creationId xmlns:p14="http://schemas.microsoft.com/office/powerpoint/2010/main" val="147059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13</a:t>
            </a:fld>
            <a:endParaRPr lang="tr-TR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143274" y="0"/>
            <a:ext cx="3598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Thermal Tests</a:t>
            </a:r>
            <a:endParaRPr lang="tr-TR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99" y="1437883"/>
            <a:ext cx="5541435" cy="20006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19264" y="1068551"/>
            <a:ext cx="104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0.5 C/W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95256" y="1068551"/>
            <a:ext cx="104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3.5</a:t>
            </a:r>
            <a:r>
              <a:rPr lang="tr-TR" dirty="0" smtClean="0">
                <a:solidFill>
                  <a:srgbClr val="FF0000"/>
                </a:solidFill>
              </a:rPr>
              <a:t> C/W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71248" y="1068551"/>
            <a:ext cx="1226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15.87</a:t>
            </a:r>
            <a:r>
              <a:rPr lang="tr-TR" dirty="0" smtClean="0">
                <a:solidFill>
                  <a:srgbClr val="FF0000"/>
                </a:solidFill>
              </a:rPr>
              <a:t> C/W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52500" y="1529511"/>
            <a:ext cx="59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18 C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41488" y="606886"/>
            <a:ext cx="565317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What is estimated?</a:t>
            </a:r>
          </a:p>
          <a:p>
            <a:r>
              <a:rPr lang="tr-TR" dirty="0" smtClean="0"/>
              <a:t>If we use the better TIM pad, Rtim will be 2.5 K/W</a:t>
            </a:r>
          </a:p>
          <a:p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smtClean="0"/>
              <a:t>For 6 mm HS with Fan</a:t>
            </a:r>
            <a:endParaRPr lang="tr-TR" b="1" dirty="0"/>
          </a:p>
          <a:p>
            <a:pPr lvl="1"/>
            <a:r>
              <a:rPr lang="tr-TR" dirty="0" smtClean="0"/>
              <a:t>Rhs = 4.6 K/W</a:t>
            </a:r>
          </a:p>
          <a:p>
            <a:pPr lvl="1"/>
            <a:r>
              <a:rPr lang="tr-TR" dirty="0" smtClean="0"/>
              <a:t>Maximum loss is 12.8 W for 130C of junction</a:t>
            </a:r>
            <a:endParaRPr lang="tr-TR" dirty="0"/>
          </a:p>
          <a:p>
            <a:pPr lvl="1"/>
            <a:endParaRPr lang="tr-T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/>
              <a:t>For </a:t>
            </a:r>
            <a:r>
              <a:rPr lang="tr-TR" b="1" dirty="0" smtClean="0"/>
              <a:t>10 mm </a:t>
            </a:r>
            <a:r>
              <a:rPr lang="tr-TR" b="1" dirty="0"/>
              <a:t>HS with Fan</a:t>
            </a:r>
          </a:p>
          <a:p>
            <a:pPr lvl="1"/>
            <a:r>
              <a:rPr lang="tr-TR" dirty="0"/>
              <a:t>Rhs = </a:t>
            </a:r>
            <a:r>
              <a:rPr lang="tr-TR" dirty="0" smtClean="0"/>
              <a:t>3.6 </a:t>
            </a:r>
            <a:r>
              <a:rPr lang="tr-TR" dirty="0"/>
              <a:t>K/W</a:t>
            </a:r>
          </a:p>
          <a:p>
            <a:pPr lvl="1"/>
            <a:r>
              <a:rPr lang="tr-TR" dirty="0"/>
              <a:t>Maximum loss is </a:t>
            </a:r>
            <a:r>
              <a:rPr lang="tr-TR" dirty="0" smtClean="0"/>
              <a:t>16.7 </a:t>
            </a:r>
            <a:r>
              <a:rPr lang="tr-TR" dirty="0"/>
              <a:t>W for 130C of </a:t>
            </a:r>
            <a:r>
              <a:rPr lang="tr-TR" dirty="0" smtClean="0"/>
              <a:t>junction</a:t>
            </a:r>
          </a:p>
          <a:p>
            <a:pPr lvl="1"/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/>
              <a:t>For </a:t>
            </a:r>
            <a:r>
              <a:rPr lang="tr-TR" b="1" dirty="0" smtClean="0"/>
              <a:t>13 mm </a:t>
            </a:r>
            <a:r>
              <a:rPr lang="tr-TR" b="1" dirty="0"/>
              <a:t>HS with Fan</a:t>
            </a:r>
          </a:p>
          <a:p>
            <a:pPr lvl="1"/>
            <a:r>
              <a:rPr lang="tr-TR" dirty="0"/>
              <a:t>Rhs = </a:t>
            </a:r>
            <a:r>
              <a:rPr lang="tr-TR" dirty="0" smtClean="0"/>
              <a:t>2.9 </a:t>
            </a:r>
            <a:r>
              <a:rPr lang="tr-TR" dirty="0"/>
              <a:t>K/W</a:t>
            </a:r>
          </a:p>
          <a:p>
            <a:pPr lvl="1"/>
            <a:r>
              <a:rPr lang="tr-TR" dirty="0"/>
              <a:t>Maximum loss is </a:t>
            </a:r>
            <a:r>
              <a:rPr lang="tr-TR" dirty="0" smtClean="0"/>
              <a:t>18.6 </a:t>
            </a:r>
            <a:r>
              <a:rPr lang="tr-TR" dirty="0"/>
              <a:t>W for 130C of junction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106487" y="930051"/>
            <a:ext cx="685111" cy="5994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741419" y="600165"/>
            <a:ext cx="1836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Fan is a must!</a:t>
            </a:r>
            <a:endParaRPr lang="tr-TR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674762" y="930051"/>
            <a:ext cx="685111" cy="5994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79293" y="352970"/>
            <a:ext cx="1836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Better TIM</a:t>
            </a:r>
          </a:p>
          <a:p>
            <a:r>
              <a:rPr lang="tr-TR" dirty="0" smtClean="0"/>
              <a:t> is a must!</a:t>
            </a:r>
            <a:endParaRPr lang="tr-TR" dirty="0"/>
          </a:p>
        </p:txBody>
      </p:sp>
      <p:sp>
        <p:nvSpPr>
          <p:cNvPr id="9" name="TextBox 8"/>
          <p:cNvSpPr txBox="1"/>
          <p:nvPr/>
        </p:nvSpPr>
        <p:spPr>
          <a:xfrm>
            <a:off x="506920" y="5184089"/>
            <a:ext cx="633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16.7 W loss is estimated per half-bridge board under full load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0092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2</a:t>
            </a:fld>
            <a:endParaRPr lang="tr-TR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325315" y="0"/>
            <a:ext cx="5363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Parallel Bridge DPT Results</a:t>
            </a:r>
            <a:endParaRPr lang="tr-TR" sz="2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658022" y="40907"/>
            <a:ext cx="260870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r-TR" dirty="0" smtClean="0"/>
              <a:t>Control switch waveforms</a:t>
            </a:r>
            <a:endParaRPr lang="tr-TR" dirty="0"/>
          </a:p>
        </p:txBody>
      </p:sp>
      <p:pic>
        <p:nvPicPr>
          <p:cNvPr id="1025" name="Picture 1" descr="C:\Users\Furkan\AppData\Local\Temp\ConnectorClipboard5339151089934698283\image157915022921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866" y="1170016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Furkan\AppData\Local\Temp\ConnectorClipboard5339151089934698283\image1579150242836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95" y="1170016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5311833" y="2842953"/>
            <a:ext cx="1330033" cy="39381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TextBox 4"/>
          <p:cNvSpPr txBox="1"/>
          <p:nvPr/>
        </p:nvSpPr>
        <p:spPr>
          <a:xfrm>
            <a:off x="4658022" y="5104014"/>
            <a:ext cx="290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Parallel switches act together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8218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3</a:t>
            </a:fld>
            <a:endParaRPr lang="tr-TR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325315" y="0"/>
            <a:ext cx="5363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Single Bridge DPT Results</a:t>
            </a:r>
            <a:endParaRPr lang="tr-TR" sz="2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658022" y="40907"/>
            <a:ext cx="260870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r-TR" dirty="0" smtClean="0"/>
              <a:t>Control switch waveforms</a:t>
            </a:r>
            <a:endParaRPr lang="tr-TR" dirty="0"/>
          </a:p>
        </p:txBody>
      </p:sp>
      <p:pic>
        <p:nvPicPr>
          <p:cNvPr id="2049" name="Picture 1" descr="C:\Users\Furkan\AppData\Local\Temp\ConnectorClipboard5339151089934698283\image157915039907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15" y="570221"/>
            <a:ext cx="4083255" cy="3062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Furkan\AppData\Local\Temp\ConnectorClipboard5339151089934698283\image1579150405328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15" y="3632662"/>
            <a:ext cx="4083255" cy="3062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Furkan\AppData\Local\Temp\ConnectorClipboard5339151089934698283\image1579150433809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695" y="570221"/>
            <a:ext cx="4083255" cy="3062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Furkan\AppData\Local\Temp\ConnectorClipboard5339151089934698283\image1579150448607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695" y="3632662"/>
            <a:ext cx="4077932" cy="305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8980640" y="3447996"/>
            <a:ext cx="290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Parallel switches act together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963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C:\Users\Furkan\AppData\Local\Temp\ConnectorClipboard5339151089934698283\image157915172407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70016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4</a:t>
            </a:fld>
            <a:endParaRPr lang="tr-TR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325315" y="0"/>
            <a:ext cx="5363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Parallel Bridge DPT Results</a:t>
            </a:r>
            <a:endParaRPr lang="tr-TR" sz="2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658022" y="40907"/>
            <a:ext cx="260870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r-TR" dirty="0" smtClean="0"/>
              <a:t>Synch switch waveforms</a:t>
            </a:r>
            <a:endParaRPr lang="tr-TR" dirty="0"/>
          </a:p>
        </p:txBody>
      </p:sp>
      <p:sp>
        <p:nvSpPr>
          <p:cNvPr id="2" name="Right Arrow 1"/>
          <p:cNvSpPr/>
          <p:nvPr/>
        </p:nvSpPr>
        <p:spPr>
          <a:xfrm>
            <a:off x="5311833" y="2842953"/>
            <a:ext cx="1330033" cy="39381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Curved Left Arrow 5"/>
          <p:cNvSpPr/>
          <p:nvPr/>
        </p:nvSpPr>
        <p:spPr>
          <a:xfrm rot="19447121" flipH="1">
            <a:off x="1371838" y="4445431"/>
            <a:ext cx="1864691" cy="2061739"/>
          </a:xfrm>
          <a:prstGeom prst="curvedLeftArrow">
            <a:avLst>
              <a:gd name="adj1" fmla="val 2325"/>
              <a:gd name="adj2" fmla="val 38859"/>
              <a:gd name="adj3" fmla="val 227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pic>
        <p:nvPicPr>
          <p:cNvPr id="4103" name="Picture 7" descr="C:\Users\Furkan\AppData\Local\Temp\ConnectorClipboard5339151089934698283\image157915174495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170016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:\Users\Furkan\AppData\Local\Temp\ConnectorClipboard5339151089934698283\image1579151781389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366" y="4267837"/>
            <a:ext cx="3222567" cy="241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89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5</a:t>
            </a:fld>
            <a:endParaRPr lang="tr-TR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325315" y="0"/>
            <a:ext cx="5363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Single Bridge DPT Results</a:t>
            </a:r>
            <a:endParaRPr lang="tr-TR" sz="2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658022" y="40907"/>
            <a:ext cx="260870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r-TR" dirty="0" smtClean="0"/>
              <a:t>Synch switch waveforms</a:t>
            </a:r>
            <a:endParaRPr lang="tr-TR" dirty="0"/>
          </a:p>
        </p:txBody>
      </p:sp>
      <p:sp>
        <p:nvSpPr>
          <p:cNvPr id="15" name="TextBox 14"/>
          <p:cNvSpPr txBox="1"/>
          <p:nvPr/>
        </p:nvSpPr>
        <p:spPr>
          <a:xfrm>
            <a:off x="8980640" y="3447996"/>
            <a:ext cx="290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Parallel switches act together</a:t>
            </a:r>
            <a:endParaRPr lang="tr-TR" dirty="0"/>
          </a:p>
        </p:txBody>
      </p:sp>
      <p:pic>
        <p:nvPicPr>
          <p:cNvPr id="3073" name="Picture 1" descr="C:\Users\Furkan\AppData\Local\Temp\ConnectorClipboard5339151089934698283\image157915184607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15" y="570221"/>
            <a:ext cx="4083254" cy="3062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Furkan\AppData\Local\Temp\ConnectorClipboard5339151089934698283\image157915186510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88" y="3817329"/>
            <a:ext cx="3827061" cy="287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Furkan\AppData\Local\Temp\ConnectorClipboard5339151089934698283\image1579151884203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695" y="625638"/>
            <a:ext cx="4077932" cy="305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Furkan\AppData\Local\Temp\ConnectorClipboard5339151089934698283\image1579151905178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695" y="3629176"/>
            <a:ext cx="4077932" cy="305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2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6</a:t>
            </a:fld>
            <a:endParaRPr lang="tr-TR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4505724" y="3094459"/>
            <a:ext cx="35981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b="1" dirty="0" smtClean="0"/>
              <a:t>Thermal Tests</a:t>
            </a:r>
            <a:endParaRPr lang="tr-TR" sz="4000" b="1" dirty="0"/>
          </a:p>
        </p:txBody>
      </p:sp>
    </p:spTree>
    <p:extLst>
      <p:ext uri="{BB962C8B-B14F-4D97-AF65-F5344CB8AC3E}">
        <p14:creationId xmlns:p14="http://schemas.microsoft.com/office/powerpoint/2010/main" val="239916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7</a:t>
            </a:fld>
            <a:endParaRPr lang="tr-TR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143274" y="0"/>
            <a:ext cx="3598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Thermal Tests</a:t>
            </a:r>
            <a:endParaRPr lang="tr-TR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72908" y="4045411"/>
            <a:ext cx="4556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Controlled loss is applied to transistors</a:t>
            </a:r>
            <a:endParaRPr lang="tr-TR" dirty="0"/>
          </a:p>
        </p:txBody>
      </p:sp>
      <p:cxnSp>
        <p:nvCxnSpPr>
          <p:cNvPr id="8" name="Elbow Connector 7"/>
          <p:cNvCxnSpPr/>
          <p:nvPr/>
        </p:nvCxnSpPr>
        <p:spPr>
          <a:xfrm rot="16200000" flipH="1">
            <a:off x="1066800" y="2876549"/>
            <a:ext cx="1285875" cy="828675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flipV="1">
            <a:off x="4219575" y="3705226"/>
            <a:ext cx="3457575" cy="533399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150" y="1609724"/>
            <a:ext cx="3987065" cy="4143421"/>
          </a:xfrm>
          <a:prstGeom prst="rect">
            <a:avLst/>
          </a:prstGeom>
        </p:spPr>
      </p:pic>
      <p:sp>
        <p:nvSpPr>
          <p:cNvPr id="21" name="5-Point Star 20"/>
          <p:cNvSpPr/>
          <p:nvPr/>
        </p:nvSpPr>
        <p:spPr>
          <a:xfrm>
            <a:off x="472908" y="5924550"/>
            <a:ext cx="451017" cy="431800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TextBox 21"/>
          <p:cNvSpPr txBox="1"/>
          <p:nvPr/>
        </p:nvSpPr>
        <p:spPr>
          <a:xfrm>
            <a:off x="1082508" y="5955784"/>
            <a:ext cx="68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Applied loss is significantly dependent on the junction temperature</a:t>
            </a:r>
            <a:endParaRPr lang="tr-TR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3" y="1211050"/>
            <a:ext cx="5423541" cy="262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06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8</a:t>
            </a:fld>
            <a:endParaRPr lang="tr-TR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143274" y="0"/>
            <a:ext cx="3598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Thermal Tests</a:t>
            </a:r>
            <a:endParaRPr lang="tr-TR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99" y="1437883"/>
            <a:ext cx="5541435" cy="20006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2908" y="4045411"/>
            <a:ext cx="4556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Controlled loss is applied to transistors</a:t>
            </a:r>
            <a:endParaRPr lang="tr-TR" dirty="0"/>
          </a:p>
        </p:txBody>
      </p:sp>
      <p:cxnSp>
        <p:nvCxnSpPr>
          <p:cNvPr id="8" name="Elbow Connector 7"/>
          <p:cNvCxnSpPr/>
          <p:nvPr/>
        </p:nvCxnSpPr>
        <p:spPr>
          <a:xfrm rot="16200000" flipH="1">
            <a:off x="1066800" y="2876549"/>
            <a:ext cx="1285875" cy="828675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flipV="1">
            <a:off x="4219575" y="3705226"/>
            <a:ext cx="3457575" cy="533399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150" y="1609724"/>
            <a:ext cx="3987065" cy="4143421"/>
          </a:xfrm>
          <a:prstGeom prst="rect">
            <a:avLst/>
          </a:prstGeom>
        </p:spPr>
      </p:pic>
      <p:sp>
        <p:nvSpPr>
          <p:cNvPr id="21" name="5-Point Star 20"/>
          <p:cNvSpPr/>
          <p:nvPr/>
        </p:nvSpPr>
        <p:spPr>
          <a:xfrm>
            <a:off x="472908" y="5924550"/>
            <a:ext cx="451017" cy="431800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TextBox 21"/>
          <p:cNvSpPr txBox="1"/>
          <p:nvPr/>
        </p:nvSpPr>
        <p:spPr>
          <a:xfrm>
            <a:off x="1082508" y="5955784"/>
            <a:ext cx="68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Applied loss is significantly dependent on the junction temperature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013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9</a:t>
            </a:fld>
            <a:endParaRPr lang="tr-TR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143274" y="0"/>
            <a:ext cx="3598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Thermal Tests</a:t>
            </a:r>
            <a:endParaRPr lang="tr-TR" sz="2400" b="1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3" y="1211050"/>
            <a:ext cx="5423541" cy="262865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72802" y="861231"/>
            <a:ext cx="104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0.5 C/W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62824" y="1988067"/>
            <a:ext cx="59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18 C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88767" y="861231"/>
            <a:ext cx="56531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Measured</a:t>
            </a:r>
          </a:p>
          <a:p>
            <a:r>
              <a:rPr lang="tr-TR" dirty="0" smtClean="0"/>
              <a:t>T</a:t>
            </a:r>
            <a:r>
              <a:rPr lang="tr-TR" baseline="-25000" dirty="0" smtClean="0"/>
              <a:t>case-top</a:t>
            </a:r>
            <a:r>
              <a:rPr lang="tr-TR" dirty="0" smtClean="0"/>
              <a:t> -&gt; 100 ˚C</a:t>
            </a:r>
          </a:p>
          <a:p>
            <a:r>
              <a:rPr lang="tr-TR" dirty="0" smtClean="0"/>
              <a:t>T</a:t>
            </a:r>
            <a:r>
              <a:rPr lang="tr-TR" baseline="-25000" dirty="0" smtClean="0"/>
              <a:t>case-bot</a:t>
            </a:r>
            <a:r>
              <a:rPr lang="tr-TR" dirty="0" smtClean="0"/>
              <a:t> </a:t>
            </a:r>
            <a:r>
              <a:rPr lang="tr-TR" dirty="0"/>
              <a:t>-&gt; </a:t>
            </a:r>
            <a:r>
              <a:rPr lang="tr-TR" dirty="0" smtClean="0"/>
              <a:t>90 ˚C</a:t>
            </a:r>
            <a:endParaRPr lang="tr-TR" dirty="0"/>
          </a:p>
          <a:p>
            <a:r>
              <a:rPr lang="tr-TR" dirty="0" smtClean="0"/>
              <a:t>Power Loss -&gt; 7.09A</a:t>
            </a:r>
            <a:r>
              <a:rPr lang="tr-TR" baseline="30000" dirty="0" smtClean="0"/>
              <a:t>2</a:t>
            </a:r>
            <a:r>
              <a:rPr lang="tr-TR" dirty="0" smtClean="0"/>
              <a:t>*0.05</a:t>
            </a:r>
            <a:r>
              <a:rPr lang="el-GR" dirty="0" smtClean="0">
                <a:latin typeface="DS ISO 1" panose="02000506000000020003" pitchFamily="50" charset="0"/>
              </a:rPr>
              <a:t>Ω</a:t>
            </a:r>
            <a:r>
              <a:rPr lang="tr-TR" dirty="0" smtClean="0">
                <a:latin typeface="Calibri (Body)"/>
              </a:rPr>
              <a:t> </a:t>
            </a:r>
            <a:r>
              <a:rPr lang="tr-TR" dirty="0" smtClean="0">
                <a:latin typeface="Calibri" panose="020F0502020204030204" pitchFamily="34" charset="0"/>
                <a:cs typeface="Calibri" panose="020F0502020204030204" pitchFamily="34" charset="0"/>
              </a:rPr>
              <a:t>= 2.5 W (</a:t>
            </a:r>
            <a:r>
              <a:rPr lang="tr-T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Wrong</a:t>
            </a:r>
            <a:r>
              <a:rPr lang="tr-TR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tr-T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dirty="0" smtClean="0">
                <a:latin typeface="Calibri" panose="020F0502020204030204" pitchFamily="34" charset="0"/>
                <a:cs typeface="Calibri" panose="020F0502020204030204" pitchFamily="34" charset="0"/>
              </a:rPr>
              <a:t>Here having different temperatures between top and bottom temperatures is quite intersting.</a:t>
            </a:r>
            <a:endParaRPr lang="tr-T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tr-TR" dirty="0"/>
          </a:p>
          <a:p>
            <a:endParaRPr lang="tr-TR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8653" y="4379409"/>
            <a:ext cx="3826044" cy="17030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6959" y="4379409"/>
            <a:ext cx="3835089" cy="17030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089" y="5024223"/>
            <a:ext cx="3856637" cy="17030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2089" y="4010077"/>
            <a:ext cx="526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Wider copper area for source pin of bottom transistor</a:t>
            </a:r>
            <a:endParaRPr lang="tr-TR" dirty="0"/>
          </a:p>
        </p:txBody>
      </p:sp>
      <p:sp>
        <p:nvSpPr>
          <p:cNvPr id="20" name="TextBox 19"/>
          <p:cNvSpPr txBox="1"/>
          <p:nvPr/>
        </p:nvSpPr>
        <p:spPr>
          <a:xfrm>
            <a:off x="7003289" y="4010077"/>
            <a:ext cx="494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Smaller copper area for source pin of top transistor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2385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20788</TotalTime>
  <Words>392</Words>
  <Application>Microsoft Office PowerPoint</Application>
  <PresentationFormat>Widescreen</PresentationFormat>
  <Paragraphs>106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(Body)</vt:lpstr>
      <vt:lpstr>Calibri Light</vt:lpstr>
      <vt:lpstr>DS ISO 1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Furkan KARAKAYA</dc:creator>
  <cp:lastModifiedBy>Furkan KARAKAYA</cp:lastModifiedBy>
  <cp:revision>767</cp:revision>
  <dcterms:created xsi:type="dcterms:W3CDTF">2019-09-05T11:28:21Z</dcterms:created>
  <dcterms:modified xsi:type="dcterms:W3CDTF">2020-01-20T14:47:53Z</dcterms:modified>
</cp:coreProperties>
</file>